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6" r:id="rId3"/>
  </p:sldMasterIdLst>
  <p:notesMasterIdLst>
    <p:notesMasterId r:id="rId5"/>
  </p:notesMasterIdLst>
  <p:sldIdLst>
    <p:sldId id="2168" r:id="rId4"/>
    <p:sldId id="2236" r:id="rId6"/>
    <p:sldId id="2160" r:id="rId7"/>
    <p:sldId id="2368" r:id="rId8"/>
    <p:sldId id="2266" r:id="rId9"/>
    <p:sldId id="2400" r:id="rId10"/>
    <p:sldId id="2328" r:id="rId11"/>
    <p:sldId id="2241" r:id="rId12"/>
    <p:sldId id="2448" r:id="rId13"/>
    <p:sldId id="2428" r:id="rId14"/>
    <p:sldId id="2429" r:id="rId15"/>
    <p:sldId id="2449" r:id="rId16"/>
    <p:sldId id="2450" r:id="rId17"/>
    <p:sldId id="2255" r:id="rId18"/>
    <p:sldId id="2338" r:id="rId19"/>
    <p:sldId id="2269" r:id="rId20"/>
    <p:sldId id="2337" r:id="rId21"/>
    <p:sldId id="2504" r:id="rId22"/>
    <p:sldId id="2520" r:id="rId23"/>
    <p:sldId id="2470" r:id="rId24"/>
    <p:sldId id="2396" r:id="rId25"/>
    <p:sldId id="2254" r:id="rId26"/>
    <p:sldId id="2253" r:id="rId27"/>
    <p:sldId id="2238" r:id="rId28"/>
    <p:sldId id="2268" r:id="rId29"/>
    <p:sldId id="2398" r:id="rId30"/>
    <p:sldId id="2331" r:id="rId31"/>
    <p:sldId id="2483" r:id="rId32"/>
    <p:sldId id="2332" r:id="rId33"/>
    <p:sldId id="2362" r:id="rId34"/>
    <p:sldId id="2248" r:id="rId35"/>
  </p:sldIdLst>
  <p:sldSz cx="9144000" cy="5143500" type="screen16x9"/>
  <p:notesSz cx="6797675" cy="9929495"/>
  <p:custDataLst>
    <p:tags r:id="rId40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052DA70-009A-49A9-BEA8-2932BC0B6BC4}">
          <p14:sldIdLst>
            <p14:sldId id="2168"/>
            <p14:sldId id="2236"/>
            <p14:sldId id="2160"/>
            <p14:sldId id="2368"/>
            <p14:sldId id="2266"/>
            <p14:sldId id="2400"/>
            <p14:sldId id="2328"/>
            <p14:sldId id="2241"/>
            <p14:sldId id="2448"/>
            <p14:sldId id="2428"/>
            <p14:sldId id="2429"/>
            <p14:sldId id="2449"/>
            <p14:sldId id="2450"/>
            <p14:sldId id="2255"/>
            <p14:sldId id="2338"/>
            <p14:sldId id="2269"/>
            <p14:sldId id="2337"/>
            <p14:sldId id="2504"/>
            <p14:sldId id="2520"/>
            <p14:sldId id="2470"/>
            <p14:sldId id="2396"/>
            <p14:sldId id="2254"/>
            <p14:sldId id="2253"/>
            <p14:sldId id="2238"/>
            <p14:sldId id="2268"/>
            <p14:sldId id="2398"/>
            <p14:sldId id="2331"/>
            <p14:sldId id="2483"/>
            <p14:sldId id="2332"/>
            <p14:sldId id="2362"/>
            <p14:sldId id="22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74" userDrawn="1">
          <p15:clr>
            <a:srgbClr val="A4A3A4"/>
          </p15:clr>
        </p15:guide>
        <p15:guide id="2" pos="282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  <p:cmAuthor id="2" name="郭亚菲" initials="郭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2A97E4"/>
    <a:srgbClr val="FFFFFF"/>
    <a:srgbClr val="2E75B6"/>
    <a:srgbClr val="D6D6D6"/>
    <a:srgbClr val="A6A6A6"/>
    <a:srgbClr val="D9D9D9"/>
    <a:srgbClr val="BFBFBF"/>
    <a:srgbClr val="DA462B"/>
    <a:srgbClr val="6CA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7" autoAdjust="0"/>
    <p:restoredTop sz="90537" autoAdjust="0"/>
  </p:normalViewPr>
  <p:slideViewPr>
    <p:cSldViewPr showGuides="1">
      <p:cViewPr varScale="1">
        <p:scale>
          <a:sx n="103" d="100"/>
          <a:sy n="103" d="100"/>
        </p:scale>
        <p:origin x="922" y="77"/>
      </p:cViewPr>
      <p:guideLst>
        <p:guide orient="horz" pos="1774"/>
        <p:guide pos="2826"/>
      </p:guideLst>
    </p:cSldViewPr>
  </p:slideViewPr>
  <p:notesTextViewPr>
    <p:cViewPr>
      <p:scale>
        <a:sx n="33" d="100"/>
        <a:sy n="33" d="100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14" y="120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0" Type="http://schemas.openxmlformats.org/officeDocument/2006/relationships/tags" Target="tags/tag89.xml"/><Relationship Id="rId4" Type="http://schemas.openxmlformats.org/officeDocument/2006/relationships/slide" Target="slides/slide1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5341E-9059-467C-893D-A21AAA5FB2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503" y="1241425"/>
            <a:ext cx="595667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8B8A9-6811-4DBA-88E6-7BD08D87AF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sz="1600"/>
          </a:p>
          <a:p>
            <a:endParaRPr lang="zh-CN" altLang="en-US" sz="1600" b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>
                <a:sym typeface="+mn-ea"/>
              </a:rPr>
              <a:t>h</a:t>
            </a:r>
            <a:r>
              <a:rPr lang="zh-CN" altLang="en-US" b="1">
                <a:sym typeface="+mn-ea"/>
              </a:rPr>
              <a:t>ttp-server是一个简单的静态文件服务器，用于在本地快速启动和运行静态网页和文件。</a:t>
            </a:r>
            <a:endParaRPr lang="zh-CN" altLang="en-US" b="1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先安装 Node.js ，使用 Node 包管理器</a:t>
            </a:r>
            <a:r>
              <a:rPr lang="zh-CN" altLang="en-US" b="1">
                <a:sym typeface="+mn-ea"/>
              </a:rPr>
              <a:t>（npm）安装 http-server</a:t>
            </a:r>
            <a:r>
              <a:rPr lang="zh-CN" altLang="en-US">
                <a:sym typeface="+mn-ea"/>
              </a:rPr>
              <a:t>，在命令行中运行</a:t>
            </a:r>
            <a:r>
              <a:rPr lang="zh-CN" altLang="en-US" b="1">
                <a:sym typeface="+mn-ea"/>
              </a:rPr>
              <a:t> http-server 命令来启动 HTTP 服务器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当运行</a:t>
            </a:r>
            <a:r>
              <a:rPr lang="zh-CN" altLang="en-US" b="1"/>
              <a:t>http-server</a:t>
            </a:r>
            <a:r>
              <a:rPr lang="zh-CN" altLang="en-US"/>
              <a:t>命令时，它将在</a:t>
            </a:r>
            <a:r>
              <a:rPr lang="zh-CN" altLang="en-US" b="1"/>
              <a:t>当前目录下启动一个HTTP服务器，默认监听8080端口，并将当前目录下的文件和子目录暴露给Web客户端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 b="1"/>
              <a:t>2. </a:t>
            </a:r>
            <a:r>
              <a:rPr lang="zh-CN" altLang="en-US" b="1"/>
              <a:t>-c-1</a:t>
            </a:r>
            <a:r>
              <a:rPr lang="zh-CN" altLang="en-US"/>
              <a:t>是http-server命令的一个选项，表示</a:t>
            </a:r>
            <a:r>
              <a:rPr lang="zh-CN" altLang="en-US" b="1"/>
              <a:t>禁用缓存</a:t>
            </a:r>
            <a:r>
              <a:rPr lang="zh-CN" altLang="en-US"/>
              <a:t>。当使用-c选项时，http-server会在响应头中添加Cache-Control:max-age=0，表示禁用缓存。确保每次请求都是从服务器端获取最新的资源，</a:t>
            </a:r>
            <a:r>
              <a:rPr lang="zh-CN" altLang="en-US" b="1"/>
              <a:t>而不是从浏览器缓存中获取。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/>
              <a:t>http-server -c-1命令和http-server命令相比，主要区别在于</a:t>
            </a:r>
            <a:r>
              <a:rPr lang="zh-CN" altLang="en-US" b="1"/>
              <a:t>是否启用缓存</a:t>
            </a:r>
            <a:r>
              <a:rPr lang="zh-CN" altLang="en-US"/>
              <a:t>。如果需要在开发过程中及时获取最新的资源，建议使用http-server -c-1命令，以确保每次请求都是从服务器端获取最新的资源。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或者在任务管理器中关闭命令行工具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  <a:p>
            <a:r>
              <a:rPr lang="en-US" altLang="zh-CN"/>
              <a:t>------------------------------------------------------------------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Vue</a:t>
            </a:r>
            <a:r>
              <a:rPr lang="zh-CN" altLang="en-US"/>
              <a:t>项目，想要运行或者开发这个项目，需要先安装项目所依赖的包。</a:t>
            </a:r>
            <a:r>
              <a:rPr lang="en-US" altLang="zh-CN"/>
              <a:t> </a:t>
            </a:r>
            <a:r>
              <a:rPr lang="zh-CN" altLang="en-US"/>
              <a:t>项目所依赖的包和版本号通常记录在</a:t>
            </a:r>
            <a:r>
              <a:rPr lang="en-US" altLang="zh-CN"/>
              <a:t>“packgage.json”</a:t>
            </a:r>
            <a:r>
              <a:rPr lang="zh-CN" altLang="en-US"/>
              <a:t>文件中。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确保安装</a:t>
            </a:r>
            <a:r>
              <a:rPr lang="en-US" altLang="zh-CN"/>
              <a:t>Node.js</a:t>
            </a:r>
            <a:r>
              <a:rPr lang="zh-CN" altLang="en-US"/>
              <a:t>环境，（确定版本，避免冲突）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配置淘宝源，</a:t>
            </a:r>
            <a:r>
              <a:rPr lang="en-US" altLang="zh-CN"/>
              <a:t>加快安装速度，避免出现因网络原因导致的安装失败问题。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、安装项目依赖</a:t>
            </a:r>
            <a:r>
              <a:rPr lang="en-US" altLang="zh-CN"/>
              <a:t> </a:t>
            </a:r>
            <a:r>
              <a:rPr lang="zh-CN" altLang="en-US"/>
              <a:t>：在项目根目录打开命令行工具，运行</a:t>
            </a:r>
            <a:r>
              <a:rPr lang="en-US" altLang="zh-CN"/>
              <a:t> npm install</a:t>
            </a:r>
            <a:r>
              <a:rPr lang="zh-CN" altLang="en-US"/>
              <a:t>，自动读取项目中的 package.json 文件，安装所有的依赖。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、运行项目：</a:t>
            </a:r>
            <a:r>
              <a:rPr lang="en-US" altLang="zh-CN"/>
              <a:t>npm run serve</a:t>
            </a:r>
            <a:r>
              <a:rPr lang="zh-CN" altLang="en-US"/>
              <a:t>。会启动一个本地服务器，打开浏览器访问</a:t>
            </a:r>
            <a:r>
              <a:rPr lang="zh-CN" altLang="en-US">
                <a:sym typeface="+mn-ea"/>
              </a:rPr>
              <a:t>http://localhost:8080</a:t>
            </a:r>
            <a:r>
              <a:rPr lang="zh-CN" altLang="en-US"/>
              <a:t>。如果命令执行成功，可以在浏览器中看到项目的界面；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项目中使用后端接口，配置代理</a:t>
            </a:r>
            <a:endParaRPr lang="zh-CN" altLang="en-US"/>
          </a:p>
          <a:p>
            <a:r>
              <a:rPr lang="en-US" altLang="zh-CN"/>
              <a:t>----------------------------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、在 Vue 项目根目录下找到 vue.config.js 文件（如果没有，则创建一个），在文件中加入以下代码：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、在 proxy 属性中，我们配置了代理的根路径 /api，并将其代理到 http://example.com。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、changeOrigin 表示是否跨域，如果需要跨域，需要将其设置为 true。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、保存 vue.config.js 文件后，重启开发服务器，即可生效。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Vue 项目避免前端跨域问题，确保数据请求的顺畅和稳定。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b="1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 sz="1600"/>
              <a:t>下面来到了</a:t>
            </a:r>
            <a:r>
              <a:rPr lang="en-US" altLang="zh-CN" sz="1600"/>
              <a:t>Q&amp;A</a:t>
            </a:r>
            <a:r>
              <a:rPr lang="zh-CN" altLang="en-US" sz="1600"/>
              <a:t>环节，</a:t>
            </a:r>
            <a:endParaRPr lang="zh-CN" altLang="en-US" sz="1600"/>
          </a:p>
          <a:p>
            <a:pPr>
              <a:lnSpc>
                <a:spcPct val="150000"/>
              </a:lnSpc>
            </a:pP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对于前面讲的，大家有什么问题，我们可以一块讨论一下。</a:t>
            </a:r>
            <a:endParaRPr lang="zh-CN" altLang="en-US" sz="16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非常感谢大家的参与，希望这次前端代码调试培训能够为大家带来实际的收获和帮助。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如果大家还有任何问题或者需要进一步的帮助和指导，欢迎随时联系我。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同时，也欢迎大家提供反馈和建议，帮助我们改进和完善培训内容。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最后，再次感谢大家的参与和支持，期待下次再见！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sz="1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8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indent="0">
              <a:buFont typeface="Wingdings" panose="05000000000000000000" charset="0"/>
              <a:buNone/>
            </a:pPr>
            <a:endParaRPr lang="en-US" altLang="zh-CN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7.xml"/><Relationship Id="rId4" Type="http://schemas.openxmlformats.org/officeDocument/2006/relationships/image" Target="../media/image10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image" Target="../media/image5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橙_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背景图案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80032" y="1669784"/>
            <a:ext cx="5398852" cy="58341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数字认证PPT模板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82775" y="2253615"/>
            <a:ext cx="5392420" cy="5137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>
                <a:latin typeface="+mj-ea"/>
                <a:ea typeface="+mj-ea"/>
                <a:sym typeface="+mn-ea"/>
              </a:rPr>
              <a:t>基础使用规范、</a:t>
            </a:r>
            <a:r>
              <a:rPr lang="en-US" altLang="zh-CN" dirty="0">
                <a:latin typeface="+mj-ea"/>
                <a:ea typeface="+mj-ea"/>
                <a:sym typeface="+mn-ea"/>
              </a:rPr>
              <a:t>PPT</a:t>
            </a:r>
            <a:r>
              <a:rPr lang="zh-CN" altLang="en-US" dirty="0">
                <a:latin typeface="+mj-ea"/>
                <a:ea typeface="+mj-ea"/>
                <a:sym typeface="+mn-ea"/>
              </a:rPr>
              <a:t>提升参考素材</a:t>
            </a:r>
            <a:endParaRPr lang="en-US" dirty="0"/>
          </a:p>
        </p:txBody>
      </p:sp>
      <p:pic>
        <p:nvPicPr>
          <p:cNvPr id="8" name="图片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32" y="386687"/>
            <a:ext cx="3120902" cy="22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Placeholder 2"/>
          <p:cNvSpPr>
            <a:spLocks noGrp="1" noChangeArrowheads="1"/>
          </p:cNvSpPr>
          <p:nvPr>
            <p:ph type="body" idx="13" hasCustomPrompt="1"/>
          </p:nvPr>
        </p:nvSpPr>
        <p:spPr bwMode="auto">
          <a:xfrm>
            <a:off x="3345815" y="3803015"/>
            <a:ext cx="2466975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zh-CN" dirty="0">
                <a:sym typeface="Calibri" panose="020F0502020204030204" charset="0"/>
              </a:rPr>
              <a:t>数字认证 </a:t>
            </a:r>
            <a:r>
              <a:rPr lang="en-US" altLang="zh-CN" dirty="0">
                <a:sym typeface="Calibri" panose="020F0502020204030204" charset="0"/>
              </a:rPr>
              <a:t>xxx</a:t>
            </a:r>
            <a:endParaRPr lang="en-US" altLang="zh-CN" dirty="0">
              <a:sym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背景图案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497576" y="3118629"/>
            <a:ext cx="4129391" cy="59445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97576" y="3724495"/>
            <a:ext cx="4129391" cy="3619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3511481" y="1050237"/>
            <a:ext cx="2120629" cy="15471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9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692074" y="1484334"/>
            <a:ext cx="3646825" cy="265726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9" name="内容占位符 12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4808700" y="1484334"/>
            <a:ext cx="3551075" cy="26572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857250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200150" indent="-17145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05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2150" y="294640"/>
            <a:ext cx="252730" cy="43815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 bwMode="auto">
          <a:xfrm flipV="1">
            <a:off x="692150" y="725805"/>
            <a:ext cx="7660005" cy="190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1875B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78535" y="310515"/>
            <a:ext cx="4911725" cy="43243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sz="2400">
                <a:latin typeface="微软雅黑" panose="020B0503020204020204" pitchFamily="34" charset="-122"/>
                <a:cs typeface="+mn-cs"/>
                <a:sym typeface="+mn-ea"/>
              </a:rPr>
              <a:t>内容页标题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2150" y="294640"/>
            <a:ext cx="252730" cy="43815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 bwMode="auto">
          <a:xfrm flipV="1">
            <a:off x="692150" y="725805"/>
            <a:ext cx="7660005" cy="190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1875B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标题 7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978535" y="310515"/>
            <a:ext cx="4911725" cy="43243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sz="2400">
                <a:latin typeface="微软雅黑" panose="020B0503020204020204" pitchFamily="34" charset="-122"/>
                <a:cs typeface="+mn-cs"/>
                <a:sym typeface="+mn-ea"/>
              </a:rPr>
              <a:t>内容页标题</a:t>
            </a:r>
            <a:endParaRPr dirty="0">
              <a:sym typeface="+mn-ea"/>
            </a:endParaRPr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92150" y="1001336"/>
            <a:ext cx="7660004" cy="38905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, 圆顶, 建筑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" y="0"/>
            <a:ext cx="9121478" cy="51435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296462" y="1746790"/>
            <a:ext cx="2551079" cy="773114"/>
          </a:xfrm>
        </p:spPr>
        <p:txBody>
          <a:bodyPr anchor="ctr">
            <a:noAutofit/>
          </a:bodyPr>
          <a:lstStyle>
            <a:lvl1pPr algn="ctr">
              <a:defRPr sz="4800" b="1" spc="8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谢谢</a:t>
            </a:r>
            <a:endParaRPr 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566864" y="2545890"/>
            <a:ext cx="2010276" cy="0"/>
          </a:xfrm>
          <a:prstGeom prst="line">
            <a:avLst/>
          </a:prstGeom>
          <a:ln w="317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3296285" y="2663190"/>
            <a:ext cx="2550795" cy="4527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THANKS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橙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形状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文本框 2"/>
          <p:cNvSpPr txBox="1"/>
          <p:nvPr userDrawn="1"/>
        </p:nvSpPr>
        <p:spPr>
          <a:xfrm>
            <a:off x="599800" y="2087955"/>
            <a:ext cx="1369060" cy="6451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7"/>
          <p:cNvSpPr txBox="1"/>
          <p:nvPr userDrawn="1"/>
        </p:nvSpPr>
        <p:spPr>
          <a:xfrm>
            <a:off x="624565" y="2628906"/>
            <a:ext cx="1319530" cy="3371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13"/>
          <p:cNvSpPr>
            <a:spLocks noGrp="1"/>
          </p:cNvSpPr>
          <p:nvPr>
            <p:ph type="body" sz="quarter" idx="20" hasCustomPrompt="1"/>
          </p:nvPr>
        </p:nvSpPr>
        <p:spPr>
          <a:xfrm>
            <a:off x="3200400" y="884157"/>
            <a:ext cx="5004148" cy="337608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+mj-ea"/>
              <a:buAutoNum type="ea1JpnChsDbPeriod"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此处为目录标题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橙_过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打开, 手, 大, 华美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497576" y="3118629"/>
            <a:ext cx="4129391" cy="59445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97576" y="3724495"/>
            <a:ext cx="4129391" cy="3619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3511481" y="1050237"/>
            <a:ext cx="2120629" cy="15471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橙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692074" y="1484334"/>
            <a:ext cx="3646825" cy="265726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4808700" y="1484334"/>
            <a:ext cx="3551075" cy="26572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857250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200150" indent="-17145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05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 bwMode="auto">
          <a:xfrm flipV="1">
            <a:off x="971550" y="729615"/>
            <a:ext cx="7388225" cy="635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D9442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图片 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5796" y="386207"/>
            <a:ext cx="439200" cy="286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78535" y="316451"/>
            <a:ext cx="4911725" cy="426499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sz="2400" dirty="0">
                <a:latin typeface="微软雅黑" panose="020B0503020204020204" pitchFamily="34" charset="-122"/>
                <a:cs typeface="+mn-cs"/>
                <a:sym typeface="+mn-ea"/>
              </a:rPr>
              <a:t>内容页标题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橙_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 userDrawn="1"/>
        </p:nvCxnSpPr>
        <p:spPr bwMode="auto">
          <a:xfrm flipV="1">
            <a:off x="971550" y="729615"/>
            <a:ext cx="7388225" cy="635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D9442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图片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5796" y="386207"/>
            <a:ext cx="439200" cy="286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978535" y="310515"/>
            <a:ext cx="4911725" cy="43243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sz="2400">
                <a:latin typeface="微软雅黑" panose="020B0503020204020204" pitchFamily="34" charset="-122"/>
                <a:cs typeface="+mn-cs"/>
                <a:sym typeface="+mn-ea"/>
              </a:rPr>
              <a:t>内容页标题</a:t>
            </a:r>
            <a:endParaRPr dirty="0">
              <a:sym typeface="+mn-ea"/>
            </a:endParaRP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92785" y="1011500"/>
            <a:ext cx="7803515" cy="39207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橙_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背景图案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296462" y="1746790"/>
            <a:ext cx="2551079" cy="773114"/>
          </a:xfrm>
        </p:spPr>
        <p:txBody>
          <a:bodyPr anchor="ctr">
            <a:noAutofit/>
          </a:bodyPr>
          <a:lstStyle>
            <a:lvl1pPr algn="ctr">
              <a:defRPr sz="4800" b="1" spc="8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谢谢</a:t>
            </a:r>
            <a:endParaRPr 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566864" y="2545890"/>
            <a:ext cx="2010276" cy="0"/>
          </a:xfrm>
          <a:prstGeom prst="line">
            <a:avLst/>
          </a:prstGeom>
          <a:ln w="317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3296285" y="2663190"/>
            <a:ext cx="2550795" cy="4527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THANKS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40CD-A9F3-492D-8015-98ED53132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85CC-DDC5-49AD-A956-54C5D7189A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蓝色的天空和建筑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7"/>
            <a:ext cx="9144000" cy="513636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880032" y="1669784"/>
            <a:ext cx="5398852" cy="58341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数字认证PPT模板</a:t>
            </a:r>
            <a:endParaRPr lang="zh-CN" alt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75790" y="2253615"/>
            <a:ext cx="5392420" cy="5137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>
                <a:latin typeface="+mj-ea"/>
                <a:ea typeface="+mj-ea"/>
                <a:sym typeface="+mn-ea"/>
              </a:rPr>
              <a:t>基础使用规范、</a:t>
            </a:r>
            <a:r>
              <a:rPr lang="en-US" altLang="zh-CN" dirty="0">
                <a:latin typeface="+mj-ea"/>
                <a:ea typeface="+mj-ea"/>
                <a:sym typeface="+mn-ea"/>
              </a:rPr>
              <a:t>PPT</a:t>
            </a:r>
            <a:r>
              <a:rPr lang="zh-CN" altLang="en-US" dirty="0">
                <a:latin typeface="+mj-ea"/>
                <a:ea typeface="+mj-ea"/>
                <a:sym typeface="+mn-ea"/>
              </a:rPr>
              <a:t>提升参考素材</a:t>
            </a:r>
            <a:endParaRPr lang="en-US" dirty="0"/>
          </a:p>
        </p:txBody>
      </p:sp>
      <p:pic>
        <p:nvPicPr>
          <p:cNvPr id="10" name="图片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32" y="386687"/>
            <a:ext cx="3120902" cy="22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2"/>
          <p:cNvSpPr>
            <a:spLocks noGrp="1" noChangeArrowheads="1"/>
          </p:cNvSpPr>
          <p:nvPr>
            <p:ph type="body" idx="13" hasCustomPrompt="1"/>
          </p:nvPr>
        </p:nvSpPr>
        <p:spPr bwMode="auto">
          <a:xfrm>
            <a:off x="3338195" y="3803015"/>
            <a:ext cx="2466975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zh-CN" dirty="0">
                <a:sym typeface="Calibri" panose="020F0502020204030204" charset="0"/>
              </a:rPr>
              <a:t>数字认证 </a:t>
            </a:r>
            <a:r>
              <a:rPr lang="en-US" altLang="zh-CN" dirty="0">
                <a:sym typeface="Calibri" panose="020F0502020204030204" charset="0"/>
              </a:rPr>
              <a:t>xxx</a:t>
            </a:r>
            <a:endParaRPr lang="en-US" altLang="zh-CN" dirty="0">
              <a:sym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" t="12" r="76188" b="-12"/>
          <a:stretch>
            <a:fillRect/>
          </a:stretch>
        </p:blipFill>
        <p:spPr>
          <a:xfrm>
            <a:off x="-6" y="0"/>
            <a:ext cx="2152487" cy="5144135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406159" y="555417"/>
            <a:ext cx="1369060" cy="6451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0924" y="1096348"/>
            <a:ext cx="1319530" cy="3371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20" hasCustomPrompt="1"/>
          </p:nvPr>
        </p:nvSpPr>
        <p:spPr>
          <a:xfrm>
            <a:off x="3200400" y="884157"/>
            <a:ext cx="5004148" cy="337608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+mj-ea"/>
              <a:buAutoNum type="ea1JpnChsDbPeriod"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此处为目录标题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F40CD-A9F3-492D-8015-98ED53132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85CC-DDC5-49AD-A956-54C5D7189A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7FB65-BDE8-4318-826C-D8FCF18812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D1DFD-3B1C-448C-BF0C-64ACB5D734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2.xml"/><Relationship Id="rId5" Type="http://schemas.openxmlformats.org/officeDocument/2006/relationships/hyperlink" Target="https://www.w3school.com.cn/css/index.asp" TargetMode="External"/><Relationship Id="rId4" Type="http://schemas.openxmlformats.org/officeDocument/2006/relationships/hyperlink" Target="https://zh.javascript.info" TargetMode="External"/><Relationship Id="rId3" Type="http://schemas.openxmlformats.org/officeDocument/2006/relationships/hyperlink" Target="https://developer.mozilla.org/zh-CN/docs/Learn/CSS/Styling_text/Fundamentals&#13;" TargetMode="Externa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tags" Target="../tags/tag61.xml"/><Relationship Id="rId4" Type="http://schemas.openxmlformats.org/officeDocument/2006/relationships/image" Target="../media/image13.png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5.png"/><Relationship Id="rId2" Type="http://schemas.openxmlformats.org/officeDocument/2006/relationships/hyperlink" Target="https://juejin.cn/post/7125983116396593165" TargetMode="External"/><Relationship Id="rId1" Type="http://schemas.openxmlformats.org/officeDocument/2006/relationships/tags" Target="../tags/tag6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jpeg"/><Relationship Id="rId1" Type="http://schemas.openxmlformats.org/officeDocument/2006/relationships/hyperlink" Target="http://wechatfe.github.io/vconsole/demo.html&#13;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7.png"/><Relationship Id="rId2" Type="http://schemas.openxmlformats.org/officeDocument/2006/relationships/tags" Target="../tags/tag64.xml"/><Relationship Id="rId1" Type="http://schemas.openxmlformats.org/officeDocument/2006/relationships/hyperlink" Target="https://segmentfault.com/a/1190000023134296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70.xml"/><Relationship Id="rId4" Type="http://schemas.openxmlformats.org/officeDocument/2006/relationships/image" Target="../media/image18.png"/><Relationship Id="rId3" Type="http://schemas.openxmlformats.org/officeDocument/2006/relationships/tags" Target="../tags/tag69.xml"/><Relationship Id="rId2" Type="http://schemas.openxmlformats.org/officeDocument/2006/relationships/hyperlink" Target="https://zhuanlan.zhihu.com/p/348966019" TargetMode="External"/><Relationship Id="rId1" Type="http://schemas.openxmlformats.org/officeDocument/2006/relationships/tags" Target="../tags/tag68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74.xml"/><Relationship Id="rId7" Type="http://schemas.openxmlformats.org/officeDocument/2006/relationships/image" Target="../media/image21.png"/><Relationship Id="rId6" Type="http://schemas.openxmlformats.org/officeDocument/2006/relationships/tags" Target="../tags/tag73.xml"/><Relationship Id="rId5" Type="http://schemas.openxmlformats.org/officeDocument/2006/relationships/image" Target="../media/image20.png"/><Relationship Id="rId4" Type="http://schemas.openxmlformats.org/officeDocument/2006/relationships/tags" Target="../tags/tag72.xml"/><Relationship Id="rId3" Type="http://schemas.openxmlformats.org/officeDocument/2006/relationships/hyperlink" Target="https://v3.vuejs.org/guide/installation.html#compatibility-matrix" TargetMode="External"/><Relationship Id="rId2" Type="http://schemas.openxmlformats.org/officeDocument/2006/relationships/image" Target="../media/image19.png"/><Relationship Id="rId10" Type="http://schemas.openxmlformats.org/officeDocument/2006/relationships/notesSlide" Target="../notesSlides/notesSlide17.xml"/><Relationship Id="rId1" Type="http://schemas.openxmlformats.org/officeDocument/2006/relationships/tags" Target="../tags/tag7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nodejs.org/zh-cn/" TargetMode="Externa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26.png"/><Relationship Id="rId7" Type="http://schemas.openxmlformats.org/officeDocument/2006/relationships/tags" Target="../tags/tag82.xml"/><Relationship Id="rId6" Type="http://schemas.openxmlformats.org/officeDocument/2006/relationships/image" Target="../media/image25.png"/><Relationship Id="rId5" Type="http://schemas.openxmlformats.org/officeDocument/2006/relationships/tags" Target="../tags/tag81.xml"/><Relationship Id="rId4" Type="http://schemas.openxmlformats.org/officeDocument/2006/relationships/image" Target="../media/image24.png"/><Relationship Id="rId3" Type="http://schemas.openxmlformats.org/officeDocument/2006/relationships/tags" Target="../tags/tag80.xml"/><Relationship Id="rId2" Type="http://schemas.openxmlformats.org/officeDocument/2006/relationships/image" Target="../media/image23.png"/><Relationship Id="rId1" Type="http://schemas.openxmlformats.org/officeDocument/2006/relationships/tags" Target="../tags/tag7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image" Target="../media/image27.png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hyperlink" Target="https://code.visualstudio.com/" TargetMode="Externa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8" Type="http://schemas.openxmlformats.org/officeDocument/2006/relationships/notesSlide" Target="../notesSlides/notesSlide5.xml"/><Relationship Id="rId27" Type="http://schemas.openxmlformats.org/officeDocument/2006/relationships/slideLayout" Target="../slideLayouts/slideLayout12.xml"/><Relationship Id="rId26" Type="http://schemas.openxmlformats.org/officeDocument/2006/relationships/tags" Target="../tags/tag40.xml"/><Relationship Id="rId25" Type="http://schemas.openxmlformats.org/officeDocument/2006/relationships/tags" Target="../tags/tag39.xml"/><Relationship Id="rId24" Type="http://schemas.openxmlformats.org/officeDocument/2006/relationships/tags" Target="../tags/tag38.xml"/><Relationship Id="rId23" Type="http://schemas.openxmlformats.org/officeDocument/2006/relationships/tags" Target="../tags/tag37.xml"/><Relationship Id="rId22" Type="http://schemas.openxmlformats.org/officeDocument/2006/relationships/tags" Target="../tags/tag36.xml"/><Relationship Id="rId21" Type="http://schemas.openxmlformats.org/officeDocument/2006/relationships/tags" Target="../tags/tag35.xml"/><Relationship Id="rId20" Type="http://schemas.openxmlformats.org/officeDocument/2006/relationships/tags" Target="../tags/tag34.xml"/><Relationship Id="rId2" Type="http://schemas.openxmlformats.org/officeDocument/2006/relationships/tags" Target="../tags/tag16.xml"/><Relationship Id="rId19" Type="http://schemas.openxmlformats.org/officeDocument/2006/relationships/tags" Target="../tags/tag33.xml"/><Relationship Id="rId18" Type="http://schemas.openxmlformats.org/officeDocument/2006/relationships/tags" Target="../tags/tag32.xml"/><Relationship Id="rId17" Type="http://schemas.openxmlformats.org/officeDocument/2006/relationships/tags" Target="../tags/tag31.xml"/><Relationship Id="rId16" Type="http://schemas.openxmlformats.org/officeDocument/2006/relationships/tags" Target="../tags/tag30.xml"/><Relationship Id="rId15" Type="http://schemas.openxmlformats.org/officeDocument/2006/relationships/tags" Target="../tags/tag29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54.xml"/><Relationship Id="rId1" Type="http://schemas.openxmlformats.org/officeDocument/2006/relationships/tags" Target="../tags/tag4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前端调试最佳</a:t>
            </a:r>
            <a:r>
              <a:rPr lang="zh-CN" altLang="en-US" dirty="0"/>
              <a:t>实践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11555" y="2253615"/>
            <a:ext cx="7058660" cy="11652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dirty="0">
                <a:latin typeface="+mj-ea"/>
                <a:ea typeface="+mj-ea"/>
                <a:sym typeface="+mn-ea"/>
              </a:rPr>
              <a:t>适用于没有前端基础的研发或非研发人员进行前端页面基础调试</a:t>
            </a:r>
            <a:endParaRPr lang="zh-CN" dirty="0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3" hasCustomPrompt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>
                <a:sym typeface="Calibri" panose="020F0502020204030204" charset="0"/>
              </a:rPr>
              <a:t>移动产品部</a:t>
            </a:r>
            <a:endParaRPr lang="zh-CN" altLang="en-US">
              <a:sym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5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en-US" altLang="zh-CN" sz="15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SS </a:t>
            </a:r>
            <a:r>
              <a:rPr sz="15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调试</a:t>
            </a:r>
            <a:endParaRPr sz="1555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3923665" y="828040"/>
            <a:ext cx="4528820" cy="13544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marL="342900" indent="-342900">
              <a:lnSpc>
                <a:spcPct val="140000"/>
              </a:lnSpc>
              <a:buFont typeface="Wingdings" panose="05000000000000000000" charset="0"/>
              <a:buChar char=""/>
            </a:pPr>
            <a:r>
              <a:rPr lang="zh-CN" altLang="en-US" sz="1800" b="1">
                <a:solidFill>
                  <a:srgbClr val="F79646"/>
                </a:solidFill>
              </a:rPr>
              <a:t>toggle device toolbar</a:t>
            </a:r>
            <a:r>
              <a:rPr lang="zh-CN" altLang="en-US" sz="1400">
                <a:sym typeface="+mn-ea"/>
              </a:rPr>
              <a:t>：</a:t>
            </a:r>
            <a:r>
              <a:rPr lang="zh-CN" altLang="en-US" sz="1400"/>
              <a:t>（</a:t>
            </a:r>
            <a:r>
              <a:rPr lang="zh-CN" altLang="en-US" sz="1200"/>
              <a:t>切换设备工具栏）</a:t>
            </a:r>
            <a:endParaRPr lang="zh-CN" altLang="en-US" sz="120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端和移动端来回切换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模拟移动端设备，多少有区别，需要真机上进行测试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6285" y="2314575"/>
            <a:ext cx="4481195" cy="151066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800" b="1">
                <a:solidFill>
                  <a:srgbClr val="F79646"/>
                </a:solidFill>
              </a:rPr>
              <a:t>Element</a:t>
            </a:r>
            <a:r>
              <a:rPr lang="zh-CN" altLang="en-US"/>
              <a:t>：（</a:t>
            </a:r>
            <a:r>
              <a:rPr lang="zh-CN" altLang="en-US"/>
              <a:t>元素）</a:t>
            </a:r>
            <a:endParaRPr lang="zh-CN" altLang="en-US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用</a:t>
            </a:r>
            <a:r>
              <a:rPr lang="en-US" altLang="zh-CN"/>
              <a:t>auto-complete</a:t>
            </a:r>
            <a:r>
              <a:rPr lang="zh-CN" altLang="en-US"/>
              <a:t>特性给元素</a:t>
            </a:r>
            <a:r>
              <a:rPr lang="zh-CN" altLang="en-US" b="1"/>
              <a:t>添加样式</a:t>
            </a:r>
            <a:r>
              <a:rPr lang="zh-CN" altLang="en-US"/>
              <a:t>（自动</a:t>
            </a:r>
            <a:r>
              <a:rPr lang="zh-CN" altLang="en-US"/>
              <a:t>补全）</a:t>
            </a:r>
            <a:endParaRPr lang="zh-CN" altLang="en-US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/>
              <a:t>快速定位样式</a:t>
            </a:r>
            <a:r>
              <a:rPr lang="zh-CN" altLang="en-US" b="1"/>
              <a:t>文件</a:t>
            </a:r>
            <a:endParaRPr lang="zh-CN" altLang="en-US" b="1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编辑</a:t>
            </a:r>
            <a:r>
              <a:rPr lang="en-US" altLang="zh-CN"/>
              <a:t>class</a:t>
            </a:r>
            <a:r>
              <a:rPr lang="zh-CN" altLang="en-US"/>
              <a:t>（</a:t>
            </a:r>
            <a:r>
              <a:rPr lang="en-US" altLang="zh-CN"/>
              <a:t>.cls</a:t>
            </a:r>
            <a:r>
              <a:rPr lang="zh-CN" altLang="en-US"/>
              <a:t>添加新的</a:t>
            </a:r>
            <a:r>
              <a:rPr lang="zh-CN" altLang="en-US"/>
              <a:t>样式）</a:t>
            </a:r>
            <a:endParaRPr lang="en-US" altLang="zh-CN"/>
          </a:p>
          <a:p>
            <a:pPr marL="285750" lvl="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dk1"/>
                </a:solidFill>
              </a:rPr>
              <a:t>复制样式、调试样式、</a:t>
            </a:r>
            <a:r>
              <a:rPr lang="en-US" altLang="zh-CN" b="1">
                <a:solidFill>
                  <a:schemeClr val="dk1"/>
                </a:solidFill>
              </a:rPr>
              <a:t>html</a:t>
            </a:r>
            <a:r>
              <a:rPr lang="zh-CN" altLang="en-US" b="1">
                <a:solidFill>
                  <a:schemeClr val="dk1"/>
                </a:solidFill>
              </a:rPr>
              <a:t>元素结构显示及</a:t>
            </a:r>
            <a:r>
              <a:rPr lang="zh-CN" altLang="en-US" b="1">
                <a:solidFill>
                  <a:schemeClr val="dk1"/>
                </a:solidFill>
              </a:rPr>
              <a:t>实时编辑</a:t>
            </a:r>
            <a:endParaRPr lang="zh-CN" altLang="en-US" b="1">
              <a:solidFill>
                <a:schemeClr val="dk1"/>
              </a:solidFill>
            </a:endParaRPr>
          </a:p>
          <a:p>
            <a:pPr marL="285750" lvl="0" indent="-285750">
              <a:buFont typeface="Wingdings" panose="05000000000000000000" charset="0"/>
              <a:buChar char="ü"/>
            </a:pPr>
            <a:endParaRPr lang="zh-CN" altLang="en-US">
              <a:solidFill>
                <a:schemeClr val="dk1"/>
              </a:solidFill>
            </a:endParaRPr>
          </a:p>
          <a:p>
            <a:pPr marL="285750" lvl="0" indent="-285750">
              <a:buFont typeface="Wingdings" panose="05000000000000000000" charset="0"/>
              <a:buChar char="ü"/>
            </a:pPr>
            <a:endParaRPr lang="en-US" altLang="zh-CN" sz="1800" b="1">
              <a:solidFill>
                <a:srgbClr val="F79646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56285" y="828040"/>
            <a:ext cx="3039110" cy="13538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marL="342900" indent="-342900">
              <a:lnSpc>
                <a:spcPct val="140000"/>
              </a:lnSpc>
              <a:buFont typeface="Wingdings" panose="05000000000000000000" charset="0"/>
              <a:buChar char=""/>
            </a:pPr>
            <a:r>
              <a:rPr lang="en-US" altLang="zh-CN" sz="1800" b="1">
                <a:solidFill>
                  <a:srgbClr val="F79646"/>
                </a:solidFill>
              </a:rPr>
              <a:t>检查元素</a:t>
            </a:r>
            <a:endParaRPr lang="zh-CN" altLang="en-US" sz="1400"/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点右键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快速定位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到想要检查的元素</a:t>
            </a:r>
            <a:endParaRPr lang="en-US" altLang="zh-CN" sz="1400"/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查询</a:t>
            </a:r>
            <a:r>
              <a:rPr lang="en-US" altLang="zh-CN" sz="1400"/>
              <a:t>DOM</a:t>
            </a:r>
            <a:r>
              <a:rPr lang="zh-CN" altLang="en-US" sz="1400"/>
              <a:t>树</a:t>
            </a:r>
            <a:endParaRPr lang="zh-CN" altLang="en-US" sz="1400"/>
          </a:p>
          <a:p>
            <a:pPr marL="8001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快捷键：</a:t>
            </a:r>
            <a:r>
              <a:rPr lang="en-US" altLang="zh-CN" sz="1200"/>
              <a:t>Ctrl+F </a:t>
            </a:r>
            <a:r>
              <a:rPr lang="zh-CN" altLang="en-US" sz="1200"/>
              <a:t>（搜索字符串）</a:t>
            </a:r>
            <a:endParaRPr lang="en-US" altLang="zh-CN" sz="1200"/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endParaRPr lang="en-US" altLang="zh-CN" sz="1200"/>
          </a:p>
        </p:txBody>
      </p:sp>
      <p:sp>
        <p:nvSpPr>
          <p:cNvPr id="5" name="文本框 4"/>
          <p:cNvSpPr txBox="1"/>
          <p:nvPr/>
        </p:nvSpPr>
        <p:spPr>
          <a:xfrm>
            <a:off x="5362575" y="2313940"/>
            <a:ext cx="3089275" cy="151066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800" b="1">
                <a:solidFill>
                  <a:srgbClr val="F79646"/>
                </a:solidFill>
              </a:rPr>
              <a:t>Border/Background</a:t>
            </a:r>
            <a:r>
              <a:rPr lang="en-US" altLang="zh-CN" sz="1200" b="1">
                <a:solidFill>
                  <a:srgbClr val="F79646"/>
                </a:solidFill>
              </a:rPr>
              <a:t>调试</a:t>
            </a:r>
            <a:endParaRPr lang="zh-CN" altLang="en-US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快速找到元素位置：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49595" y="3006090"/>
            <a:ext cx="2299970" cy="2990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border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1px solid orange;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50230" y="3362960"/>
            <a:ext cx="2306320" cy="29908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/>
              <a:t>background</a:t>
            </a:r>
            <a:r>
              <a:rPr lang="zh-CN" altLang="en-US"/>
              <a:t>：</a:t>
            </a:r>
            <a:r>
              <a:rPr lang="en-US" altLang="zh-CN"/>
              <a:t>orange</a:t>
            </a:r>
            <a:r>
              <a:rPr lang="zh-CN" altLang="en-US"/>
              <a:t>；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56920" y="3957955"/>
            <a:ext cx="7695565" cy="9493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800" b="1">
                <a:solidFill>
                  <a:schemeClr val="accent2"/>
                </a:solidFill>
              </a:rPr>
              <a:t>文档</a:t>
            </a:r>
            <a:r>
              <a:rPr lang="zh-CN" altLang="en-US"/>
              <a:t>：</a:t>
            </a:r>
            <a:endParaRPr lang="en-US" altLang="zh-CN" sz="1800" b="1">
              <a:solidFill>
                <a:srgbClr val="F79646"/>
              </a:solidFill>
            </a:endParaRPr>
          </a:p>
          <a:p>
            <a:pPr marL="285750" indent="-285750" fontAlgn="auto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hlinkClick r:id="rId3" action="ppaction://hlinkfile"/>
              </a:rPr>
              <a:t>MDN</a:t>
            </a:r>
            <a:r>
              <a:rPr lang="zh-CN" altLang="en-US"/>
              <a:t>：基本文本和字体样式（前端权威的文档）</a:t>
            </a:r>
            <a:endParaRPr lang="zh-CN" altLang="en-US"/>
          </a:p>
          <a:p>
            <a:pPr marL="285750" indent="-285750" fontAlgn="auto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hlinkClick r:id="rId4" action="ppaction://hlinkfile"/>
              </a:rPr>
              <a:t>现代</a:t>
            </a:r>
            <a:r>
              <a:rPr lang="en-US" altLang="zh-CN">
                <a:hlinkClick r:id="rId4" action="ppaction://hlinkfile"/>
              </a:rPr>
              <a:t>Javascript</a:t>
            </a:r>
            <a:r>
              <a:rPr lang="en-US" altLang="zh-CN"/>
              <a:t> </a:t>
            </a:r>
            <a:r>
              <a:rPr lang="zh-CN" altLang="en-US"/>
              <a:t>：</a:t>
            </a:r>
            <a:r>
              <a:rPr lang="en-US" altLang="zh-CN"/>
              <a:t>Javascript</a:t>
            </a:r>
            <a:r>
              <a:rPr lang="zh-CN" altLang="en-US"/>
              <a:t>入门</a:t>
            </a:r>
            <a:r>
              <a:rPr lang="zh-CN" altLang="en-US"/>
              <a:t>教程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59655" y="4299585"/>
            <a:ext cx="310832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  <a:hlinkClick r:id="rId5" action="ppaction://hlinkfile"/>
              </a:rPr>
              <a:t>W3school</a:t>
            </a:r>
            <a:r>
              <a:rPr lang="zh-CN" altLang="en-US">
                <a:sym typeface="+mn-ea"/>
              </a:rPr>
              <a:t>：（在线示例测试）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843145" y="4570095"/>
            <a:ext cx="310832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使用搜索引擎进行关键字</a:t>
            </a:r>
            <a:r>
              <a:rPr lang="zh-CN" altLang="en-US">
                <a:sym typeface="+mn-ea"/>
              </a:rPr>
              <a:t>搜索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5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JS</a:t>
            </a:r>
            <a:r>
              <a:rPr sz="15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调试</a:t>
            </a:r>
            <a:endParaRPr sz="1555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53280" y="803275"/>
            <a:ext cx="3964305" cy="26568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800" b="1">
                <a:solidFill>
                  <a:srgbClr val="F79646"/>
                </a:solidFill>
              </a:rPr>
              <a:t>Network</a:t>
            </a:r>
            <a:r>
              <a:rPr lang="zh-CN" altLang="en-US"/>
              <a:t>：（</a:t>
            </a:r>
            <a:r>
              <a:rPr lang="zh-CN" altLang="en-US"/>
              <a:t>网络请求）</a:t>
            </a:r>
            <a:endParaRPr lang="zh-CN" altLang="en-US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dk1"/>
                </a:solidFill>
              </a:rPr>
              <a:t>HTTP请求后得到的</a:t>
            </a:r>
            <a:r>
              <a:rPr lang="zh-CN" altLang="en-US" sz="1200" b="1">
                <a:solidFill>
                  <a:schemeClr val="dk1"/>
                </a:solidFill>
              </a:rPr>
              <a:t>请求资源信息</a:t>
            </a:r>
            <a:r>
              <a:rPr lang="zh-CN" altLang="en-US" sz="1200">
                <a:solidFill>
                  <a:schemeClr val="dk1"/>
                </a:solidFill>
              </a:rPr>
              <a:t>（包括状态、资源类型、大小、所用时间等）</a:t>
            </a:r>
            <a:endParaRPr lang="zh-CN" altLang="en-US" sz="1200">
              <a:solidFill>
                <a:schemeClr val="dk1"/>
              </a:solidFill>
            </a:endParaRP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chemeClr val="dk1"/>
                </a:solidFill>
              </a:rPr>
              <a:t>Preserve log </a:t>
            </a:r>
            <a:r>
              <a:rPr lang="zh-CN" altLang="en-US" sz="1200">
                <a:solidFill>
                  <a:schemeClr val="dk1"/>
                </a:solidFill>
              </a:rPr>
              <a:t>（两个页面的跳转，跳转到当前页面，上个页面请求就消失了；勾选上所有历史记录都会保留，</a:t>
            </a:r>
            <a:r>
              <a:rPr lang="zh-CN" altLang="en-US" sz="1200" b="1">
                <a:solidFill>
                  <a:schemeClr val="dk1"/>
                </a:solidFill>
              </a:rPr>
              <a:t>页面跳转之前的请求</a:t>
            </a:r>
            <a:r>
              <a:rPr lang="zh-CN" altLang="en-US" sz="1200">
                <a:solidFill>
                  <a:schemeClr val="dk1"/>
                </a:solidFill>
              </a:rPr>
              <a:t>）</a:t>
            </a:r>
            <a:endParaRPr lang="zh-CN" altLang="en-US" sz="1200">
              <a:solidFill>
                <a:schemeClr val="dk1"/>
              </a:solidFill>
            </a:endParaRP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dk1"/>
                </a:solidFill>
              </a:rPr>
              <a:t>模拟网速（节流器）</a:t>
            </a:r>
            <a:endParaRPr lang="en-US" altLang="zh-CN" sz="1200">
              <a:solidFill>
                <a:schemeClr val="dk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60265" y="3536315"/>
            <a:ext cx="3957320" cy="143383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800" b="1">
                <a:solidFill>
                  <a:srgbClr val="F79646"/>
                </a:solidFill>
                <a:sym typeface="+mn-ea"/>
              </a:rPr>
              <a:t>Application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/>
              <a:t>（</a:t>
            </a:r>
            <a:r>
              <a:rPr lang="zh-CN" altLang="en-US">
                <a:sym typeface="+mn-ea"/>
              </a:rPr>
              <a:t>应用</a:t>
            </a:r>
            <a:r>
              <a:rPr lang="zh-CN" altLang="en-US"/>
              <a:t>）</a:t>
            </a:r>
            <a:endParaRPr lang="zh-CN" altLang="en-US"/>
          </a:p>
          <a:p>
            <a:pPr marL="285750" lvl="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1200">
                <a:solidFill>
                  <a:schemeClr val="dk1"/>
                </a:solidFill>
              </a:rPr>
              <a:t>记录网站加载的所有资源信息</a:t>
            </a:r>
            <a:endParaRPr lang="zh-CN" sz="1200">
              <a:solidFill>
                <a:schemeClr val="dk1"/>
              </a:solidFill>
            </a:endParaRPr>
          </a:p>
          <a:p>
            <a:pPr lv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dk1"/>
                </a:solidFill>
              </a:rPr>
              <a:t>    </a:t>
            </a:r>
            <a:r>
              <a:rPr lang="zh-CN" sz="1200">
                <a:solidFill>
                  <a:schemeClr val="dk1"/>
                </a:solidFill>
              </a:rPr>
              <a:t>（</a:t>
            </a:r>
            <a:r>
              <a:rPr lang="zh-CN" sz="1200" b="1">
                <a:solidFill>
                  <a:schemeClr val="dk1"/>
                </a:solidFill>
              </a:rPr>
              <a:t>存储数据</a:t>
            </a:r>
            <a:r>
              <a:rPr lang="en-US" altLang="zh-CN" sz="1200">
                <a:solidFill>
                  <a:schemeClr val="dk1"/>
                </a:solidFill>
              </a:rPr>
              <a:t>/</a:t>
            </a:r>
            <a:r>
              <a:rPr lang="zh-CN" sz="1200">
                <a:solidFill>
                  <a:schemeClr val="dk1"/>
                </a:solidFill>
              </a:rPr>
              <a:t>缓存数据</a:t>
            </a:r>
            <a:r>
              <a:rPr lang="en-US" altLang="zh-CN" sz="1200">
                <a:solidFill>
                  <a:schemeClr val="dk1"/>
                </a:solidFill>
              </a:rPr>
              <a:t>/</a:t>
            </a:r>
            <a:r>
              <a:rPr lang="zh-CN" sz="1200">
                <a:solidFill>
                  <a:schemeClr val="dk1"/>
                </a:solidFill>
              </a:rPr>
              <a:t>字体</a:t>
            </a:r>
            <a:r>
              <a:rPr lang="en-US" altLang="zh-CN" sz="1200">
                <a:solidFill>
                  <a:schemeClr val="dk1"/>
                </a:solidFill>
              </a:rPr>
              <a:t>/</a:t>
            </a:r>
            <a:r>
              <a:rPr lang="zh-CN" sz="1200">
                <a:solidFill>
                  <a:schemeClr val="dk1"/>
                </a:solidFill>
              </a:rPr>
              <a:t>图片</a:t>
            </a:r>
            <a:r>
              <a:rPr lang="en-US" altLang="zh-CN" sz="1200">
                <a:solidFill>
                  <a:schemeClr val="dk1"/>
                </a:solidFill>
              </a:rPr>
              <a:t>/</a:t>
            </a:r>
            <a:r>
              <a:rPr lang="zh-CN" sz="1200">
                <a:solidFill>
                  <a:schemeClr val="dk1"/>
                </a:solidFill>
              </a:rPr>
              <a:t>脚本</a:t>
            </a:r>
            <a:r>
              <a:rPr lang="en-US" altLang="zh-CN" sz="1200">
                <a:solidFill>
                  <a:schemeClr val="dk1"/>
                </a:solidFill>
              </a:rPr>
              <a:t>/</a:t>
            </a:r>
            <a:r>
              <a:rPr lang="zh-CN" sz="1200">
                <a:solidFill>
                  <a:schemeClr val="dk1"/>
                </a:solidFill>
              </a:rPr>
              <a:t>样式表）</a:t>
            </a:r>
            <a:endParaRPr lang="zh-CN" sz="1200">
              <a:solidFill>
                <a:schemeClr val="dk1"/>
              </a:solidFill>
            </a:endParaRPr>
          </a:p>
          <a:p>
            <a:pPr marL="285750" lvl="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000">
                <a:solidFill>
                  <a:schemeClr val="dk1"/>
                </a:solidFill>
              </a:rPr>
              <a:t>Local Storage </a:t>
            </a:r>
            <a:r>
              <a:rPr lang="zh-CN" altLang="en-US" sz="1000">
                <a:solidFill>
                  <a:schemeClr val="dk1"/>
                </a:solidFill>
              </a:rPr>
              <a:t>（一直存在本地，人为清除）</a:t>
            </a:r>
            <a:endParaRPr lang="zh-CN" altLang="en-US" sz="1000">
              <a:solidFill>
                <a:schemeClr val="dk1"/>
              </a:solidFill>
            </a:endParaRPr>
          </a:p>
          <a:p>
            <a:pPr marL="285750" lvl="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000">
                <a:solidFill>
                  <a:schemeClr val="dk1"/>
                </a:solidFill>
              </a:rPr>
              <a:t>Session Storage</a:t>
            </a:r>
            <a:r>
              <a:rPr lang="zh-CN" altLang="en-US" sz="1000">
                <a:solidFill>
                  <a:schemeClr val="dk1"/>
                </a:solidFill>
              </a:rPr>
              <a:t>（会话结束页面关闭清除）</a:t>
            </a:r>
            <a:endParaRPr lang="zh-CN" altLang="en-US" sz="1000">
              <a:solidFill>
                <a:schemeClr val="dk1"/>
              </a:solidFill>
            </a:endParaRPr>
          </a:p>
          <a:p>
            <a:pPr marL="285750" lvl="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000">
                <a:solidFill>
                  <a:schemeClr val="dk1"/>
                </a:solidFill>
              </a:rPr>
              <a:t>cookies</a:t>
            </a:r>
            <a:r>
              <a:rPr lang="zh-CN" altLang="en-US" sz="1000">
                <a:solidFill>
                  <a:schemeClr val="dk1"/>
                </a:solidFill>
              </a:rPr>
              <a:t>（设置过期时间）</a:t>
            </a:r>
            <a:endParaRPr lang="zh-CN" altLang="en-US" sz="1000">
              <a:solidFill>
                <a:schemeClr val="dk1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678180" y="809625"/>
            <a:ext cx="3893185" cy="1940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800" b="1">
                <a:solidFill>
                  <a:srgbClr val="F79646"/>
                </a:solidFill>
                <a:sym typeface="+mn-ea"/>
              </a:rPr>
              <a:t>Console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/>
              <a:t>（</a:t>
            </a:r>
            <a:r>
              <a:rPr lang="zh-CN" altLang="en-US">
                <a:sym typeface="+mn-ea"/>
              </a:rPr>
              <a:t>控制台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快捷键：</a:t>
            </a:r>
            <a:r>
              <a:rPr lang="en-US" altLang="zh-CN"/>
              <a:t>Ctrl+Shift+J</a:t>
            </a:r>
            <a:endParaRPr lang="en-US" altLang="zh-CN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dk1"/>
                </a:solidFill>
              </a:rPr>
              <a:t>快速在页面上添加文字d</a:t>
            </a:r>
            <a:r>
              <a:rPr lang="zh-CN" altLang="en-US">
                <a:solidFill>
                  <a:schemeClr val="dk1"/>
                </a:solidFill>
              </a:rPr>
              <a:t>ocument.designMode = 'on'</a:t>
            </a:r>
            <a:endParaRPr lang="en-US" altLang="zh-CN" b="1">
              <a:solidFill>
                <a:schemeClr val="dk1"/>
              </a:solidFill>
            </a:endParaRP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dk1"/>
                </a:solidFill>
              </a:rPr>
              <a:t>查看错误</a:t>
            </a:r>
            <a:r>
              <a:rPr lang="en-US" altLang="zh-CN" b="1">
                <a:solidFill>
                  <a:schemeClr val="dk1"/>
                </a:solidFill>
              </a:rPr>
              <a:t>/</a:t>
            </a:r>
            <a:r>
              <a:rPr lang="zh-CN" altLang="en-US" b="1">
                <a:sym typeface="+mn-ea"/>
              </a:rPr>
              <a:t>打印</a:t>
            </a:r>
            <a:r>
              <a:rPr lang="zh-CN" altLang="en-US" b="1">
                <a:solidFill>
                  <a:schemeClr val="dk1"/>
                </a:solidFill>
              </a:rPr>
              <a:t>信息</a:t>
            </a:r>
            <a:endParaRPr lang="zh-CN" altLang="en-US" b="1">
              <a:solidFill>
                <a:schemeClr val="dk1"/>
              </a:solidFill>
            </a:endParaRPr>
          </a:p>
          <a:p>
            <a:pPr marL="285750" lvl="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dk1"/>
                </a:solidFill>
              </a:rPr>
              <a:t>console.log(error/warn/table/clear/group/time/assert/trace)</a:t>
            </a:r>
            <a:endParaRPr lang="zh-CN" altLang="en-US">
              <a:solidFill>
                <a:schemeClr val="dk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dk1"/>
              </a:solidFill>
            </a:endParaRPr>
          </a:p>
          <a:p>
            <a:pPr marL="285750" lvl="0" indent="-285750">
              <a:buFont typeface="Wingdings" panose="05000000000000000000" charset="0"/>
              <a:buChar char="ü"/>
            </a:pPr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60400" y="2835275"/>
            <a:ext cx="3910965" cy="213169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800" b="1">
                <a:solidFill>
                  <a:srgbClr val="F79646"/>
                </a:solidFill>
                <a:sym typeface="+mn-ea"/>
              </a:rPr>
              <a:t>Sources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/>
              <a:t>（资源</a:t>
            </a:r>
            <a:r>
              <a:rPr lang="zh-CN" altLang="en-US"/>
              <a:t>面板）</a:t>
            </a:r>
            <a:endParaRPr lang="zh-CN" altLang="en-US"/>
          </a:p>
          <a:p>
            <a:pPr marL="285750" lvl="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dk1"/>
                </a:solidFill>
              </a:rPr>
              <a:t>包含项目的</a:t>
            </a:r>
            <a:r>
              <a:rPr lang="zh-CN" altLang="en-US" b="1">
                <a:solidFill>
                  <a:schemeClr val="dk1"/>
                </a:solidFill>
              </a:rPr>
              <a:t>静态资源文件</a:t>
            </a:r>
            <a:endParaRPr lang="zh-CN" altLang="en-US">
              <a:solidFill>
                <a:schemeClr val="dk1"/>
              </a:solidFill>
            </a:endParaRPr>
          </a:p>
          <a:p>
            <a:pPr marL="285750" lvl="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dk1"/>
                </a:solidFill>
              </a:rPr>
              <a:t>断</a:t>
            </a:r>
            <a:r>
              <a:rPr lang="zh-CN" altLang="en-US">
                <a:solidFill>
                  <a:schemeClr val="dk1"/>
                </a:solidFill>
              </a:rPr>
              <a:t>点（监控</a:t>
            </a:r>
            <a:r>
              <a:rPr lang="en-US" altLang="zh-CN">
                <a:solidFill>
                  <a:schemeClr val="dk1"/>
                </a:solidFill>
              </a:rPr>
              <a:t>js</a:t>
            </a:r>
            <a:r>
              <a:rPr lang="zh-CN" altLang="en-US">
                <a:solidFill>
                  <a:schemeClr val="dk1"/>
                </a:solidFill>
              </a:rPr>
              <a:t>在执行过程中的活动）</a:t>
            </a:r>
            <a:endParaRPr lang="en-US" altLang="zh-CN">
              <a:solidFill>
                <a:schemeClr val="dk1"/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出现意料之外的情况：（</a:t>
            </a:r>
            <a:r>
              <a:rPr lang="zh-CN" altLang="en-US" b="1">
                <a:sym typeface="+mn-ea"/>
              </a:rPr>
              <a:t>断点调试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ü"/>
            </a:pPr>
            <a:endParaRPr lang="en-US" altLang="zh-CN"/>
          </a:p>
          <a:p>
            <a:pPr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000"/>
              <a:t>恢复</a:t>
            </a:r>
            <a:r>
              <a:rPr lang="en-US" altLang="zh-CN" sz="1000"/>
              <a:t>/</a:t>
            </a:r>
            <a:r>
              <a:rPr lang="zh-CN" altLang="en-US" sz="1000"/>
              <a:t>暂停、单步跳过（下一个函数调用，不会进入函数内部）、单步进入（进入函数内部）、跳出、单步</a:t>
            </a:r>
            <a:r>
              <a:rPr lang="zh-CN" altLang="en-US" sz="1000"/>
              <a:t>执行</a:t>
            </a:r>
            <a:endParaRPr lang="zh-CN" altLang="en-US" sz="1000"/>
          </a:p>
          <a:p>
            <a:pPr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altLang="zh-CN">
                <a:sym typeface="+mn-ea"/>
              </a:rPr>
              <a:t>2.   </a:t>
            </a:r>
            <a:r>
              <a:rPr lang="zh-CN" altLang="en-US">
                <a:sym typeface="+mn-ea"/>
              </a:rPr>
              <a:t>代码中写</a:t>
            </a:r>
            <a:r>
              <a:rPr lang="en-US">
                <a:sym typeface="+mn-ea"/>
              </a:rPr>
              <a:t>Debugger/</a:t>
            </a:r>
            <a:r>
              <a:rPr lang="zh-CN" altLang="en-US">
                <a:sym typeface="+mn-ea"/>
              </a:rPr>
              <a:t>行号上点击</a:t>
            </a:r>
            <a:r>
              <a:rPr lang="en-US">
                <a:sym typeface="+mn-ea"/>
              </a:rPr>
              <a:t>--</a:t>
            </a:r>
            <a:r>
              <a:rPr lang="zh-CN" altLang="en-US">
                <a:sym typeface="+mn-ea"/>
              </a:rPr>
              <a:t>标记断点</a:t>
            </a:r>
            <a:endParaRPr lang="zh-CN" altLang="en-US">
              <a:solidFill>
                <a:schemeClr val="dk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3940" y="3939540"/>
            <a:ext cx="1714500" cy="2819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65040" y="2571750"/>
            <a:ext cx="3733800" cy="866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5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Vue</a:t>
            </a:r>
            <a:r>
              <a:rPr sz="15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调试</a:t>
            </a:r>
            <a:endParaRPr sz="1555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83895" y="843915"/>
            <a:ext cx="4254500" cy="21463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marL="342900" indent="-342900">
              <a:lnSpc>
                <a:spcPct val="140000"/>
              </a:lnSpc>
              <a:buFont typeface="Wingdings" panose="05000000000000000000" charset="0"/>
              <a:buChar char=""/>
            </a:pPr>
            <a:r>
              <a:rPr lang="en-US" altLang="zh-CN" sz="1800" b="1">
                <a:solidFill>
                  <a:srgbClr val="F79646"/>
                </a:solidFill>
              </a:rPr>
              <a:t>Vue </a:t>
            </a:r>
            <a:r>
              <a:rPr lang="zh-CN" altLang="en-US" sz="1800" b="1">
                <a:solidFill>
                  <a:srgbClr val="F79646"/>
                </a:solidFill>
              </a:rPr>
              <a:t>开发者调试工具</a:t>
            </a:r>
            <a:r>
              <a:rPr lang="en-US" altLang="zh-CN" sz="1200"/>
              <a:t>(devtools</a:t>
            </a:r>
            <a:r>
              <a:rPr lang="zh-CN" altLang="en-US" sz="1200"/>
              <a:t>插件</a:t>
            </a:r>
            <a:r>
              <a:rPr lang="en-US" altLang="zh-CN" sz="1200"/>
              <a:t>)</a:t>
            </a:r>
            <a:r>
              <a:rPr lang="zh-CN" altLang="en-US" sz="1200"/>
              <a:t>：</a:t>
            </a:r>
            <a:endParaRPr lang="zh-CN" altLang="en-US" sz="1200"/>
          </a:p>
          <a:p>
            <a:pPr marL="171450" indent="-171450">
              <a:lnSpc>
                <a:spcPct val="140000"/>
              </a:lnSpc>
              <a:buFont typeface="Wingdings" panose="05000000000000000000" charset="0"/>
              <a:buChar char=""/>
            </a:pPr>
            <a:r>
              <a:rPr lang="zh-CN" altLang="en-US"/>
              <a:t>安装</a:t>
            </a:r>
            <a:endParaRPr lang="zh-CN" altLang="en-US"/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altLang="zh-CN" sz="1200"/>
              <a:t>1.  </a:t>
            </a:r>
            <a:r>
              <a:rPr lang="zh-CN" altLang="en-US" sz="1200"/>
              <a:t>下载：</a:t>
            </a:r>
            <a:r>
              <a:rPr lang="zh-CN" altLang="en-US" sz="1000"/>
              <a:t>https://pan.baidu.com/s/1dekPmlnKHXv9clmlHcJTmQ</a:t>
            </a:r>
            <a:endParaRPr lang="zh-CN" altLang="en-US" sz="1200"/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altLang="zh-CN" sz="1200"/>
              <a:t>    </a:t>
            </a:r>
            <a:r>
              <a:rPr lang="zh-CN" altLang="en-US" sz="1200"/>
              <a:t>提取码：</a:t>
            </a:r>
            <a:r>
              <a:rPr lang="en-US" altLang="zh-CN" sz="1200"/>
              <a:t>1234</a:t>
            </a:r>
            <a:endParaRPr lang="en-US" altLang="zh-CN" sz="1200"/>
          </a:p>
          <a:p>
            <a:pPr indent="0">
              <a:lnSpc>
                <a:spcPct val="140000"/>
              </a:lnSpc>
              <a:buFont typeface="+mj-lt"/>
              <a:buNone/>
            </a:pPr>
            <a:r>
              <a:rPr lang="en-US" altLang="zh-CN" sz="1200"/>
              <a:t>2.  使用谷歌打开chrome://extensions/，打开开发者模式</a:t>
            </a:r>
            <a:endParaRPr lang="en-US" altLang="zh-CN" sz="1200"/>
          </a:p>
          <a:p>
            <a:pPr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1200"/>
              <a:t>3.  将下载后的文件拖拽到Chrome</a:t>
            </a:r>
            <a:r>
              <a:rPr lang="zh-CN" altLang="en-US" sz="1200"/>
              <a:t>扩展程序</a:t>
            </a:r>
            <a:r>
              <a:rPr lang="en-US" altLang="zh-CN" sz="1200"/>
              <a:t>中</a:t>
            </a:r>
            <a:endParaRPr lang="en-US" altLang="zh-CN" sz="1200"/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hlinkClick r:id="rId2" action="ppaction://hlinkfile"/>
              </a:rPr>
              <a:t>另外一种方法</a:t>
            </a:r>
            <a:endParaRPr lang="en-US" altLang="zh-CN" sz="1200" b="1">
              <a:solidFill>
                <a:srgbClr val="F79646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04435" y="843915"/>
            <a:ext cx="3937000" cy="21615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800" b="1">
                <a:solidFill>
                  <a:schemeClr val="accent2"/>
                </a:solidFill>
              </a:rPr>
              <a:t>使用：</a:t>
            </a:r>
            <a:endParaRPr lang="zh-CN" altLang="en-US" sz="1800" b="1">
              <a:solidFill>
                <a:schemeClr val="accent2"/>
              </a:solidFill>
            </a:endParaRPr>
          </a:p>
          <a:p>
            <a:pPr marL="342900" indent="-34290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查看组件树和实例数据、修改实例数据</a:t>
            </a: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选中组件后，可以在控制台用</a:t>
            </a:r>
            <a:r>
              <a:rPr lang="en-US" altLang="zh-CN">
                <a:solidFill>
                  <a:schemeClr val="tx1"/>
                </a:solidFill>
              </a:rPr>
              <a:t>$vm0</a:t>
            </a:r>
            <a:r>
              <a:rPr lang="zh-CN" altLang="en-US">
                <a:solidFill>
                  <a:schemeClr val="tx1"/>
                </a:solidFill>
              </a:rPr>
              <a:t>访问该组件实例</a:t>
            </a: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查看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修改组件的</a:t>
            </a:r>
            <a:r>
              <a:rPr lang="en-US" altLang="zh-CN">
                <a:solidFill>
                  <a:schemeClr val="tx1"/>
                </a:solidFill>
              </a:rPr>
              <a:t>data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computed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props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3895" y="3091180"/>
            <a:ext cx="2602230" cy="17595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800" b="1">
                <a:solidFill>
                  <a:schemeClr val="accent2"/>
                </a:solidFill>
                <a:sym typeface="+mn-ea"/>
              </a:rPr>
              <a:t>调试方法：</a:t>
            </a:r>
            <a:endParaRPr lang="en-US" altLang="zh-CN" sz="1800" b="1">
              <a:solidFill>
                <a:schemeClr val="accent2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>
                <a:sym typeface="+mn-ea"/>
              </a:rPr>
              <a:t>Console</a:t>
            </a:r>
            <a:endParaRPr lang="en-US" altLang="zh-CN">
              <a:solidFill>
                <a:schemeClr val="dk1"/>
              </a:solidFill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>
                <a:sym typeface="+mn-ea"/>
              </a:rPr>
              <a:t>debugger</a:t>
            </a:r>
            <a:endParaRPr lang="en-US" altLang="zh-CN">
              <a:solidFill>
                <a:schemeClr val="dk1"/>
              </a:solidFill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>
                <a:sym typeface="+mn-ea"/>
              </a:rPr>
              <a:t>浏览器调试</a:t>
            </a:r>
            <a:endParaRPr lang="zh-CN" altLang="en-US">
              <a:sym typeface="+mn-ea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快速找到源文件</a:t>
            </a:r>
            <a:endParaRPr lang="zh-CN" altLang="en-US">
              <a:sym typeface="+mn-ea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zh-CN" altLang="en-US">
              <a:solidFill>
                <a:schemeClr val="dk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dk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990" y="3075305"/>
            <a:ext cx="5598160" cy="17919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15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移动端</a:t>
            </a:r>
            <a:r>
              <a:rPr lang="en-US" altLang="zh-CN" sz="15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H5</a:t>
            </a:r>
            <a:r>
              <a:rPr sz="15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调试</a:t>
            </a:r>
            <a:endParaRPr sz="1555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895" y="3723640"/>
            <a:ext cx="7628255" cy="12915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sz="1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Vconsole</a:t>
            </a:r>
            <a:r>
              <a:rPr lang="zh-CN" altLang="en-US" sz="1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使用：</a:t>
            </a:r>
            <a:endParaRPr lang="zh-CN" altLang="en-US" b="1"/>
          </a:p>
          <a:p>
            <a:r>
              <a:rPr sz="1200"/>
              <a:t>&lt;script src="https://unpkg.com/vconsole@latest/dist/vconsole.min.js"&gt;&lt;/script&gt;</a:t>
            </a:r>
            <a:endParaRPr sz="1200"/>
          </a:p>
          <a:p>
            <a:r>
              <a:rPr sz="1200"/>
              <a:t>&lt;script&gt;</a:t>
            </a:r>
            <a:endParaRPr sz="1200"/>
          </a:p>
          <a:p>
            <a:r>
              <a:rPr sz="1200"/>
              <a:t>  // VConsole 默认会挂载到 `window.VConsole` 上</a:t>
            </a:r>
            <a:endParaRPr sz="1200"/>
          </a:p>
          <a:p>
            <a:r>
              <a:rPr sz="1200"/>
              <a:t>  var vConsole = new window.VConsole();</a:t>
            </a:r>
            <a:endParaRPr sz="1200"/>
          </a:p>
          <a:p>
            <a:r>
              <a:rPr sz="1200"/>
              <a:t>&lt;/script&gt;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683895" y="843915"/>
            <a:ext cx="7652385" cy="3683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800" b="1">
                <a:solidFill>
                  <a:schemeClr val="accent2"/>
                </a:solidFill>
              </a:rPr>
              <a:t>vConsole</a:t>
            </a:r>
            <a:r>
              <a:rPr lang="zh-CN" altLang="en-US" sz="1800"/>
              <a:t> </a:t>
            </a:r>
            <a:r>
              <a:rPr lang="zh-CN" altLang="en-US"/>
              <a:t>由腾讯一个轻量、可拓展、针对手机网页的前端开发者调试面板。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603240" y="1313180"/>
            <a:ext cx="238696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手机扫码预览：（</a:t>
            </a:r>
            <a:r>
              <a:rPr lang="en-US" altLang="zh-CN">
                <a:hlinkClick r:id="rId1"/>
              </a:rPr>
              <a:t>PC</a:t>
            </a:r>
            <a:r>
              <a:rPr lang="zh-CN" altLang="en-US">
                <a:hlinkClick r:id="rId1"/>
              </a:rPr>
              <a:t>端预览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3895" y="1373505"/>
            <a:ext cx="4584700" cy="218884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日志(</a:t>
            </a:r>
            <a:r>
              <a:rPr lang="zh-CN" altLang="en-US">
                <a:sym typeface="+mn-ea"/>
              </a:rPr>
              <a:t>Logs)： 日志（console.log|info|error|...）</a:t>
            </a:r>
            <a:endParaRPr lang="zh-CN" altLang="en-US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网络</a:t>
            </a:r>
            <a:r>
              <a:rPr lang="zh-CN" altLang="en-US">
                <a:sym typeface="+mn-ea"/>
              </a:rPr>
              <a:t>(Network)： 网络请求</a:t>
            </a:r>
            <a:endParaRPr lang="zh-CN" altLang="en-US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节点</a:t>
            </a:r>
            <a:r>
              <a:rPr lang="zh-CN" altLang="en-US">
                <a:sym typeface="+mn-ea"/>
              </a:rPr>
              <a:t>(Element)： </a:t>
            </a:r>
            <a:r>
              <a:rPr lang="zh-CN" altLang="en-US">
                <a:sym typeface="+mn-ea"/>
              </a:rPr>
              <a:t>页面 element 结构</a:t>
            </a:r>
            <a:endParaRPr lang="zh-CN" altLang="en-US">
              <a:sym typeface="+mn-ea"/>
            </a:endParaRP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存储</a:t>
            </a:r>
            <a:r>
              <a:rPr lang="zh-CN" altLang="en-US">
                <a:sym typeface="+mn-ea"/>
              </a:rPr>
              <a:t>(Storage)：</a:t>
            </a:r>
            <a:endParaRPr lang="zh-CN" altLang="en-US"/>
          </a:p>
          <a:p>
            <a:pPr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 Cookies, LocalStorage, SessionStorage</a:t>
            </a:r>
            <a:endParaRPr lang="zh-CN" altLang="en-US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手动执行 JS 命令行</a:t>
            </a:r>
            <a:endParaRPr lang="zh-CN" altLang="en-US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自定义插件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7" name="图片 16" descr="qrcode"/>
          <p:cNvPicPr>
            <a:picLocks noChangeAspect="1"/>
          </p:cNvPicPr>
          <p:nvPr/>
        </p:nvPicPr>
        <p:blipFill>
          <a:blip r:embed="rId2"/>
          <a:srcRect b="964"/>
          <a:stretch>
            <a:fillRect/>
          </a:stretch>
        </p:blipFill>
        <p:spPr>
          <a:xfrm>
            <a:off x="5842000" y="1657350"/>
            <a:ext cx="1909445" cy="1891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项目本地启动、</a:t>
            </a:r>
            <a:r>
              <a:rPr lang="zh-CN" altLang="en-US" dirty="0">
                <a:sym typeface="+mn-ea"/>
              </a:rPr>
              <a:t>部署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624576" y="3960004"/>
            <a:ext cx="4129391" cy="5944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7" name="副标题 6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项目启动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-HTML</a:t>
            </a:r>
            <a:endParaRPr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5960" y="751840"/>
            <a:ext cx="48069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3200">
                <a:solidFill>
                  <a:srgbClr val="2E75B6"/>
                </a:solidFill>
              </a:rPr>
              <a:t>http-</a:t>
            </a:r>
            <a:r>
              <a:rPr lang="en-US" altLang="zh-CN" sz="3200">
                <a:solidFill>
                  <a:srgbClr val="2E75B6"/>
                </a:solidFill>
              </a:rPr>
              <a:t>server</a:t>
            </a:r>
            <a:endParaRPr lang="en-US" altLang="zh-CN" sz="3200">
              <a:solidFill>
                <a:srgbClr val="2E75B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5960" y="1351915"/>
            <a:ext cx="7639685" cy="36645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800">
                <a:solidFill>
                  <a:schemeClr val="accent5">
                    <a:lumMod val="75000"/>
                  </a:schemeClr>
                </a:solidFill>
                <a:sym typeface="+mn-ea"/>
              </a:rPr>
              <a:t>零配置</a:t>
            </a:r>
            <a:r>
              <a:rPr lang="en-US" altLang="zh-CN" sz="1800">
                <a:solidFill>
                  <a:schemeClr val="accent5">
                    <a:lumMod val="75000"/>
                  </a:schemeClr>
                </a:solidFill>
                <a:sym typeface="+mn-ea"/>
              </a:rPr>
              <a:t>http</a:t>
            </a:r>
            <a:r>
              <a:rPr lang="zh-CN" altLang="en-US" sz="1800">
                <a:solidFill>
                  <a:schemeClr val="accent5">
                    <a:lumMod val="75000"/>
                  </a:schemeClr>
                </a:solidFill>
                <a:sym typeface="+mn-ea"/>
              </a:rPr>
              <a:t>服务器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简单强大，便于生产和使用，用于本地测试和开发。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800">
                <a:solidFill>
                  <a:schemeClr val="accent5">
                    <a:lumMod val="75000"/>
                  </a:schemeClr>
                </a:solidFill>
                <a:sym typeface="+mn-ea"/>
              </a:rPr>
              <a:t>安装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：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800">
                <a:solidFill>
                  <a:schemeClr val="accent5">
                    <a:lumMod val="75000"/>
                  </a:schemeClr>
                </a:solidFill>
                <a:sym typeface="+mn-ea"/>
              </a:rPr>
              <a:t>开启服务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                              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禁用缓存，确保每次请求都是服务器获取最新的资源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                                                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当前目录下启动一个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HTTP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服务，默认监听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8080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端口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  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800">
                <a:solidFill>
                  <a:schemeClr val="accent5">
                    <a:lumMod val="75000"/>
                  </a:schemeClr>
                </a:solidFill>
                <a:sym typeface="+mn-ea"/>
              </a:rPr>
              <a:t>修改端口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：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800">
                <a:solidFill>
                  <a:schemeClr val="accent5">
                    <a:lumMod val="75000"/>
                  </a:schemeClr>
                </a:solidFill>
                <a:sym typeface="+mn-ea"/>
              </a:rPr>
              <a:t>解决跨域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: 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zh-CN" altLang="en-US" sz="2000" u="sng">
              <a:solidFill>
                <a:schemeClr val="tx1"/>
              </a:solidFill>
              <a:sym typeface="+mn-ea"/>
              <a:hlinkClick r:id="rId1" action="ppaction://hlinkfile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2920" y="902970"/>
            <a:ext cx="4164965" cy="334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  <a:hlinkClick r:id="rId1" action="ppaction://hlinkfile"/>
              </a:rPr>
              <a:t>简单的零配置命令行 http 服务器--http-server入门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50135" y="3517265"/>
            <a:ext cx="5768975" cy="386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ym typeface="+mn-ea"/>
              </a:rPr>
              <a:t>http-server -a localhost -p 8080 -c-1 --proxy</a:t>
            </a:r>
            <a:r>
              <a:rPr lang="zh-CN" altLang="en-US">
                <a:sym typeface="+mn-ea"/>
              </a:rPr>
              <a:t> 服务端接口</a:t>
            </a:r>
            <a:r>
              <a:rPr lang="en-US" altLang="zh-CN">
                <a:sym typeface="+mn-ea"/>
              </a:rPr>
              <a:t>URL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87450" y="3978275"/>
            <a:ext cx="6629400" cy="10134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908175" y="1709420"/>
            <a:ext cx="3086100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zh-CN" altLang="en-US" sz="1800">
                <a:sym typeface="+mn-ea"/>
              </a:rPr>
              <a:t>npm install http-server -g</a:t>
            </a:r>
            <a:endParaRPr lang="zh-CN" altLang="en-US" sz="1800"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2272665" y="2168525"/>
            <a:ext cx="206692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800" b="1">
                <a:sym typeface="+mn-ea"/>
              </a:rPr>
              <a:t>http-server</a:t>
            </a:r>
            <a:r>
              <a:rPr lang="en-US" altLang="zh-CN" sz="1800" b="1">
                <a:sym typeface="+mn-ea"/>
              </a:rPr>
              <a:t> -c-1</a:t>
            </a:r>
            <a:r>
              <a:rPr lang="en-US" altLang="zh-CN" sz="1800">
                <a:sym typeface="+mn-ea"/>
              </a:rPr>
              <a:t> </a:t>
            </a:r>
            <a:endParaRPr lang="zh-CN" altLang="en-US" sz="1800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2350135" y="3073400"/>
            <a:ext cx="366331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800">
                <a:sym typeface="+mn-ea"/>
              </a:rPr>
              <a:t>http-server -a 127.0.0.1 -p 8090</a:t>
            </a:r>
            <a:endParaRPr lang="zh-CN" altLang="en-US" sz="1800"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2292985" y="2620645"/>
            <a:ext cx="1455420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800">
                <a:sym typeface="+mn-ea"/>
              </a:rPr>
              <a:t>http-server</a:t>
            </a:r>
            <a:endParaRPr lang="zh-CN" altLang="en-US" sz="1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项目启动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-HTML</a:t>
            </a:r>
            <a:endParaRPr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5960" y="823595"/>
            <a:ext cx="48069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3200">
                <a:solidFill>
                  <a:srgbClr val="2E75B6"/>
                </a:solidFill>
              </a:rPr>
              <a:t>nginx</a:t>
            </a:r>
            <a:r>
              <a:rPr lang="zh-CN" altLang="en-US" sz="3200">
                <a:solidFill>
                  <a:srgbClr val="2E75B6"/>
                </a:solidFill>
              </a:rPr>
              <a:t>使用</a:t>
            </a:r>
            <a:endParaRPr lang="zh-CN" altLang="en-US" sz="3200">
              <a:solidFill>
                <a:srgbClr val="2E75B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5960" y="1423670"/>
            <a:ext cx="7639685" cy="319214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安装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nginx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配置反向代理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模版）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nginx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安装目录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--conf--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nginx.conf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使用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1. nginx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安装目录，输入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cmd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，启动命令行，输入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 start 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nginx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常用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nginx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命令：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b="1">
                <a:solidFill>
                  <a:schemeClr val="tx1"/>
                </a:solidFill>
                <a:sym typeface="+mn-ea"/>
              </a:rPr>
              <a:t>start nginx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启动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nginx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b="1">
                <a:solidFill>
                  <a:schemeClr val="tx1"/>
                </a:solidFill>
                <a:sym typeface="+mn-ea"/>
              </a:rPr>
              <a:t>nginx -s reload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重启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nginx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b="1">
                <a:solidFill>
                  <a:schemeClr val="tx1"/>
                </a:solidFill>
                <a:sym typeface="+mn-ea"/>
              </a:rPr>
              <a:t>nginx -s stop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快速停止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nginx 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项目启动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-Vue</a:t>
            </a:r>
            <a:endParaRPr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5960" y="823595"/>
            <a:ext cx="6518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Wingdings" panose="05000000000000000000" charset="0"/>
              <a:buChar char=""/>
            </a:pPr>
            <a:r>
              <a:rPr lang="en-US" altLang="zh-CN" sz="3200">
                <a:solidFill>
                  <a:srgbClr val="2E75B6"/>
                </a:solidFill>
              </a:rPr>
              <a:t>Vue</a:t>
            </a:r>
            <a:r>
              <a:rPr lang="zh-CN" altLang="en-US" sz="3200">
                <a:solidFill>
                  <a:srgbClr val="2E75B6"/>
                </a:solidFill>
              </a:rPr>
              <a:t>项目</a:t>
            </a:r>
            <a:r>
              <a:rPr lang="zh-CN" altLang="en-US" sz="3200">
                <a:solidFill>
                  <a:srgbClr val="2E75B6"/>
                </a:solidFill>
              </a:rPr>
              <a:t>启动</a:t>
            </a:r>
            <a:endParaRPr lang="zh-CN" altLang="en-US" sz="3200">
              <a:solidFill>
                <a:srgbClr val="2E75B6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35635" y="1432560"/>
            <a:ext cx="4656455" cy="28752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indent="0">
              <a:lnSpc>
                <a:spcPct val="140000"/>
              </a:lnSpc>
              <a:buFont typeface="+mj-lt"/>
              <a:buNone/>
            </a:pPr>
            <a:r>
              <a:rPr lang="en-US" altLang="zh-CN" sz="1600"/>
              <a:t>1. </a:t>
            </a:r>
            <a:r>
              <a:rPr lang="en-US" altLang="zh-CN" sz="1500"/>
              <a:t> </a:t>
            </a:r>
            <a:r>
              <a:rPr lang="zh-CN" altLang="en-US" sz="1500"/>
              <a:t>确定项目依赖包和本地环境是否兼容，避免冲突</a:t>
            </a:r>
            <a:endParaRPr lang="zh-CN" altLang="en-US" sz="1600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 </a:t>
            </a:r>
            <a:r>
              <a:rPr lang="en-US" altLang="zh-CN" sz="1400"/>
              <a:t> </a:t>
            </a:r>
            <a:r>
              <a:rPr lang="en-US" altLang="zh-CN" sz="1300"/>
              <a:t>package.json</a:t>
            </a:r>
            <a:r>
              <a:rPr lang="zh-CN" altLang="en-US" sz="1300"/>
              <a:t>、</a:t>
            </a:r>
            <a:r>
              <a:rPr lang="en-US" altLang="zh-CN" sz="1300"/>
              <a:t>package-lock.json</a:t>
            </a:r>
            <a:endParaRPr lang="en-US" altLang="zh-CN" sz="1300"/>
          </a:p>
          <a:p>
            <a:pPr indent="0">
              <a:lnSpc>
                <a:spcPct val="140000"/>
              </a:lnSpc>
              <a:buFont typeface="+mj-lt"/>
              <a:buNone/>
            </a:pPr>
            <a:r>
              <a:rPr lang="en-US" altLang="zh-CN" sz="1500"/>
              <a:t>2.  </a:t>
            </a:r>
            <a:r>
              <a:rPr lang="zh-CN" altLang="en-US" sz="1500"/>
              <a:t>安装</a:t>
            </a:r>
            <a:r>
              <a:rPr lang="en-US" altLang="zh-CN" sz="1500" b="1">
                <a:solidFill>
                  <a:schemeClr val="accent2"/>
                </a:solidFill>
              </a:rPr>
              <a:t>Node.js</a:t>
            </a:r>
            <a:r>
              <a:rPr lang="zh-CN" altLang="en-US" sz="1500"/>
              <a:t>自带</a:t>
            </a:r>
            <a:r>
              <a:rPr lang="en-US" altLang="zh-CN" sz="1500"/>
              <a:t>npm</a:t>
            </a:r>
            <a:r>
              <a:rPr lang="zh-CN" altLang="en-US" sz="1500"/>
              <a:t>，添加</a:t>
            </a:r>
            <a:r>
              <a:rPr lang="en-US" altLang="zh-CN" sz="1500"/>
              <a:t>path</a:t>
            </a:r>
            <a:endParaRPr lang="en-US" altLang="zh-CN" sz="1500"/>
          </a:p>
          <a:p>
            <a:pPr indent="0">
              <a:lnSpc>
                <a:spcPct val="140000"/>
              </a:lnSpc>
              <a:buFont typeface="+mj-lt"/>
              <a:buNone/>
            </a:pPr>
            <a:r>
              <a:rPr lang="en-US" altLang="zh-CN" sz="1500"/>
              <a:t>3.  </a:t>
            </a:r>
            <a:r>
              <a:rPr lang="zh-CN" altLang="en-US" sz="1500">
                <a:sym typeface="+mn-ea"/>
              </a:rPr>
              <a:t>检查</a:t>
            </a:r>
            <a:r>
              <a:rPr lang="en-US" altLang="zh-CN" sz="1500">
                <a:sym typeface="+mn-ea"/>
              </a:rPr>
              <a:t>node</a:t>
            </a:r>
            <a:r>
              <a:rPr lang="zh-CN" altLang="en-US" sz="1500">
                <a:sym typeface="+mn-ea"/>
              </a:rPr>
              <a:t>、</a:t>
            </a:r>
            <a:r>
              <a:rPr lang="en-US" altLang="zh-CN" sz="1500">
                <a:sym typeface="+mn-ea"/>
              </a:rPr>
              <a:t>npm</a:t>
            </a:r>
            <a:r>
              <a:rPr lang="zh-CN" altLang="en-US" sz="1500">
                <a:sym typeface="+mn-ea"/>
              </a:rPr>
              <a:t>是否成功安装</a:t>
            </a:r>
            <a:endParaRPr lang="zh-CN" altLang="en-US" sz="1500">
              <a:sym typeface="+mn-ea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 </a:t>
            </a:r>
            <a:r>
              <a:rPr lang="en-US" altLang="zh-CN" sz="1600" b="1">
                <a:sym typeface="+mn-ea"/>
              </a:rPr>
              <a:t> </a:t>
            </a:r>
            <a:r>
              <a:rPr lang="en-US" altLang="zh-CN" b="1">
                <a:sym typeface="+mn-ea"/>
              </a:rPr>
              <a:t> </a:t>
            </a:r>
            <a:endParaRPr lang="zh-CN" altLang="en-US" b="1">
              <a:sym typeface="+mn-ea"/>
            </a:endParaRPr>
          </a:p>
          <a:p>
            <a:pPr indent="0">
              <a:lnSpc>
                <a:spcPct val="140000"/>
              </a:lnSpc>
              <a:buFont typeface="+mj-lt"/>
              <a:buNone/>
            </a:pPr>
            <a:r>
              <a:rPr lang="en-US" altLang="zh-CN" sz="1500">
                <a:sym typeface="+mn-ea"/>
              </a:rPr>
              <a:t>4.  </a:t>
            </a:r>
            <a:r>
              <a:rPr lang="zh-CN" altLang="en-US" sz="1500">
                <a:sym typeface="+mn-ea"/>
              </a:rPr>
              <a:t>配置淘宝源</a:t>
            </a:r>
            <a:endParaRPr lang="zh-CN" altLang="en-US" sz="1500">
              <a:sym typeface="+mn-ea"/>
            </a:endParaRPr>
          </a:p>
          <a:p>
            <a:pPr indent="0">
              <a:lnSpc>
                <a:spcPct val="140000"/>
              </a:lnSpc>
              <a:buFont typeface="+mj-lt"/>
              <a:buNone/>
            </a:pPr>
            <a:r>
              <a:rPr lang="en-US" altLang="zh-CN" sz="1500">
                <a:sym typeface="+mn-ea"/>
              </a:rPr>
              <a:t>5.  </a:t>
            </a:r>
            <a:r>
              <a:rPr lang="zh-CN" altLang="en-US" sz="1500"/>
              <a:t>安装依赖包</a:t>
            </a:r>
            <a:r>
              <a:rPr lang="en-US" altLang="zh-CN" sz="1600"/>
              <a:t> </a:t>
            </a:r>
            <a:endParaRPr lang="zh-CN" altLang="en-US" sz="1600"/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1500"/>
              <a:t>6.  </a:t>
            </a:r>
            <a:r>
              <a:rPr lang="zh-CN" altLang="en-US" sz="1500"/>
              <a:t>启动运行</a:t>
            </a:r>
            <a:r>
              <a:rPr lang="en-US" altLang="zh-CN" sz="1600"/>
              <a:t> </a:t>
            </a:r>
            <a:endParaRPr lang="en-US" altLang="zh-CN" sz="1600"/>
          </a:p>
        </p:txBody>
      </p:sp>
      <p:sp>
        <p:nvSpPr>
          <p:cNvPr id="9" name="文本框 8"/>
          <p:cNvSpPr txBox="1"/>
          <p:nvPr/>
        </p:nvSpPr>
        <p:spPr>
          <a:xfrm>
            <a:off x="4715510" y="871220"/>
            <a:ext cx="4269105" cy="3816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>
                <a:sym typeface="+mn-ea"/>
                <a:hlinkClick r:id="rId2" action="ppaction://hlinkfile"/>
              </a:rPr>
              <a:t>Vue</a:t>
            </a:r>
            <a:r>
              <a:rPr lang="zh-CN" altLang="en-US">
                <a:sym typeface="+mn-ea"/>
                <a:hlinkClick r:id="rId2" action="ppaction://hlinkfile"/>
              </a:rPr>
              <a:t>项目开发环境安装、项目构建运行、打包部署详解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56325" y="1347470"/>
            <a:ext cx="209994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服务端接口配置代理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5635" y="4388485"/>
            <a:ext cx="8295005" cy="39243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marL="342900" indent="-342900">
              <a:lnSpc>
                <a:spcPct val="140000"/>
              </a:lnSpc>
              <a:buFont typeface="Wingdings" panose="05000000000000000000" charset="0"/>
              <a:buChar char=""/>
            </a:pPr>
            <a:r>
              <a:rPr lang="zh-CN" altLang="en-US" sz="1400">
                <a:sym typeface="+mn-ea"/>
              </a:rPr>
              <a:t>配置代理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（</a:t>
            </a:r>
            <a:r>
              <a:rPr lang="zh-CN" altLang="en-US" b="1">
                <a:solidFill>
                  <a:schemeClr val="accent2"/>
                </a:solidFill>
                <a:sym typeface="+mn-ea"/>
              </a:rPr>
              <a:t>避免跨域</a:t>
            </a:r>
            <a:r>
              <a:rPr lang="zh-CN" altLang="en-US">
                <a:sym typeface="+mn-ea"/>
              </a:rPr>
              <a:t>）：</a:t>
            </a:r>
            <a:r>
              <a:rPr lang="en-US" altLang="zh-CN">
                <a:sym typeface="+mn-ea"/>
              </a:rPr>
              <a:t>vue.config.js 中的 devServer.proxy 选项来配置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b="4358"/>
          <a:stretch>
            <a:fillRect/>
          </a:stretch>
        </p:blipFill>
        <p:spPr>
          <a:xfrm>
            <a:off x="5363845" y="1706245"/>
            <a:ext cx="3611880" cy="25361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81835" y="3507740"/>
            <a:ext cx="1249045" cy="299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npm </a:t>
            </a:r>
            <a:r>
              <a:rPr lang="en-US" altLang="zh-CN" sz="1300">
                <a:sym typeface="+mn-ea"/>
              </a:rPr>
              <a:t>install</a:t>
            </a:r>
            <a:endParaRPr lang="zh-CN" altLang="en-US" sz="1300"/>
          </a:p>
        </p:txBody>
      </p:sp>
      <p:sp>
        <p:nvSpPr>
          <p:cNvPr id="12" name="文本框 11"/>
          <p:cNvSpPr txBox="1"/>
          <p:nvPr/>
        </p:nvSpPr>
        <p:spPr>
          <a:xfrm>
            <a:off x="1836420" y="3939540"/>
            <a:ext cx="1521460" cy="299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300">
                <a:sym typeface="+mn-ea"/>
              </a:rPr>
              <a:t>npm </a:t>
            </a:r>
            <a:r>
              <a:rPr lang="en-US" altLang="zh-CN">
                <a:sym typeface="+mn-ea"/>
              </a:rPr>
              <a:t>run serve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16330" y="2860040"/>
            <a:ext cx="950595" cy="291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300">
                <a:sym typeface="+mn-ea"/>
              </a:rPr>
              <a:t>node -v</a:t>
            </a:r>
            <a:endParaRPr lang="en-US" altLang="zh-CN" sz="130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45665" y="2878455"/>
            <a:ext cx="901700" cy="299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 </a:t>
            </a:r>
            <a:r>
              <a:rPr lang="en-US" altLang="zh-CN">
                <a:sym typeface="+mn-ea"/>
              </a:rPr>
              <a:t>npm -v</a:t>
            </a:r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1981835" y="3210560"/>
            <a:ext cx="3238500" cy="2298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900">
                <a:sym typeface="+mn-ea"/>
              </a:rPr>
              <a:t>npm config set registry https://registry.npm.taobao.org</a:t>
            </a:r>
            <a:endParaRPr lang="en-US" altLang="zh-CN" sz="9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项目启动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-Vue</a:t>
            </a:r>
            <a:endParaRPr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8005" y="751840"/>
            <a:ext cx="6518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Wingdings" panose="05000000000000000000" charset="0"/>
              <a:buChar char=""/>
            </a:pPr>
            <a:r>
              <a:rPr lang="zh-CN" altLang="en-US" sz="1600">
                <a:solidFill>
                  <a:srgbClr val="2E75B6"/>
                </a:solidFill>
              </a:rPr>
              <a:t>安装依赖前需要注意</a:t>
            </a:r>
            <a:endParaRPr lang="zh-CN" altLang="en-US" sz="1600">
              <a:solidFill>
                <a:srgbClr val="2E75B6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77765" y="1048385"/>
            <a:ext cx="3690620" cy="25971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8005" y="1060450"/>
            <a:ext cx="4358640" cy="33089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ym typeface="+mn-ea"/>
              </a:rPr>
              <a:t>1. </a:t>
            </a:r>
            <a:r>
              <a:rPr lang="zh-CN" altLang="en-US" sz="1000" b="1">
                <a:sym typeface="+mn-ea"/>
              </a:rPr>
              <a:t>确定项目的依赖项版本是否兼容本地环境</a:t>
            </a:r>
            <a:r>
              <a:rPr lang="zh-CN" altLang="en-US" sz="1000">
                <a:sym typeface="+mn-ea"/>
              </a:rPr>
              <a:t>：</a:t>
            </a:r>
            <a:endParaRPr lang="zh-CN" altLang="en-US" sz="1000">
              <a:sym typeface="+mn-ea"/>
            </a:endParaRPr>
          </a:p>
          <a:p>
            <a:pPr marL="171450" indent="-171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900">
                <a:sym typeface="+mn-ea"/>
              </a:rPr>
              <a:t>package.json</a:t>
            </a:r>
            <a:endParaRPr lang="zh-CN" altLang="en-US" sz="900">
              <a:sym typeface="+mn-ea"/>
            </a:endParaRPr>
          </a:p>
          <a:p>
            <a:pPr marL="171450" indent="-171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升级或降级项目依赖包版本</a:t>
            </a:r>
            <a:endParaRPr lang="en-US" altLang="zh-CN" sz="900">
              <a:sym typeface="+mn-ea"/>
            </a:endParaRPr>
          </a:p>
          <a:p>
            <a:pPr marL="171450" indent="-171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900">
                <a:sym typeface="+mn-ea"/>
                <a:hlinkClick r:id="rId3" action="ppaction://hlinkfile"/>
              </a:rPr>
              <a:t>Vue</a:t>
            </a:r>
            <a:r>
              <a:rPr lang="zh-CN" altLang="en-US" sz="900">
                <a:sym typeface="+mn-ea"/>
                <a:hlinkClick r:id="rId3" action="ppaction://hlinkfile"/>
              </a:rPr>
              <a:t>官方文档</a:t>
            </a:r>
            <a:r>
              <a:rPr lang="zh-CN" altLang="en-US" sz="900">
                <a:sym typeface="+mn-ea"/>
              </a:rPr>
              <a:t>提供了每个版本的兼容性信息</a:t>
            </a:r>
            <a:endParaRPr lang="zh-CN" altLang="en-US" sz="900">
              <a:sym typeface="+mn-ea"/>
            </a:endParaRPr>
          </a:p>
          <a:p>
            <a:pPr marL="171450" indent="-171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使用工具（vue-cli-plugin-compat）进行检测</a:t>
            </a:r>
            <a:endParaRPr lang="zh-CN" altLang="en-US" sz="900">
              <a:sym typeface="+mn-ea"/>
            </a:endParaRPr>
          </a:p>
          <a:p>
            <a:pPr marL="171450" indent="-171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900">
              <a:sym typeface="+mn-ea"/>
            </a:endParaRPr>
          </a:p>
          <a:p>
            <a:pPr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sz="900">
              <a:sym typeface="+mn-ea"/>
            </a:endParaRPr>
          </a:p>
          <a:p>
            <a:pPr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sz="900">
              <a:sym typeface="+mn-ea"/>
            </a:endParaRPr>
          </a:p>
          <a:p>
            <a:pPr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sz="900">
              <a:sym typeface="+mn-ea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000">
                <a:sym typeface="+mn-ea"/>
              </a:rPr>
              <a:t>2. </a:t>
            </a:r>
            <a:r>
              <a:rPr lang="zh-CN" altLang="en-US" sz="1000" b="1">
                <a:sym typeface="+mn-ea"/>
              </a:rPr>
              <a:t>确认本地环境的 Node.js 版本是否与项目的依赖项兼容</a:t>
            </a:r>
            <a:r>
              <a:rPr lang="zh-CN" altLang="en-US" sz="1000">
                <a:sym typeface="+mn-ea"/>
              </a:rPr>
              <a:t>：</a:t>
            </a:r>
            <a:endParaRPr lang="zh-CN" altLang="en-US" sz="1000">
              <a:sym typeface="+mn-ea"/>
            </a:endParaRPr>
          </a:p>
          <a:p>
            <a:pPr marL="171450" indent="-171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900">
                <a:sym typeface="+mn-ea"/>
              </a:rPr>
              <a:t>package.json</a:t>
            </a:r>
            <a:r>
              <a:rPr lang="zh-CN" altLang="en-US" sz="900">
                <a:sym typeface="+mn-ea"/>
              </a:rPr>
              <a:t>，</a:t>
            </a:r>
            <a:r>
              <a:rPr lang="zh-CN" altLang="en-US" sz="900">
                <a:sym typeface="+mn-ea"/>
              </a:rPr>
              <a:t>查找"</a:t>
            </a:r>
            <a:r>
              <a:rPr lang="zh-CN" altLang="en-US" sz="900" b="1">
                <a:sym typeface="+mn-ea"/>
              </a:rPr>
              <a:t>engines</a:t>
            </a:r>
            <a:r>
              <a:rPr lang="zh-CN" altLang="en-US" sz="900">
                <a:sym typeface="+mn-ea"/>
              </a:rPr>
              <a:t>" 字段</a:t>
            </a:r>
            <a:r>
              <a:rPr lang="en-US" altLang="zh-CN" sz="900">
                <a:sym typeface="+mn-ea"/>
              </a:rPr>
              <a:t>(</a:t>
            </a:r>
            <a:r>
              <a:rPr lang="zh-CN" altLang="en-US" sz="900">
                <a:sym typeface="+mn-ea"/>
              </a:rPr>
              <a:t>指定项目所需的</a:t>
            </a:r>
            <a:r>
              <a:rPr lang="en-US" altLang="zh-CN" sz="900">
                <a:sym typeface="+mn-ea"/>
              </a:rPr>
              <a:t>Node.js</a:t>
            </a:r>
            <a:r>
              <a:rPr lang="zh-CN" altLang="en-US" sz="900">
                <a:sym typeface="+mn-ea"/>
              </a:rPr>
              <a:t>版本范围</a:t>
            </a:r>
            <a:r>
              <a:rPr lang="en-US" altLang="zh-CN" sz="900">
                <a:sym typeface="+mn-ea"/>
              </a:rPr>
              <a:t>)</a:t>
            </a:r>
            <a:endParaRPr lang="zh-CN" altLang="en-US" sz="900">
              <a:sym typeface="+mn-ea"/>
            </a:endParaRPr>
          </a:p>
          <a:p>
            <a:pPr marL="171450" indent="-171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900">
              <a:sym typeface="+mn-ea"/>
            </a:endParaRPr>
          </a:p>
          <a:p>
            <a:pPr marL="171450" indent="-171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900">
              <a:sym typeface="+mn-ea"/>
            </a:endParaRPr>
          </a:p>
          <a:p>
            <a:pPr marL="171450" indent="-171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900">
              <a:sym typeface="+mn-ea"/>
            </a:endParaRPr>
          </a:p>
          <a:p>
            <a:pPr marL="171450" indent="-1714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使用 </a:t>
            </a:r>
            <a:r>
              <a:rPr lang="zh-CN" altLang="en-US" sz="900" b="1">
                <a:sym typeface="+mn-ea"/>
              </a:rPr>
              <a:t>node -v</a:t>
            </a:r>
            <a:r>
              <a:rPr lang="zh-CN" altLang="en-US" sz="900">
                <a:sym typeface="+mn-ea"/>
              </a:rPr>
              <a:t> </a:t>
            </a:r>
            <a:endParaRPr lang="zh-CN" altLang="en-US" sz="900">
              <a:sym typeface="+mn-ea"/>
            </a:endParaRPr>
          </a:p>
          <a:p>
            <a:pPr marL="171450" indent="-1714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升级或降级 Node.js 环境版本</a:t>
            </a:r>
            <a:endParaRPr lang="zh-CN" altLang="en-US" sz="900">
              <a:sym typeface="+mn-ea"/>
            </a:endParaRPr>
          </a:p>
          <a:p>
            <a:pPr marL="171450" indent="-1714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>
                <a:sym typeface="+mn-ea"/>
              </a:rPr>
              <a:t>项目指定特定版本</a:t>
            </a:r>
            <a:r>
              <a:rPr lang="en-US" altLang="zh-CN" sz="900">
                <a:sym typeface="+mn-ea"/>
              </a:rPr>
              <a:t>Node.js</a:t>
            </a:r>
            <a:r>
              <a:rPr lang="zh-CN" altLang="en-US" sz="900">
                <a:sym typeface="+mn-ea"/>
              </a:rPr>
              <a:t>，使用</a:t>
            </a:r>
            <a:r>
              <a:rPr lang="en-US" altLang="zh-CN" sz="900">
                <a:sym typeface="+mn-ea"/>
              </a:rPr>
              <a:t>nvm</a:t>
            </a:r>
            <a:r>
              <a:rPr lang="zh-CN" altLang="en-US" sz="900">
                <a:sym typeface="+mn-ea"/>
              </a:rPr>
              <a:t>管理多个</a:t>
            </a:r>
            <a:r>
              <a:rPr lang="en-US" altLang="zh-CN" sz="900">
                <a:sym typeface="+mn-ea"/>
              </a:rPr>
              <a:t>Node.js </a:t>
            </a:r>
            <a:r>
              <a:rPr lang="zh-CN" altLang="en-US" sz="900">
                <a:sym typeface="+mn-ea"/>
              </a:rPr>
              <a:t>版本安装和切换（了解）</a:t>
            </a:r>
            <a:endParaRPr lang="zh-CN" altLang="en-US" sz="9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55650" y="2139950"/>
            <a:ext cx="2127885" cy="6057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56285" y="3219450"/>
            <a:ext cx="1263015" cy="5759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74975" y="4443730"/>
            <a:ext cx="5869940" cy="60134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171450" indent="-171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b="1">
                <a:sym typeface="+mn-ea"/>
              </a:rPr>
              <a:t> </a:t>
            </a:r>
            <a:r>
              <a:rPr lang="en-US" altLang="zh-CN" sz="800">
                <a:sym typeface="+mn-ea"/>
              </a:rPr>
              <a:t> </a:t>
            </a:r>
            <a:r>
              <a:rPr lang="zh-CN" altLang="en-US" sz="800">
                <a:sym typeface="+mn-ea"/>
              </a:rPr>
              <a:t>使用</a:t>
            </a:r>
            <a:r>
              <a:rPr lang="zh-CN" altLang="en-US" sz="800" b="1">
                <a:sym typeface="+mn-ea"/>
              </a:rPr>
              <a:t> npm ls</a:t>
            </a:r>
            <a:r>
              <a:rPr lang="zh-CN" altLang="en-US" sz="800">
                <a:sym typeface="+mn-ea"/>
              </a:rPr>
              <a:t> 命令检查依赖关系，识别依赖包版本不兼容的问题，并查找错误的依赖版本</a:t>
            </a:r>
            <a:endParaRPr lang="zh-CN" altLang="en-US" sz="800"/>
          </a:p>
          <a:p>
            <a:pPr marL="171450" indent="-171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800">
                <a:sym typeface="+mn-ea"/>
              </a:rPr>
              <a:t> </a:t>
            </a:r>
            <a:r>
              <a:rPr lang="zh-CN" altLang="en-US" sz="800">
                <a:sym typeface="+mn-ea"/>
              </a:rPr>
              <a:t>如果一个依赖包的版本不正确，可以通过删除</a:t>
            </a:r>
            <a:r>
              <a:rPr lang="zh-CN" altLang="en-US" sz="800" b="1">
                <a:sym typeface="+mn-ea"/>
              </a:rPr>
              <a:t>node_modules 目录</a:t>
            </a:r>
            <a:r>
              <a:rPr lang="zh-CN" altLang="en-US" sz="800">
                <a:sym typeface="+mn-ea"/>
              </a:rPr>
              <a:t>和 </a:t>
            </a:r>
            <a:r>
              <a:rPr lang="zh-CN" altLang="en-US" sz="800" b="1">
                <a:sym typeface="+mn-ea"/>
              </a:rPr>
              <a:t>package-lock.json 文件</a:t>
            </a:r>
            <a:r>
              <a:rPr lang="zh-CN" altLang="en-US" sz="800">
                <a:sym typeface="+mn-ea"/>
              </a:rPr>
              <a:t>，重新安装依赖包（</a:t>
            </a:r>
            <a:r>
              <a:rPr lang="zh-CN" altLang="en-US" sz="800" b="1">
                <a:solidFill>
                  <a:schemeClr val="accent2"/>
                </a:solidFill>
                <a:sym typeface="+mn-ea"/>
              </a:rPr>
              <a:t>推荐</a:t>
            </a:r>
            <a:r>
              <a:rPr lang="zh-CN" altLang="en-US" sz="800">
                <a:sym typeface="+mn-ea"/>
              </a:rPr>
              <a:t>）</a:t>
            </a:r>
            <a:endParaRPr lang="zh-CN" altLang="en-US" sz="800"/>
          </a:p>
          <a:p>
            <a:endParaRPr lang="zh-CN" altLang="en-US" sz="800"/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5039995" y="3724275"/>
            <a:ext cx="3519805" cy="430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b="1">
                <a:sym typeface="+mn-ea"/>
              </a:rPr>
              <a:t>dependencies</a:t>
            </a:r>
            <a:r>
              <a:rPr lang="zh-CN" altLang="en-US" sz="800">
                <a:sym typeface="+mn-ea"/>
              </a:rPr>
              <a:t> 和 </a:t>
            </a:r>
            <a:r>
              <a:rPr lang="zh-CN" altLang="en-US" sz="800" b="1">
                <a:sym typeface="+mn-ea"/>
              </a:rPr>
              <a:t>devDependencies</a:t>
            </a:r>
            <a:r>
              <a:rPr lang="zh-CN" altLang="en-US" sz="800">
                <a:sym typeface="+mn-ea"/>
              </a:rPr>
              <a:t> 区别在于所依赖的包在项目的不同阶段中的作用不同：一个是在生产环境中使用，一个是在开发环境中使用。</a:t>
            </a:r>
            <a:endParaRPr lang="zh-CN" altLang="en-US" sz="800"/>
          </a:p>
          <a:p>
            <a:endParaRPr lang="zh-CN" altLang="en-US" sz="800"/>
          </a:p>
        </p:txBody>
      </p:sp>
      <p:sp>
        <p:nvSpPr>
          <p:cNvPr id="12" name="文本框 11"/>
          <p:cNvSpPr txBox="1"/>
          <p:nvPr/>
        </p:nvSpPr>
        <p:spPr>
          <a:xfrm>
            <a:off x="539750" y="4594860"/>
            <a:ext cx="24339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ym typeface="+mn-ea"/>
              </a:rPr>
              <a:t>* </a:t>
            </a:r>
            <a:r>
              <a:rPr lang="zh-CN" altLang="en-US" sz="1000" b="1">
                <a:sym typeface="+mn-ea"/>
              </a:rPr>
              <a:t>依赖包版本不兼容，修复依赖方法：</a:t>
            </a:r>
            <a:endParaRPr lang="zh-CN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项目启动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-Vue</a:t>
            </a:r>
            <a:endParaRPr lang="en-US" altLang="zh-CN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5960" y="907415"/>
            <a:ext cx="6981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Wingdings" panose="05000000000000000000" charset="0"/>
              <a:buChar char=""/>
            </a:pPr>
            <a:r>
              <a:rPr lang="en-US" altLang="zh-CN" sz="3600">
                <a:solidFill>
                  <a:srgbClr val="2E75B6"/>
                </a:solidFill>
              </a:rPr>
              <a:t>Vue</a:t>
            </a:r>
            <a:r>
              <a:rPr lang="zh-CN" altLang="en-US" sz="3600">
                <a:solidFill>
                  <a:srgbClr val="2E75B6"/>
                </a:solidFill>
              </a:rPr>
              <a:t>项目开发中</a:t>
            </a:r>
            <a:r>
              <a:rPr lang="en-US" altLang="zh-CN" sz="3600">
                <a:solidFill>
                  <a:srgbClr val="2E75B6"/>
                </a:solidFill>
              </a:rPr>
              <a:t>Node</a:t>
            </a:r>
            <a:r>
              <a:rPr lang="zh-CN" altLang="en-US" sz="3600">
                <a:solidFill>
                  <a:srgbClr val="2E75B6"/>
                </a:solidFill>
              </a:rPr>
              <a:t>版本兼容</a:t>
            </a:r>
            <a:endParaRPr lang="zh-CN" altLang="en-US" sz="3600">
              <a:solidFill>
                <a:srgbClr val="2E75B6"/>
              </a:solidFill>
            </a:endParaRPr>
          </a:p>
        </p:txBody>
      </p:sp>
      <p:pic>
        <p:nvPicPr>
          <p:cNvPr id="4" name="图片 -21474826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2775" y="2066925"/>
            <a:ext cx="5052060" cy="11125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12775" y="1635125"/>
            <a:ext cx="61220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800" b="0">
                <a:solidFill>
                  <a:srgbClr val="374151"/>
                </a:solidFill>
                <a:ea typeface="宋体" panose="02010600030101010101" pitchFamily="2" charset="-122"/>
              </a:rPr>
              <a:t>Vue CLI 和 Node.js 版本的对应表：（官方建议的版本）</a:t>
            </a:r>
            <a:endParaRPr lang="zh-CN" altLang="en-US" sz="1800" b="0">
              <a:solidFill>
                <a:srgbClr val="37415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2775" y="3291205"/>
            <a:ext cx="78701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en-US" sz="1800" b="0">
                <a:latin typeface="Wingdings" panose="05000000000000000000" charset="0"/>
                <a:ea typeface="宋体" panose="02010600030101010101" pitchFamily="2" charset="-122"/>
              </a:rPr>
              <a:t>l </a:t>
            </a:r>
            <a:r>
              <a:rPr lang="en-US" sz="18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Vue CLI </a:t>
            </a:r>
            <a:r>
              <a:rPr lang="zh-CN" sz="1800" b="0">
                <a:ea typeface="宋体" panose="02010600030101010101" pitchFamily="2" charset="-122"/>
              </a:rPr>
              <a:t>官方文档：</a:t>
            </a:r>
            <a:r>
              <a:rPr lang="en-US" sz="1800" b="0">
                <a:latin typeface="Calibri" panose="020F0502020204030204" charset="0"/>
                <a:ea typeface="宋体" panose="02010600030101010101" pitchFamily="2" charset="-122"/>
              </a:rPr>
              <a:t>https://cli.vuejs.org/guide/installation.html#installation</a:t>
            </a:r>
            <a:endParaRPr lang="en-US" sz="1800" b="0">
              <a:latin typeface="Calibri" panose="020F0502020204030204" charset="0"/>
              <a:ea typeface="宋体" panose="02010600030101010101" pitchFamily="2" charset="-122"/>
            </a:endParaRPr>
          </a:p>
          <a:p>
            <a:pPr marL="266700" indent="-266700"/>
            <a:r>
              <a:rPr lang="en-US" sz="1800" b="0">
                <a:latin typeface="Wingdings" panose="05000000000000000000" charset="0"/>
                <a:ea typeface="宋体" panose="02010600030101010101" pitchFamily="2" charset="-122"/>
              </a:rPr>
              <a:t>l </a:t>
            </a:r>
            <a:r>
              <a:rPr lang="en-US" sz="18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Node.js </a:t>
            </a:r>
            <a:r>
              <a:rPr lang="zh-CN" sz="1800" b="0">
                <a:ea typeface="宋体" panose="02010600030101010101" pitchFamily="2" charset="-122"/>
              </a:rPr>
              <a:t>官方网站：</a:t>
            </a:r>
            <a:r>
              <a:rPr lang="en-US" sz="1800" b="0">
                <a:latin typeface="Calibri" panose="020F0502020204030204" charset="0"/>
                <a:ea typeface="宋体" panose="02010600030101010101" pitchFamily="2" charset="-122"/>
              </a:rPr>
              <a:t>https://nodejs.org/en/about/releases/</a:t>
            </a:r>
            <a:endParaRPr lang="en-US" altLang="en-US" sz="180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91" y="1020169"/>
            <a:ext cx="5114757" cy="583906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前端调试</a:t>
            </a:r>
            <a:r>
              <a:rPr lang="zh-CN" altLang="en-US" dirty="0">
                <a:solidFill>
                  <a:schemeClr val="bg1"/>
                </a:solidFill>
              </a:rPr>
              <a:t>准备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ym typeface="+mn-ea"/>
              </a:rPr>
              <a:t>开发者工具使用和调试</a:t>
            </a:r>
            <a:endParaRPr lang="zh-CN" altLang="en-US" dirty="0">
              <a:sym typeface="+mn-ea"/>
            </a:endParaRPr>
          </a:p>
          <a:p>
            <a:r>
              <a:rPr lang="zh-CN" altLang="en-US" dirty="0"/>
              <a:t>项目本地部署、启动</a:t>
            </a:r>
            <a:endParaRPr lang="zh-CN" altLang="en-US" dirty="0"/>
          </a:p>
          <a:p>
            <a:r>
              <a:rPr lang="zh-CN" altLang="en-US" dirty="0"/>
              <a:t>前端开发环境</a:t>
            </a:r>
            <a:r>
              <a:rPr lang="zh-CN" altLang="en-US" dirty="0"/>
              <a:t>配置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常见排查问题合集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项目部署</a:t>
            </a:r>
            <a:endParaRPr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5960" y="823595"/>
            <a:ext cx="6518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Wingdings" panose="05000000000000000000" charset="0"/>
              <a:buChar char=""/>
            </a:pPr>
            <a:r>
              <a:rPr lang="en-US" altLang="zh-CN" sz="3200">
                <a:solidFill>
                  <a:srgbClr val="2E75B6"/>
                </a:solidFill>
              </a:rPr>
              <a:t>HTML</a:t>
            </a:r>
            <a:r>
              <a:rPr lang="zh-CN" altLang="en-US" sz="3200">
                <a:solidFill>
                  <a:srgbClr val="2E75B6"/>
                </a:solidFill>
              </a:rPr>
              <a:t>项目</a:t>
            </a:r>
            <a:endParaRPr lang="zh-CN" altLang="en-US" sz="3200">
              <a:solidFill>
                <a:srgbClr val="2E75B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5960" y="1423670"/>
            <a:ext cx="5890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混淆压缩过的发布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物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95960" y="1906905"/>
            <a:ext cx="48069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"/>
            </a:pPr>
            <a:r>
              <a:rPr lang="en-US" altLang="zh-CN" sz="3200">
                <a:solidFill>
                  <a:srgbClr val="2E75B6"/>
                </a:solidFill>
              </a:rPr>
              <a:t>Vue</a:t>
            </a:r>
            <a:r>
              <a:rPr lang="zh-CN" altLang="en-US" sz="3200">
                <a:solidFill>
                  <a:srgbClr val="2E75B6"/>
                </a:solidFill>
              </a:rPr>
              <a:t>项目</a:t>
            </a:r>
            <a:endParaRPr lang="zh-CN" altLang="en-US" sz="3200">
              <a:solidFill>
                <a:srgbClr val="2E75B6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695960" y="2467610"/>
            <a:ext cx="5392420" cy="562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ea typeface="+mn-lt"/>
                <a:cs typeface="+mn-lt"/>
              </a:rPr>
              <a:t>源码</a:t>
            </a:r>
            <a:r>
              <a:rPr lang="en-US" altLang="zh-CN" sz="2000">
                <a:ea typeface="+mn-lt"/>
                <a:cs typeface="+mn-lt"/>
              </a:rPr>
              <a:t> npm run build </a:t>
            </a:r>
            <a:r>
              <a:rPr lang="zh-CN" altLang="en-US" sz="2000">
                <a:ea typeface="+mn-lt"/>
                <a:cs typeface="+mn-lt"/>
              </a:rPr>
              <a:t>之后的</a:t>
            </a:r>
            <a:r>
              <a:rPr lang="en-US" altLang="zh-CN" sz="2000">
                <a:ea typeface="+mn-lt"/>
                <a:cs typeface="+mn-lt"/>
              </a:rPr>
              <a:t>dist</a:t>
            </a:r>
            <a:r>
              <a:rPr lang="zh-CN" altLang="en-US" sz="2000">
                <a:ea typeface="+mn-lt"/>
                <a:cs typeface="+mn-lt"/>
              </a:rPr>
              <a:t>包</a:t>
            </a:r>
            <a:endParaRPr lang="en-US" altLang="zh-CN" sz="2000">
              <a:ea typeface="+mn-lt"/>
              <a:cs typeface="+mn-lt"/>
            </a:endParaRPr>
          </a:p>
          <a:p>
            <a:pPr marL="342900" indent="-342900">
              <a:lnSpc>
                <a:spcPct val="140000"/>
              </a:lnSpc>
              <a:buFont typeface="Wingdings" panose="05000000000000000000" charset="0"/>
              <a:buChar char="ü"/>
            </a:pPr>
            <a:endParaRPr lang="en-US" altLang="zh-CN" sz="1600" b="1"/>
          </a:p>
          <a:p>
            <a:pPr marL="342900" indent="-342900">
              <a:lnSpc>
                <a:spcPct val="140000"/>
              </a:lnSpc>
              <a:buFont typeface="Wingdings" panose="05000000000000000000" charset="0"/>
              <a:buChar char="ü"/>
            </a:pPr>
            <a:endParaRPr lang="en-US" altLang="zh-CN" sz="2000"/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前端开发环境配置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270" y="3724275"/>
            <a:ext cx="4923155" cy="361950"/>
          </a:xfrm>
        </p:spPr>
        <p:txBody>
          <a:bodyPr>
            <a:noAutofit/>
          </a:bodyPr>
          <a:lstStyle/>
          <a:p>
            <a:r>
              <a:rPr lang="en-US" altLang="zh-CN" sz="1500">
                <a:sym typeface="+mn-ea"/>
              </a:rPr>
              <a:t>Nodejs</a:t>
            </a:r>
            <a:r>
              <a:rPr lang="zh-CN" altLang="en-US" sz="1500">
                <a:sym typeface="+mn-ea"/>
              </a:rPr>
              <a:t>、浏览器、</a:t>
            </a:r>
            <a:r>
              <a:rPr lang="zh-CN" altLang="en-US" sz="1500">
                <a:sym typeface="+mn-ea"/>
              </a:rPr>
              <a:t>编辑器</a:t>
            </a:r>
            <a:endParaRPr lang="zh-CN" altLang="en-US" sz="150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624576" y="3960004"/>
            <a:ext cx="4129391" cy="5944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Node.js</a:t>
            </a:r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安装和</a:t>
            </a:r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endParaRPr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5960" y="907415"/>
            <a:ext cx="4806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Wingdings" panose="05000000000000000000" charset="0"/>
              <a:buChar char=""/>
            </a:pPr>
            <a:r>
              <a:rPr lang="zh-CN" altLang="en-US" sz="3600">
                <a:solidFill>
                  <a:srgbClr val="2E75B6"/>
                </a:solidFill>
              </a:rPr>
              <a:t>安装</a:t>
            </a:r>
            <a:r>
              <a:rPr lang="en-US" altLang="zh-CN" sz="3600">
                <a:solidFill>
                  <a:srgbClr val="2E75B6"/>
                </a:solidFill>
              </a:rPr>
              <a:t>Node.js</a:t>
            </a:r>
            <a:endParaRPr lang="en-US" altLang="zh-CN" sz="3600">
              <a:solidFill>
                <a:srgbClr val="2E75B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5965" y="1552575"/>
            <a:ext cx="7671435" cy="31692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sz="2000">
                <a:solidFill>
                  <a:schemeClr val="tx1"/>
                </a:solidFill>
                <a:hlinkClick r:id="rId1" action="ppaction://hlinkfile"/>
              </a:rPr>
              <a:t>国内下载页面</a:t>
            </a:r>
            <a:r>
              <a:rPr lang="zh-CN" sz="2000"/>
              <a:t>（推荐）</a:t>
            </a:r>
            <a:endParaRPr lang="zh-CN" sz="2000"/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sz="2000"/>
              <a:t>安装使用：</a:t>
            </a:r>
            <a:endParaRPr lang="zh-CN" sz="200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sz="1600"/>
              <a:t>现在的</a:t>
            </a:r>
            <a:r>
              <a:rPr lang="en-US" altLang="zh-CN" sz="1600"/>
              <a:t>nodejs</a:t>
            </a:r>
            <a:r>
              <a:rPr lang="zh-CN" altLang="en-US" sz="1600"/>
              <a:t>自带</a:t>
            </a:r>
            <a:r>
              <a:rPr lang="en-US" altLang="zh-CN" sz="1600"/>
              <a:t>NPM</a:t>
            </a:r>
            <a:r>
              <a:rPr lang="zh-CN" altLang="en-US" sz="1600"/>
              <a:t>，只需点击下一步安装即可，最后勾选添加</a:t>
            </a:r>
            <a:r>
              <a:rPr lang="en-US" altLang="zh-CN" sz="1600"/>
              <a:t>path</a:t>
            </a:r>
            <a:endParaRPr lang="zh-CN" altLang="en-US" sz="160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/>
              <a:t>查看版本号：</a:t>
            </a:r>
            <a:r>
              <a:rPr lang="en-US" altLang="zh-CN" sz="1600"/>
              <a:t>                                  </a:t>
            </a:r>
            <a:r>
              <a:rPr lang="zh-CN" altLang="en-US" sz="1600"/>
              <a:t>测试是否安装</a:t>
            </a:r>
            <a:r>
              <a:rPr lang="zh-CN" altLang="en-US" sz="1600"/>
              <a:t>成功</a:t>
            </a:r>
            <a:endParaRPr lang="zh-CN" altLang="en-US" sz="160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/>
              <a:t>为了加速国内</a:t>
            </a:r>
            <a:r>
              <a:rPr lang="en-US" altLang="zh-CN" sz="1600"/>
              <a:t>NPM</a:t>
            </a:r>
            <a:r>
              <a:rPr lang="zh-CN" altLang="en-US" sz="1600"/>
              <a:t>包下载，可配置淘宝</a:t>
            </a:r>
            <a:r>
              <a:rPr lang="en-US" altLang="zh-CN" sz="1600"/>
              <a:t>NPM</a:t>
            </a:r>
            <a:r>
              <a:rPr lang="zh-CN" altLang="en-US" sz="1600"/>
              <a:t>镜像</a:t>
            </a:r>
            <a:endParaRPr lang="zh-CN" altLang="en-US" sz="160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/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1600"/>
              <a:t>4.   </a:t>
            </a:r>
            <a:r>
              <a:rPr lang="zh-CN" altLang="en-US" sz="1600"/>
              <a:t>安装依赖：</a:t>
            </a:r>
            <a:r>
              <a:rPr lang="en-US" altLang="zh-CN" sz="1600"/>
              <a:t>                      </a:t>
            </a:r>
            <a:r>
              <a:rPr lang="zh-CN" altLang="en-US" sz="1600"/>
              <a:t>（使用镜像）</a:t>
            </a:r>
            <a:r>
              <a:rPr lang="en-US" altLang="zh-CN" sz="1600"/>
              <a:t> </a:t>
            </a:r>
            <a:endParaRPr lang="en-US" altLang="zh-CN" sz="1600"/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altLang="zh-CN" sz="1600"/>
          </a:p>
        </p:txBody>
      </p:sp>
      <p:sp>
        <p:nvSpPr>
          <p:cNvPr id="4" name="文本框 3"/>
          <p:cNvSpPr txBox="1"/>
          <p:nvPr/>
        </p:nvSpPr>
        <p:spPr>
          <a:xfrm>
            <a:off x="1116330" y="3579495"/>
            <a:ext cx="5902960" cy="3371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600">
                <a:sym typeface="+mn-ea"/>
              </a:rPr>
              <a:t>npm config set registry https://registry.npm.taobao.org</a:t>
            </a:r>
            <a:endParaRPr lang="en-US" altLang="zh-CN" sz="16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97100" y="3988435"/>
            <a:ext cx="1402715" cy="3371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600">
                <a:sym typeface="+mn-ea"/>
              </a:rPr>
              <a:t>npm install </a:t>
            </a:r>
            <a:endParaRPr lang="en-US" altLang="zh-CN" sz="16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12365" y="2859405"/>
            <a:ext cx="982345" cy="3371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600">
                <a:sym typeface="+mn-ea"/>
              </a:rPr>
              <a:t>node -v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3519170" y="2859405"/>
            <a:ext cx="982345" cy="3371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600">
                <a:sym typeface="+mn-ea"/>
              </a:rPr>
              <a:t>npm -v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浏览器安装</a:t>
            </a:r>
            <a:endParaRPr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5960" y="907415"/>
            <a:ext cx="4806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Wingdings" panose="05000000000000000000" charset="0"/>
              <a:buChar char=""/>
            </a:pPr>
            <a:r>
              <a:rPr lang="zh-CN" altLang="en-US" sz="3600">
                <a:solidFill>
                  <a:srgbClr val="2E75B6"/>
                </a:solidFill>
              </a:rPr>
              <a:t>常用的主流浏览器</a:t>
            </a:r>
            <a:endParaRPr lang="zh-CN" altLang="en-US" sz="3600">
              <a:solidFill>
                <a:srgbClr val="2E75B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6285" y="1717040"/>
            <a:ext cx="3094355" cy="270700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Chrome</a:t>
            </a:r>
            <a:endParaRPr lang="en-US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FireFox </a:t>
            </a:r>
            <a:endParaRPr lang="en-US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360</a:t>
            </a:r>
            <a:r>
              <a:rPr lang="zh-CN" altLang="en-US" sz="2000"/>
              <a:t>安全浏览器</a:t>
            </a:r>
            <a:r>
              <a:rPr lang="en-US" altLang="zh-CN" sz="2000"/>
              <a:t> </a:t>
            </a:r>
            <a:endParaRPr lang="zh-CN" altLang="en-US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Microsoft Edge</a:t>
            </a:r>
            <a:endParaRPr lang="en-US" altLang="zh-CN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...... </a:t>
            </a:r>
            <a:endParaRPr lang="en-US" sz="2000"/>
          </a:p>
          <a:p>
            <a:endParaRPr lang="en-US" sz="2000"/>
          </a:p>
        </p:txBody>
      </p:sp>
      <p:grpSp>
        <p:nvGrpSpPr>
          <p:cNvPr id="5" name="组合 4"/>
          <p:cNvGrpSpPr/>
          <p:nvPr/>
        </p:nvGrpSpPr>
        <p:grpSpPr>
          <a:xfrm>
            <a:off x="4930775" y="1779905"/>
            <a:ext cx="2760345" cy="2713990"/>
            <a:chOff x="6838" y="2473"/>
            <a:chExt cx="4347" cy="4274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6840" y="2473"/>
              <a:ext cx="1716" cy="1738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ysDot"/>
            </a:ln>
          </p:spPr>
        </p:pic>
        <p:pic>
          <p:nvPicPr>
            <p:cNvPr id="11" name="图片 10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6838" y="4854"/>
              <a:ext cx="1706" cy="1893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ysDot"/>
            </a:ln>
          </p:spPr>
        </p:pic>
        <p:pic>
          <p:nvPicPr>
            <p:cNvPr id="12" name="图片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9392" y="2473"/>
              <a:ext cx="1679" cy="1746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ysDot"/>
            </a:ln>
          </p:spPr>
        </p:pic>
        <p:pic>
          <p:nvPicPr>
            <p:cNvPr id="13" name="图片 1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9360" y="4850"/>
              <a:ext cx="1825" cy="1841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ysDot"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VSCode</a:t>
            </a:r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安装与配置</a:t>
            </a:r>
            <a:endParaRPr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5960" y="907415"/>
            <a:ext cx="48069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"/>
            </a:pPr>
            <a:r>
              <a:rPr lang="zh-CN" altLang="en-US" sz="3200">
                <a:solidFill>
                  <a:srgbClr val="2E75B6"/>
                </a:solidFill>
              </a:rPr>
              <a:t>安装</a:t>
            </a:r>
            <a:r>
              <a:rPr lang="en-US" altLang="zh-CN" sz="3200">
                <a:solidFill>
                  <a:srgbClr val="2E75B6"/>
                </a:solidFill>
              </a:rPr>
              <a:t>VSCode</a:t>
            </a:r>
            <a:endParaRPr lang="en-US" altLang="zh-CN" sz="3200">
              <a:solidFill>
                <a:srgbClr val="2E75B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5960" y="1577340"/>
            <a:ext cx="5172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微软专门为前端打造的编辑器（</a:t>
            </a:r>
            <a:r>
              <a:rPr lang="zh-CN" altLang="en-US" sz="2000">
                <a:hlinkClick r:id="rId1" action="ppaction://hlinkfile"/>
              </a:rPr>
              <a:t>下载地址</a:t>
            </a:r>
            <a:r>
              <a:rPr lang="zh-CN" altLang="en-US" sz="2000"/>
              <a:t>）</a:t>
            </a:r>
            <a:endParaRPr lang="zh-CN" altLang="en-US" sz="200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95960" y="2061210"/>
            <a:ext cx="48069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"/>
            </a:pPr>
            <a:r>
              <a:rPr lang="zh-CN" altLang="en-US" sz="3200">
                <a:solidFill>
                  <a:srgbClr val="2E75B6"/>
                </a:solidFill>
              </a:rPr>
              <a:t>配置</a:t>
            </a:r>
            <a:r>
              <a:rPr lang="en-US" altLang="zh-CN" sz="3200">
                <a:solidFill>
                  <a:srgbClr val="2E75B6"/>
                </a:solidFill>
              </a:rPr>
              <a:t>VSCode</a:t>
            </a:r>
            <a:endParaRPr lang="en-US" altLang="zh-CN" sz="3200">
              <a:solidFill>
                <a:srgbClr val="2E75B6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95960" y="2724150"/>
            <a:ext cx="5172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汉化、快捷键、安装插件、终端</a:t>
            </a:r>
            <a:r>
              <a:rPr lang="en-US" altLang="zh-CN" sz="2000"/>
              <a:t>......</a:t>
            </a:r>
            <a:endParaRPr lang="en-US" altLang="zh-CN" sz="200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33820" y="1839595"/>
            <a:ext cx="1353820" cy="13493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306185" y="3359785"/>
            <a:ext cx="21367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Visual Studio Code</a:t>
            </a:r>
            <a:endParaRPr lang="zh-CN" altLang="en-US" sz="1600"/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695960" y="3215005"/>
            <a:ext cx="48069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"/>
            </a:pPr>
            <a:r>
              <a:rPr lang="zh-CN" altLang="en-US" sz="3200">
                <a:solidFill>
                  <a:srgbClr val="2E75B6"/>
                </a:solidFill>
              </a:rPr>
              <a:t>一些小技巧</a:t>
            </a:r>
            <a:endParaRPr lang="zh-CN" altLang="en-US" sz="3200">
              <a:solidFill>
                <a:srgbClr val="2E75B6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695960" y="3822065"/>
            <a:ext cx="517271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随时格式化自己的代码</a:t>
            </a:r>
            <a:endParaRPr lang="zh-CN" altLang="en-US" sz="2000"/>
          </a:p>
          <a:p>
            <a:pPr marL="457200" indent="-457200">
              <a:lnSpc>
                <a:spcPct val="130000"/>
              </a:lnSpc>
              <a:buFont typeface="Wingdings" panose="05000000000000000000" charset="0"/>
              <a:buAutoNum type="arabicPeriod"/>
            </a:pPr>
            <a:r>
              <a:rPr lang="zh-CN" altLang="en-US" sz="2000"/>
              <a:t>开启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chemeClr val="accent5">
                    <a:lumMod val="75000"/>
                  </a:schemeClr>
                </a:solidFill>
              </a:rPr>
              <a:t>Format On Save</a:t>
            </a:r>
            <a:r>
              <a:rPr lang="en-US" altLang="zh-CN" sz="2000"/>
              <a:t>  / </a:t>
            </a:r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Auto Save</a:t>
            </a:r>
            <a:endParaRPr lang="en-US" altLang="zh-CN" sz="2000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VSCode</a:t>
            </a:r>
            <a:r>
              <a:rPr dirty="0"/>
              <a:t>自动格式化</a:t>
            </a:r>
            <a:r>
              <a:rPr dirty="0"/>
              <a:t>代码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655320" y="872490"/>
            <a:ext cx="788098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保存的时候自动格式化</a:t>
            </a:r>
            <a:r>
              <a:rPr lang="zh-CN" altLang="en-US">
                <a:sym typeface="+mn-ea"/>
              </a:rPr>
              <a:t>：</a:t>
            </a:r>
            <a:r>
              <a:rPr lang="zh-CN" altLang="en-US" b="1">
                <a:sym typeface="+mn-ea"/>
              </a:rPr>
              <a:t>文件</a:t>
            </a:r>
            <a:r>
              <a:rPr lang="en-US" altLang="zh-CN" b="1">
                <a:sym typeface="+mn-ea"/>
              </a:rPr>
              <a:t>--</a:t>
            </a:r>
            <a:r>
              <a:rPr lang="zh-CN" altLang="en-US" b="1">
                <a:sym typeface="+mn-ea"/>
              </a:rPr>
              <a:t>首选项</a:t>
            </a:r>
            <a:r>
              <a:rPr lang="en-US" altLang="zh-CN" b="1">
                <a:sym typeface="+mn-ea"/>
              </a:rPr>
              <a:t>--</a:t>
            </a:r>
            <a:r>
              <a:rPr lang="zh-CN" altLang="en-US" b="1">
                <a:sym typeface="+mn-ea"/>
              </a:rPr>
              <a:t>设置</a:t>
            </a:r>
            <a:r>
              <a:rPr lang="zh-CN" altLang="en-US">
                <a:sym typeface="+mn-ea"/>
              </a:rPr>
              <a:t>，输入</a:t>
            </a:r>
            <a:r>
              <a:rPr lang="en-US" altLang="zh-CN" b="1">
                <a:sym typeface="+mn-ea"/>
              </a:rPr>
              <a:t>format</a:t>
            </a:r>
            <a:r>
              <a:rPr lang="zh-CN" altLang="en-US">
                <a:sym typeface="+mn-ea"/>
              </a:rPr>
              <a:t>，找到</a:t>
            </a:r>
            <a:r>
              <a:rPr lang="en-US" altLang="zh-CN" b="1">
                <a:sym typeface="+mn-ea"/>
              </a:rPr>
              <a:t>Format On Save</a:t>
            </a:r>
            <a:r>
              <a:rPr lang="zh-CN" altLang="en-US">
                <a:sym typeface="+mn-ea"/>
              </a:rPr>
              <a:t>勾选上。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自动保存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同样方法，找到</a:t>
            </a:r>
            <a:r>
              <a:rPr lang="en-US" altLang="zh-CN" b="1"/>
              <a:t>AutoSave </a:t>
            </a:r>
            <a:r>
              <a:rPr lang="zh-CN" altLang="en-US"/>
              <a:t>勾选上</a:t>
            </a:r>
            <a:r>
              <a:rPr lang="en-US" altLang="zh-CN"/>
              <a:t> </a:t>
            </a:r>
            <a:r>
              <a:rPr lang="en-US" altLang="zh-CN" b="1"/>
              <a:t>onFocusChange</a:t>
            </a:r>
            <a:endParaRPr lang="zh-CN" altLang="en-US" b="1"/>
          </a:p>
          <a:p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320" y="1480820"/>
            <a:ext cx="5852160" cy="3466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870" y="1631950"/>
            <a:ext cx="5283835" cy="3164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常见排除问题合集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624576" y="3960004"/>
            <a:ext cx="4129391" cy="5944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6" name="副标题 5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2185" y="310515"/>
            <a:ext cx="4911725" cy="43243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常见排查问题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83895" y="814705"/>
            <a:ext cx="7747635" cy="376936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/>
              <a:t>当出现异常时，按照这个基本逻辑排查，一般可以快速定位问题</a:t>
            </a:r>
            <a:r>
              <a:rPr lang="zh-CN" altLang="en-US" sz="1400"/>
              <a:t>。</a:t>
            </a:r>
            <a:endParaRPr lang="zh-CN" altLang="en-US" sz="140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1.  </a:t>
            </a:r>
            <a:r>
              <a:rPr lang="zh-CN" altLang="en-US" sz="1600">
                <a:solidFill>
                  <a:schemeClr val="accent1"/>
                </a:solidFill>
              </a:rPr>
              <a:t>检查控制台是否报错</a:t>
            </a:r>
            <a:endParaRPr lang="zh-CN" altLang="en-US" sz="1600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r>
              <a:rPr lang="zh-CN" altLang="en-US" sz="1200"/>
              <a:t>快速确定页面不符合预期的原因</a:t>
            </a:r>
            <a:endParaRPr lang="zh-CN" altLang="en-US" sz="1200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/>
              <a:t>是何种错误（</a:t>
            </a:r>
            <a:r>
              <a:rPr lang="zh-CN" altLang="en-US" sz="1200" b="1"/>
              <a:t>样式错乱</a:t>
            </a:r>
            <a:r>
              <a:rPr lang="zh-CN" altLang="en-US" sz="1200"/>
              <a:t>、</a:t>
            </a:r>
            <a:r>
              <a:rPr lang="zh-CN" altLang="en-US" sz="1200" b="1"/>
              <a:t>服务报错</a:t>
            </a:r>
            <a:r>
              <a:rPr lang="zh-CN" altLang="en-US" sz="1200"/>
              <a:t>、</a:t>
            </a:r>
            <a:r>
              <a:rPr lang="zh-CN" altLang="en-US" sz="1200" b="1"/>
              <a:t>数据展示错误</a:t>
            </a:r>
            <a:r>
              <a:rPr lang="zh-CN" altLang="en-US" sz="1200"/>
              <a:t>）</a:t>
            </a:r>
            <a:endParaRPr lang="zh-CN" altLang="en-US" sz="1200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/>
              <a:t>是否需要请求获取数据</a:t>
            </a:r>
            <a:endParaRPr lang="zh-CN" altLang="en-US" sz="1200"/>
          </a:p>
          <a:p>
            <a:pPr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600"/>
              <a:t>2.  </a:t>
            </a:r>
            <a:r>
              <a:rPr lang="zh-CN" altLang="en-US" sz="1600">
                <a:solidFill>
                  <a:schemeClr val="accent1"/>
                </a:solidFill>
              </a:rPr>
              <a:t>是何种错误</a:t>
            </a:r>
            <a:endParaRPr lang="zh-CN" altLang="en-US" sz="1600">
              <a:solidFill>
                <a:schemeClr val="accent1"/>
              </a:solidFill>
            </a:endParaRP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/>
              <a:t>安全错误：与后端协商解决</a:t>
            </a:r>
            <a:endParaRPr lang="zh-CN" altLang="en-US" sz="1200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b="1"/>
              <a:t>SyntaxError/ReferenceError/TypeError</a:t>
            </a:r>
            <a:r>
              <a:rPr lang="zh-CN" altLang="en-US" sz="1200"/>
              <a:t> ：编译阶段一般不会放过太低级的书写错误，这类错误都是写错了 ，一般很容易发现，找到错误堆栈进行解决</a:t>
            </a:r>
            <a:endParaRPr lang="zh-CN" altLang="en-US" sz="1200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b="1"/>
              <a:t>数据不符合预期引起的错误</a:t>
            </a:r>
            <a:r>
              <a:rPr lang="zh-CN" altLang="en-US" sz="1200"/>
              <a:t>（TypeError 等）：访问不存在的属性得到了</a:t>
            </a:r>
            <a:r>
              <a:rPr lang="zh-CN" altLang="en-US" sz="1200" b="1"/>
              <a:t>undefined/null/NaN</a:t>
            </a:r>
            <a:r>
              <a:rPr lang="zh-CN" altLang="en-US" sz="1200"/>
              <a:t>等值之后，会引发后续的异常。要先从检查数据入手。</a:t>
            </a:r>
            <a:endParaRPr lang="zh-CN" altLang="en-US" sz="1200"/>
          </a:p>
          <a:p>
            <a:pPr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400"/>
              <a:t>3</a:t>
            </a:r>
            <a:r>
              <a:rPr lang="en-US" altLang="zh-CN" sz="1600"/>
              <a:t>.  </a:t>
            </a:r>
            <a:r>
              <a:rPr lang="zh-CN" altLang="en-US" sz="1600">
                <a:solidFill>
                  <a:schemeClr val="accent1"/>
                </a:solidFill>
              </a:rPr>
              <a:t>当前页面是否需要请求获取数据</a:t>
            </a:r>
            <a:endParaRPr lang="zh-CN" altLang="en-US" sz="1400">
              <a:solidFill>
                <a:schemeClr val="accent1"/>
              </a:solidFill>
            </a:endParaRPr>
          </a:p>
          <a:p>
            <a:pPr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200"/>
              <a:t>网络请求是不稳定因素之一，会带来难以预料的复杂情况，出现问题的时候检查网络请求和数据的优先级很高。</a:t>
            </a:r>
            <a:endParaRPr lang="zh-CN" altLang="en-US" sz="1200"/>
          </a:p>
          <a:p>
            <a:pPr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常见排查问题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895" y="843915"/>
            <a:ext cx="7695565" cy="37687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 anchor="t">
            <a:spAutoFit/>
          </a:bodyPr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ym typeface="+mn-ea"/>
              </a:rPr>
              <a:t>4.  </a:t>
            </a:r>
            <a:r>
              <a:rPr lang="zh-CN" altLang="en-US" sz="1600">
                <a:solidFill>
                  <a:schemeClr val="accent1"/>
                </a:solidFill>
                <a:sym typeface="+mn-ea"/>
              </a:rPr>
              <a:t>网络请求是否成功发送</a:t>
            </a:r>
            <a:endParaRPr lang="zh-CN" altLang="en-US" sz="1600">
              <a:solidFill>
                <a:schemeClr val="accent1"/>
              </a:solidFill>
            </a:endParaRPr>
          </a:p>
          <a:p>
            <a:pPr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200">
                <a:sym typeface="+mn-ea"/>
              </a:rPr>
              <a:t>检查开发者工具 </a:t>
            </a:r>
            <a:r>
              <a:rPr lang="zh-CN" altLang="en-US" sz="1200" b="1">
                <a:sym typeface="+mn-ea"/>
              </a:rPr>
              <a:t>Network/网络面板</a:t>
            </a:r>
            <a:r>
              <a:rPr lang="zh-CN" altLang="en-US" sz="1200">
                <a:sym typeface="+mn-ea"/>
              </a:rPr>
              <a:t>，查看需要获取数据的接口是否成功获取到数据。</a:t>
            </a:r>
            <a:endParaRPr lang="zh-CN" altLang="en-US" sz="120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ym typeface="+mn-ea"/>
              </a:rPr>
              <a:t>取不到数据的原因有两类，一类是责任在前端，一类是后端。主要通过请求提交的内容是否合法，接口返回内容是否符合预期两个方面判断。</a:t>
            </a:r>
            <a:endParaRPr lang="zh-CN" altLang="en-US" sz="1200"/>
          </a:p>
          <a:p>
            <a:pPr marL="171450" indent="-1714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r>
              <a:rPr lang="zh-CN" altLang="en-US" sz="1200">
                <a:sym typeface="+mn-ea"/>
              </a:rPr>
              <a:t>查看的</a:t>
            </a:r>
            <a:r>
              <a:rPr lang="zh-CN" altLang="en-US" sz="1200" b="1">
                <a:sym typeface="+mn-ea"/>
              </a:rPr>
              <a:t>关键点</a:t>
            </a:r>
            <a:r>
              <a:rPr lang="zh-CN" altLang="en-US" sz="1200">
                <a:sym typeface="+mn-ea"/>
              </a:rPr>
              <a:t>：</a:t>
            </a:r>
            <a:endParaRPr lang="zh-CN" altLang="en-US" sz="1200"/>
          </a:p>
          <a:p>
            <a:pPr marL="171450" indent="-1714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ym typeface="+mn-ea"/>
              </a:rPr>
              <a:t>方法是否正确</a:t>
            </a:r>
            <a:endParaRPr lang="zh-CN" altLang="en-US" sz="1200"/>
          </a:p>
          <a:p>
            <a:pPr marL="171450" indent="-1714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>
                <a:sym typeface="+mn-ea"/>
              </a:rPr>
              <a:t>URL</a:t>
            </a:r>
            <a:r>
              <a:rPr lang="zh-CN" altLang="en-US" sz="1200">
                <a:sym typeface="+mn-ea"/>
              </a:rPr>
              <a:t>是否正确</a:t>
            </a:r>
            <a:endParaRPr lang="zh-CN" altLang="en-US" sz="1200"/>
          </a:p>
          <a:p>
            <a:pPr marL="171450" indent="-1714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ym typeface="+mn-ea"/>
              </a:rPr>
              <a:t>跨域</a:t>
            </a:r>
            <a:endParaRPr lang="zh-CN" altLang="en-US" sz="1200"/>
          </a:p>
          <a:p>
            <a:pPr marL="171450" indent="-1714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ym typeface="+mn-ea"/>
              </a:rPr>
              <a:t>请求的</a:t>
            </a:r>
            <a:r>
              <a:rPr lang="en-US" altLang="zh-CN" sz="1200">
                <a:sym typeface="+mn-ea"/>
              </a:rPr>
              <a:t>Content-Type</a:t>
            </a:r>
            <a:r>
              <a:rPr lang="zh-CN" altLang="en-US" sz="1200">
                <a:sym typeface="+mn-ea"/>
              </a:rPr>
              <a:t>是否符合要求</a:t>
            </a:r>
            <a:endParaRPr lang="zh-CN" altLang="en-US" sz="1200"/>
          </a:p>
          <a:p>
            <a:pPr marL="171450" indent="-1714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ym typeface="+mn-ea"/>
              </a:rPr>
              <a:t>请求体格式是否符合要求（</a:t>
            </a:r>
            <a:r>
              <a:rPr lang="en-US" altLang="zh-CN" sz="1200">
                <a:sym typeface="+mn-ea"/>
              </a:rPr>
              <a:t>JSON/Form</a:t>
            </a:r>
            <a:r>
              <a:rPr lang="zh-CN" altLang="en-US" sz="1200">
                <a:sym typeface="+mn-ea"/>
              </a:rPr>
              <a:t>）</a:t>
            </a:r>
            <a:endParaRPr lang="zh-CN" altLang="en-US" sz="1200"/>
          </a:p>
          <a:p>
            <a:pPr marL="171450" indent="-1714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ym typeface="+mn-ea"/>
              </a:rPr>
              <a:t>是否携带了身份信息</a:t>
            </a:r>
            <a:endParaRPr lang="zh-CN" altLang="en-US" sz="1200"/>
          </a:p>
          <a:p>
            <a:pPr marL="171450" indent="-1714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r>
              <a:rPr lang="zh-CN" altLang="en-US" sz="1200">
                <a:sym typeface="+mn-ea"/>
              </a:rPr>
              <a:t>合法请求没有得到预期返回，就找后端解决，请求与预期不符就是代码写错了，到错误地方查看代码。</a:t>
            </a:r>
            <a:endParaRPr lang="zh-CN" altLang="en-US" sz="1200"/>
          </a:p>
          <a:p>
            <a:pPr marL="171450" indent="-1714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ym typeface="+mn-ea"/>
              </a:rPr>
              <a:t>500：500 大概可能是后端问题</a:t>
            </a:r>
            <a:endParaRPr lang="zh-CN" altLang="en-US" sz="1200"/>
          </a:p>
          <a:p>
            <a:pPr marL="171450" indent="-1714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ym typeface="+mn-ea"/>
              </a:rPr>
              <a:t>404 URL 写错</a:t>
            </a:r>
            <a:endParaRPr lang="zh-CN" altLang="en-US" sz="1200"/>
          </a:p>
          <a:p>
            <a:pPr marL="171450" indent="-1714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r>
              <a:rPr lang="zh-CN" altLang="en-US" sz="1200">
                <a:sym typeface="+mn-ea"/>
              </a:rPr>
              <a:t>权限问题:检查请求报文携带的身份信息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1335">
                <a:sym typeface="+mn-ea"/>
              </a:rPr>
              <a:t>常见排查问题</a:t>
            </a:r>
            <a:endParaRPr lang="zh-CN" altLang="en-US" sz="1335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6910" y="814705"/>
            <a:ext cx="8002905" cy="42487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600"/>
              <a:t>5.  </a:t>
            </a:r>
            <a:r>
              <a:rPr lang="zh-CN" altLang="en-US" sz="1600">
                <a:solidFill>
                  <a:schemeClr val="accent1"/>
                </a:solidFill>
              </a:rPr>
              <a:t>定位到代码应当执行的位置</a:t>
            </a:r>
            <a:r>
              <a:rPr lang="zh-CN" altLang="en-US" sz="1400"/>
              <a:t>（大概即可）</a:t>
            </a:r>
            <a:endParaRPr lang="zh-CN" altLang="en-US" sz="140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/>
              <a:t>如果控制台有错误信息，用 </a:t>
            </a:r>
            <a:r>
              <a:rPr lang="zh-CN" altLang="en-US" sz="1200" b="1"/>
              <a:t>sourcemap </a:t>
            </a:r>
            <a:r>
              <a:rPr lang="zh-CN" altLang="en-US" sz="1200"/>
              <a:t>可以快速定位到问题出在哪一行。如果没有报错信息，就需要凭借当前页面的状态判断出问题的区域，按照代码执行的顺序排查。这一步可以利用的手段比较多，情况也更复杂，需要具体分析。</a:t>
            </a:r>
            <a:endParaRPr lang="zh-CN" altLang="en-US" sz="1200"/>
          </a:p>
          <a:p>
            <a:pPr marL="171450" indent="-1714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r>
              <a:rPr lang="zh-CN" altLang="en-US" sz="1200"/>
              <a:t>查看代码运行状态：</a:t>
            </a:r>
            <a:endParaRPr lang="zh-CN" altLang="en-US" sz="1200"/>
          </a:p>
          <a:p>
            <a:pPr marL="171450" indent="-1714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/>
              <a:t>按照预期执行顺序检查代码</a:t>
            </a:r>
            <a:endParaRPr lang="zh-CN" altLang="en-US" sz="1200"/>
          </a:p>
          <a:p>
            <a:pPr marL="171450" indent="-1714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/>
              <a:t>检查渲染需要的数据是否与预期相同</a:t>
            </a:r>
            <a:endParaRPr lang="zh-CN" altLang="en-US" sz="1200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/>
              <a:t>6</a:t>
            </a:r>
            <a:r>
              <a:rPr lang="en-US" altLang="zh-CN" sz="1600"/>
              <a:t>.  </a:t>
            </a:r>
            <a:r>
              <a:rPr lang="zh-CN" altLang="en-US" sz="1600">
                <a:solidFill>
                  <a:schemeClr val="accent1"/>
                </a:solidFill>
              </a:rPr>
              <a:t>按照预期执行顺序检查代码</a:t>
            </a:r>
            <a:endParaRPr lang="zh-CN" altLang="en-US" sz="1600">
              <a:solidFill>
                <a:schemeClr val="accent1"/>
              </a:solidFill>
            </a:endParaRPr>
          </a:p>
          <a:p>
            <a:pPr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200"/>
              <a:t>通过断点、日志等手段判断程序有没有按照自己想要的顺序执行，简单来说就是排查。</a:t>
            </a:r>
            <a:endParaRPr lang="zh-CN" altLang="en-US" sz="1200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/>
              <a:t>7</a:t>
            </a:r>
            <a:r>
              <a:rPr lang="en-US" altLang="zh-CN" sz="1600"/>
              <a:t>.  </a:t>
            </a:r>
            <a:r>
              <a:rPr lang="zh-CN" altLang="en-US" sz="1600">
                <a:solidFill>
                  <a:schemeClr val="accent1"/>
                </a:solidFill>
              </a:rPr>
              <a:t>检查渲染需要的数据是否与预期相同</a:t>
            </a:r>
            <a:endParaRPr lang="zh-CN" altLang="en-US" sz="1600">
              <a:solidFill>
                <a:schemeClr val="accent1"/>
              </a:solidFill>
            </a:endParaRPr>
          </a:p>
          <a:p>
            <a:pPr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200"/>
              <a:t>检查运行过程中每一步的数据变化，是否与预期的相同。</a:t>
            </a:r>
            <a:endParaRPr lang="zh-CN" altLang="en-US" sz="1200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/>
              <a:t>8</a:t>
            </a:r>
            <a:r>
              <a:rPr lang="en-US" altLang="zh-CN" sz="1600"/>
              <a:t>.  </a:t>
            </a:r>
            <a:r>
              <a:rPr lang="zh-CN" altLang="en-US" sz="1600">
                <a:solidFill>
                  <a:schemeClr val="accent1"/>
                </a:solidFill>
              </a:rPr>
              <a:t>异常代码</a:t>
            </a:r>
            <a:r>
              <a:rPr lang="zh-CN" altLang="en-US" sz="1600"/>
              <a:t>一般分析方法</a:t>
            </a:r>
            <a:endParaRPr lang="zh-CN" altLang="en-US" sz="1600"/>
          </a:p>
          <a:p>
            <a:pPr marL="171450" indent="-1714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b="1"/>
              <a:t>代码注释法</a:t>
            </a:r>
            <a:r>
              <a:rPr lang="en-US" altLang="zh-CN" sz="1200"/>
              <a:t>  利用二分法思想逐行去注释代码，直到定位问题</a:t>
            </a:r>
            <a:endParaRPr lang="en-US" altLang="zh-CN" sz="1200"/>
          </a:p>
          <a:p>
            <a:pPr marL="171450" indent="-1714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/>
              <a:t>类库异常，兼容问题</a:t>
            </a:r>
            <a:r>
              <a:rPr lang="en-US" altLang="zh-CN" sz="1200"/>
              <a:t>  </a:t>
            </a:r>
            <a:r>
              <a:rPr lang="zh-CN" altLang="en-US" sz="1200"/>
              <a:t>常用</a:t>
            </a:r>
            <a:r>
              <a:rPr lang="en-US" altLang="zh-CN" sz="1200"/>
              <a:t> </a:t>
            </a:r>
            <a:r>
              <a:rPr lang="en-US" altLang="zh-CN" sz="1200" b="1"/>
              <a:t>vConsole </a:t>
            </a:r>
            <a:r>
              <a:rPr lang="en-US" altLang="zh-CN" sz="1200"/>
              <a:t>查看异常日志，从而迅速定位类库位置，从而找寻替换或是兼容方案。</a:t>
            </a:r>
            <a:endParaRPr lang="en-US" altLang="zh-CN" sz="1200"/>
          </a:p>
          <a:p>
            <a:pPr marL="171450" indent="-1714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/>
              <a:t>try catch</a:t>
            </a:r>
            <a:r>
              <a:rPr lang="en-US" altLang="zh-CN" sz="1200"/>
              <a:t>  如果你的项目没有异常监控，那么在可疑的代码片段中去 Try Catch 吧。</a:t>
            </a:r>
            <a:endParaRPr lang="en-US" altLang="zh-CN" sz="1200"/>
          </a:p>
          <a:p>
            <a:pPr marL="171450" indent="-1714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/>
              <a:t>ES6 语法兼容</a:t>
            </a:r>
            <a:r>
              <a:rPr lang="en-US" altLang="zh-CN" sz="1200"/>
              <a:t>  一般我们会通过 Babel 来编译 ES6</a:t>
            </a:r>
            <a:r>
              <a:rPr lang="zh-CN" altLang="en-US" sz="1200"/>
              <a:t>， 但是额外的第三方类库如果有不兼容的语法，低版本的移动设备就会异常。所以，先用上文讲述的调试方法，确定异常，在去增加 polyfill 来兼容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前端调试准备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Q&amp;A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977515" y="2085340"/>
            <a:ext cx="29127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8000"/>
              <a:t>Q&amp;A</a:t>
            </a:r>
            <a:endParaRPr lang="en-US" altLang="zh-CN" sz="8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/>
              <a:t>THANKS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目标</a:t>
            </a:r>
            <a:endParaRPr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 descr="7b0a202020202262756c6c6574223a20227b5c2263617465676f727949645c223a31303032352c5c2274656d706c61746549645c223a32303233313439347d220a7d0a"/>
          <p:cNvSpPr txBox="1"/>
          <p:nvPr/>
        </p:nvSpPr>
        <p:spPr>
          <a:xfrm>
            <a:off x="579120" y="1251585"/>
            <a:ext cx="1718310" cy="25044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ctr">
              <a:lnSpc>
                <a:spcPct val="130000"/>
              </a:lnSpc>
            </a:pPr>
            <a:r>
              <a:rPr lang="zh-CN" altLang="en-US" sz="2800">
                <a:solidFill>
                  <a:srgbClr val="2E75B6"/>
                </a:solidFill>
              </a:rPr>
              <a:t>目标</a:t>
            </a:r>
            <a:endParaRPr lang="zh-CN" altLang="en-US" sz="2800">
              <a:solidFill>
                <a:srgbClr val="2E75B6"/>
              </a:solidFill>
            </a:endParaRPr>
          </a:p>
          <a:p>
            <a:pPr algn="ctr"/>
            <a:endParaRPr lang="zh-CN" altLang="en-US" sz="160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816725" y="1251585"/>
            <a:ext cx="1718310" cy="25050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ctr">
              <a:lnSpc>
                <a:spcPct val="130000"/>
              </a:lnSpc>
            </a:pPr>
            <a:r>
              <a:rPr lang="zh-CN" altLang="en-US" sz="2800">
                <a:solidFill>
                  <a:srgbClr val="2E75B6"/>
                </a:solidFill>
              </a:rPr>
              <a:t>可选条件</a:t>
            </a:r>
            <a:endParaRPr lang="zh-CN" altLang="en-US" sz="2800">
              <a:solidFill>
                <a:srgbClr val="2E75B6"/>
              </a:solidFill>
            </a:endParaRPr>
          </a:p>
          <a:p>
            <a:pPr algn="ctr">
              <a:lnSpc>
                <a:spcPct val="150000"/>
              </a:lnSpc>
            </a:pPr>
            <a:endParaRPr lang="zh-CN" altLang="en-US" sz="160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689225" y="1251585"/>
            <a:ext cx="1718310" cy="25050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ctr">
              <a:lnSpc>
                <a:spcPct val="130000"/>
              </a:lnSpc>
            </a:pPr>
            <a:r>
              <a:rPr lang="zh-CN" altLang="en-US" sz="2800">
                <a:solidFill>
                  <a:srgbClr val="2E75B6"/>
                </a:solidFill>
              </a:rPr>
              <a:t>做什么</a:t>
            </a:r>
            <a:endParaRPr lang="zh-CN" altLang="en-US" sz="2800">
              <a:solidFill>
                <a:srgbClr val="2E75B6"/>
              </a:solidFill>
            </a:endParaRPr>
          </a:p>
          <a:p>
            <a:pPr algn="ctr">
              <a:lnSpc>
                <a:spcPct val="150000"/>
              </a:lnSpc>
            </a:pPr>
            <a:endParaRPr lang="zh-CN" altLang="en-US" sz="160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752975" y="1251585"/>
            <a:ext cx="1718310" cy="25044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ctr">
              <a:lnSpc>
                <a:spcPct val="130000"/>
              </a:lnSpc>
            </a:pPr>
            <a:r>
              <a:rPr lang="zh-CN" altLang="en-US" sz="2800">
                <a:solidFill>
                  <a:srgbClr val="2E75B6"/>
                </a:solidFill>
              </a:rPr>
              <a:t>怎么做</a:t>
            </a:r>
            <a:endParaRPr lang="zh-CN" altLang="en-US" sz="2800">
              <a:solidFill>
                <a:srgbClr val="2E75B6"/>
              </a:solidFill>
            </a:endParaRPr>
          </a:p>
          <a:p>
            <a:pPr algn="ctr">
              <a:lnSpc>
                <a:spcPct val="150000"/>
              </a:lnSpc>
            </a:pP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679450" y="1967865"/>
            <a:ext cx="1517650" cy="165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ym typeface="+mn-ea"/>
              </a:rPr>
              <a:t>基础文字修改</a:t>
            </a:r>
            <a:endParaRPr lang="zh-CN" altLang="en-US" sz="1600"/>
          </a:p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ym typeface="+mn-ea"/>
              </a:rPr>
              <a:t>样式调整</a:t>
            </a:r>
            <a:endParaRPr lang="zh-CN" altLang="en-US" sz="1600"/>
          </a:p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ym typeface="+mn-ea"/>
              </a:rPr>
              <a:t>图片替换</a:t>
            </a:r>
            <a:endParaRPr lang="zh-CN" altLang="en-US" sz="1600"/>
          </a:p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ym typeface="+mn-ea"/>
              </a:rPr>
              <a:t>排查报错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6892290" y="1967865"/>
            <a:ext cx="1550670" cy="726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1600">
                <a:sym typeface="+mn-ea"/>
              </a:rPr>
              <a:t>安装常用软件</a:t>
            </a:r>
            <a:endParaRPr lang="zh-CN" altLang="en-US" sz="1600"/>
          </a:p>
          <a:p>
            <a:pPr algn="ctr">
              <a:lnSpc>
                <a:spcPct val="150000"/>
              </a:lnSpc>
            </a:pPr>
            <a:r>
              <a:rPr lang="zh-CN" altLang="en-US" sz="1600">
                <a:sym typeface="+mn-ea"/>
              </a:rPr>
              <a:t>搭建前端环境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3018790" y="1967865"/>
            <a:ext cx="9556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>
                <a:sym typeface="+mn-ea"/>
              </a:rPr>
              <a:t>调试</a:t>
            </a:r>
            <a:endParaRPr lang="zh-CN" altLang="en-US" sz="1600"/>
          </a:p>
          <a:p>
            <a:pPr algn="ctr">
              <a:lnSpc>
                <a:spcPct val="150000"/>
              </a:lnSpc>
            </a:pPr>
            <a:r>
              <a:rPr lang="zh-CN" altLang="en-US" sz="1600">
                <a:sym typeface="+mn-ea"/>
              </a:rPr>
              <a:t>修改</a:t>
            </a:r>
            <a:endParaRPr lang="zh-CN" altLang="en-US" sz="1600"/>
          </a:p>
        </p:txBody>
      </p:sp>
      <p:sp>
        <p:nvSpPr>
          <p:cNvPr id="12" name="文本框 11"/>
          <p:cNvSpPr txBox="1"/>
          <p:nvPr/>
        </p:nvSpPr>
        <p:spPr>
          <a:xfrm>
            <a:off x="4752975" y="1967865"/>
            <a:ext cx="16744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>
                <a:sym typeface="+mn-ea"/>
              </a:rPr>
              <a:t>开发者工具调试</a:t>
            </a:r>
            <a:endParaRPr lang="zh-CN" altLang="en-US" sz="1600"/>
          </a:p>
          <a:p>
            <a:pPr algn="ctr">
              <a:lnSpc>
                <a:spcPct val="150000"/>
              </a:lnSpc>
            </a:pPr>
            <a:r>
              <a:rPr lang="zh-CN" altLang="en-US" sz="1600">
                <a:sym typeface="+mn-ea"/>
              </a:rPr>
              <a:t>编辑器修改</a:t>
            </a:r>
            <a:endParaRPr lang="zh-CN" altLang="en-US" sz="1600"/>
          </a:p>
          <a:p>
            <a:endParaRPr lang="zh-CN" altLang="en-US" sz="160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8965" y="2005965"/>
            <a:ext cx="1613535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4"/>
            </p:custDataLst>
          </p:nvPr>
        </p:nvCxnSpPr>
        <p:spPr>
          <a:xfrm>
            <a:off x="2713990" y="2005965"/>
            <a:ext cx="1637665" cy="1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5"/>
            </p:custDataLst>
          </p:nvPr>
        </p:nvCxnSpPr>
        <p:spPr>
          <a:xfrm flipV="1">
            <a:off x="4820285" y="2005965"/>
            <a:ext cx="1589405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6"/>
            </p:custDataLst>
          </p:nvPr>
        </p:nvCxnSpPr>
        <p:spPr>
          <a:xfrm flipV="1">
            <a:off x="6868160" y="2005965"/>
            <a:ext cx="1613535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完整流程</a:t>
            </a:r>
            <a:endParaRPr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4700" y="906145"/>
            <a:ext cx="1591310" cy="38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rgbClr val="2E75B6"/>
                </a:solidFill>
              </a:rPr>
              <a:t>确定</a:t>
            </a:r>
            <a:r>
              <a:rPr lang="zh-CN" altLang="en-US" sz="1800">
                <a:solidFill>
                  <a:srgbClr val="2E75B6"/>
                </a:solidFill>
                <a:sym typeface="+mn-ea"/>
              </a:rPr>
              <a:t>类型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89810" y="843915"/>
            <a:ext cx="4899025" cy="623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报错：功能不符合预期、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功能异常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修改：文字内容、文字样式、图片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89810" y="1594485"/>
            <a:ext cx="4573270" cy="365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线上地址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本地代码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先</a:t>
            </a:r>
            <a:r>
              <a:rPr lang="zh-CN" altLang="en-US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复现问题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或者确定要修改的内容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89810" y="2080260"/>
            <a:ext cx="4099560" cy="354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开发者工具调试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，找到对应元素的页面所在的位置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08860" y="2593975"/>
            <a:ext cx="5072380" cy="431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在浏览器上做初步的修改，达到预期，在源代码对应位置做修改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289810" y="3141980"/>
            <a:ext cx="4966970" cy="1294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前后端分离项目：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HTML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nginx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http-server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H5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（浏览器模拟、移动端设备测试）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Vue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node.js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npm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老旧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jsp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项目：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需要服务端配合，通过特定工具或者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IED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289810" y="4619625"/>
            <a:ext cx="3048000" cy="332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压缩包、</a:t>
            </a:r>
            <a:r>
              <a:rPr lang="en-US" altLang="zh-CN">
                <a:sym typeface="+mn-ea"/>
              </a:rPr>
              <a:t>build</a:t>
            </a:r>
            <a:r>
              <a:rPr lang="zh-CN" altLang="en-US">
                <a:sym typeface="+mn-ea"/>
              </a:rPr>
              <a:t>之后的包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74700" y="1554480"/>
            <a:ext cx="1396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800">
                <a:solidFill>
                  <a:srgbClr val="2E75B6"/>
                </a:solidFill>
                <a:sym typeface="+mn-ea"/>
              </a:rPr>
              <a:t>做预判</a:t>
            </a:r>
            <a:endParaRPr lang="zh-CN" altLang="en-US" sz="1800"/>
          </a:p>
        </p:txBody>
      </p:sp>
      <p:sp>
        <p:nvSpPr>
          <p:cNvPr id="15" name="文本框 14"/>
          <p:cNvSpPr txBox="1"/>
          <p:nvPr/>
        </p:nvSpPr>
        <p:spPr>
          <a:xfrm>
            <a:off x="774700" y="2040255"/>
            <a:ext cx="1694180" cy="347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800">
                <a:solidFill>
                  <a:srgbClr val="2E75B6"/>
                </a:solidFill>
                <a:sym typeface="+mn-ea"/>
              </a:rPr>
              <a:t>定位置</a:t>
            </a:r>
            <a:endParaRPr lang="zh-CN" altLang="en-US" sz="1800">
              <a:solidFill>
                <a:srgbClr val="2E75B6"/>
              </a:solidFill>
              <a:sym typeface="+mn-ea"/>
            </a:endParaRPr>
          </a:p>
          <a:p>
            <a:endParaRPr lang="zh-CN" altLang="en-US" sz="1800"/>
          </a:p>
        </p:txBody>
      </p:sp>
      <p:sp>
        <p:nvSpPr>
          <p:cNvPr id="16" name="文本框 15"/>
          <p:cNvSpPr txBox="1"/>
          <p:nvPr/>
        </p:nvSpPr>
        <p:spPr>
          <a:xfrm>
            <a:off x="774700" y="2618105"/>
            <a:ext cx="1344930" cy="354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800">
                <a:solidFill>
                  <a:srgbClr val="2E75B6"/>
                </a:solidFill>
                <a:sym typeface="+mn-ea"/>
              </a:rPr>
              <a:t> </a:t>
            </a:r>
            <a:r>
              <a:rPr lang="zh-CN" altLang="en-US" sz="1800">
                <a:solidFill>
                  <a:srgbClr val="2E75B6"/>
                </a:solidFill>
                <a:sym typeface="+mn-ea"/>
              </a:rPr>
              <a:t>源码修改</a:t>
            </a:r>
            <a:endParaRPr lang="zh-CN" altLang="en-US" sz="1800">
              <a:solidFill>
                <a:srgbClr val="2E75B6"/>
              </a:solidFill>
              <a:sym typeface="+mn-ea"/>
            </a:endParaRPr>
          </a:p>
          <a:p>
            <a:endParaRPr lang="zh-CN" altLang="en-US" sz="1800"/>
          </a:p>
        </p:txBody>
      </p:sp>
      <p:sp>
        <p:nvSpPr>
          <p:cNvPr id="17" name="文本框 16"/>
          <p:cNvSpPr txBox="1"/>
          <p:nvPr/>
        </p:nvSpPr>
        <p:spPr>
          <a:xfrm>
            <a:off x="774700" y="3409315"/>
            <a:ext cx="1515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solidFill>
                  <a:srgbClr val="2E75B6"/>
                </a:solidFill>
                <a:sym typeface="+mn-ea"/>
              </a:rPr>
              <a:t> </a:t>
            </a:r>
            <a:r>
              <a:rPr lang="zh-CN" altLang="en-US" sz="1800">
                <a:solidFill>
                  <a:srgbClr val="2E75B6"/>
                </a:solidFill>
                <a:sym typeface="+mn-ea"/>
              </a:rPr>
              <a:t>启动验证</a:t>
            </a:r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774700" y="4584700"/>
            <a:ext cx="1565910" cy="361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800">
                <a:solidFill>
                  <a:srgbClr val="2E75B6"/>
                </a:solidFill>
                <a:sym typeface="+mn-ea"/>
              </a:rPr>
              <a:t> </a:t>
            </a:r>
            <a:r>
              <a:rPr lang="zh-CN" altLang="en-US" sz="1800">
                <a:solidFill>
                  <a:srgbClr val="2E75B6"/>
                </a:solidFill>
                <a:sym typeface="+mn-ea"/>
              </a:rPr>
              <a:t>打包部署</a:t>
            </a:r>
            <a:endParaRPr lang="zh-CN" altLang="en-US" sz="1800">
              <a:solidFill>
                <a:srgbClr val="2E75B6"/>
              </a:solidFill>
            </a:endParaRPr>
          </a:p>
          <a:p>
            <a:endParaRPr lang="zh-CN" altLang="en-US" sz="1800"/>
          </a:p>
        </p:txBody>
      </p:sp>
      <p:cxnSp>
        <p:nvCxnSpPr>
          <p:cNvPr id="21" name="直接连接符 20"/>
          <p:cNvCxnSpPr/>
          <p:nvPr/>
        </p:nvCxnSpPr>
        <p:spPr>
          <a:xfrm>
            <a:off x="2276475" y="885825"/>
            <a:ext cx="0" cy="4156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69950" y="1443990"/>
            <a:ext cx="7607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1"/>
            </p:custDataLst>
          </p:nvPr>
        </p:nvCxnSpPr>
        <p:spPr>
          <a:xfrm>
            <a:off x="869950" y="2040255"/>
            <a:ext cx="7607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>
            <p:custDataLst>
              <p:tags r:id="rId2"/>
            </p:custDataLst>
          </p:nvPr>
        </p:nvCxnSpPr>
        <p:spPr>
          <a:xfrm>
            <a:off x="869950" y="2437765"/>
            <a:ext cx="7607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3"/>
            </p:custDataLst>
          </p:nvPr>
        </p:nvCxnSpPr>
        <p:spPr>
          <a:xfrm>
            <a:off x="869950" y="3148330"/>
            <a:ext cx="7607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4"/>
            </p:custDataLst>
          </p:nvPr>
        </p:nvCxnSpPr>
        <p:spPr>
          <a:xfrm>
            <a:off x="869950" y="4526280"/>
            <a:ext cx="7607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5"/>
            </p:custDataLst>
          </p:nvPr>
        </p:nvCxnSpPr>
        <p:spPr>
          <a:xfrm>
            <a:off x="869950" y="5032375"/>
            <a:ext cx="7607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7338695" y="1017905"/>
            <a:ext cx="866775" cy="288925"/>
          </a:xfrm>
          <a:prstGeom prst="round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>
            <p:custDataLst>
              <p:tags r:id="rId6"/>
            </p:custDataLst>
          </p:nvPr>
        </p:nvCxnSpPr>
        <p:spPr>
          <a:xfrm>
            <a:off x="869950" y="879475"/>
            <a:ext cx="7607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7"/>
            </p:custDataLst>
          </p:nvPr>
        </p:nvCxnSpPr>
        <p:spPr>
          <a:xfrm>
            <a:off x="7284085" y="885825"/>
            <a:ext cx="0" cy="41478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407275" y="1011555"/>
            <a:ext cx="803275" cy="348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浏览器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圆角矩形 40"/>
          <p:cNvSpPr/>
          <p:nvPr>
            <p:custDataLst>
              <p:tags r:id="rId8"/>
            </p:custDataLst>
          </p:nvPr>
        </p:nvSpPr>
        <p:spPr>
          <a:xfrm>
            <a:off x="7338695" y="1616075"/>
            <a:ext cx="866775" cy="288925"/>
          </a:xfrm>
          <a:prstGeom prst="round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>
            <p:custDataLst>
              <p:tags r:id="rId9"/>
            </p:custDataLst>
          </p:nvPr>
        </p:nvSpPr>
        <p:spPr>
          <a:xfrm>
            <a:off x="7338695" y="4634865"/>
            <a:ext cx="866775" cy="288925"/>
          </a:xfrm>
          <a:prstGeom prst="round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>
            <p:custDataLst>
              <p:tags r:id="rId10"/>
            </p:custDataLst>
          </p:nvPr>
        </p:nvSpPr>
        <p:spPr>
          <a:xfrm>
            <a:off x="7399655" y="4617085"/>
            <a:ext cx="889000" cy="348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浏览器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" name="圆角矩形 42"/>
          <p:cNvSpPr/>
          <p:nvPr>
            <p:custDataLst>
              <p:tags r:id="rId11"/>
            </p:custDataLst>
          </p:nvPr>
        </p:nvSpPr>
        <p:spPr>
          <a:xfrm>
            <a:off x="7338695" y="2080260"/>
            <a:ext cx="1137920" cy="288925"/>
          </a:xfrm>
          <a:prstGeom prst="round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>
            <p:custDataLst>
              <p:tags r:id="rId12"/>
            </p:custDataLst>
          </p:nvPr>
        </p:nvSpPr>
        <p:spPr>
          <a:xfrm>
            <a:off x="7338695" y="2820035"/>
            <a:ext cx="866775" cy="288925"/>
          </a:xfrm>
          <a:prstGeom prst="round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>
            <p:custDataLst>
              <p:tags r:id="rId13"/>
            </p:custDataLst>
          </p:nvPr>
        </p:nvSpPr>
        <p:spPr>
          <a:xfrm>
            <a:off x="7392035" y="1595755"/>
            <a:ext cx="889000" cy="348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浏览器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376795" y="2078355"/>
            <a:ext cx="1059815" cy="302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开发者工具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361555" y="2812415"/>
            <a:ext cx="72644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编辑器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47" name="圆角矩形 46"/>
          <p:cNvSpPr/>
          <p:nvPr>
            <p:custDataLst>
              <p:tags r:id="rId14"/>
            </p:custDataLst>
          </p:nvPr>
        </p:nvSpPr>
        <p:spPr>
          <a:xfrm>
            <a:off x="7338695" y="4176395"/>
            <a:ext cx="1137920" cy="288925"/>
          </a:xfrm>
          <a:prstGeom prst="round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>
            <p:custDataLst>
              <p:tags r:id="rId15"/>
            </p:custDataLst>
          </p:nvPr>
        </p:nvSpPr>
        <p:spPr>
          <a:xfrm>
            <a:off x="7384415" y="4166870"/>
            <a:ext cx="1059815" cy="302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开发者工具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9" name="圆角矩形 48"/>
          <p:cNvSpPr/>
          <p:nvPr>
            <p:custDataLst>
              <p:tags r:id="rId16"/>
            </p:custDataLst>
          </p:nvPr>
        </p:nvSpPr>
        <p:spPr>
          <a:xfrm>
            <a:off x="7338695" y="2473960"/>
            <a:ext cx="1137920" cy="288925"/>
          </a:xfrm>
          <a:prstGeom prst="round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>
            <p:custDataLst>
              <p:tags r:id="rId17"/>
            </p:custDataLst>
          </p:nvPr>
        </p:nvSpPr>
        <p:spPr>
          <a:xfrm>
            <a:off x="7376795" y="2472055"/>
            <a:ext cx="1059815" cy="302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开发者工具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圆角矩形 50"/>
          <p:cNvSpPr/>
          <p:nvPr>
            <p:custDataLst>
              <p:tags r:id="rId18"/>
            </p:custDataLst>
          </p:nvPr>
        </p:nvSpPr>
        <p:spPr>
          <a:xfrm>
            <a:off x="7338695" y="3839845"/>
            <a:ext cx="866775" cy="288925"/>
          </a:xfrm>
          <a:prstGeom prst="round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>
            <p:custDataLst>
              <p:tags r:id="rId19"/>
            </p:custDataLst>
          </p:nvPr>
        </p:nvSpPr>
        <p:spPr>
          <a:xfrm>
            <a:off x="7392035" y="3829685"/>
            <a:ext cx="889000" cy="348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浏览器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3" name="圆角矩形 52"/>
          <p:cNvSpPr/>
          <p:nvPr>
            <p:custDataLst>
              <p:tags r:id="rId20"/>
            </p:custDataLst>
          </p:nvPr>
        </p:nvSpPr>
        <p:spPr>
          <a:xfrm>
            <a:off x="7338695" y="3183255"/>
            <a:ext cx="866775" cy="288925"/>
          </a:xfrm>
          <a:prstGeom prst="round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422515" y="3149600"/>
            <a:ext cx="666115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  <a:sym typeface="+mn-ea"/>
              </a:rPr>
              <a:t>nginx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54" name="圆角矩形 53"/>
          <p:cNvSpPr/>
          <p:nvPr>
            <p:custDataLst>
              <p:tags r:id="rId21"/>
            </p:custDataLst>
          </p:nvPr>
        </p:nvSpPr>
        <p:spPr>
          <a:xfrm>
            <a:off x="7338695" y="3510915"/>
            <a:ext cx="1278255" cy="288925"/>
          </a:xfrm>
          <a:prstGeom prst="round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Http-server</a:t>
            </a:r>
            <a:endParaRPr lang="en-US" altLang="zh-CN"/>
          </a:p>
        </p:txBody>
      </p:sp>
      <p:sp>
        <p:nvSpPr>
          <p:cNvPr id="55" name="椭圆 54"/>
          <p:cNvSpPr/>
          <p:nvPr/>
        </p:nvSpPr>
        <p:spPr>
          <a:xfrm>
            <a:off x="644525" y="1050925"/>
            <a:ext cx="233045" cy="23304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/>
                </a:solidFill>
              </a:rPr>
              <a:t>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56" name="椭圆 55"/>
          <p:cNvSpPr/>
          <p:nvPr>
            <p:custDataLst>
              <p:tags r:id="rId22"/>
            </p:custDataLst>
          </p:nvPr>
        </p:nvSpPr>
        <p:spPr>
          <a:xfrm>
            <a:off x="641985" y="1627505"/>
            <a:ext cx="233045" cy="23304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/>
                </a:solidFill>
              </a:rPr>
              <a:t>2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57" name="椭圆 56"/>
          <p:cNvSpPr/>
          <p:nvPr>
            <p:custDataLst>
              <p:tags r:id="rId23"/>
            </p:custDataLst>
          </p:nvPr>
        </p:nvSpPr>
        <p:spPr>
          <a:xfrm>
            <a:off x="636905" y="2146300"/>
            <a:ext cx="233045" cy="23304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/>
                </a:solidFill>
              </a:rPr>
              <a:t>3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58" name="椭圆 57"/>
          <p:cNvSpPr/>
          <p:nvPr>
            <p:custDataLst>
              <p:tags r:id="rId24"/>
            </p:custDataLst>
          </p:nvPr>
        </p:nvSpPr>
        <p:spPr>
          <a:xfrm>
            <a:off x="636905" y="2693035"/>
            <a:ext cx="233045" cy="23304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/>
                </a:solidFill>
              </a:rPr>
              <a:t>4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59" name="椭圆 58"/>
          <p:cNvSpPr/>
          <p:nvPr>
            <p:custDataLst>
              <p:tags r:id="rId25"/>
            </p:custDataLst>
          </p:nvPr>
        </p:nvSpPr>
        <p:spPr>
          <a:xfrm>
            <a:off x="636905" y="3498215"/>
            <a:ext cx="233045" cy="23304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/>
                </a:solidFill>
              </a:rPr>
              <a:t>5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60" name="椭圆 59"/>
          <p:cNvSpPr/>
          <p:nvPr>
            <p:custDataLst>
              <p:tags r:id="rId26"/>
            </p:custDataLst>
          </p:nvPr>
        </p:nvSpPr>
        <p:spPr>
          <a:xfrm>
            <a:off x="644525" y="4662805"/>
            <a:ext cx="233045" cy="23304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/>
                </a:solidFill>
              </a:rPr>
              <a:t>6</a:t>
            </a:r>
            <a:endParaRPr lang="en-US" altLang="zh-CN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使用到的工具</a:t>
            </a:r>
            <a:endParaRPr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5960" y="1906905"/>
            <a:ext cx="2222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Wingdings" panose="05000000000000000000" charset="0"/>
              <a:buChar char=""/>
            </a:pPr>
            <a:r>
              <a:rPr lang="zh-CN" altLang="en-US" sz="3200">
                <a:solidFill>
                  <a:srgbClr val="2E75B6"/>
                </a:solidFill>
              </a:rPr>
              <a:t>编辑器</a:t>
            </a:r>
            <a:endParaRPr lang="en-US" altLang="zh-CN" sz="3200">
              <a:solidFill>
                <a:srgbClr val="2E75B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5960" y="2506980"/>
            <a:ext cx="74453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2000" b="1">
                <a:solidFill>
                  <a:schemeClr val="accent5">
                    <a:lumMod val="75000"/>
                  </a:schemeClr>
                </a:solidFill>
                <a:sym typeface="+mn-ea"/>
              </a:rPr>
              <a:t>VSCode</a:t>
            </a:r>
            <a:r>
              <a:rPr lang="en-US" altLang="zh-CN" sz="2000">
                <a:solidFill>
                  <a:srgbClr val="2E75B6"/>
                </a:solidFill>
                <a:sym typeface="+mn-ea"/>
              </a:rPr>
              <a:t>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</a:t>
            </a:r>
            <a:r>
              <a:rPr lang="zh-CN" altLang="en-US" sz="2000"/>
              <a:t>格式化代码、自动保存、运行代码、编译打包）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ü"/>
            </a:pPr>
            <a:endParaRPr lang="zh-CN" altLang="en-US" sz="2000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95960" y="3020695"/>
            <a:ext cx="5391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"/>
            </a:pPr>
            <a:r>
              <a:rPr lang="en-US" altLang="zh-CN" sz="3200">
                <a:solidFill>
                  <a:srgbClr val="2E75B6"/>
                </a:solidFill>
              </a:rPr>
              <a:t>Node.js</a:t>
            </a:r>
            <a:r>
              <a:rPr lang="zh-CN" altLang="en-US" sz="1600">
                <a:solidFill>
                  <a:srgbClr val="2E75B6"/>
                </a:solidFill>
              </a:rPr>
              <a:t>（</a:t>
            </a:r>
            <a:r>
              <a:rPr lang="zh-CN" altLang="en-US" sz="1600">
                <a:sym typeface="+mn-ea"/>
              </a:rPr>
              <a:t>自带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sym typeface="+mn-ea"/>
              </a:rPr>
              <a:t>npm</a:t>
            </a:r>
            <a:r>
              <a:rPr lang="zh-CN" altLang="en-US" sz="1600">
                <a:solidFill>
                  <a:srgbClr val="2E75B6"/>
                </a:solidFill>
              </a:rPr>
              <a:t>）</a:t>
            </a:r>
            <a:endParaRPr lang="zh-CN" altLang="en-US" sz="1600">
              <a:solidFill>
                <a:srgbClr val="2E75B6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695960" y="3544570"/>
            <a:ext cx="8345805" cy="1094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提供了本地开发时和构建时的运行环境</a:t>
            </a:r>
            <a:endParaRPr lang="zh-CN" altLang="en-US" sz="2000"/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 </a:t>
            </a:r>
            <a:r>
              <a:rPr lang="zh-CN" altLang="en-US" sz="2000" b="1">
                <a:solidFill>
                  <a:schemeClr val="accent5">
                    <a:lumMod val="75000"/>
                  </a:schemeClr>
                </a:solidFill>
                <a:sym typeface="+mn-ea"/>
              </a:rPr>
              <a:t>http-server</a:t>
            </a:r>
            <a:r>
              <a:rPr lang="en-US" altLang="zh-CN" sz="2000" b="1">
                <a:solidFill>
                  <a:schemeClr val="accent5">
                    <a:lumMod val="75000"/>
                  </a:schemeClr>
                </a:solidFill>
                <a:sym typeface="+mn-ea"/>
              </a:rPr>
              <a:t> </a:t>
            </a:r>
            <a:r>
              <a:rPr lang="zh-CN" altLang="en-US" sz="2000">
                <a:sym typeface="+mn-ea"/>
              </a:rPr>
              <a:t>零配置的</a:t>
            </a:r>
            <a:r>
              <a:rPr lang="en-US" altLang="zh-CN" sz="2000">
                <a:sym typeface="+mn-ea"/>
              </a:rPr>
              <a:t>http</a:t>
            </a:r>
            <a:r>
              <a:rPr lang="zh-CN" altLang="en-US" sz="2000">
                <a:sym typeface="+mn-ea"/>
              </a:rPr>
              <a:t>服务器</a:t>
            </a:r>
            <a:endParaRPr lang="en-US" altLang="zh-CN" sz="2000"/>
          </a:p>
          <a:p>
            <a:pPr marL="342900" indent="-342900">
              <a:lnSpc>
                <a:spcPct val="140000"/>
              </a:lnSpc>
              <a:buFont typeface="Wingdings" panose="05000000000000000000" charset="0"/>
              <a:buChar char="ü"/>
            </a:pPr>
            <a:endParaRPr lang="zh-CN" altLang="en-US" sz="20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95960" y="850265"/>
            <a:ext cx="24187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"/>
            </a:pPr>
            <a:r>
              <a:rPr lang="zh-CN" altLang="en-US" sz="3200">
                <a:solidFill>
                  <a:srgbClr val="2E75B6"/>
                </a:solidFill>
              </a:rPr>
              <a:t>浏览器</a:t>
            </a:r>
            <a:endParaRPr lang="zh-CN" altLang="en-US" sz="3200">
              <a:solidFill>
                <a:srgbClr val="2E75B6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695960" y="1366520"/>
            <a:ext cx="7260590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/>
              <a:t>Chrome(</a:t>
            </a:r>
            <a:r>
              <a:rPr lang="zh-CN" altLang="en-US" sz="2000" b="1">
                <a:solidFill>
                  <a:schemeClr val="accent5">
                    <a:lumMod val="75000"/>
                  </a:schemeClr>
                </a:solidFill>
              </a:rPr>
              <a:t>开发者工具</a:t>
            </a:r>
            <a:r>
              <a:rPr lang="en-US" sz="2000"/>
              <a:t>)</a:t>
            </a:r>
            <a:r>
              <a:rPr lang="zh-CN" altLang="en-US" sz="2000"/>
              <a:t>、</a:t>
            </a:r>
            <a:r>
              <a:rPr lang="en-US" altLang="zh-CN" sz="2000"/>
              <a:t>Firefox</a:t>
            </a:r>
            <a:r>
              <a:rPr lang="zh-CN" altLang="en-US" sz="2000"/>
              <a:t>、</a:t>
            </a:r>
            <a:r>
              <a:rPr lang="en-US" altLang="zh-CN" sz="2000"/>
              <a:t>Edge</a:t>
            </a:r>
            <a:r>
              <a:rPr lang="zh-CN" altLang="en-US" sz="2000"/>
              <a:t>、</a:t>
            </a:r>
            <a:r>
              <a:rPr lang="en-US" altLang="zh-CN" sz="2000"/>
              <a:t>360</a:t>
            </a:r>
            <a:r>
              <a:rPr lang="zh-CN" altLang="en-US" sz="2000"/>
              <a:t>安全浏览器</a:t>
            </a:r>
            <a:r>
              <a:rPr lang="en-US" altLang="zh-CN" sz="2000"/>
              <a:t>...</a:t>
            </a:r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重点</a:t>
            </a:r>
            <a:endParaRPr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1675" y="793750"/>
            <a:ext cx="4214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rgbClr val="2E75B6"/>
                </a:solidFill>
              </a:rPr>
              <a:t>不要用</a:t>
            </a:r>
            <a:r>
              <a:rPr lang="en-US" altLang="zh-CN" sz="2000">
                <a:solidFill>
                  <a:srgbClr val="2E75B6"/>
                </a:solidFill>
              </a:rPr>
              <a:t>Chrome</a:t>
            </a:r>
            <a:r>
              <a:rPr lang="zh-CN" altLang="en-US" sz="2000">
                <a:solidFill>
                  <a:srgbClr val="2E75B6"/>
                </a:solidFill>
              </a:rPr>
              <a:t>直接预览</a:t>
            </a:r>
            <a:r>
              <a:rPr lang="en-US" altLang="zh-CN" sz="2000">
                <a:solidFill>
                  <a:srgbClr val="2E75B6"/>
                </a:solidFill>
              </a:rPr>
              <a:t>HTML</a:t>
            </a:r>
            <a:endParaRPr lang="en-US" altLang="zh-CN" sz="2000">
              <a:solidFill>
                <a:srgbClr val="2E75B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1675" y="1259840"/>
            <a:ext cx="6096635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会有很多</a:t>
            </a:r>
            <a:r>
              <a:rPr lang="en-US" altLang="zh-CN" sz="1600"/>
              <a:t>bug</a:t>
            </a:r>
            <a:r>
              <a:rPr lang="zh-CN" altLang="en-US" sz="1600"/>
              <a:t>，推荐使用</a:t>
            </a:r>
            <a:r>
              <a:rPr lang="en-US" altLang="zh-CN" sz="1600" b="1">
                <a:solidFill>
                  <a:schemeClr val="accent2"/>
                </a:solidFill>
              </a:rPr>
              <a:t>http-server</a:t>
            </a:r>
            <a:r>
              <a:rPr lang="zh-CN" altLang="en-US" sz="1600"/>
              <a:t>或</a:t>
            </a:r>
            <a:r>
              <a:rPr lang="en-US" altLang="zh-CN" sz="1600" b="1">
                <a:solidFill>
                  <a:schemeClr val="accent2"/>
                </a:solidFill>
              </a:rPr>
              <a:t>nginx</a:t>
            </a:r>
            <a:r>
              <a:rPr lang="zh-CN" altLang="en-US" sz="1600" b="1">
                <a:solidFill>
                  <a:schemeClr val="accent2"/>
                </a:solidFill>
              </a:rPr>
              <a:t>反向代理</a:t>
            </a:r>
            <a:endParaRPr lang="zh-CN" altLang="en-US" sz="1600" b="1">
              <a:solidFill>
                <a:schemeClr val="accent2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701675" y="4087495"/>
            <a:ext cx="2912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sz="2000">
                <a:solidFill>
                  <a:srgbClr val="2E75B6"/>
                </a:solidFill>
              </a:rPr>
              <a:t>有问题，搜</a:t>
            </a:r>
            <a:r>
              <a:rPr lang="en-US" altLang="zh-CN" sz="2000">
                <a:solidFill>
                  <a:srgbClr val="2E75B6"/>
                </a:solidFill>
              </a:rPr>
              <a:t>MDN</a:t>
            </a:r>
            <a:endParaRPr lang="en-US" altLang="zh-CN" sz="2000">
              <a:solidFill>
                <a:srgbClr val="2E75B6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701675" y="4507865"/>
            <a:ext cx="2892425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/>
              <a:t>HTML</a:t>
            </a:r>
            <a:r>
              <a:rPr lang="zh-CN" altLang="en-US" sz="1400"/>
              <a:t>标签、</a:t>
            </a:r>
            <a:r>
              <a:rPr lang="en-US" altLang="zh-CN" sz="1400"/>
              <a:t>CSS</a:t>
            </a:r>
            <a:r>
              <a:rPr lang="zh-CN" altLang="en-US" sz="1400"/>
              <a:t>属性怎么用</a:t>
            </a:r>
            <a:endParaRPr lang="zh-CN" altLang="en-US" sz="1400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01675" y="3296920"/>
            <a:ext cx="5208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2000">
                <a:solidFill>
                  <a:srgbClr val="2E75B6"/>
                </a:solidFill>
              </a:rPr>
              <a:t>CSS Border</a:t>
            </a:r>
            <a:r>
              <a:rPr lang="zh-CN" altLang="en-US" sz="2000">
                <a:solidFill>
                  <a:srgbClr val="2E75B6"/>
                </a:solidFill>
              </a:rPr>
              <a:t>、</a:t>
            </a:r>
            <a:r>
              <a:rPr lang="en-US" altLang="zh-CN" sz="2000">
                <a:solidFill>
                  <a:srgbClr val="2E75B6"/>
                </a:solidFill>
              </a:rPr>
              <a:t>Background </a:t>
            </a:r>
            <a:r>
              <a:rPr lang="zh-CN" altLang="en-US" sz="2000">
                <a:solidFill>
                  <a:srgbClr val="2E75B6"/>
                </a:solidFill>
              </a:rPr>
              <a:t>调试方法</a:t>
            </a:r>
            <a:endParaRPr lang="zh-CN" altLang="en-US" sz="2000">
              <a:solidFill>
                <a:srgbClr val="2E75B6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701675" y="2501265"/>
            <a:ext cx="5208270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2000">
                <a:solidFill>
                  <a:srgbClr val="2E75B6"/>
                </a:solidFill>
                <a:sym typeface="+mn-ea"/>
              </a:rPr>
              <a:t>Chrome</a:t>
            </a:r>
            <a:r>
              <a:rPr lang="zh-CN" altLang="en-US" sz="2000">
                <a:solidFill>
                  <a:srgbClr val="2E75B6"/>
                </a:solidFill>
                <a:sym typeface="+mn-ea"/>
              </a:rPr>
              <a:t>开发者工具使用</a:t>
            </a:r>
            <a:endParaRPr lang="zh-CN" altLang="en-US" sz="20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>
              <a:solidFill>
                <a:srgbClr val="2E75B6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701675" y="1675765"/>
            <a:ext cx="4214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rgbClr val="2E75B6"/>
                </a:solidFill>
              </a:rPr>
              <a:t>不要在</a:t>
            </a:r>
            <a:r>
              <a:rPr lang="en-US" altLang="zh-CN" sz="2000">
                <a:solidFill>
                  <a:srgbClr val="2E75B6"/>
                </a:solidFill>
              </a:rPr>
              <a:t>build</a:t>
            </a:r>
            <a:r>
              <a:rPr lang="zh-CN" altLang="en-US" sz="2000">
                <a:solidFill>
                  <a:srgbClr val="2E75B6"/>
                </a:solidFill>
              </a:rPr>
              <a:t>之后的包进行修改</a:t>
            </a:r>
            <a:endParaRPr lang="zh-CN" altLang="en-US" sz="2000">
              <a:solidFill>
                <a:srgbClr val="2E75B6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701675" y="2096135"/>
            <a:ext cx="5538470" cy="381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要在</a:t>
            </a:r>
            <a:r>
              <a:rPr lang="zh-CN" altLang="en-US" sz="1600" b="1">
                <a:solidFill>
                  <a:schemeClr val="accent2"/>
                </a:solidFill>
                <a:sym typeface="+mn-ea"/>
              </a:rPr>
              <a:t>源代码中修改</a:t>
            </a:r>
            <a:r>
              <a:rPr lang="zh-CN" altLang="en-US" sz="1600">
                <a:sym typeface="+mn-ea"/>
              </a:rPr>
              <a:t>，重新</a:t>
            </a:r>
            <a:r>
              <a:rPr lang="en-US" altLang="zh-CN" sz="1600">
                <a:sym typeface="+mn-ea"/>
              </a:rPr>
              <a:t>build</a:t>
            </a:r>
            <a:r>
              <a:rPr lang="zh-CN" altLang="en-US" sz="1600">
                <a:sym typeface="+mn-ea"/>
              </a:rPr>
              <a:t>在部署，保证版本统一</a:t>
            </a:r>
            <a:endParaRPr lang="zh-CN" altLang="en-US" sz="1600"/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701675" y="2919095"/>
            <a:ext cx="4047490" cy="332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/>
              <a:t>CSS debug </a:t>
            </a:r>
            <a:r>
              <a:rPr lang="zh-CN" altLang="en-US" sz="1400"/>
              <a:t>、</a:t>
            </a:r>
            <a:r>
              <a:rPr lang="en-US" altLang="zh-CN" sz="1400"/>
              <a:t>JS debug</a:t>
            </a:r>
            <a:endParaRPr lang="zh-CN" altLang="en-US" sz="1400"/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endParaRPr lang="zh-CN" altLang="en-US" sz="1400"/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701675" y="3747770"/>
            <a:ext cx="33089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快速找到元素位置；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3916680" y="4087495"/>
            <a:ext cx="2912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sz="2000">
                <a:solidFill>
                  <a:srgbClr val="2E75B6"/>
                </a:solidFill>
                <a:sym typeface="+mn-ea"/>
              </a:rPr>
              <a:t>复现问题</a:t>
            </a:r>
            <a:endParaRPr lang="en-US" altLang="zh-CN" sz="2000">
              <a:solidFill>
                <a:srgbClr val="2E75B6"/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3916680" y="4507865"/>
            <a:ext cx="3742055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b="1" u="sng">
                <a:solidFill>
                  <a:schemeClr val="accent2"/>
                </a:solidFill>
                <a:sym typeface="+mn-ea"/>
              </a:rPr>
              <a:t>保证环境、操作系统、浏览器及版本一致</a:t>
            </a:r>
            <a:endParaRPr lang="zh-CN" altLang="en-US" sz="1400" b="1" u="sng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开发者工具使用和调试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Chrome</a:t>
            </a:r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开发者</a:t>
            </a:r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工具</a:t>
            </a:r>
            <a:endParaRPr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926465" y="1119505"/>
            <a:ext cx="3302635" cy="24003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marL="342900" indent="-342900">
              <a:lnSpc>
                <a:spcPct val="140000"/>
              </a:lnSpc>
              <a:buFont typeface="Wingdings" panose="05000000000000000000" charset="0"/>
              <a:buChar char=""/>
            </a:pPr>
            <a:r>
              <a:rPr lang="zh-CN" altLang="en-US" sz="2000" b="1"/>
              <a:t>打开</a:t>
            </a:r>
            <a:r>
              <a:rPr lang="zh-CN" altLang="en-US" sz="2000"/>
              <a:t>开发者工具：</a:t>
            </a:r>
            <a:endParaRPr lang="zh-CN" altLang="en-US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600" b="1">
                <a:solidFill>
                  <a:srgbClr val="F79646"/>
                </a:solidFill>
                <a:sym typeface="+mn-ea"/>
              </a:rPr>
              <a:t>Ctrl+Shift+I</a:t>
            </a:r>
            <a:endParaRPr lang="en-US" altLang="zh-CN" sz="1600" b="1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菜单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&gt;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更多工具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&gt;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开发者工具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快捷键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 F12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600" b="1">
                <a:solidFill>
                  <a:srgbClr val="F79646"/>
                </a:solidFill>
                <a:sym typeface="+mn-ea"/>
              </a:rPr>
              <a:t>右键</a:t>
            </a:r>
            <a:r>
              <a:rPr lang="en-US" altLang="zh-CN" sz="1600" b="1">
                <a:solidFill>
                  <a:srgbClr val="F79646"/>
                </a:solidFill>
                <a:sym typeface="+mn-ea"/>
              </a:rPr>
              <a:t>-</a:t>
            </a:r>
            <a:r>
              <a:rPr lang="zh-CN" altLang="en-US" sz="1600" b="1">
                <a:solidFill>
                  <a:srgbClr val="F79646"/>
                </a:solidFill>
                <a:sym typeface="+mn-ea"/>
              </a:rPr>
              <a:t>检查</a:t>
            </a:r>
            <a:endParaRPr lang="zh-CN" altLang="en-US" sz="1600" b="1">
              <a:solidFill>
                <a:srgbClr val="F79646"/>
              </a:solidFill>
              <a:sym typeface="+mn-ea"/>
            </a:endParaRPr>
          </a:p>
          <a:p>
            <a:pPr marL="342900" indent="-342900">
              <a:lnSpc>
                <a:spcPct val="140000"/>
              </a:lnSpc>
              <a:buFont typeface="Wingdings" panose="05000000000000000000" charset="0"/>
              <a:buChar char="ü"/>
            </a:pPr>
            <a:endParaRPr lang="en-US" altLang="zh-CN" sz="2000"/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endParaRPr lang="en-US" altLang="zh-CN" sz="2000"/>
          </a:p>
        </p:txBody>
      </p:sp>
      <p:sp>
        <p:nvSpPr>
          <p:cNvPr id="5" name="文本框 4"/>
          <p:cNvSpPr txBox="1"/>
          <p:nvPr/>
        </p:nvSpPr>
        <p:spPr>
          <a:xfrm>
            <a:off x="4613910" y="1119505"/>
            <a:ext cx="3481705" cy="240665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 b="1">
                <a:sym typeface="+mn-ea"/>
              </a:rPr>
              <a:t>常用面板：</a:t>
            </a:r>
            <a:endParaRPr lang="zh-CN" altLang="en-US" sz="2000" b="1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rgbClr val="F79646"/>
                </a:solidFill>
                <a:sym typeface="+mn-ea"/>
              </a:rPr>
              <a:t>Element</a:t>
            </a:r>
            <a:r>
              <a:rPr lang="en-US" altLang="zh-CN" sz="1600" b="1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元素面板</a:t>
            </a:r>
            <a:endParaRPr lang="en-US" altLang="zh-CN" sz="1600" b="1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rgbClr val="F79646"/>
                </a:solidFill>
                <a:sym typeface="+mn-ea"/>
              </a:rPr>
              <a:t>Console</a:t>
            </a:r>
            <a:r>
              <a:rPr lang="en-US" altLang="zh-CN" sz="1600" b="1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控制台面板</a:t>
            </a:r>
            <a:endParaRPr lang="en-US" altLang="zh-CN" sz="1600" b="1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rgbClr val="F79646"/>
                </a:solidFill>
                <a:sym typeface="+mn-ea"/>
              </a:rPr>
              <a:t>Source</a:t>
            </a:r>
            <a:r>
              <a:rPr lang="en-US" altLang="zh-CN" sz="1600" b="1">
                <a:solidFill>
                  <a:schemeClr val="tx1"/>
                </a:solidFill>
                <a:sym typeface="+mn-ea"/>
              </a:rPr>
              <a:t>  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源文件面板</a:t>
            </a:r>
            <a:endParaRPr lang="en-US" altLang="zh-CN" sz="1600" b="1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rgbClr val="F79646"/>
                </a:solidFill>
                <a:sym typeface="+mn-ea"/>
              </a:rPr>
              <a:t>Network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网络请求面板</a:t>
            </a:r>
            <a:r>
              <a:rPr lang="en-US" altLang="zh-CN" sz="1600" b="1">
                <a:solidFill>
                  <a:schemeClr val="tx1"/>
                </a:solidFill>
                <a:sym typeface="+mn-ea"/>
              </a:rPr>
              <a:t>   </a:t>
            </a:r>
            <a:endParaRPr lang="en-US" altLang="zh-CN" sz="1600" b="1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rgbClr val="F79646"/>
                </a:solidFill>
                <a:sym typeface="+mn-ea"/>
              </a:rPr>
              <a:t>Application</a:t>
            </a:r>
            <a:r>
              <a:rPr lang="en-US" altLang="zh-CN" sz="1600" b="1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应用数据面板</a:t>
            </a:r>
            <a:endParaRPr lang="en-US" altLang="zh-CN" sz="1600">
              <a:solidFill>
                <a:schemeClr val="tx1"/>
              </a:solidFill>
            </a:endParaRPr>
          </a:p>
          <a:p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6465" y="3723640"/>
            <a:ext cx="7169150" cy="9220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* </a:t>
            </a:r>
            <a:r>
              <a:rPr lang="zh-CN" altLang="en-US">
                <a:sym typeface="+mn-ea"/>
              </a:rPr>
              <a:t>先通过</a:t>
            </a:r>
            <a:r>
              <a:rPr lang="zh-CN" altLang="en-US" b="1">
                <a:sym typeface="+mn-ea"/>
              </a:rPr>
              <a:t>开发者工具</a:t>
            </a:r>
            <a:r>
              <a:rPr lang="zh-CN" altLang="en-US">
                <a:sym typeface="+mn-ea"/>
              </a:rPr>
              <a:t>，找到</a:t>
            </a:r>
            <a:r>
              <a:rPr lang="zh-CN" altLang="en-US" b="1" u="sng">
                <a:sym typeface="+mn-ea"/>
              </a:rPr>
              <a:t>要改的位置</a:t>
            </a:r>
            <a:r>
              <a:rPr lang="zh-CN" altLang="en-US">
                <a:sym typeface="+mn-ea"/>
              </a:rPr>
              <a:t>，在</a:t>
            </a:r>
            <a:r>
              <a:rPr lang="zh-CN" altLang="en-US" b="1" u="sng">
                <a:sym typeface="+mn-ea"/>
              </a:rPr>
              <a:t>源码</a:t>
            </a:r>
            <a:r>
              <a:rPr lang="zh-CN" altLang="en-US">
                <a:sym typeface="+mn-ea"/>
              </a:rPr>
              <a:t>中找到对应的</a:t>
            </a:r>
            <a:r>
              <a:rPr lang="zh-CN" altLang="en-US" b="1" u="sng">
                <a:sym typeface="+mn-ea"/>
              </a:rPr>
              <a:t>代码片段</a:t>
            </a:r>
            <a:r>
              <a:rPr lang="zh-CN" altLang="en-US">
                <a:sym typeface="+mn-ea"/>
              </a:rPr>
              <a:t>，做</a:t>
            </a:r>
            <a:r>
              <a:rPr lang="zh-CN" altLang="en-US" b="1" u="sng">
                <a:sym typeface="+mn-ea"/>
              </a:rPr>
              <a:t>修改</a:t>
            </a:r>
            <a:r>
              <a:rPr lang="zh-CN" altLang="en-US">
                <a:sym typeface="+mn-ea"/>
              </a:rPr>
              <a:t>，</a:t>
            </a:r>
            <a:r>
              <a:rPr lang="zh-CN" altLang="en-US" b="1">
                <a:sym typeface="+mn-ea"/>
              </a:rPr>
              <a:t>启动</a:t>
            </a:r>
            <a:r>
              <a:rPr lang="zh-CN" altLang="en-US">
                <a:sym typeface="+mn-ea"/>
              </a:rPr>
              <a:t>项目，</a:t>
            </a:r>
            <a:r>
              <a:rPr lang="zh-CN" altLang="en-US" b="1">
                <a:sym typeface="+mn-ea"/>
              </a:rPr>
              <a:t>检查</a:t>
            </a:r>
            <a:r>
              <a:rPr lang="zh-CN" altLang="en-US">
                <a:sym typeface="+mn-ea"/>
              </a:rPr>
              <a:t>修改是否正确，修改完，</a:t>
            </a:r>
            <a:r>
              <a:rPr lang="zh-CN" altLang="en-US" b="1" u="sng">
                <a:sym typeface="+mn-ea"/>
              </a:rPr>
              <a:t>打包部署</a:t>
            </a:r>
            <a:endParaRPr lang="zh-CN" altLang="en-US" b="1" u="sng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  <p:tag name="KSO_WM_UNIT_PLACING_PICTURE_USER_VIEWPORT" val="{&quot;height&quot;:3191,&quot;width&quot;:3202}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COMMONDATA" val="eyJoZGlkIjoiN2YzNjBkOTgyNWQ1YTMxYzM3MzMwNWFiODNmOWIzYWMifQ=="/>
  <p:tag name="KSO_WPP_MARK_KEY" val="94071ca4-6453-4de9-bb44-746a02c3e035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A6A6A6"/>
      </a:dk2>
      <a:lt2>
        <a:srgbClr val="D9D9D9"/>
      </a:lt2>
      <a:accent1>
        <a:srgbClr val="2A97E4"/>
      </a:accent1>
      <a:accent2>
        <a:srgbClr val="F79646"/>
      </a:accent2>
      <a:accent3>
        <a:srgbClr val="D9D9D9"/>
      </a:accent3>
      <a:accent4>
        <a:srgbClr val="A6A6A6"/>
      </a:accent4>
      <a:accent5>
        <a:srgbClr val="F79646"/>
      </a:accent5>
      <a:accent6>
        <a:srgbClr val="2A97E4"/>
      </a:accent6>
      <a:hlink>
        <a:srgbClr val="F79646"/>
      </a:hlink>
      <a:folHlink>
        <a:srgbClr val="A6A6A6"/>
      </a:folHlink>
    </a:clrScheme>
    <a:fontScheme name="BJCA">
      <a:majorFont>
        <a:latin typeface="Microsoft YaHei Light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CA橙">
      <a:dk1>
        <a:srgbClr val="000000"/>
      </a:dk1>
      <a:lt1>
        <a:srgbClr val="FFFFFF"/>
      </a:lt1>
      <a:dk2>
        <a:srgbClr val="A6A6A6"/>
      </a:dk2>
      <a:lt2>
        <a:srgbClr val="D9D9D9"/>
      </a:lt2>
      <a:accent1>
        <a:srgbClr val="2A97E4"/>
      </a:accent1>
      <a:accent2>
        <a:srgbClr val="F79646"/>
      </a:accent2>
      <a:accent3>
        <a:srgbClr val="A6A6A6"/>
      </a:accent3>
      <a:accent4>
        <a:srgbClr val="D9D9D9"/>
      </a:accent4>
      <a:accent5>
        <a:srgbClr val="F79646"/>
      </a:accent5>
      <a:accent6>
        <a:srgbClr val="2A97E4"/>
      </a:accent6>
      <a:hlink>
        <a:srgbClr val="FF0000"/>
      </a:hlink>
      <a:folHlink>
        <a:srgbClr val="575757"/>
      </a:folHlink>
    </a:clrScheme>
    <a:fontScheme name="BJCA">
      <a:majorFont>
        <a:latin typeface="Microsoft YaHei Light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5927</Words>
  <Application>WPS 演示</Application>
  <PresentationFormat>全屏显示(16:9)</PresentationFormat>
  <Paragraphs>562</Paragraphs>
  <Slides>31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Calibri</vt:lpstr>
      <vt:lpstr>Wingdings</vt:lpstr>
      <vt:lpstr>Arial Unicode MS</vt:lpstr>
      <vt:lpstr>微软雅黑 Light</vt:lpstr>
      <vt:lpstr>Times New Roman</vt:lpstr>
      <vt:lpstr>Office 主题​​</vt:lpstr>
      <vt:lpstr>自定义设计方案</vt:lpstr>
      <vt:lpstr>前端调试最佳实践</vt:lpstr>
      <vt:lpstr>PowerPoint 演示文稿</vt:lpstr>
      <vt:lpstr>前端调试准备</vt:lpstr>
      <vt:lpstr>目标</vt:lpstr>
      <vt:lpstr>完整流程</vt:lpstr>
      <vt:lpstr>使用到的工具</vt:lpstr>
      <vt:lpstr>重点</vt:lpstr>
      <vt:lpstr>开发者工具使用和调试</vt:lpstr>
      <vt:lpstr>Chrome开发者工具</vt:lpstr>
      <vt:lpstr>CSS 调试</vt:lpstr>
      <vt:lpstr>JS调试</vt:lpstr>
      <vt:lpstr>Vue调试</vt:lpstr>
      <vt:lpstr>移动端H5调试</vt:lpstr>
      <vt:lpstr>项目本地启动、部署</vt:lpstr>
      <vt:lpstr>项目启动-HTML</vt:lpstr>
      <vt:lpstr>项目启动-HTML</vt:lpstr>
      <vt:lpstr>项目启动-Vue</vt:lpstr>
      <vt:lpstr>项目启动-Vue</vt:lpstr>
      <vt:lpstr>项目启动-Vue</vt:lpstr>
      <vt:lpstr>项目部署</vt:lpstr>
      <vt:lpstr>前端开发环境配置</vt:lpstr>
      <vt:lpstr>Node.js安装和使用</vt:lpstr>
      <vt:lpstr>浏览器安装</vt:lpstr>
      <vt:lpstr>VSCode安装与配置</vt:lpstr>
      <vt:lpstr>VSCode自动格式化代码</vt:lpstr>
      <vt:lpstr>常见排除问题合集</vt:lpstr>
      <vt:lpstr>常见排查问题</vt:lpstr>
      <vt:lpstr>常见排查问题</vt:lpstr>
      <vt:lpstr>常见排查问题</vt:lpstr>
      <vt:lpstr>Q&amp;A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飞菲fly</cp:lastModifiedBy>
  <cp:revision>1067</cp:revision>
  <dcterms:created xsi:type="dcterms:W3CDTF">2023-03-25T10:30:00Z</dcterms:created>
  <dcterms:modified xsi:type="dcterms:W3CDTF">2023-04-06T09:38:02Z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2A85B8688CE3433A9D5A9875C587001A</vt:lpwstr>
  </property>
  <property fmtid="{D5CDD505-2E9C-101B-9397-08002B2CF9AE}" pid="3" name="KSOProductBuildVer">
    <vt:lpwstr>2052-11.1.0.13703</vt:lpwstr>
  </property>
</Properties>
</file>