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6" r:id="rId3"/>
  </p:sldMasterIdLst>
  <p:notesMasterIdLst>
    <p:notesMasterId r:id="rId5"/>
  </p:notesMasterIdLst>
  <p:sldIdLst>
    <p:sldId id="2168" r:id="rId4"/>
    <p:sldId id="2236" r:id="rId6"/>
    <p:sldId id="2160" r:id="rId7"/>
    <p:sldId id="2549" r:id="rId8"/>
    <p:sldId id="2594" r:id="rId9"/>
    <p:sldId id="2591" r:id="rId10"/>
    <p:sldId id="2596" r:id="rId11"/>
    <p:sldId id="2595" r:id="rId12"/>
    <p:sldId id="2544" r:id="rId13"/>
    <p:sldId id="2255" r:id="rId14"/>
    <p:sldId id="2551" r:id="rId15"/>
    <p:sldId id="2553" r:id="rId16"/>
    <p:sldId id="2554" r:id="rId17"/>
    <p:sldId id="2626" r:id="rId18"/>
    <p:sldId id="2599" r:id="rId19"/>
    <p:sldId id="2555" r:id="rId20"/>
    <p:sldId id="2688" r:id="rId21"/>
    <p:sldId id="2534" r:id="rId22"/>
    <p:sldId id="2535" r:id="rId23"/>
    <p:sldId id="2548" r:id="rId24"/>
    <p:sldId id="2629" r:id="rId25"/>
    <p:sldId id="2628" r:id="rId26"/>
    <p:sldId id="2571" r:id="rId27"/>
    <p:sldId id="2649" r:id="rId28"/>
    <p:sldId id="2666" r:id="rId29"/>
    <p:sldId id="2627" r:id="rId30"/>
    <p:sldId id="2668" r:id="rId31"/>
    <p:sldId id="2673" r:id="rId32"/>
    <p:sldId id="2674" r:id="rId33"/>
    <p:sldId id="2676" r:id="rId34"/>
    <p:sldId id="2675" r:id="rId35"/>
    <p:sldId id="2593" r:id="rId36"/>
    <p:sldId id="2630" r:id="rId37"/>
    <p:sldId id="2631" r:id="rId38"/>
    <p:sldId id="2633" r:id="rId39"/>
    <p:sldId id="2362" r:id="rId40"/>
    <p:sldId id="2566" r:id="rId41"/>
    <p:sldId id="2667" r:id="rId42"/>
    <p:sldId id="2248" r:id="rId43"/>
  </p:sldIdLst>
  <p:sldSz cx="9144000" cy="5143500" type="screen16x9"/>
  <p:notesSz cx="6797675" cy="9929495"/>
  <p:custDataLst>
    <p:tags r:id="rId48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052DA70-009A-49A9-BEA8-2932BC0B6BC4}">
          <p14:sldIdLst>
            <p14:sldId id="2168"/>
            <p14:sldId id="2236"/>
            <p14:sldId id="2160"/>
            <p14:sldId id="2549"/>
            <p14:sldId id="2594"/>
            <p14:sldId id="2591"/>
            <p14:sldId id="2596"/>
            <p14:sldId id="2595"/>
            <p14:sldId id="2544"/>
            <p14:sldId id="2255"/>
            <p14:sldId id="2551"/>
            <p14:sldId id="2553"/>
            <p14:sldId id="2554"/>
            <p14:sldId id="2626"/>
            <p14:sldId id="2599"/>
            <p14:sldId id="2555"/>
            <p14:sldId id="2688"/>
            <p14:sldId id="2534"/>
            <p14:sldId id="2535"/>
            <p14:sldId id="2548"/>
            <p14:sldId id="2629"/>
            <p14:sldId id="2628"/>
            <p14:sldId id="2571"/>
            <p14:sldId id="2649"/>
            <p14:sldId id="2666"/>
            <p14:sldId id="2627"/>
            <p14:sldId id="2668"/>
            <p14:sldId id="2673"/>
            <p14:sldId id="2674"/>
            <p14:sldId id="2676"/>
            <p14:sldId id="2675"/>
            <p14:sldId id="2593"/>
            <p14:sldId id="2630"/>
            <p14:sldId id="2631"/>
            <p14:sldId id="2633"/>
            <p14:sldId id="2362"/>
            <p14:sldId id="2566"/>
            <p14:sldId id="2667"/>
            <p14:sldId id="22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22" userDrawn="1">
          <p15:clr>
            <a:srgbClr val="A4A3A4"/>
          </p15:clr>
        </p15:guide>
        <p15:guide id="2" pos="292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  <p:cmAuthor id="2" name="郭亚菲" initials="郭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2A97E4"/>
    <a:srgbClr val="FFFFFF"/>
    <a:srgbClr val="2E75B6"/>
    <a:srgbClr val="D6D6D6"/>
    <a:srgbClr val="A6A6A6"/>
    <a:srgbClr val="D9D9D9"/>
    <a:srgbClr val="BFBFBF"/>
    <a:srgbClr val="DA462B"/>
    <a:srgbClr val="6CA1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7" autoAdjust="0"/>
    <p:restoredTop sz="90537" autoAdjust="0"/>
  </p:normalViewPr>
  <p:slideViewPr>
    <p:cSldViewPr showGuides="1">
      <p:cViewPr varScale="1">
        <p:scale>
          <a:sx n="103" d="100"/>
          <a:sy n="103" d="100"/>
        </p:scale>
        <p:origin x="922" y="77"/>
      </p:cViewPr>
      <p:guideLst>
        <p:guide orient="horz" pos="1822"/>
        <p:guide pos="2926"/>
      </p:guideLst>
    </p:cSldViewPr>
  </p:slideViewPr>
  <p:notesTextViewPr>
    <p:cViewPr>
      <p:scale>
        <a:sx n="33" d="100"/>
        <a:sy n="33" d="100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4014" y="120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8" Type="http://schemas.openxmlformats.org/officeDocument/2006/relationships/tags" Target="tags/tag134.xml"/><Relationship Id="rId47" Type="http://schemas.openxmlformats.org/officeDocument/2006/relationships/commentAuthors" Target="commentAuthors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5341E-9059-467C-893D-A21AAA5FB2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0503" y="1241425"/>
            <a:ext cx="595667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8B8A9-6811-4DBA-88E6-7BD08D87AF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 sz="1600"/>
          </a:p>
          <a:p>
            <a:endParaRPr lang="zh-CN" altLang="en-US" sz="1600" b="1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 sz="18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 sz="18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 sz="18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 sz="18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 sz="18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 sz="18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 sz="18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>
              <a:lnSpc>
                <a:spcPct val="150000"/>
              </a:lnSpc>
            </a:pPr>
            <a:endParaRPr lang="zh-CN" altLang="en-US" sz="16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>
              <a:lnSpc>
                <a:spcPct val="150000"/>
              </a:lnSpc>
            </a:pPr>
            <a:endParaRPr lang="zh-CN" altLang="en-US" sz="16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>
              <a:lnSpc>
                <a:spcPct val="150000"/>
              </a:lnSpc>
            </a:pPr>
            <a:endParaRPr lang="zh-CN" altLang="en-US" sz="16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>
              <a:lnSpc>
                <a:spcPct val="150000"/>
              </a:lnSpc>
            </a:pPr>
            <a:endParaRPr lang="zh-CN" altLang="en-US" sz="16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>
              <a:lnSpc>
                <a:spcPct val="150000"/>
              </a:lnSpc>
            </a:pPr>
            <a:endParaRPr lang="zh-CN" altLang="en-US" sz="16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>
              <a:lnSpc>
                <a:spcPct val="150000"/>
              </a:lnSpc>
            </a:pPr>
            <a:endParaRPr lang="zh-CN" altLang="en-US" sz="16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>
              <a:lnSpc>
                <a:spcPct val="150000"/>
              </a:lnSpc>
            </a:pPr>
            <a:endParaRPr lang="zh-CN" altLang="en-US" sz="16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>
              <a:lnSpc>
                <a:spcPct val="150000"/>
              </a:lnSpc>
            </a:pPr>
            <a:endParaRPr lang="zh-CN" altLang="en-US" sz="16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>
              <a:lnSpc>
                <a:spcPct val="150000"/>
              </a:lnSpc>
            </a:pPr>
            <a:endParaRPr lang="zh-CN" altLang="en-US" sz="16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>
              <a:lnSpc>
                <a:spcPct val="150000"/>
              </a:lnSpc>
            </a:pPr>
            <a:endParaRPr lang="zh-CN" altLang="en-US" sz="16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>
              <a:lnSpc>
                <a:spcPct val="150000"/>
              </a:lnSpc>
            </a:pPr>
            <a:endParaRPr lang="zh-CN" altLang="en-US" sz="16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 sz="18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>
              <a:lnSpc>
                <a:spcPct val="150000"/>
              </a:lnSpc>
            </a:pPr>
            <a:endParaRPr lang="zh-CN" altLang="en-US" sz="16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非常感谢大家的参与，希望这次前端代码调试培训能够为大家带来实际的收获和帮助。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如果大家还有任何问题或者需要进一步的帮助和指导，欢迎随时联系我。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同时，也欢迎大家提供反馈和建议，帮助我们改进和完善培训内容。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最后，再次感谢大家的参与和支持，期待下次再见！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 sz="18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 sz="18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 sz="18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 sz="18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 sz="18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 sz="18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7.xml"/><Relationship Id="rId4" Type="http://schemas.openxmlformats.org/officeDocument/2006/relationships/image" Target="../media/image10.png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tags" Target="../tags/tag3.xml"/><Relationship Id="rId4" Type="http://schemas.openxmlformats.org/officeDocument/2006/relationships/image" Target="../media/image5.jpe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橙_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背景图案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80032" y="1669784"/>
            <a:ext cx="5398852" cy="58341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数字认证PPT模板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82775" y="2253615"/>
            <a:ext cx="5392420" cy="5137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>
                <a:latin typeface="+mj-ea"/>
                <a:ea typeface="+mj-ea"/>
                <a:sym typeface="+mn-ea"/>
              </a:rPr>
              <a:t>基础使用规范、</a:t>
            </a:r>
            <a:r>
              <a:rPr lang="en-US" altLang="zh-CN" dirty="0">
                <a:latin typeface="+mj-ea"/>
                <a:ea typeface="+mj-ea"/>
                <a:sym typeface="+mn-ea"/>
              </a:rPr>
              <a:t>PPT</a:t>
            </a:r>
            <a:r>
              <a:rPr lang="zh-CN" altLang="en-US" dirty="0">
                <a:latin typeface="+mj-ea"/>
                <a:ea typeface="+mj-ea"/>
                <a:sym typeface="+mn-ea"/>
              </a:rPr>
              <a:t>提升参考素材</a:t>
            </a:r>
            <a:endParaRPr lang="en-US" dirty="0"/>
          </a:p>
        </p:txBody>
      </p:sp>
      <p:pic>
        <p:nvPicPr>
          <p:cNvPr id="8" name="图片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32" y="386687"/>
            <a:ext cx="3120902" cy="22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Placeholder 2"/>
          <p:cNvSpPr>
            <a:spLocks noGrp="1" noChangeArrowheads="1"/>
          </p:cNvSpPr>
          <p:nvPr>
            <p:ph type="body" idx="13" hasCustomPrompt="1"/>
          </p:nvPr>
        </p:nvSpPr>
        <p:spPr bwMode="auto">
          <a:xfrm>
            <a:off x="3345815" y="3803015"/>
            <a:ext cx="2466975" cy="46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zh-CN" dirty="0">
                <a:sym typeface="Calibri" panose="020F0502020204030204" charset="0"/>
              </a:rPr>
              <a:t>数字认证 </a:t>
            </a:r>
            <a:r>
              <a:rPr lang="en-US" altLang="zh-CN" dirty="0">
                <a:sym typeface="Calibri" panose="020F0502020204030204" charset="0"/>
              </a:rPr>
              <a:t>xxx</a:t>
            </a:r>
            <a:endParaRPr lang="en-US" altLang="zh-CN" dirty="0">
              <a:sym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背景图案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497576" y="3118629"/>
            <a:ext cx="4129391" cy="59445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97576" y="3724495"/>
            <a:ext cx="4129391" cy="36197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3511481" y="1050237"/>
            <a:ext cx="2120629" cy="15471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9"/>
          <p:cNvSpPr>
            <a:spLocks noGrp="1"/>
          </p:cNvSpPr>
          <p:nvPr>
            <p:ph sz="half" idx="1" hasCustomPrompt="1"/>
            <p:custDataLst>
              <p:tags r:id="rId2"/>
            </p:custDataLst>
          </p:nvPr>
        </p:nvSpPr>
        <p:spPr>
          <a:xfrm>
            <a:off x="692074" y="1484334"/>
            <a:ext cx="3646825" cy="265726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9" name="内容占位符 12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4808700" y="1484334"/>
            <a:ext cx="3551075" cy="26572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514350" indent="-17145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857250" indent="-17145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200150" indent="-17145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0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05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2150" y="294640"/>
            <a:ext cx="252730" cy="43815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 bwMode="auto">
          <a:xfrm flipV="1">
            <a:off x="692150" y="725805"/>
            <a:ext cx="7660005" cy="1905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1875B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978535" y="310515"/>
            <a:ext cx="4911725" cy="43243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sz="2400">
                <a:latin typeface="微软雅黑" panose="020B0503020204020204" pitchFamily="34" charset="-122"/>
                <a:cs typeface="+mn-cs"/>
                <a:sym typeface="+mn-ea"/>
              </a:rPr>
              <a:t>内容页标题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2150" y="294640"/>
            <a:ext cx="252730" cy="43815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 bwMode="auto">
          <a:xfrm flipV="1">
            <a:off x="692150" y="725805"/>
            <a:ext cx="7660005" cy="1905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1875B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标题 7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978535" y="310515"/>
            <a:ext cx="4911725" cy="43243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sz="2400">
                <a:latin typeface="微软雅黑" panose="020B0503020204020204" pitchFamily="34" charset="-122"/>
                <a:cs typeface="+mn-cs"/>
                <a:sym typeface="+mn-ea"/>
              </a:rPr>
              <a:t>内容页标题</a:t>
            </a:r>
            <a:endParaRPr dirty="0">
              <a:sym typeface="+mn-ea"/>
            </a:endParaRPr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92150" y="1001336"/>
            <a:ext cx="7660004" cy="38905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, 圆顶, 建筑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" y="0"/>
            <a:ext cx="9121478" cy="51435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3296462" y="1746790"/>
            <a:ext cx="2551079" cy="773114"/>
          </a:xfrm>
        </p:spPr>
        <p:txBody>
          <a:bodyPr anchor="ctr">
            <a:noAutofit/>
          </a:bodyPr>
          <a:lstStyle>
            <a:lvl1pPr algn="ctr">
              <a:defRPr sz="4800" b="1" spc="8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谢谢</a:t>
            </a:r>
            <a:endParaRPr 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566864" y="2545890"/>
            <a:ext cx="2010276" cy="0"/>
          </a:xfrm>
          <a:prstGeom prst="line">
            <a:avLst/>
          </a:prstGeom>
          <a:ln w="317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3296285" y="2663190"/>
            <a:ext cx="2550795" cy="4527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THANKS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橙_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形状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文本框 2"/>
          <p:cNvSpPr txBox="1"/>
          <p:nvPr userDrawn="1"/>
        </p:nvSpPr>
        <p:spPr>
          <a:xfrm>
            <a:off x="599800" y="2087955"/>
            <a:ext cx="1369060" cy="6451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7"/>
          <p:cNvSpPr txBox="1"/>
          <p:nvPr userDrawn="1"/>
        </p:nvSpPr>
        <p:spPr>
          <a:xfrm>
            <a:off x="624565" y="2628906"/>
            <a:ext cx="1319530" cy="3371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13"/>
          <p:cNvSpPr>
            <a:spLocks noGrp="1"/>
          </p:cNvSpPr>
          <p:nvPr>
            <p:ph type="body" sz="quarter" idx="20" hasCustomPrompt="1"/>
          </p:nvPr>
        </p:nvSpPr>
        <p:spPr>
          <a:xfrm>
            <a:off x="3200400" y="884157"/>
            <a:ext cx="5004148" cy="337608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+mj-ea"/>
              <a:buAutoNum type="ea1JpnChsDbPeriod"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此处为目录标题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橙_过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打开, 手, 大, 华美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497576" y="3118629"/>
            <a:ext cx="4129391" cy="59445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97576" y="3724495"/>
            <a:ext cx="4129391" cy="36197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3511481" y="1050237"/>
            <a:ext cx="2120629" cy="15471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橙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sz="half" idx="1" hasCustomPrompt="1"/>
            <p:custDataLst>
              <p:tags r:id="rId2"/>
            </p:custDataLst>
          </p:nvPr>
        </p:nvSpPr>
        <p:spPr>
          <a:xfrm>
            <a:off x="692074" y="1484334"/>
            <a:ext cx="3646825" cy="265726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4808700" y="1484334"/>
            <a:ext cx="3551075" cy="26572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514350" indent="-17145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857250" indent="-17145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200150" indent="-17145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0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05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 bwMode="auto">
          <a:xfrm flipV="1">
            <a:off x="971550" y="729615"/>
            <a:ext cx="7388225" cy="635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D9442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" name="图片 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15796" y="386207"/>
            <a:ext cx="439200" cy="286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978535" y="316451"/>
            <a:ext cx="4911725" cy="426499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sz="2400" dirty="0">
                <a:latin typeface="微软雅黑" panose="020B0503020204020204" pitchFamily="34" charset="-122"/>
                <a:cs typeface="+mn-cs"/>
                <a:sym typeface="+mn-ea"/>
              </a:rPr>
              <a:t>内容页标题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橙_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 userDrawn="1"/>
        </p:nvCxnSpPr>
        <p:spPr bwMode="auto">
          <a:xfrm flipV="1">
            <a:off x="971550" y="729615"/>
            <a:ext cx="7388225" cy="635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D9442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图片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15796" y="386207"/>
            <a:ext cx="439200" cy="286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978535" y="310515"/>
            <a:ext cx="4911725" cy="43243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sz="2400">
                <a:latin typeface="微软雅黑" panose="020B0503020204020204" pitchFamily="34" charset="-122"/>
                <a:cs typeface="+mn-cs"/>
                <a:sym typeface="+mn-ea"/>
              </a:rPr>
              <a:t>内容页标题</a:t>
            </a:r>
            <a:endParaRPr dirty="0">
              <a:sym typeface="+mn-ea"/>
            </a:endParaRP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92785" y="1011500"/>
            <a:ext cx="7803515" cy="39207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橙_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背景图案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296462" y="1746790"/>
            <a:ext cx="2551079" cy="773114"/>
          </a:xfrm>
        </p:spPr>
        <p:txBody>
          <a:bodyPr anchor="ctr">
            <a:noAutofit/>
          </a:bodyPr>
          <a:lstStyle>
            <a:lvl1pPr algn="ctr">
              <a:defRPr sz="4800" b="1" spc="8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谢谢</a:t>
            </a:r>
            <a:endParaRPr 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3566864" y="2545890"/>
            <a:ext cx="2010276" cy="0"/>
          </a:xfrm>
          <a:prstGeom prst="line">
            <a:avLst/>
          </a:prstGeom>
          <a:ln w="317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3296285" y="2663190"/>
            <a:ext cx="2550795" cy="4527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THANKS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40CD-A9F3-492D-8015-98ED53132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85CC-DDC5-49AD-A956-54C5D7189A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蓝色的天空和建筑&#10;&#10;低可信度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7"/>
            <a:ext cx="9144000" cy="513636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880032" y="1669784"/>
            <a:ext cx="5398852" cy="58341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数字认证PPT模板</a:t>
            </a:r>
            <a:endParaRPr lang="zh-CN" alt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75790" y="2253615"/>
            <a:ext cx="5392420" cy="5137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>
                <a:latin typeface="+mj-ea"/>
                <a:ea typeface="+mj-ea"/>
                <a:sym typeface="+mn-ea"/>
              </a:rPr>
              <a:t>基础使用规范、</a:t>
            </a:r>
            <a:r>
              <a:rPr lang="en-US" altLang="zh-CN" dirty="0">
                <a:latin typeface="+mj-ea"/>
                <a:ea typeface="+mj-ea"/>
                <a:sym typeface="+mn-ea"/>
              </a:rPr>
              <a:t>PPT</a:t>
            </a:r>
            <a:r>
              <a:rPr lang="zh-CN" altLang="en-US" dirty="0">
                <a:latin typeface="+mj-ea"/>
                <a:ea typeface="+mj-ea"/>
                <a:sym typeface="+mn-ea"/>
              </a:rPr>
              <a:t>提升参考素材</a:t>
            </a:r>
            <a:endParaRPr lang="en-US" dirty="0"/>
          </a:p>
        </p:txBody>
      </p:sp>
      <p:pic>
        <p:nvPicPr>
          <p:cNvPr id="10" name="图片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32" y="386687"/>
            <a:ext cx="3120902" cy="22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2"/>
          <p:cNvSpPr>
            <a:spLocks noGrp="1" noChangeArrowheads="1"/>
          </p:cNvSpPr>
          <p:nvPr>
            <p:ph type="body" idx="13" hasCustomPrompt="1"/>
          </p:nvPr>
        </p:nvSpPr>
        <p:spPr bwMode="auto">
          <a:xfrm>
            <a:off x="3338195" y="3803015"/>
            <a:ext cx="2466975" cy="46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zh-CN" dirty="0">
                <a:sym typeface="Calibri" panose="020F0502020204030204" charset="0"/>
              </a:rPr>
              <a:t>数字认证 </a:t>
            </a:r>
            <a:r>
              <a:rPr lang="en-US" altLang="zh-CN" dirty="0">
                <a:sym typeface="Calibri" panose="020F0502020204030204" charset="0"/>
              </a:rPr>
              <a:t>xxx</a:t>
            </a:r>
            <a:endParaRPr lang="en-US" altLang="zh-CN" dirty="0">
              <a:sym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" t="12" r="76188" b="-12"/>
          <a:stretch>
            <a:fillRect/>
          </a:stretch>
        </p:blipFill>
        <p:spPr>
          <a:xfrm>
            <a:off x="-6" y="0"/>
            <a:ext cx="2152487" cy="5144135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406159" y="555417"/>
            <a:ext cx="1369060" cy="6451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0924" y="1096348"/>
            <a:ext cx="1319530" cy="3371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13"/>
          <p:cNvSpPr>
            <a:spLocks noGrp="1"/>
          </p:cNvSpPr>
          <p:nvPr>
            <p:ph type="body" sz="quarter" idx="20" hasCustomPrompt="1"/>
          </p:nvPr>
        </p:nvSpPr>
        <p:spPr>
          <a:xfrm>
            <a:off x="3200400" y="884157"/>
            <a:ext cx="5004148" cy="337608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+mj-ea"/>
              <a:buAutoNum type="ea1JpnChsDbPeriod"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此处为目录标题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F40CD-A9F3-492D-8015-98ED53132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185CC-DDC5-49AD-A956-54C5D7189AC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7FB65-BDE8-4318-826C-D8FCF18812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D1DFD-3B1C-448C-BF0C-64ACB5D734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39.png"/><Relationship Id="rId6" Type="http://schemas.openxmlformats.org/officeDocument/2006/relationships/tags" Target="../tags/tag55.xml"/><Relationship Id="rId5" Type="http://schemas.openxmlformats.org/officeDocument/2006/relationships/image" Target="../media/image38.png"/><Relationship Id="rId4" Type="http://schemas.openxmlformats.org/officeDocument/2006/relationships/tags" Target="../tags/tag54.xml"/><Relationship Id="rId3" Type="http://schemas.openxmlformats.org/officeDocument/2006/relationships/image" Target="../media/image37.png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12.xml"/><Relationship Id="rId7" Type="http://schemas.openxmlformats.org/officeDocument/2006/relationships/tags" Target="../tags/tag62.xml"/><Relationship Id="rId6" Type="http://schemas.openxmlformats.org/officeDocument/2006/relationships/image" Target="../media/image42.png"/><Relationship Id="rId5" Type="http://schemas.openxmlformats.org/officeDocument/2006/relationships/tags" Target="../tags/tag61.xml"/><Relationship Id="rId4" Type="http://schemas.openxmlformats.org/officeDocument/2006/relationships/image" Target="../media/image41.png"/><Relationship Id="rId3" Type="http://schemas.openxmlformats.org/officeDocument/2006/relationships/tags" Target="../tags/tag60.xml"/><Relationship Id="rId2" Type="http://schemas.openxmlformats.org/officeDocument/2006/relationships/image" Target="../media/image40.png"/><Relationship Id="rId1" Type="http://schemas.openxmlformats.org/officeDocument/2006/relationships/tags" Target="../tags/tag59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image" Target="../media/image46.png"/><Relationship Id="rId7" Type="http://schemas.openxmlformats.org/officeDocument/2006/relationships/tags" Target="../tags/tag66.xml"/><Relationship Id="rId6" Type="http://schemas.openxmlformats.org/officeDocument/2006/relationships/image" Target="../media/image45.png"/><Relationship Id="rId5" Type="http://schemas.openxmlformats.org/officeDocument/2006/relationships/tags" Target="../tags/tag65.xml"/><Relationship Id="rId4" Type="http://schemas.openxmlformats.org/officeDocument/2006/relationships/image" Target="../media/image44.png"/><Relationship Id="rId3" Type="http://schemas.openxmlformats.org/officeDocument/2006/relationships/tags" Target="../tags/tag64.xml"/><Relationship Id="rId2" Type="http://schemas.openxmlformats.org/officeDocument/2006/relationships/image" Target="../media/image43.png"/><Relationship Id="rId14" Type="http://schemas.openxmlformats.org/officeDocument/2006/relationships/notesSlide" Target="../notesSlides/notesSlide13.xml"/><Relationship Id="rId13" Type="http://schemas.openxmlformats.org/officeDocument/2006/relationships/slideLayout" Target="../slideLayouts/slideLayout12.xml"/><Relationship Id="rId12" Type="http://schemas.openxmlformats.org/officeDocument/2006/relationships/image" Target="../media/image48.png"/><Relationship Id="rId11" Type="http://schemas.openxmlformats.org/officeDocument/2006/relationships/tags" Target="../tags/tag68.xml"/><Relationship Id="rId10" Type="http://schemas.openxmlformats.org/officeDocument/2006/relationships/image" Target="../media/image47.png"/><Relationship Id="rId1" Type="http://schemas.openxmlformats.org/officeDocument/2006/relationships/tags" Target="../tags/tag63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52.png"/><Relationship Id="rId7" Type="http://schemas.openxmlformats.org/officeDocument/2006/relationships/tags" Target="../tags/tag72.xml"/><Relationship Id="rId6" Type="http://schemas.openxmlformats.org/officeDocument/2006/relationships/image" Target="../media/image51.png"/><Relationship Id="rId5" Type="http://schemas.openxmlformats.org/officeDocument/2006/relationships/tags" Target="../tags/tag71.xml"/><Relationship Id="rId4" Type="http://schemas.openxmlformats.org/officeDocument/2006/relationships/image" Target="../media/image50.png"/><Relationship Id="rId3" Type="http://schemas.openxmlformats.org/officeDocument/2006/relationships/tags" Target="../tags/tag70.xml"/><Relationship Id="rId2" Type="http://schemas.openxmlformats.org/officeDocument/2006/relationships/image" Target="../media/image49.png"/><Relationship Id="rId10" Type="http://schemas.openxmlformats.org/officeDocument/2006/relationships/notesSlide" Target="../notesSlides/notesSlide14.xml"/><Relationship Id="rId1" Type="http://schemas.openxmlformats.org/officeDocument/2006/relationships/tags" Target="../tags/tag69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56.png"/><Relationship Id="rId7" Type="http://schemas.openxmlformats.org/officeDocument/2006/relationships/tags" Target="../tags/tag76.xml"/><Relationship Id="rId6" Type="http://schemas.openxmlformats.org/officeDocument/2006/relationships/image" Target="../media/image55.png"/><Relationship Id="rId5" Type="http://schemas.openxmlformats.org/officeDocument/2006/relationships/tags" Target="../tags/tag75.xml"/><Relationship Id="rId4" Type="http://schemas.openxmlformats.org/officeDocument/2006/relationships/image" Target="../media/image54.png"/><Relationship Id="rId3" Type="http://schemas.openxmlformats.org/officeDocument/2006/relationships/tags" Target="../tags/tag74.xml"/><Relationship Id="rId2" Type="http://schemas.openxmlformats.org/officeDocument/2006/relationships/image" Target="../media/image53.png"/><Relationship Id="rId10" Type="http://schemas.openxmlformats.org/officeDocument/2006/relationships/notesSlide" Target="../notesSlides/notesSlide15.xml"/><Relationship Id="rId1" Type="http://schemas.openxmlformats.org/officeDocument/2006/relationships/tags" Target="../tags/tag73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image" Target="../media/image60.png"/><Relationship Id="rId7" Type="http://schemas.openxmlformats.org/officeDocument/2006/relationships/tags" Target="../tags/tag80.xml"/><Relationship Id="rId6" Type="http://schemas.openxmlformats.org/officeDocument/2006/relationships/image" Target="../media/image59.png"/><Relationship Id="rId5" Type="http://schemas.openxmlformats.org/officeDocument/2006/relationships/tags" Target="../tags/tag79.xml"/><Relationship Id="rId4" Type="http://schemas.openxmlformats.org/officeDocument/2006/relationships/image" Target="../media/image58.png"/><Relationship Id="rId3" Type="http://schemas.openxmlformats.org/officeDocument/2006/relationships/tags" Target="../tags/tag78.xml"/><Relationship Id="rId2" Type="http://schemas.openxmlformats.org/officeDocument/2006/relationships/image" Target="../media/image57.png"/><Relationship Id="rId12" Type="http://schemas.openxmlformats.org/officeDocument/2006/relationships/notesSlide" Target="../notesSlides/notesSlide16.xml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61.png"/><Relationship Id="rId1" Type="http://schemas.openxmlformats.org/officeDocument/2006/relationships/tags" Target="../tags/tag7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2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85.xml"/><Relationship Id="rId4" Type="http://schemas.openxmlformats.org/officeDocument/2006/relationships/image" Target="../media/image63.png"/><Relationship Id="rId3" Type="http://schemas.openxmlformats.org/officeDocument/2006/relationships/tags" Target="../tags/tag84.xml"/><Relationship Id="rId2" Type="http://schemas.openxmlformats.org/officeDocument/2006/relationships/image" Target="../media/image62.png"/><Relationship Id="rId1" Type="http://schemas.openxmlformats.org/officeDocument/2006/relationships/tags" Target="../tags/tag8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slideLayout" Target="../slideLayouts/slideLayout12.xml"/><Relationship Id="rId6" Type="http://schemas.openxmlformats.org/officeDocument/2006/relationships/tags" Target="../tags/tag89.xml"/><Relationship Id="rId5" Type="http://schemas.openxmlformats.org/officeDocument/2006/relationships/image" Target="../media/image65.png"/><Relationship Id="rId4" Type="http://schemas.openxmlformats.org/officeDocument/2006/relationships/tags" Target="../tags/tag88.xml"/><Relationship Id="rId3" Type="http://schemas.openxmlformats.org/officeDocument/2006/relationships/image" Target="../media/image64.png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92.xml"/><Relationship Id="rId4" Type="http://schemas.openxmlformats.org/officeDocument/2006/relationships/image" Target="../media/image67.png"/><Relationship Id="rId3" Type="http://schemas.openxmlformats.org/officeDocument/2006/relationships/tags" Target="../tags/tag91.xml"/><Relationship Id="rId2" Type="http://schemas.openxmlformats.org/officeDocument/2006/relationships/image" Target="../media/image66.png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1.png"/><Relationship Id="rId8" Type="http://schemas.openxmlformats.org/officeDocument/2006/relationships/tags" Target="../tags/tag97.xml"/><Relationship Id="rId7" Type="http://schemas.openxmlformats.org/officeDocument/2006/relationships/image" Target="../media/image70.png"/><Relationship Id="rId6" Type="http://schemas.openxmlformats.org/officeDocument/2006/relationships/tags" Target="../tags/tag96.xml"/><Relationship Id="rId5" Type="http://schemas.openxmlformats.org/officeDocument/2006/relationships/image" Target="../media/image69.png"/><Relationship Id="rId4" Type="http://schemas.openxmlformats.org/officeDocument/2006/relationships/tags" Target="../tags/tag95.xml"/><Relationship Id="rId3" Type="http://schemas.openxmlformats.org/officeDocument/2006/relationships/image" Target="../media/image68.png"/><Relationship Id="rId2" Type="http://schemas.openxmlformats.org/officeDocument/2006/relationships/tags" Target="../tags/tag94.xml"/><Relationship Id="rId11" Type="http://schemas.openxmlformats.org/officeDocument/2006/relationships/notesSlide" Target="../notesSlides/notesSlide20.xml"/><Relationship Id="rId10" Type="http://schemas.openxmlformats.org/officeDocument/2006/relationships/slideLayout" Target="../slideLayouts/slideLayout12.xml"/><Relationship Id="rId1" Type="http://schemas.openxmlformats.org/officeDocument/2006/relationships/tags" Target="../tags/tag93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75.png"/><Relationship Id="rId7" Type="http://schemas.openxmlformats.org/officeDocument/2006/relationships/tags" Target="../tags/tag101.xml"/><Relationship Id="rId6" Type="http://schemas.openxmlformats.org/officeDocument/2006/relationships/image" Target="../media/image74.png"/><Relationship Id="rId5" Type="http://schemas.openxmlformats.org/officeDocument/2006/relationships/tags" Target="../tags/tag100.xml"/><Relationship Id="rId4" Type="http://schemas.openxmlformats.org/officeDocument/2006/relationships/image" Target="../media/image73.png"/><Relationship Id="rId3" Type="http://schemas.openxmlformats.org/officeDocument/2006/relationships/tags" Target="../tags/tag99.xml"/><Relationship Id="rId2" Type="http://schemas.openxmlformats.org/officeDocument/2006/relationships/image" Target="../media/image72.png"/><Relationship Id="rId10" Type="http://schemas.openxmlformats.org/officeDocument/2006/relationships/notesSlide" Target="../notesSlides/notesSlide21.xml"/><Relationship Id="rId1" Type="http://schemas.openxmlformats.org/officeDocument/2006/relationships/tags" Target="../tags/tag9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2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77.png"/><Relationship Id="rId4" Type="http://schemas.openxmlformats.org/officeDocument/2006/relationships/tags" Target="../tags/tag105.xml"/><Relationship Id="rId3" Type="http://schemas.openxmlformats.org/officeDocument/2006/relationships/image" Target="../media/image76.png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8.png"/><Relationship Id="rId1" Type="http://schemas.openxmlformats.org/officeDocument/2006/relationships/tags" Target="../tags/tag106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08.xml"/><Relationship Id="rId2" Type="http://schemas.openxmlformats.org/officeDocument/2006/relationships/image" Target="../media/image79.png"/><Relationship Id="rId1" Type="http://schemas.openxmlformats.org/officeDocument/2006/relationships/tags" Target="../tags/tag10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10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image" Target="../media/image82.png"/><Relationship Id="rId5" Type="http://schemas.openxmlformats.org/officeDocument/2006/relationships/tags" Target="../tags/tag113.xml"/><Relationship Id="rId4" Type="http://schemas.openxmlformats.org/officeDocument/2006/relationships/image" Target="../media/image81.png"/><Relationship Id="rId3" Type="http://schemas.openxmlformats.org/officeDocument/2006/relationships/tags" Target="../tags/tag112.xml"/><Relationship Id="rId2" Type="http://schemas.openxmlformats.org/officeDocument/2006/relationships/image" Target="../media/image80.png"/><Relationship Id="rId11" Type="http://schemas.openxmlformats.org/officeDocument/2006/relationships/notesSlide" Target="../notesSlides/notesSlide28.xml"/><Relationship Id="rId10" Type="http://schemas.openxmlformats.org/officeDocument/2006/relationships/slideLayout" Target="../slideLayouts/slideLayout12.xml"/><Relationship Id="rId1" Type="http://schemas.openxmlformats.org/officeDocument/2006/relationships/tags" Target="../tags/tag1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9.xml"/><Relationship Id="rId7" Type="http://schemas.openxmlformats.org/officeDocument/2006/relationships/slideLayout" Target="../slideLayouts/slideLayout12.xml"/><Relationship Id="rId6" Type="http://schemas.openxmlformats.org/officeDocument/2006/relationships/tags" Target="../tags/tag119.xml"/><Relationship Id="rId5" Type="http://schemas.openxmlformats.org/officeDocument/2006/relationships/image" Target="../media/image85.png"/><Relationship Id="rId4" Type="http://schemas.openxmlformats.org/officeDocument/2006/relationships/tags" Target="../tags/tag118.xml"/><Relationship Id="rId3" Type="http://schemas.openxmlformats.org/officeDocument/2006/relationships/image" Target="../media/image84.png"/><Relationship Id="rId2" Type="http://schemas.openxmlformats.org/officeDocument/2006/relationships/tags" Target="../tags/tag117.xml"/><Relationship Id="rId1" Type="http://schemas.openxmlformats.org/officeDocument/2006/relationships/image" Target="../media/image83.pn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tags" Target="../tags/tag124.xml"/><Relationship Id="rId8" Type="http://schemas.openxmlformats.org/officeDocument/2006/relationships/image" Target="../media/image89.png"/><Relationship Id="rId7" Type="http://schemas.openxmlformats.org/officeDocument/2006/relationships/tags" Target="../tags/tag123.xml"/><Relationship Id="rId6" Type="http://schemas.openxmlformats.org/officeDocument/2006/relationships/image" Target="../media/image88.png"/><Relationship Id="rId5" Type="http://schemas.openxmlformats.org/officeDocument/2006/relationships/tags" Target="../tags/tag122.xml"/><Relationship Id="rId4" Type="http://schemas.openxmlformats.org/officeDocument/2006/relationships/image" Target="../media/image87.png"/><Relationship Id="rId3" Type="http://schemas.openxmlformats.org/officeDocument/2006/relationships/tags" Target="../tags/tag121.xml"/><Relationship Id="rId2" Type="http://schemas.openxmlformats.org/officeDocument/2006/relationships/image" Target="../media/image86.png"/><Relationship Id="rId15" Type="http://schemas.openxmlformats.org/officeDocument/2006/relationships/notesSlide" Target="../notesSlides/notesSlide30.xml"/><Relationship Id="rId14" Type="http://schemas.openxmlformats.org/officeDocument/2006/relationships/slideLayout" Target="../slideLayouts/slideLayout12.xml"/><Relationship Id="rId13" Type="http://schemas.openxmlformats.org/officeDocument/2006/relationships/tags" Target="../tags/tag126.xml"/><Relationship Id="rId12" Type="http://schemas.openxmlformats.org/officeDocument/2006/relationships/image" Target="../media/image91.png"/><Relationship Id="rId11" Type="http://schemas.openxmlformats.org/officeDocument/2006/relationships/tags" Target="../tags/tag125.xml"/><Relationship Id="rId10" Type="http://schemas.openxmlformats.org/officeDocument/2006/relationships/image" Target="../media/image90.png"/><Relationship Id="rId1" Type="http://schemas.openxmlformats.org/officeDocument/2006/relationships/tags" Target="../tags/tag120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image" Target="../media/image95.png"/><Relationship Id="rId7" Type="http://schemas.openxmlformats.org/officeDocument/2006/relationships/tags" Target="../tags/tag130.xml"/><Relationship Id="rId6" Type="http://schemas.openxmlformats.org/officeDocument/2006/relationships/image" Target="../media/image94.png"/><Relationship Id="rId5" Type="http://schemas.openxmlformats.org/officeDocument/2006/relationships/tags" Target="../tags/tag129.xml"/><Relationship Id="rId4" Type="http://schemas.openxmlformats.org/officeDocument/2006/relationships/image" Target="../media/image93.png"/><Relationship Id="rId3" Type="http://schemas.openxmlformats.org/officeDocument/2006/relationships/tags" Target="../tags/tag128.xml"/><Relationship Id="rId2" Type="http://schemas.openxmlformats.org/officeDocument/2006/relationships/image" Target="../media/image92.png"/><Relationship Id="rId13" Type="http://schemas.openxmlformats.org/officeDocument/2006/relationships/notesSlide" Target="../notesSlides/notesSlide31.xml"/><Relationship Id="rId12" Type="http://schemas.openxmlformats.org/officeDocument/2006/relationships/slideLayout" Target="../slideLayouts/slideLayout12.xml"/><Relationship Id="rId11" Type="http://schemas.openxmlformats.org/officeDocument/2006/relationships/tags" Target="../tags/tag132.xml"/><Relationship Id="rId10" Type="http://schemas.openxmlformats.org/officeDocument/2006/relationships/image" Target="../media/image96.png"/><Relationship Id="rId1" Type="http://schemas.openxmlformats.org/officeDocument/2006/relationships/tags" Target="../tags/tag12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12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image" Target="../media/image13.png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tags" Target="../tags/tag19.xml"/><Relationship Id="rId7" Type="http://schemas.openxmlformats.org/officeDocument/2006/relationships/image" Target="../media/image16.png"/><Relationship Id="rId6" Type="http://schemas.openxmlformats.org/officeDocument/2006/relationships/tags" Target="../tags/tag18.xml"/><Relationship Id="rId5" Type="http://schemas.openxmlformats.org/officeDocument/2006/relationships/image" Target="../media/image15.png"/><Relationship Id="rId4" Type="http://schemas.openxmlformats.org/officeDocument/2006/relationships/tags" Target="../tags/tag17.xml"/><Relationship Id="rId35" Type="http://schemas.openxmlformats.org/officeDocument/2006/relationships/notesSlide" Target="../notesSlides/notesSlide5.xml"/><Relationship Id="rId34" Type="http://schemas.openxmlformats.org/officeDocument/2006/relationships/slideLayout" Target="../slideLayouts/slideLayout12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image" Target="../media/image27.png"/><Relationship Id="rId30" Type="http://schemas.openxmlformats.org/officeDocument/2006/relationships/tags" Target="../tags/tag31.xml"/><Relationship Id="rId3" Type="http://schemas.openxmlformats.org/officeDocument/2006/relationships/tags" Target="../tags/tag16.xml"/><Relationship Id="rId29" Type="http://schemas.openxmlformats.org/officeDocument/2006/relationships/image" Target="../media/image26.png"/><Relationship Id="rId28" Type="http://schemas.openxmlformats.org/officeDocument/2006/relationships/tags" Target="../tags/tag30.xml"/><Relationship Id="rId27" Type="http://schemas.openxmlformats.org/officeDocument/2006/relationships/image" Target="../media/image25.png"/><Relationship Id="rId26" Type="http://schemas.openxmlformats.org/officeDocument/2006/relationships/tags" Target="../tags/tag29.xml"/><Relationship Id="rId25" Type="http://schemas.openxmlformats.org/officeDocument/2006/relationships/image" Target="../media/image24.png"/><Relationship Id="rId24" Type="http://schemas.openxmlformats.org/officeDocument/2006/relationships/tags" Target="../tags/tag28.xml"/><Relationship Id="rId23" Type="http://schemas.openxmlformats.org/officeDocument/2006/relationships/image" Target="../media/image23.png"/><Relationship Id="rId22" Type="http://schemas.openxmlformats.org/officeDocument/2006/relationships/tags" Target="../tags/tag27.xml"/><Relationship Id="rId21" Type="http://schemas.openxmlformats.org/officeDocument/2006/relationships/image" Target="../media/image22.png"/><Relationship Id="rId20" Type="http://schemas.openxmlformats.org/officeDocument/2006/relationships/tags" Target="../tags/tag26.xml"/><Relationship Id="rId2" Type="http://schemas.openxmlformats.org/officeDocument/2006/relationships/image" Target="../media/image14.png"/><Relationship Id="rId19" Type="http://schemas.openxmlformats.org/officeDocument/2006/relationships/tags" Target="../tags/tag25.xml"/><Relationship Id="rId18" Type="http://schemas.openxmlformats.org/officeDocument/2006/relationships/image" Target="../media/image21.png"/><Relationship Id="rId17" Type="http://schemas.openxmlformats.org/officeDocument/2006/relationships/tags" Target="../tags/tag24.xml"/><Relationship Id="rId16" Type="http://schemas.openxmlformats.org/officeDocument/2006/relationships/image" Target="../media/image20.png"/><Relationship Id="rId15" Type="http://schemas.openxmlformats.org/officeDocument/2006/relationships/tags" Target="../tags/tag23.xml"/><Relationship Id="rId14" Type="http://schemas.openxmlformats.org/officeDocument/2006/relationships/tags" Target="../tags/tag22.xml"/><Relationship Id="rId13" Type="http://schemas.openxmlformats.org/officeDocument/2006/relationships/image" Target="../media/image19.png"/><Relationship Id="rId12" Type="http://schemas.openxmlformats.org/officeDocument/2006/relationships/tags" Target="../tags/tag21.xml"/><Relationship Id="rId11" Type="http://schemas.openxmlformats.org/officeDocument/2006/relationships/image" Target="../media/image18.png"/><Relationship Id="rId10" Type="http://schemas.openxmlformats.org/officeDocument/2006/relationships/tags" Target="../tags/tag20.xml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2.xml"/><Relationship Id="rId6" Type="http://schemas.openxmlformats.org/officeDocument/2006/relationships/tags" Target="../tags/tag37.xml"/><Relationship Id="rId5" Type="http://schemas.openxmlformats.org/officeDocument/2006/relationships/image" Target="../media/image29.png"/><Relationship Id="rId4" Type="http://schemas.openxmlformats.org/officeDocument/2006/relationships/tags" Target="../tags/tag36.xml"/><Relationship Id="rId3" Type="http://schemas.openxmlformats.org/officeDocument/2006/relationships/image" Target="../media/image28.png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image" Target="../media/image31.png"/><Relationship Id="rId4" Type="http://schemas.openxmlformats.org/officeDocument/2006/relationships/tags" Target="../tags/tag40.xml"/><Relationship Id="rId3" Type="http://schemas.openxmlformats.org/officeDocument/2006/relationships/image" Target="../media/image30.png"/><Relationship Id="rId2" Type="http://schemas.openxmlformats.org/officeDocument/2006/relationships/tags" Target="../tags/tag39.xml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12.xml"/><Relationship Id="rId1" Type="http://schemas.openxmlformats.org/officeDocument/2006/relationships/tags" Target="../tags/tag3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tags" Target="../tags/tag49.xml"/><Relationship Id="rId7" Type="http://schemas.openxmlformats.org/officeDocument/2006/relationships/image" Target="../media/image34.png"/><Relationship Id="rId6" Type="http://schemas.openxmlformats.org/officeDocument/2006/relationships/tags" Target="../tags/tag48.xml"/><Relationship Id="rId5" Type="http://schemas.openxmlformats.org/officeDocument/2006/relationships/image" Target="../media/image33.png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3" Type="http://schemas.openxmlformats.org/officeDocument/2006/relationships/notesSlide" Target="../notesSlides/notesSlide8.xml"/><Relationship Id="rId12" Type="http://schemas.openxmlformats.org/officeDocument/2006/relationships/slideLayout" Target="../slideLayouts/slideLayout12.xml"/><Relationship Id="rId11" Type="http://schemas.openxmlformats.org/officeDocument/2006/relationships/image" Target="../media/image36.png"/><Relationship Id="rId10" Type="http://schemas.openxmlformats.org/officeDocument/2006/relationships/tags" Target="../tags/tag50.xml"/><Relationship Id="rId1" Type="http://schemas.openxmlformats.org/officeDocument/2006/relationships/tags" Target="../tags/tag4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80032" y="1741539"/>
            <a:ext cx="5398852" cy="583419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 algn="ctr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sz="2445" dirty="0"/>
              <a:t>前端三驾马车之 </a:t>
            </a:r>
            <a:br>
              <a:rPr dirty="0"/>
            </a:br>
            <a:r>
              <a:rPr dirty="0"/>
              <a:t>HTML+CSS 入门到实践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11555" y="2899410"/>
            <a:ext cx="7058660" cy="11652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构建网页的基础</a:t>
            </a:r>
            <a:endParaRPr lang="zh-CN" altLang="en-US" dirty="0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3" hasCustomPrompt="1"/>
          </p:nvPr>
        </p:nvSpPr>
        <p:spPr bwMode="auto">
          <a:xfrm>
            <a:off x="3338195" y="4018280"/>
            <a:ext cx="2466975" cy="46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>
                <a:sym typeface="Calibri" panose="020F0502020204030204" charset="0"/>
              </a:rPr>
              <a:t>移动产品部</a:t>
            </a:r>
            <a:endParaRPr lang="zh-CN" altLang="en-US">
              <a:sym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选择器和样式属性</a:t>
            </a:r>
            <a:endParaRPr lang="zh-CN" altLang="en-US"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5" name="标题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624576" y="3960004"/>
            <a:ext cx="4129391" cy="5944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7" name="副标题 6"/>
          <p:cNvSpPr/>
          <p:nvPr>
            <p:ph type="subTitle" idx="1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基本语法、选择器、常用样式属性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9750" y="1346200"/>
            <a:ext cx="4418965" cy="1818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/>
              <a:t>1 CSS</a:t>
            </a:r>
            <a:r>
              <a:rPr lang="zh-CN" altLang="en-US" b="1"/>
              <a:t>的作用</a:t>
            </a:r>
            <a:endParaRPr lang="zh-CN" altLang="en-US" b="1"/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b="1">
                <a:sym typeface="+mn-ea"/>
              </a:rPr>
              <a:t>控制网页的外观</a:t>
            </a:r>
            <a:r>
              <a:rPr lang="zh-CN" altLang="en-US" sz="1000">
                <a:sym typeface="+mn-ea"/>
              </a:rPr>
              <a:t>：</a:t>
            </a:r>
            <a:endParaRPr lang="zh-CN" altLang="en-US" sz="1000">
              <a:sym typeface="+mn-ea"/>
            </a:endParaRPr>
          </a:p>
          <a:p>
            <a:pPr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900">
                <a:sym typeface="+mn-ea"/>
              </a:rPr>
              <a:t>        </a:t>
            </a:r>
            <a:r>
              <a:rPr lang="zh-CN" altLang="en-US" sz="900">
                <a:sym typeface="+mn-ea"/>
              </a:rPr>
              <a:t>改变颜色、字体、大小、边距、背景颜色等，实现各种视觉效果</a:t>
            </a:r>
            <a:endParaRPr lang="zh-CN" altLang="en-US" sz="1000">
              <a:sym typeface="+mn-ea"/>
            </a:endParaRP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b="1">
                <a:sym typeface="+mn-ea"/>
              </a:rPr>
              <a:t>页面的布局和排版</a:t>
            </a:r>
            <a:r>
              <a:rPr lang="zh-CN" altLang="en-US" sz="1000">
                <a:sym typeface="+mn-ea"/>
              </a:rPr>
              <a:t>：</a:t>
            </a:r>
            <a:endParaRPr lang="zh-CN" altLang="en-US" sz="1000">
              <a:sym typeface="+mn-ea"/>
            </a:endParaRPr>
          </a:p>
          <a:p>
            <a:pPr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000">
                <a:sym typeface="+mn-ea"/>
              </a:rPr>
              <a:t>      </a:t>
            </a:r>
            <a:r>
              <a:rPr lang="en-US" altLang="zh-CN" sz="900">
                <a:sym typeface="+mn-ea"/>
              </a:rPr>
              <a:t> </a:t>
            </a:r>
            <a:r>
              <a:rPr lang="zh-CN" altLang="en-US" sz="900">
                <a:sym typeface="+mn-ea"/>
              </a:rPr>
              <a:t>能够控制元素的位置、大小和对齐方式等，实现网页灵活的布局和精确排版</a:t>
            </a:r>
            <a:endParaRPr lang="zh-CN" altLang="en-US" sz="900">
              <a:sym typeface="+mn-ea"/>
            </a:endParaRP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b="1">
                <a:sym typeface="+mn-ea"/>
              </a:rPr>
              <a:t>响应式设计</a:t>
            </a:r>
            <a:r>
              <a:rPr lang="zh-CN" altLang="en-US" sz="1000">
                <a:sym typeface="+mn-ea"/>
              </a:rPr>
              <a:t>：</a:t>
            </a:r>
            <a:r>
              <a:rPr lang="zh-CN" altLang="en-US" sz="900">
                <a:sym typeface="+mn-ea"/>
              </a:rPr>
              <a:t>使网页能够适应部同的设备和屏幕尺寸，提供一致的用户体验</a:t>
            </a:r>
            <a:endParaRPr lang="zh-CN" altLang="en-US" sz="1000">
              <a:sym typeface="+mn-ea"/>
            </a:endParaRP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b="1">
                <a:sym typeface="+mn-ea"/>
              </a:rPr>
              <a:t>动画和过渡效果</a:t>
            </a:r>
            <a:r>
              <a:rPr lang="zh-CN" altLang="en-US" sz="1000">
                <a:sym typeface="+mn-ea"/>
              </a:rPr>
              <a:t>：</a:t>
            </a:r>
            <a:r>
              <a:rPr lang="zh-CN" altLang="en-US" sz="900">
                <a:sym typeface="+mn-ea"/>
              </a:rPr>
              <a:t>为网页添加各种交互效果，如渐变、旋转、淡入淡出等</a:t>
            </a:r>
            <a:endParaRPr lang="zh-CN" altLang="en-US" sz="9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CSS</a:t>
            </a:r>
            <a:r>
              <a:rPr dirty="0">
                <a:latin typeface="微软雅黑" panose="020B0503020204020204" pitchFamily="34" charset="-122"/>
                <a:cs typeface="微软雅黑" panose="020B0503020204020204" pitchFamily="34" charset="-122"/>
              </a:rPr>
              <a:t>基础</a:t>
            </a:r>
            <a:endParaRPr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02505" y="1033780"/>
            <a:ext cx="3568700" cy="22225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b="1">
                <a:sym typeface="+mn-ea"/>
              </a:rPr>
              <a:t>2 CSS</a:t>
            </a:r>
            <a:r>
              <a:rPr lang="zh-CN" altLang="en-US" b="1">
                <a:sym typeface="+mn-ea"/>
              </a:rPr>
              <a:t>基本语法</a:t>
            </a:r>
            <a:endParaRPr lang="zh-CN" altLang="en-US" b="1"/>
          </a:p>
          <a:p>
            <a:pPr marL="171450" lvl="0" indent="-17145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>
                <a:sym typeface="+mn-ea"/>
              </a:rPr>
              <a:t>由</a:t>
            </a:r>
            <a:r>
              <a:rPr lang="zh-CN" altLang="en-US" sz="1000" b="1">
                <a:sym typeface="+mn-ea"/>
              </a:rPr>
              <a:t>选择器</a:t>
            </a:r>
            <a:r>
              <a:rPr lang="zh-CN" altLang="en-US" sz="1000">
                <a:sym typeface="+mn-ea"/>
              </a:rPr>
              <a:t>、</a:t>
            </a:r>
            <a:r>
              <a:rPr lang="zh-CN" altLang="en-US" sz="1000" b="1">
                <a:sym typeface="+mn-ea"/>
              </a:rPr>
              <a:t>声明块</a:t>
            </a:r>
            <a:r>
              <a:rPr lang="zh-CN" altLang="en-US" sz="1000">
                <a:sym typeface="+mn-ea"/>
              </a:rPr>
              <a:t>（属性和值</a:t>
            </a:r>
            <a:r>
              <a:rPr lang="zh-CN" altLang="en-US" sz="1000" b="1">
                <a:sym typeface="+mn-ea"/>
              </a:rPr>
              <a:t>）</a:t>
            </a:r>
            <a:r>
              <a:rPr lang="zh-CN" altLang="en-US" sz="1000">
                <a:sym typeface="+mn-ea"/>
              </a:rPr>
              <a:t>组成</a:t>
            </a:r>
            <a:endParaRPr lang="zh-CN" altLang="en-US" sz="1000">
              <a:sym typeface="+mn-ea"/>
            </a:endParaRPr>
          </a:p>
          <a:p>
            <a:pPr marL="628650" lvl="1" indent="-17145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800">
                <a:sym typeface="+mn-ea"/>
              </a:rPr>
              <a:t>eg.</a:t>
            </a:r>
            <a:r>
              <a:rPr lang="zh-CN" altLang="en-US" sz="800" b="1">
                <a:solidFill>
                  <a:schemeClr val="accent5"/>
                </a:solidFill>
                <a:sym typeface="+mn-ea"/>
              </a:rPr>
              <a:t>选择器 { 属性: 值; }</a:t>
            </a:r>
            <a:r>
              <a:rPr lang="en-US" altLang="zh-CN" sz="800" b="1">
                <a:solidFill>
                  <a:schemeClr val="accent5"/>
                </a:solidFill>
                <a:sym typeface="+mn-ea"/>
              </a:rPr>
              <a:t>   </a:t>
            </a:r>
            <a:r>
              <a:rPr lang="en-US" altLang="zh-CN" sz="800" b="1">
                <a:solidFill>
                  <a:schemeClr val="tx1"/>
                </a:solidFill>
                <a:sym typeface="+mn-ea"/>
              </a:rPr>
              <a:t>h1{color:red; font-size:25px}</a:t>
            </a:r>
            <a:endParaRPr lang="zh-CN" altLang="en-US" sz="800">
              <a:solidFill>
                <a:schemeClr val="tx1"/>
              </a:solidFill>
            </a:endParaRPr>
          </a:p>
          <a:p>
            <a:pPr marL="171450" lvl="0" indent="-17145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b="1">
                <a:sym typeface="+mn-ea"/>
              </a:rPr>
              <a:t>选择器</a:t>
            </a:r>
            <a:r>
              <a:rPr lang="zh-CN" altLang="en-US" sz="1000">
                <a:sym typeface="+mn-ea"/>
              </a:rPr>
              <a:t>用于选择要应用样式的HTML元素</a:t>
            </a:r>
            <a:endParaRPr lang="zh-CN" altLang="en-US" sz="1000">
              <a:sym typeface="+mn-ea"/>
            </a:endParaRPr>
          </a:p>
          <a:p>
            <a:pPr marL="171450" lvl="0" indent="-17145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b="1">
                <a:sym typeface="+mn-ea"/>
              </a:rPr>
              <a:t>声明块</a:t>
            </a:r>
            <a:r>
              <a:rPr lang="zh-CN" altLang="en-US" sz="1000">
                <a:sym typeface="+mn-ea"/>
              </a:rPr>
              <a:t>包含一条或多条声明，每条声明由属性和值组成</a:t>
            </a:r>
            <a:endParaRPr lang="zh-CN" altLang="en-US" sz="1000">
              <a:sym typeface="+mn-ea"/>
            </a:endParaRPr>
          </a:p>
          <a:p>
            <a:pPr marL="171450" lvl="0" indent="-17145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b="1">
                <a:solidFill>
                  <a:schemeClr val="tx1"/>
                </a:solidFill>
                <a:sym typeface="+mn-ea"/>
              </a:rPr>
              <a:t>属性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表示要设置的样式属性，值表示属性的取值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marL="171450" lvl="0" indent="-17145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chemeClr val="tx1"/>
                </a:solidFill>
                <a:sym typeface="+mn-ea"/>
              </a:rPr>
              <a:t>属性和属性值之间用英文“:”分开 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marL="171450" lvl="0" indent="-17145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chemeClr val="tx1"/>
                </a:solidFill>
                <a:sym typeface="+mn-ea"/>
              </a:rPr>
              <a:t>多个“键值对”之间用英文“;”进行区分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9750" y="742950"/>
            <a:ext cx="78682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ym typeface="+mn-ea"/>
              </a:rPr>
              <a:t>CSS是</a:t>
            </a:r>
            <a:r>
              <a:rPr lang="zh-CN" altLang="en-US" sz="1200" b="1">
                <a:sym typeface="+mn-ea"/>
              </a:rPr>
              <a:t>层叠样式表</a:t>
            </a:r>
            <a:r>
              <a:rPr lang="zh-CN" altLang="en-US" sz="1200">
                <a:sym typeface="+mn-ea"/>
              </a:rPr>
              <a:t>（Cascading Style Sheets）的缩写，用于控制网页的样式和布局，使网页更加美观、易于阅读，提高页面的交互性。</a:t>
            </a:r>
            <a:endParaRPr lang="zh-CN" altLang="en-US" sz="12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750" y="3077210"/>
            <a:ext cx="4105910" cy="11360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70000"/>
              </a:lnSpc>
            </a:pPr>
            <a:r>
              <a:rPr lang="en-US" altLang="zh-CN" b="1"/>
              <a:t>3 </a:t>
            </a:r>
            <a:r>
              <a:rPr lang="zh-CN" altLang="en-US" b="1"/>
              <a:t>CSS的工作原理</a:t>
            </a:r>
            <a:endParaRPr lang="zh-CN" altLang="en-US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/>
              <a:t>采用层叠的概念，</a:t>
            </a:r>
            <a:r>
              <a:rPr lang="zh-CN" altLang="en-US" sz="1000" b="1">
                <a:solidFill>
                  <a:schemeClr val="accent2"/>
                </a:solidFill>
              </a:rPr>
              <a:t>多个规则同时作用于同一个元素</a:t>
            </a:r>
            <a:r>
              <a:rPr lang="zh-CN" altLang="en-US" sz="1000"/>
              <a:t>。</a:t>
            </a:r>
            <a:endParaRPr lang="zh-CN" altLang="en-US" sz="10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/>
              <a:t>根据选择器的特定性和顺序，确定哪些样式规则应用于元素，并进行样式的层叠和计算。</a:t>
            </a:r>
            <a:endParaRPr lang="zh-CN" altLang="en-US" sz="1000"/>
          </a:p>
        </p:txBody>
      </p:sp>
      <p:sp>
        <p:nvSpPr>
          <p:cNvPr id="5" name="文本框 4"/>
          <p:cNvSpPr txBox="1"/>
          <p:nvPr/>
        </p:nvSpPr>
        <p:spPr>
          <a:xfrm>
            <a:off x="4802505" y="3148965"/>
            <a:ext cx="4447540" cy="1290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en-US" altLang="zh-CN" b="1">
                <a:sym typeface="+mn-ea"/>
              </a:rPr>
              <a:t>4 </a:t>
            </a:r>
            <a:r>
              <a:rPr lang="zh-CN" altLang="en-US" b="1">
                <a:sym typeface="+mn-ea"/>
              </a:rPr>
              <a:t>行业</a:t>
            </a:r>
            <a:r>
              <a:rPr lang="en-US" altLang="zh-CN" b="1">
                <a:sym typeface="+mn-ea"/>
              </a:rPr>
              <a:t>/</a:t>
            </a:r>
            <a:r>
              <a:rPr lang="zh-CN" altLang="en-US" b="1">
                <a:sym typeface="+mn-ea"/>
              </a:rPr>
              <a:t>内部</a:t>
            </a:r>
            <a:r>
              <a:rPr lang="en-US" altLang="zh-CN" b="1">
                <a:sym typeface="+mn-ea"/>
              </a:rPr>
              <a:t>/</a:t>
            </a:r>
            <a:r>
              <a:rPr lang="zh-CN" altLang="en-US" b="1">
                <a:sym typeface="+mn-ea"/>
              </a:rPr>
              <a:t>外链样式表使用方法</a:t>
            </a:r>
            <a:endParaRPr lang="zh-CN" altLang="en-US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b="1">
                <a:solidFill>
                  <a:schemeClr val="accent2"/>
                </a:solidFill>
                <a:sym typeface="+mn-ea"/>
              </a:rPr>
              <a:t>行内</a:t>
            </a:r>
            <a:r>
              <a:rPr lang="zh-CN" altLang="en-US" sz="1000">
                <a:sym typeface="+mn-ea"/>
              </a:rPr>
              <a:t>样式表</a:t>
            </a:r>
            <a:endParaRPr lang="zh-CN" altLang="en-US" sz="100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000">
              <a:sym typeface="+mn-ea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000" b="1">
                <a:solidFill>
                  <a:schemeClr val="accent2"/>
                </a:solidFill>
                <a:sym typeface="+mn-ea"/>
              </a:rPr>
              <a:t>内部</a:t>
            </a:r>
            <a:r>
              <a:rPr lang="zh-CN" altLang="en-US" sz="1000">
                <a:sym typeface="+mn-ea"/>
              </a:rPr>
              <a:t>样式表：使用&lt;style&gt;标签在&lt;head&gt;中定义样式</a:t>
            </a:r>
            <a:endParaRPr lang="zh-CN" altLang="en-US" sz="1000"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b="1">
                <a:solidFill>
                  <a:schemeClr val="accent2"/>
                </a:solidFill>
                <a:sym typeface="+mn-ea"/>
              </a:rPr>
              <a:t>外链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样式表：</a:t>
            </a:r>
            <a:endParaRPr lang="en-US" altLang="zh-CN" sz="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539750" y="4371340"/>
            <a:ext cx="17773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 b="1" u="sng">
                <a:solidFill>
                  <a:schemeClr val="accent2"/>
                </a:solidFill>
              </a:rPr>
              <a:t>示例代码：</a:t>
            </a:r>
            <a:r>
              <a:rPr lang="en-US" altLang="zh-CN" sz="900" b="1" u="sng">
                <a:solidFill>
                  <a:schemeClr val="accent2"/>
                </a:solidFill>
              </a:rPr>
              <a:t>3 css.html</a:t>
            </a:r>
            <a:endParaRPr lang="zh-CN" altLang="en-US" sz="900" b="1" u="sng">
              <a:solidFill>
                <a:schemeClr val="accent2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796280" y="3580130"/>
            <a:ext cx="3119120" cy="3143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594600" y="4155440"/>
            <a:ext cx="1047750" cy="98488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050790" y="4425950"/>
            <a:ext cx="2301240" cy="352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3215" y="1316355"/>
            <a:ext cx="5219065" cy="35166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/>
              <a:t>1 CSS</a:t>
            </a:r>
            <a:r>
              <a:rPr lang="zh-CN" altLang="en-US" b="1"/>
              <a:t>选择器和样式规则</a:t>
            </a:r>
            <a:endParaRPr lang="zh-CN" altLang="en-US" b="1"/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b="1">
                <a:sym typeface="+mn-ea"/>
              </a:rPr>
              <a:t>标签</a:t>
            </a:r>
            <a:r>
              <a:rPr lang="zh-CN" altLang="en-US" sz="1000">
                <a:sym typeface="+mn-ea"/>
              </a:rPr>
              <a:t>：</a:t>
            </a:r>
            <a:r>
              <a:rPr lang="en-US" altLang="zh-CN" sz="900">
                <a:sym typeface="+mn-ea"/>
              </a:rPr>
              <a:t>HTML</a:t>
            </a:r>
            <a:r>
              <a:rPr lang="zh-CN" altLang="en-US" sz="900">
                <a:sym typeface="+mn-ea"/>
              </a:rPr>
              <a:t>元素，</a:t>
            </a:r>
            <a:r>
              <a:rPr lang="en-US" altLang="zh-CN" sz="900">
                <a:sym typeface="+mn-ea"/>
              </a:rPr>
              <a:t>eg</a:t>
            </a:r>
            <a:r>
              <a:rPr lang="zh-CN" altLang="en-US" sz="900">
                <a:sym typeface="+mn-ea"/>
              </a:rPr>
              <a:t>：</a:t>
            </a:r>
            <a:r>
              <a:rPr lang="en-US" altLang="zh-CN" sz="900">
                <a:sym typeface="+mn-ea"/>
              </a:rPr>
              <a:t>p</a:t>
            </a:r>
            <a:r>
              <a:rPr lang="zh-CN" altLang="en-US" sz="900">
                <a:sym typeface="+mn-ea"/>
              </a:rPr>
              <a:t>、</a:t>
            </a:r>
            <a:r>
              <a:rPr lang="en-US" altLang="zh-CN" sz="900">
                <a:sym typeface="+mn-ea"/>
              </a:rPr>
              <a:t>div</a:t>
            </a:r>
            <a:r>
              <a:rPr lang="zh-CN" altLang="en-US" sz="900">
                <a:sym typeface="+mn-ea"/>
              </a:rPr>
              <a:t>、</a:t>
            </a:r>
            <a:r>
              <a:rPr lang="en-US" altLang="zh-CN" sz="900">
                <a:sym typeface="+mn-ea"/>
              </a:rPr>
              <a:t>h1</a:t>
            </a:r>
            <a:r>
              <a:rPr lang="zh-CN" altLang="en-US" sz="900">
                <a:sym typeface="+mn-ea"/>
              </a:rPr>
              <a:t>等</a:t>
            </a:r>
            <a:endParaRPr lang="zh-CN" altLang="en-US" sz="900">
              <a:sym typeface="+mn-ea"/>
            </a:endParaRP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b="1">
                <a:sym typeface="+mn-ea"/>
              </a:rPr>
              <a:t>类</a:t>
            </a:r>
            <a:r>
              <a:rPr lang="zh-CN" altLang="en-US" sz="1000">
                <a:sym typeface="+mn-ea"/>
              </a:rPr>
              <a:t>：</a:t>
            </a:r>
            <a:r>
              <a:rPr lang="zh-CN" altLang="en-US" sz="900">
                <a:sym typeface="+mn-ea"/>
              </a:rPr>
              <a:t>元素</a:t>
            </a:r>
            <a:r>
              <a:rPr lang="en-US" altLang="zh-CN" sz="900">
                <a:sym typeface="+mn-ea"/>
              </a:rPr>
              <a:t>class</a:t>
            </a:r>
            <a:r>
              <a:rPr lang="zh-CN" altLang="en-US" sz="900">
                <a:sym typeface="+mn-ea"/>
              </a:rPr>
              <a:t>属性值，以</a:t>
            </a:r>
            <a:r>
              <a:rPr lang="en-US" altLang="zh-CN" sz="900">
                <a:sym typeface="+mn-ea"/>
              </a:rPr>
              <a:t>”.”</a:t>
            </a:r>
            <a:r>
              <a:rPr lang="zh-CN" altLang="en-US" sz="900">
                <a:sym typeface="+mn-ea"/>
              </a:rPr>
              <a:t>开头，</a:t>
            </a:r>
            <a:r>
              <a:rPr lang="en-US" altLang="zh-CN" sz="900">
                <a:sym typeface="+mn-ea"/>
              </a:rPr>
              <a:t>eg</a:t>
            </a:r>
            <a:r>
              <a:rPr lang="zh-CN" altLang="en-US" sz="900">
                <a:sym typeface="+mn-ea"/>
              </a:rPr>
              <a:t>：</a:t>
            </a:r>
            <a:r>
              <a:rPr lang="en-US" altLang="zh-CN" sz="900">
                <a:sym typeface="+mn-ea"/>
              </a:rPr>
              <a:t>.header</a:t>
            </a:r>
            <a:endParaRPr lang="en-US" altLang="zh-CN" sz="900">
              <a:sym typeface="+mn-ea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900" b="1">
                <a:sym typeface="+mn-ea"/>
              </a:rPr>
              <a:t>多类名选择器</a:t>
            </a:r>
            <a:r>
              <a:rPr lang="zh-CN" altLang="en-US" sz="900">
                <a:sym typeface="+mn-ea"/>
              </a:rPr>
              <a:t>：</a:t>
            </a:r>
            <a:r>
              <a:rPr lang="en-US" altLang="zh-CN" sz="900">
                <a:sym typeface="+mn-ea"/>
              </a:rPr>
              <a:t>class</a:t>
            </a:r>
            <a:r>
              <a:rPr lang="zh-CN" altLang="en-US" sz="900">
                <a:sym typeface="+mn-ea"/>
              </a:rPr>
              <a:t>属性中有多个类名，多个类名中间用空格分开</a:t>
            </a:r>
            <a:endParaRPr lang="zh-CN" altLang="en-US" sz="900">
              <a:sym typeface="+mn-ea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900">
                <a:sym typeface="+mn-ea"/>
              </a:rPr>
              <a:t>eg.&lt;div class=”red font20”&gt;</a:t>
            </a:r>
            <a:r>
              <a:rPr lang="zh-CN" altLang="en-US" sz="900">
                <a:sym typeface="+mn-ea"/>
              </a:rPr>
              <a:t>首页</a:t>
            </a:r>
            <a:r>
              <a:rPr lang="en-US" altLang="zh-CN" sz="900">
                <a:sym typeface="+mn-ea"/>
              </a:rPr>
              <a:t>&lt;/div&gt;</a:t>
            </a:r>
            <a:endParaRPr lang="zh-CN" altLang="en-US" sz="900">
              <a:sym typeface="+mn-ea"/>
            </a:endParaRP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 b="1">
                <a:sym typeface="+mn-ea"/>
              </a:rPr>
              <a:t>ID</a:t>
            </a:r>
            <a:r>
              <a:rPr lang="zh-CN" altLang="en-US" sz="1000">
                <a:sym typeface="+mn-ea"/>
              </a:rPr>
              <a:t>：</a:t>
            </a:r>
            <a:r>
              <a:rPr lang="zh-CN" altLang="en-US" sz="900">
                <a:sym typeface="+mn-ea"/>
              </a:rPr>
              <a:t>元素</a:t>
            </a:r>
            <a:r>
              <a:rPr lang="en-US" altLang="zh-CN" sz="900">
                <a:sym typeface="+mn-ea"/>
              </a:rPr>
              <a:t>id</a:t>
            </a:r>
            <a:r>
              <a:rPr lang="zh-CN" altLang="en-US" sz="900">
                <a:sym typeface="+mn-ea"/>
              </a:rPr>
              <a:t>属性值，以</a:t>
            </a:r>
            <a:r>
              <a:rPr lang="en-US" altLang="zh-CN" sz="900">
                <a:sym typeface="+mn-ea"/>
              </a:rPr>
              <a:t>”#“</a:t>
            </a:r>
            <a:r>
              <a:rPr lang="zh-CN" altLang="en-US" sz="900">
                <a:sym typeface="+mn-ea"/>
              </a:rPr>
              <a:t>开头，唯一性；</a:t>
            </a:r>
            <a:r>
              <a:rPr lang="en-US" altLang="zh-CN" sz="900">
                <a:sym typeface="+mn-ea"/>
              </a:rPr>
              <a:t>eg</a:t>
            </a:r>
            <a:r>
              <a:rPr lang="zh-CN" altLang="en-US" sz="900">
                <a:sym typeface="+mn-ea"/>
              </a:rPr>
              <a:t>：</a:t>
            </a:r>
            <a:r>
              <a:rPr lang="en-US" altLang="zh-CN" sz="900">
                <a:sym typeface="+mn-ea"/>
              </a:rPr>
              <a:t>#logo</a:t>
            </a:r>
            <a:endParaRPr lang="zh-CN" altLang="en-US" sz="900">
              <a:sym typeface="+mn-ea"/>
            </a:endParaRP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b="1">
                <a:sym typeface="+mn-ea"/>
              </a:rPr>
              <a:t>属性</a:t>
            </a:r>
            <a:r>
              <a:rPr lang="zh-CN" altLang="en-US" sz="1000">
                <a:sym typeface="+mn-ea"/>
              </a:rPr>
              <a:t>：</a:t>
            </a:r>
            <a:r>
              <a:rPr lang="zh-CN" altLang="en-US" sz="900">
                <a:sym typeface="+mn-ea"/>
              </a:rPr>
              <a:t>元素的属性和属性值进行选择，</a:t>
            </a:r>
            <a:r>
              <a:rPr lang="en-US" altLang="zh-CN" sz="900">
                <a:sym typeface="+mn-ea"/>
              </a:rPr>
              <a:t>eg</a:t>
            </a:r>
            <a:r>
              <a:rPr lang="zh-CN" altLang="en-US" sz="900">
                <a:sym typeface="+mn-ea"/>
              </a:rPr>
              <a:t>：</a:t>
            </a:r>
            <a:r>
              <a:rPr lang="en-US" altLang="zh-CN" sz="900">
                <a:sym typeface="+mn-ea"/>
              </a:rPr>
              <a:t>[type="text"]、[href^="https://"]</a:t>
            </a:r>
            <a:endParaRPr lang="en-US" altLang="zh-CN" sz="900">
              <a:sym typeface="+mn-ea"/>
            </a:endParaRP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b="1">
                <a:sym typeface="+mn-ea"/>
              </a:rPr>
              <a:t>伪类</a:t>
            </a:r>
            <a:r>
              <a:rPr lang="zh-CN" altLang="en-US" sz="1000">
                <a:sym typeface="+mn-ea"/>
              </a:rPr>
              <a:t>：</a:t>
            </a:r>
            <a:r>
              <a:rPr lang="zh-CN" altLang="en-US" sz="900">
                <a:sym typeface="+mn-ea"/>
              </a:rPr>
              <a:t>元素的特定状态进行选择，</a:t>
            </a:r>
            <a:r>
              <a:rPr lang="en-US" altLang="zh-CN" sz="900">
                <a:sym typeface="+mn-ea"/>
              </a:rPr>
              <a:t>eg</a:t>
            </a:r>
            <a:r>
              <a:rPr lang="zh-CN" altLang="en-US" sz="900">
                <a:sym typeface="+mn-ea"/>
              </a:rPr>
              <a:t>：</a:t>
            </a:r>
            <a:r>
              <a:rPr lang="en-US" altLang="zh-CN" sz="900">
                <a:sym typeface="+mn-ea"/>
              </a:rPr>
              <a:t>:hover</a:t>
            </a:r>
            <a:r>
              <a:rPr lang="zh-CN" altLang="en-US" sz="900">
                <a:sym typeface="+mn-ea"/>
              </a:rPr>
              <a:t>、</a:t>
            </a:r>
            <a:r>
              <a:rPr lang="en-US" altLang="zh-CN" sz="900">
                <a:sym typeface="+mn-ea"/>
              </a:rPr>
              <a:t>:focus</a:t>
            </a:r>
            <a:r>
              <a:rPr lang="zh-CN" altLang="en-US" sz="900">
                <a:sym typeface="+mn-ea"/>
              </a:rPr>
              <a:t>、</a:t>
            </a:r>
            <a:r>
              <a:rPr lang="en-US" altLang="zh-CN" sz="900">
                <a:sym typeface="+mn-ea"/>
              </a:rPr>
              <a:t>:nth-child()</a:t>
            </a:r>
            <a:endParaRPr lang="zh-CN" altLang="en-US" sz="900">
              <a:sym typeface="+mn-ea"/>
            </a:endParaRP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b="1">
                <a:sym typeface="+mn-ea"/>
              </a:rPr>
              <a:t>后代</a:t>
            </a:r>
            <a:r>
              <a:rPr lang="zh-CN" altLang="en-US" sz="1000">
                <a:sym typeface="+mn-ea"/>
              </a:rPr>
              <a:t>：</a:t>
            </a:r>
            <a:r>
              <a:rPr lang="zh-CN" altLang="en-US" sz="900">
                <a:sym typeface="+mn-ea"/>
              </a:rPr>
              <a:t>元素内部的所有的后代元素，</a:t>
            </a:r>
            <a:r>
              <a:rPr lang="en-US" altLang="zh-CN" sz="900">
                <a:sym typeface="+mn-ea"/>
              </a:rPr>
              <a:t>eg</a:t>
            </a:r>
            <a:r>
              <a:rPr lang="zh-CN" altLang="en-US" sz="900">
                <a:sym typeface="+mn-ea"/>
              </a:rPr>
              <a:t>：div p {/* 样式规则 */}</a:t>
            </a:r>
            <a:endParaRPr lang="zh-CN" altLang="en-US" sz="900">
              <a:sym typeface="+mn-ea"/>
            </a:endParaRP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b="1">
                <a:sym typeface="+mn-ea"/>
              </a:rPr>
              <a:t>子元素</a:t>
            </a:r>
            <a:r>
              <a:rPr lang="zh-CN" altLang="en-US" sz="1000">
                <a:sym typeface="+mn-ea"/>
              </a:rPr>
              <a:t>：</a:t>
            </a:r>
            <a:r>
              <a:rPr lang="zh-CN" altLang="en-US" sz="900">
                <a:sym typeface="+mn-ea"/>
              </a:rPr>
              <a:t>元素的直接子元素，不会选择子元素内部的子元素，</a:t>
            </a:r>
            <a:r>
              <a:rPr lang="en-US" altLang="zh-CN" sz="900">
                <a:sym typeface="+mn-ea"/>
              </a:rPr>
              <a:t>eg</a:t>
            </a:r>
            <a:r>
              <a:rPr lang="zh-CN" altLang="en-US" sz="900">
                <a:sym typeface="+mn-ea"/>
              </a:rPr>
              <a:t>：ul &gt; li {/* 样式规则 */}</a:t>
            </a:r>
            <a:endParaRPr lang="zh-CN" altLang="en-US" sz="900">
              <a:sym typeface="+mn-ea"/>
            </a:endParaRP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b="1">
                <a:sym typeface="+mn-ea"/>
              </a:rPr>
              <a:t>兄弟</a:t>
            </a:r>
            <a:r>
              <a:rPr lang="zh-CN" altLang="en-US" sz="1000">
                <a:sym typeface="+mn-ea"/>
              </a:rPr>
              <a:t>：</a:t>
            </a:r>
            <a:r>
              <a:rPr lang="zh-CN" altLang="en-US" sz="900">
                <a:sym typeface="+mn-ea"/>
              </a:rPr>
              <a:t>元素后边所有相邻的同级元素，</a:t>
            </a:r>
            <a:r>
              <a:rPr lang="en-US" altLang="zh-CN" sz="900">
                <a:sym typeface="+mn-ea"/>
              </a:rPr>
              <a:t>eg</a:t>
            </a:r>
            <a:r>
              <a:rPr lang="zh-CN" altLang="en-US" sz="900">
                <a:sym typeface="+mn-ea"/>
              </a:rPr>
              <a:t>：h1 + p {color: red;}；h1 ~ * {font-size: 16px;}</a:t>
            </a:r>
            <a:endParaRPr lang="zh-CN" altLang="en-US" sz="900">
              <a:sym typeface="+mn-ea"/>
            </a:endParaRP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b="1">
                <a:sym typeface="+mn-ea"/>
              </a:rPr>
              <a:t>并集选择器：</a:t>
            </a:r>
            <a:r>
              <a:rPr lang="zh-CN" altLang="en-US" sz="900">
                <a:sym typeface="+mn-ea"/>
              </a:rPr>
              <a:t>多组标签, 定义相同的样式，</a:t>
            </a:r>
            <a:r>
              <a:rPr lang="en-US" altLang="zh-CN" sz="900">
                <a:sym typeface="+mn-ea"/>
              </a:rPr>
              <a:t>eg: .class1,.class2{ color:red;}</a:t>
            </a:r>
            <a:endParaRPr lang="zh-CN" altLang="en-US" sz="1000" b="1">
              <a:sym typeface="+mn-ea"/>
            </a:endParaRP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b="1">
                <a:sym typeface="+mn-ea"/>
              </a:rPr>
              <a:t>通用选择器</a:t>
            </a:r>
            <a:r>
              <a:rPr lang="zh-CN" altLang="en-US" sz="1000">
                <a:sym typeface="+mn-ea"/>
              </a:rPr>
              <a:t>：</a:t>
            </a:r>
            <a:r>
              <a:rPr lang="en-US" altLang="zh-CN" sz="900">
                <a:sym typeface="+mn-ea"/>
              </a:rPr>
              <a:t>”*“</a:t>
            </a:r>
            <a:r>
              <a:rPr lang="zh-CN" altLang="en-US" sz="900">
                <a:sym typeface="+mn-ea"/>
              </a:rPr>
              <a:t>匹配页面上所有的元素，考虑性能影响，慎用</a:t>
            </a:r>
            <a:endParaRPr lang="zh-CN" altLang="en-US" sz="1200">
              <a:sym typeface="+mn-ea"/>
            </a:endParaRP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b="1">
                <a:sym typeface="+mn-ea"/>
              </a:rPr>
              <a:t>嵌套选择器</a:t>
            </a:r>
            <a:r>
              <a:rPr lang="zh-CN" altLang="en-US" sz="1000">
                <a:sym typeface="+mn-ea"/>
              </a:rPr>
              <a:t>：</a:t>
            </a:r>
            <a:r>
              <a:rPr lang="zh-CN" altLang="en-US" sz="900">
                <a:sym typeface="+mn-ea"/>
              </a:rPr>
              <a:t>选择器嵌套选择器，</a:t>
            </a:r>
            <a:endParaRPr lang="zh-CN" altLang="en-US" sz="900">
              <a:sym typeface="+mn-ea"/>
            </a:endParaRPr>
          </a:p>
          <a:p>
            <a:pPr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900">
                <a:sym typeface="+mn-ea"/>
              </a:rPr>
              <a:t>         eg</a:t>
            </a:r>
            <a:r>
              <a:rPr lang="zh-CN" altLang="en-US" sz="900">
                <a:sym typeface="+mn-ea"/>
              </a:rPr>
              <a:t>：</a:t>
            </a:r>
            <a:r>
              <a:rPr lang="en-US" altLang="zh-CN" sz="900">
                <a:sym typeface="+mn-ea"/>
              </a:rPr>
              <a:t>.parent  .child</a:t>
            </a:r>
            <a:r>
              <a:rPr lang="zh-CN" altLang="en-US" sz="900">
                <a:sym typeface="+mn-ea"/>
              </a:rPr>
              <a:t>，避免过渡嵌套，会增加样式计算复杂性</a:t>
            </a:r>
            <a:endParaRPr lang="en-US" altLang="zh-CN" sz="9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CSS</a:t>
            </a:r>
            <a:r>
              <a:rPr dirty="0">
                <a:latin typeface="微软雅黑" panose="020B0503020204020204" pitchFamily="34" charset="-122"/>
                <a:cs typeface="微软雅黑" panose="020B0503020204020204" pitchFamily="34" charset="-122"/>
              </a:rPr>
              <a:t>选择器</a:t>
            </a:r>
            <a:endParaRPr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6875" y="814705"/>
            <a:ext cx="82816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>
                <a:sym typeface="+mn-ea"/>
              </a:rPr>
              <a:t>CSS选择器是</a:t>
            </a:r>
            <a:r>
              <a:rPr lang="zh-CN" altLang="en-US" sz="1200">
                <a:sym typeface="+mn-ea"/>
              </a:rPr>
              <a:t>用于选择要应用样式的HTML元素标签的工具。通过选择器，我们可以定位和选择特定的元素，并对其应用相应的样式规则。</a:t>
            </a:r>
            <a:endParaRPr lang="zh-CN" altLang="en-US" sz="12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70525" y="1342390"/>
            <a:ext cx="2810510" cy="299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CSS叠层性、继承性、优先级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70525" y="1707515"/>
            <a:ext cx="35274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chemeClr val="accent2"/>
                </a:solidFill>
              </a:rPr>
              <a:t>叠层性：</a:t>
            </a:r>
            <a:r>
              <a:rPr lang="zh-CN" altLang="en-US" sz="1200" b="1">
                <a:solidFill>
                  <a:schemeClr val="tx1"/>
                </a:solidFill>
              </a:rPr>
              <a:t>（就近原则）</a:t>
            </a:r>
            <a:endParaRPr lang="zh-CN" altLang="en-US" sz="1200" b="1">
              <a:solidFill>
                <a:schemeClr val="accent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chemeClr val="tx1"/>
                </a:solidFill>
              </a:rPr>
              <a:t>相同选择器设置相同的样式，后边的样式会覆盖前边的</a:t>
            </a:r>
            <a:endParaRPr lang="zh-CN" altLang="en-US" sz="100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chemeClr val="tx1"/>
                </a:solidFill>
              </a:rPr>
              <a:t>样式不冲突，不会层叠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5470525" y="2480310"/>
            <a:ext cx="35274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chemeClr val="accent2"/>
                </a:solidFill>
              </a:rPr>
              <a:t>继承性：</a:t>
            </a:r>
            <a:endParaRPr lang="zh-CN" altLang="en-US" sz="1200" b="1">
              <a:solidFill>
                <a:schemeClr val="accent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b="1">
                <a:solidFill>
                  <a:schemeClr val="tx1"/>
                </a:solidFill>
              </a:rPr>
              <a:t>子标签继承父标签</a:t>
            </a:r>
            <a:r>
              <a:rPr lang="zh-CN" altLang="en-US" sz="1000">
                <a:solidFill>
                  <a:schemeClr val="tx1"/>
                </a:solidFill>
              </a:rPr>
              <a:t>的某些样式</a:t>
            </a:r>
            <a:endParaRPr lang="zh-CN" altLang="en-US" sz="100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chemeClr val="tx1"/>
                </a:solidFill>
              </a:rPr>
              <a:t>恰当使用继承，可以简化代码，降低</a:t>
            </a:r>
            <a:r>
              <a:rPr lang="en-US" altLang="zh-CN" sz="1000">
                <a:solidFill>
                  <a:schemeClr val="tx1"/>
                </a:solidFill>
              </a:rPr>
              <a:t>css</a:t>
            </a:r>
            <a:r>
              <a:rPr lang="zh-CN" altLang="en-US" sz="1000">
                <a:solidFill>
                  <a:schemeClr val="tx1"/>
                </a:solidFill>
              </a:rPr>
              <a:t>样式复杂性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470525" y="3253105"/>
            <a:ext cx="3527425" cy="968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chemeClr val="accent2"/>
                </a:solidFill>
              </a:rPr>
              <a:t>优先级：</a:t>
            </a:r>
            <a:endParaRPr lang="zh-CN" altLang="en-US" sz="1200" b="1">
              <a:solidFill>
                <a:schemeClr val="accent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chemeClr val="tx1"/>
                </a:solidFill>
              </a:rPr>
              <a:t>选择器相同，</a:t>
            </a:r>
            <a:r>
              <a:rPr lang="zh-CN" altLang="en-US" sz="1000" b="1">
                <a:solidFill>
                  <a:schemeClr val="tx1"/>
                </a:solidFill>
              </a:rPr>
              <a:t>就近原则</a:t>
            </a:r>
            <a:r>
              <a:rPr lang="zh-CN" altLang="en-US" sz="1000">
                <a:solidFill>
                  <a:schemeClr val="tx1"/>
                </a:solidFill>
              </a:rPr>
              <a:t>，对前边</a:t>
            </a:r>
            <a:r>
              <a:rPr lang="zh-CN" altLang="en-US" sz="1000" b="1">
                <a:solidFill>
                  <a:schemeClr val="tx1"/>
                </a:solidFill>
              </a:rPr>
              <a:t>样式</a:t>
            </a:r>
            <a:r>
              <a:rPr lang="zh-CN" altLang="en-US" sz="1000">
                <a:solidFill>
                  <a:schemeClr val="tx1"/>
                </a:solidFill>
              </a:rPr>
              <a:t>进行</a:t>
            </a:r>
            <a:r>
              <a:rPr lang="zh-CN" altLang="en-US" sz="1000" b="1">
                <a:solidFill>
                  <a:schemeClr val="tx1"/>
                </a:solidFill>
              </a:rPr>
              <a:t>覆盖</a:t>
            </a:r>
            <a:endParaRPr lang="zh-CN" altLang="en-US" sz="1000" b="1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chemeClr val="tx1"/>
                </a:solidFill>
              </a:rPr>
              <a:t>选择器不同，根据权重：</a:t>
            </a:r>
            <a:endParaRPr lang="zh-CN" altLang="en-US" sz="100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b="1">
                <a:solidFill>
                  <a:schemeClr val="tx1"/>
                </a:solidFill>
              </a:rPr>
              <a:t>！</a:t>
            </a:r>
            <a:r>
              <a:rPr lang="en-US" altLang="zh-CN" sz="1000" b="1">
                <a:solidFill>
                  <a:schemeClr val="tx1"/>
                </a:solidFill>
              </a:rPr>
              <a:t>important&gt;</a:t>
            </a:r>
            <a:r>
              <a:rPr lang="zh-CN" altLang="en-US" sz="1000" b="1">
                <a:solidFill>
                  <a:schemeClr val="tx1"/>
                </a:solidFill>
              </a:rPr>
              <a:t>行内样式</a:t>
            </a:r>
            <a:r>
              <a:rPr lang="en-US" altLang="zh-CN" sz="1000" b="1">
                <a:solidFill>
                  <a:schemeClr val="tx1"/>
                </a:solidFill>
              </a:rPr>
              <a:t>&gt;ID</a:t>
            </a:r>
            <a:r>
              <a:rPr lang="zh-CN" altLang="en-US" sz="1000" b="1">
                <a:solidFill>
                  <a:schemeClr val="tx1"/>
                </a:solidFill>
              </a:rPr>
              <a:t>选择器</a:t>
            </a:r>
            <a:r>
              <a:rPr lang="en-US" altLang="zh-CN" sz="1000" b="1">
                <a:solidFill>
                  <a:schemeClr val="tx1"/>
                </a:solidFill>
              </a:rPr>
              <a:t>&gt;class&gt;</a:t>
            </a:r>
            <a:r>
              <a:rPr lang="zh-CN" altLang="en-US" sz="1000" b="1">
                <a:solidFill>
                  <a:schemeClr val="tx1"/>
                </a:solidFill>
              </a:rPr>
              <a:t>元素选择器</a:t>
            </a:r>
            <a:endParaRPr lang="zh-CN" altLang="en-US" sz="1000" b="1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5542280" y="4371975"/>
            <a:ext cx="28371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 u="sng">
                <a:solidFill>
                  <a:schemeClr val="accent2"/>
                </a:solidFill>
              </a:rPr>
              <a:t>示例代码：</a:t>
            </a:r>
            <a:r>
              <a:rPr lang="en-US" altLang="zh-CN" sz="1000" b="1" u="sng">
                <a:solidFill>
                  <a:schemeClr val="accent2"/>
                </a:solidFill>
              </a:rPr>
              <a:t>4 css</a:t>
            </a:r>
            <a:r>
              <a:rPr lang="zh-CN" altLang="en-US" sz="1000" b="1" u="sng">
                <a:solidFill>
                  <a:schemeClr val="accent2"/>
                </a:solidFill>
              </a:rPr>
              <a:t>选择器</a:t>
            </a:r>
            <a:r>
              <a:rPr lang="en-US" altLang="zh-CN" sz="1000" b="1" u="sng">
                <a:solidFill>
                  <a:schemeClr val="accent2"/>
                </a:solidFill>
              </a:rPr>
              <a:t>.html</a:t>
            </a:r>
            <a:endParaRPr lang="zh-CN" altLang="en-US" sz="1000" b="1" u="sng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45" y="772795"/>
            <a:ext cx="4290060" cy="38233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/>
              <a:t>1 </a:t>
            </a:r>
            <a:r>
              <a:rPr lang="zh-CN" altLang="en-US" b="1"/>
              <a:t>文字样式属性</a:t>
            </a:r>
            <a:endParaRPr lang="zh-CN" altLang="en-US" b="1"/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100" b="1">
                <a:sym typeface="+mn-ea"/>
              </a:rPr>
              <a:t>color</a:t>
            </a:r>
            <a:r>
              <a:rPr lang="zh-CN" altLang="en-US" sz="1100">
                <a:sym typeface="+mn-ea"/>
              </a:rPr>
              <a:t>：文字颜色，可以是颜色名称、十六进制值、</a:t>
            </a:r>
            <a:r>
              <a:rPr lang="en-US" altLang="zh-CN" sz="1100">
                <a:sym typeface="+mn-ea"/>
              </a:rPr>
              <a:t>RGB</a:t>
            </a:r>
            <a:r>
              <a:rPr lang="zh-CN" altLang="en-US" sz="1100">
                <a:sym typeface="+mn-ea"/>
              </a:rPr>
              <a:t>值</a:t>
            </a:r>
            <a:endParaRPr lang="zh-CN" altLang="en-US" sz="1100">
              <a:sym typeface="+mn-ea"/>
            </a:endParaRP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100" b="1">
                <a:sym typeface="+mn-ea"/>
              </a:rPr>
              <a:t>font-size</a:t>
            </a:r>
            <a:r>
              <a:rPr lang="zh-CN" altLang="en-US" sz="1100">
                <a:sym typeface="+mn-ea"/>
              </a:rPr>
              <a:t>：文字大小，可以</a:t>
            </a:r>
            <a:r>
              <a:rPr lang="en-US" altLang="zh-CN" sz="1100">
                <a:sym typeface="+mn-ea"/>
              </a:rPr>
              <a:t>px</a:t>
            </a:r>
            <a:r>
              <a:rPr lang="zh-CN" altLang="en-US" sz="1100">
                <a:sym typeface="+mn-ea"/>
              </a:rPr>
              <a:t>、</a:t>
            </a:r>
            <a:r>
              <a:rPr lang="en-US" altLang="zh-CN" sz="1100">
                <a:sym typeface="+mn-ea"/>
              </a:rPr>
              <a:t>%</a:t>
            </a:r>
            <a:r>
              <a:rPr lang="zh-CN" altLang="en-US" sz="1100">
                <a:sym typeface="+mn-ea"/>
              </a:rPr>
              <a:t>或者相对单位（</a:t>
            </a:r>
            <a:r>
              <a:rPr lang="en-US" altLang="zh-CN" sz="1100">
                <a:sym typeface="+mn-ea"/>
              </a:rPr>
              <a:t>em</a:t>
            </a:r>
            <a:r>
              <a:rPr lang="zh-CN" altLang="en-US" sz="1100">
                <a:sym typeface="+mn-ea"/>
              </a:rPr>
              <a:t>、</a:t>
            </a:r>
            <a:r>
              <a:rPr lang="en-US" altLang="zh-CN" sz="1100">
                <a:sym typeface="+mn-ea"/>
              </a:rPr>
              <a:t>rem</a:t>
            </a:r>
            <a:r>
              <a:rPr lang="zh-CN" altLang="en-US" sz="1100">
                <a:sym typeface="+mn-ea"/>
              </a:rPr>
              <a:t>）</a:t>
            </a:r>
            <a:endParaRPr lang="zh-CN" altLang="en-US" sz="1100">
              <a:sym typeface="+mn-ea"/>
            </a:endParaRP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100" b="1">
                <a:sym typeface="+mn-ea"/>
              </a:rPr>
              <a:t>font-family</a:t>
            </a:r>
            <a:r>
              <a:rPr lang="zh-CN" altLang="en-US" sz="1100">
                <a:sym typeface="+mn-ea"/>
              </a:rPr>
              <a:t>：文字字体，字体名</a:t>
            </a:r>
            <a:endParaRPr lang="zh-CN" altLang="en-US" sz="1100">
              <a:sym typeface="+mn-ea"/>
            </a:endParaRP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100" b="1">
                <a:sym typeface="+mn-ea"/>
              </a:rPr>
              <a:t>font-weight</a:t>
            </a:r>
            <a:r>
              <a:rPr lang="zh-CN" altLang="en-US" sz="1100">
                <a:sym typeface="+mn-ea"/>
              </a:rPr>
              <a:t>：文字粗细，</a:t>
            </a:r>
            <a:r>
              <a:rPr lang="en-US" altLang="zh-CN" sz="1100">
                <a:sym typeface="+mn-ea"/>
              </a:rPr>
              <a:t>normal</a:t>
            </a:r>
            <a:r>
              <a:rPr lang="zh-CN" altLang="en-US" sz="1100">
                <a:sym typeface="+mn-ea"/>
              </a:rPr>
              <a:t>（</a:t>
            </a:r>
            <a:r>
              <a:rPr lang="en-US" altLang="zh-CN" sz="1100">
                <a:sym typeface="+mn-ea"/>
              </a:rPr>
              <a:t>400</a:t>
            </a:r>
            <a:r>
              <a:rPr lang="zh-CN" altLang="en-US" sz="1100">
                <a:sym typeface="+mn-ea"/>
              </a:rPr>
              <a:t>）、</a:t>
            </a:r>
            <a:r>
              <a:rPr lang="en-US" altLang="zh-CN" sz="1100">
                <a:sym typeface="+mn-ea"/>
              </a:rPr>
              <a:t>bold</a:t>
            </a:r>
            <a:r>
              <a:rPr lang="zh-CN" altLang="en-US" sz="1100">
                <a:sym typeface="+mn-ea"/>
              </a:rPr>
              <a:t>（</a:t>
            </a:r>
            <a:r>
              <a:rPr lang="en-US" altLang="zh-CN" sz="1100">
                <a:sym typeface="+mn-ea"/>
              </a:rPr>
              <a:t>700</a:t>
            </a:r>
            <a:r>
              <a:rPr lang="zh-CN" altLang="en-US" sz="1100">
                <a:sym typeface="+mn-ea"/>
              </a:rPr>
              <a:t>）、</a:t>
            </a:r>
            <a:r>
              <a:rPr lang="en-US" altLang="zh-CN" sz="1100">
                <a:sym typeface="+mn-ea"/>
              </a:rPr>
              <a:t>100-900</a:t>
            </a:r>
            <a:r>
              <a:rPr lang="zh-CN" altLang="en-US" sz="1100">
                <a:sym typeface="+mn-ea"/>
              </a:rPr>
              <a:t>等</a:t>
            </a:r>
            <a:endParaRPr lang="zh-CN" altLang="en-US" sz="1100">
              <a:sym typeface="+mn-ea"/>
            </a:endParaRP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100" b="1">
                <a:sym typeface="+mn-ea"/>
              </a:rPr>
              <a:t>font-style</a:t>
            </a:r>
            <a:r>
              <a:rPr lang="zh-CN" altLang="en-US" sz="1100" b="1">
                <a:sym typeface="+mn-ea"/>
              </a:rPr>
              <a:t>：</a:t>
            </a:r>
            <a:r>
              <a:rPr lang="zh-CN" altLang="en-US" sz="1100">
                <a:sym typeface="+mn-ea"/>
              </a:rPr>
              <a:t>文本风格，</a:t>
            </a:r>
            <a:r>
              <a:rPr lang="en-US" altLang="zh-CN" sz="1100">
                <a:sym typeface="+mn-ea"/>
              </a:rPr>
              <a:t>normal </a:t>
            </a:r>
            <a:r>
              <a:rPr lang="zh-CN" altLang="en-US" sz="1100">
                <a:sym typeface="+mn-ea"/>
              </a:rPr>
              <a:t>默认标准；</a:t>
            </a:r>
            <a:r>
              <a:rPr lang="en-US" altLang="zh-CN" sz="1100">
                <a:sym typeface="+mn-ea"/>
              </a:rPr>
              <a:t>italic </a:t>
            </a:r>
            <a:r>
              <a:rPr lang="zh-CN" altLang="en-US" sz="1100">
                <a:sym typeface="+mn-ea"/>
              </a:rPr>
              <a:t>斜体</a:t>
            </a:r>
            <a:endParaRPr lang="zh-CN" altLang="en-US" sz="1100">
              <a:sym typeface="+mn-ea"/>
            </a:endParaRP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>
                <a:sym typeface="+mn-ea"/>
              </a:rPr>
              <a:t>text-align</a:t>
            </a:r>
            <a:r>
              <a:rPr lang="zh-CN" altLang="en-US" sz="1100">
                <a:sym typeface="+mn-ea"/>
              </a:rPr>
              <a:t>：水平方向上的文本对齐，</a:t>
            </a:r>
            <a:r>
              <a:rPr lang="en-US" altLang="zh-CN" sz="1100">
                <a:sym typeface="+mn-ea"/>
              </a:rPr>
              <a:t>left/right/center/justify(</a:t>
            </a:r>
            <a:r>
              <a:rPr lang="zh-CN" altLang="en-US" sz="1100">
                <a:sym typeface="+mn-ea"/>
              </a:rPr>
              <a:t>两端对齐</a:t>
            </a:r>
            <a:r>
              <a:rPr lang="en-US" altLang="zh-CN" sz="1100">
                <a:sym typeface="+mn-ea"/>
              </a:rPr>
              <a:t>)</a:t>
            </a:r>
            <a:endParaRPr lang="en-US" altLang="zh-CN" sz="1100">
              <a:sym typeface="+mn-ea"/>
            </a:endParaRP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100" b="1">
                <a:sym typeface="+mn-ea"/>
              </a:rPr>
              <a:t>line-height</a:t>
            </a:r>
            <a:r>
              <a:rPr lang="zh-CN" altLang="en-US" sz="1100">
                <a:sym typeface="+mn-ea"/>
              </a:rPr>
              <a:t>：</a:t>
            </a:r>
            <a:endParaRPr lang="zh-CN" altLang="en-US" sz="1100">
              <a:sym typeface="+mn-ea"/>
            </a:endParaRP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100">
                <a:sym typeface="+mn-ea"/>
              </a:rPr>
              <a:t>设置行高</a:t>
            </a:r>
            <a:r>
              <a:rPr lang="en-US" altLang="zh-CN" sz="1100">
                <a:sym typeface="+mn-ea"/>
              </a:rPr>
              <a:t>(</a:t>
            </a:r>
            <a:r>
              <a:rPr lang="zh-CN" altLang="en-US" sz="1100" b="1">
                <a:solidFill>
                  <a:schemeClr val="accent2"/>
                </a:solidFill>
                <a:sym typeface="+mn-ea"/>
              </a:rPr>
              <a:t>文字行高</a:t>
            </a:r>
            <a:r>
              <a:rPr lang="en-US" altLang="zh-CN" sz="1100" b="1">
                <a:solidFill>
                  <a:schemeClr val="accent2"/>
                </a:solidFill>
                <a:sym typeface="+mn-ea"/>
              </a:rPr>
              <a:t>=</a:t>
            </a:r>
            <a:r>
              <a:rPr lang="zh-CN" altLang="en-US" sz="1100" b="1">
                <a:solidFill>
                  <a:schemeClr val="accent2"/>
                </a:solidFill>
                <a:sym typeface="+mn-ea"/>
              </a:rPr>
              <a:t>盒子高度</a:t>
            </a:r>
            <a:r>
              <a:rPr lang="zh-CN" altLang="en-US" sz="1100">
                <a:sym typeface="+mn-ea"/>
              </a:rPr>
              <a:t>，</a:t>
            </a:r>
            <a:r>
              <a:rPr lang="en-US" altLang="zh-CN" sz="1100" b="1">
                <a:sym typeface="+mn-ea"/>
              </a:rPr>
              <a:t>单行文字垂直居中</a:t>
            </a:r>
            <a:r>
              <a:rPr lang="en-US" altLang="zh-CN" sz="1100">
                <a:sym typeface="+mn-ea"/>
              </a:rPr>
              <a:t>)</a:t>
            </a:r>
            <a:endParaRPr lang="en-US" altLang="zh-CN" sz="11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CSS</a:t>
            </a:r>
            <a:r>
              <a:rPr dirty="0">
                <a:latin typeface="微软雅黑" panose="020B0503020204020204" pitchFamily="34" charset="-122"/>
                <a:cs typeface="微软雅黑" panose="020B0503020204020204" pitchFamily="34" charset="-122"/>
              </a:rPr>
              <a:t>常用样式属性</a:t>
            </a:r>
            <a:endParaRPr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1855" y="843280"/>
            <a:ext cx="157289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buFont typeface="Wingdings" panose="05000000000000000000" charset="0"/>
              <a:buChar char="n"/>
            </a:pPr>
            <a:r>
              <a:rPr lang="zh-CN" altLang="en-US" sz="1200" b="1"/>
              <a:t>字体的综合写法</a:t>
            </a:r>
            <a:endParaRPr lang="zh-CN" altLang="en-US" sz="1200" b="1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23105" y="2285365"/>
            <a:ext cx="4451985" cy="26924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524375" y="1130935"/>
            <a:ext cx="429641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100"/>
              <a:t>使用 font 属性时，必须按下面语法格式中的顺序书写，不能更换顺序，各个属性间以空格隔开，不需要设置的属性可以省略（取默认值），</a:t>
            </a:r>
            <a:r>
              <a:rPr lang="zh-CN" altLang="en-US" sz="1100" b="1"/>
              <a:t>必须保留 font-size 和 font-family 属性</a:t>
            </a:r>
            <a:r>
              <a:rPr lang="zh-CN" altLang="en-US" sz="1100"/>
              <a:t>，否则 font 属性将不起作用</a:t>
            </a:r>
            <a:endParaRPr lang="zh-CN" altLang="en-US" sz="1100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092575" y="2642870"/>
            <a:ext cx="5013960" cy="15087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96240" y="3723640"/>
            <a:ext cx="2865120" cy="952500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7"/>
            </p:custDataLst>
          </p:nvPr>
        </p:nvSpPr>
        <p:spPr>
          <a:xfrm>
            <a:off x="4178935" y="4371975"/>
            <a:ext cx="3727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 u="sng">
                <a:solidFill>
                  <a:schemeClr val="accent2"/>
                </a:solidFill>
              </a:rPr>
              <a:t>示例代码：</a:t>
            </a:r>
            <a:r>
              <a:rPr lang="en-US" altLang="zh-CN" sz="1000" b="1" u="sng">
                <a:solidFill>
                  <a:schemeClr val="accent2"/>
                </a:solidFill>
              </a:rPr>
              <a:t>5 css</a:t>
            </a:r>
            <a:r>
              <a:rPr lang="zh-CN" altLang="en-US" sz="1000" b="1" u="sng">
                <a:solidFill>
                  <a:schemeClr val="accent2"/>
                </a:solidFill>
              </a:rPr>
              <a:t>常用样式属性</a:t>
            </a:r>
            <a:r>
              <a:rPr lang="en-US" altLang="zh-CN" sz="1000" b="1" u="sng">
                <a:solidFill>
                  <a:schemeClr val="accent2"/>
                </a:solidFill>
              </a:rPr>
              <a:t>.html</a:t>
            </a:r>
            <a:endParaRPr lang="zh-CN" altLang="en-US" sz="1000" b="1" u="sng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CSS</a:t>
            </a:r>
            <a:r>
              <a:rPr dirty="0">
                <a:latin typeface="微软雅黑" panose="020B0503020204020204" pitchFamily="34" charset="-122"/>
                <a:cs typeface="微软雅黑" panose="020B0503020204020204" pitchFamily="34" charset="-122"/>
              </a:rPr>
              <a:t>常用样式属性</a:t>
            </a:r>
            <a:endParaRPr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4460" y="701040"/>
            <a:ext cx="4705985" cy="36385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b="1">
                <a:sym typeface="+mn-ea"/>
              </a:rPr>
              <a:t>2 </a:t>
            </a:r>
            <a:r>
              <a:rPr lang="zh-CN" altLang="en-US" b="1">
                <a:sym typeface="+mn-ea"/>
              </a:rPr>
              <a:t>盒模型样式属性</a:t>
            </a:r>
            <a:endParaRPr lang="zh-CN" altLang="en-US" b="1"/>
          </a:p>
          <a:p>
            <a:pPr marL="171450" lvl="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 b="1">
                <a:solidFill>
                  <a:schemeClr val="tx1"/>
                </a:solidFill>
                <a:sym typeface="+mn-ea"/>
              </a:rPr>
              <a:t>width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：</a:t>
            </a:r>
            <a:r>
              <a:rPr lang="zh-CN" altLang="en-US" sz="900">
                <a:solidFill>
                  <a:schemeClr val="tx1"/>
                </a:solidFill>
                <a:sym typeface="+mn-ea"/>
              </a:rPr>
              <a:t>设置元素宽度</a:t>
            </a:r>
            <a:endParaRPr lang="zh-CN" altLang="en-US" sz="900">
              <a:solidFill>
                <a:schemeClr val="tx1"/>
              </a:solidFill>
              <a:sym typeface="+mn-ea"/>
            </a:endParaRPr>
          </a:p>
          <a:p>
            <a:pPr marL="171450" lvl="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 b="1">
                <a:solidFill>
                  <a:schemeClr val="tx1"/>
                </a:solidFill>
                <a:sym typeface="+mn-ea"/>
              </a:rPr>
              <a:t>height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：</a:t>
            </a:r>
            <a:r>
              <a:rPr lang="zh-CN" altLang="en-US" sz="900">
                <a:solidFill>
                  <a:schemeClr val="tx1"/>
                </a:solidFill>
                <a:sym typeface="+mn-ea"/>
              </a:rPr>
              <a:t>设置元素高度</a:t>
            </a:r>
            <a:endParaRPr lang="zh-CN" altLang="en-US" sz="900">
              <a:solidFill>
                <a:schemeClr val="tx1"/>
              </a:solidFill>
              <a:sym typeface="+mn-ea"/>
            </a:endParaRPr>
          </a:p>
          <a:p>
            <a:pPr marL="171450" lvl="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 b="1">
                <a:solidFill>
                  <a:srgbClr val="FF0000"/>
                </a:solidFill>
                <a:sym typeface="+mn-ea"/>
              </a:rPr>
              <a:t>margin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：</a:t>
            </a:r>
            <a:r>
              <a:rPr lang="zh-CN" altLang="en-US" sz="900">
                <a:solidFill>
                  <a:schemeClr val="tx1"/>
                </a:solidFill>
                <a:sym typeface="+mn-ea"/>
              </a:rPr>
              <a:t>设置元素外边距</a:t>
            </a:r>
            <a:endParaRPr lang="zh-CN" altLang="en-US" sz="900">
              <a:solidFill>
                <a:schemeClr val="tx1"/>
              </a:solidFill>
              <a:sym typeface="+mn-ea"/>
            </a:endParaRPr>
          </a:p>
          <a:p>
            <a:pPr marL="171450" lvl="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900">
                <a:solidFill>
                  <a:schemeClr val="tx1"/>
                </a:solidFill>
                <a:sym typeface="+mn-ea"/>
              </a:rPr>
              <a:t>盒子和盒子之间距离，</a:t>
            </a:r>
            <a:r>
              <a:rPr lang="zh-CN" altLang="en-US" sz="900" b="1">
                <a:solidFill>
                  <a:schemeClr val="tx1"/>
                </a:solidFill>
                <a:sym typeface="+mn-ea"/>
              </a:rPr>
              <a:t>必须指定宽度</a:t>
            </a:r>
            <a:endParaRPr lang="zh-CN" altLang="en-US" sz="900">
              <a:solidFill>
                <a:schemeClr val="tx1"/>
              </a:solidFill>
              <a:sym typeface="+mn-ea"/>
            </a:endParaRPr>
          </a:p>
          <a:p>
            <a:pPr marL="171450" lvl="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900" b="1">
                <a:solidFill>
                  <a:schemeClr val="tx1"/>
                </a:solidFill>
                <a:sym typeface="+mn-ea"/>
              </a:rPr>
              <a:t>margin</a:t>
            </a:r>
            <a:r>
              <a:rPr lang="zh-CN" altLang="en-US" sz="900" b="1">
                <a:solidFill>
                  <a:schemeClr val="tx1"/>
                </a:solidFill>
                <a:sym typeface="+mn-ea"/>
              </a:rPr>
              <a:t>：</a:t>
            </a:r>
            <a:r>
              <a:rPr lang="en-US" altLang="zh-CN" sz="900" b="1">
                <a:solidFill>
                  <a:schemeClr val="tx1"/>
                </a:solidFill>
                <a:sym typeface="+mn-ea"/>
              </a:rPr>
              <a:t>top  right  bottom left</a:t>
            </a:r>
            <a:r>
              <a:rPr lang="zh-CN" altLang="en-US" sz="900">
                <a:solidFill>
                  <a:schemeClr val="tx1"/>
                </a:solidFill>
                <a:sym typeface="+mn-ea"/>
              </a:rPr>
              <a:t>；可以分开</a:t>
            </a:r>
            <a:r>
              <a:rPr lang="en-US" altLang="zh-CN" sz="900">
                <a:solidFill>
                  <a:schemeClr val="tx1"/>
                </a:solidFill>
                <a:sym typeface="+mn-ea"/>
              </a:rPr>
              <a:t>margin-top/right/bottom/left;</a:t>
            </a:r>
            <a:endParaRPr lang="en-US" altLang="zh-CN" sz="900">
              <a:solidFill>
                <a:schemeClr val="tx1"/>
              </a:solidFill>
              <a:sym typeface="+mn-ea"/>
            </a:endParaRPr>
          </a:p>
          <a:p>
            <a:pPr marL="171450" lvl="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900" b="1">
                <a:solidFill>
                  <a:schemeClr val="tx1"/>
                </a:solidFill>
                <a:sym typeface="+mn-ea"/>
              </a:rPr>
              <a:t>块级元素水平居中</a:t>
            </a:r>
            <a:r>
              <a:rPr lang="zh-CN" altLang="en-US" sz="900">
                <a:solidFill>
                  <a:schemeClr val="tx1"/>
                </a:solidFill>
                <a:sym typeface="+mn-ea"/>
              </a:rPr>
              <a:t>：</a:t>
            </a:r>
            <a:r>
              <a:rPr lang="en-US" altLang="zh-CN" sz="900">
                <a:solidFill>
                  <a:schemeClr val="tx1"/>
                </a:solidFill>
                <a:sym typeface="+mn-ea"/>
              </a:rPr>
              <a:t>width:100px; </a:t>
            </a:r>
            <a:r>
              <a:rPr lang="en-US" altLang="zh-CN" sz="900" b="1">
                <a:solidFill>
                  <a:schemeClr val="tx1"/>
                </a:solidFill>
                <a:sym typeface="+mn-ea"/>
              </a:rPr>
              <a:t>margin: 0 auto;</a:t>
            </a:r>
            <a:endParaRPr lang="en-US" altLang="zh-CN" sz="900" b="1">
              <a:solidFill>
                <a:schemeClr val="tx1"/>
              </a:solidFill>
              <a:sym typeface="+mn-ea"/>
            </a:endParaRPr>
          </a:p>
          <a:p>
            <a:pPr marL="171450" lvl="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900" b="1">
                <a:solidFill>
                  <a:schemeClr val="tx1"/>
                </a:solidFill>
                <a:sym typeface="+mn-ea"/>
              </a:rPr>
              <a:t>行内元素或行内块元素水平居中</a:t>
            </a:r>
            <a:r>
              <a:rPr lang="zh-CN" altLang="en-US" sz="900">
                <a:solidFill>
                  <a:schemeClr val="tx1"/>
                </a:solidFill>
                <a:sym typeface="+mn-ea"/>
              </a:rPr>
              <a:t>：给父元素</a:t>
            </a:r>
            <a:r>
              <a:rPr lang="en-US" altLang="zh-CN" sz="9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900" b="1">
                <a:solidFill>
                  <a:schemeClr val="tx1"/>
                </a:solidFill>
                <a:sym typeface="+mn-ea"/>
              </a:rPr>
              <a:t>text-align: center;</a:t>
            </a:r>
            <a:endParaRPr lang="en-US" altLang="zh-CN" sz="900" b="1">
              <a:solidFill>
                <a:schemeClr val="tx1"/>
              </a:solidFill>
              <a:sym typeface="+mn-ea"/>
            </a:endParaRPr>
          </a:p>
          <a:p>
            <a:pPr marL="171450" lvl="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900" b="1">
                <a:solidFill>
                  <a:schemeClr val="tx1"/>
                </a:solidFill>
                <a:sym typeface="+mn-ea"/>
              </a:rPr>
              <a:t>外边距合并：</a:t>
            </a:r>
            <a:endParaRPr lang="zh-CN" altLang="en-US" sz="900" b="1">
              <a:solidFill>
                <a:schemeClr val="tx1"/>
              </a:solidFill>
              <a:sym typeface="+mn-ea"/>
            </a:endParaRPr>
          </a:p>
          <a:p>
            <a:pPr marL="228600" lvl="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900" b="1">
                <a:solidFill>
                  <a:schemeClr val="tx1"/>
                </a:solidFill>
                <a:sym typeface="+mn-ea"/>
              </a:rPr>
              <a:t>相邻块元素垂直外边距合并</a:t>
            </a:r>
            <a:endParaRPr lang="zh-CN" altLang="en-US" sz="900" b="1">
              <a:solidFill>
                <a:schemeClr val="tx1"/>
              </a:solidFill>
              <a:sym typeface="+mn-ea"/>
            </a:endParaRPr>
          </a:p>
          <a:p>
            <a:pPr marL="228600" lvl="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900">
                <a:solidFill>
                  <a:schemeClr val="tx1"/>
                </a:solidFill>
                <a:sym typeface="+mn-ea"/>
              </a:rPr>
              <a:t>上面元素有下边距，下面元素有上边距</a:t>
            </a:r>
            <a:endParaRPr lang="zh-CN" altLang="en-US" sz="900">
              <a:solidFill>
                <a:schemeClr val="tx1"/>
              </a:solidFill>
              <a:sym typeface="+mn-ea"/>
            </a:endParaRPr>
          </a:p>
          <a:p>
            <a:pPr marL="228600" lvl="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900">
                <a:solidFill>
                  <a:schemeClr val="tx1"/>
                </a:solidFill>
                <a:sym typeface="+mn-ea"/>
              </a:rPr>
              <a:t>垂直间距不是上下边距之和，是两个值取较大的</a:t>
            </a:r>
            <a:endParaRPr lang="zh-CN" altLang="en-US" sz="900">
              <a:solidFill>
                <a:schemeClr val="tx1"/>
              </a:solidFill>
              <a:sym typeface="+mn-ea"/>
            </a:endParaRPr>
          </a:p>
          <a:p>
            <a:pPr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900" b="1">
                <a:solidFill>
                  <a:schemeClr val="tx1"/>
                </a:solidFill>
                <a:sym typeface="+mn-ea"/>
              </a:rPr>
              <a:t>2.  </a:t>
            </a:r>
            <a:r>
              <a:rPr lang="zh-CN" altLang="en-US" sz="900" b="1">
                <a:solidFill>
                  <a:schemeClr val="tx1"/>
                </a:solidFill>
                <a:sym typeface="+mn-ea"/>
              </a:rPr>
              <a:t>嵌套块元素垂直外边距塌陷</a:t>
            </a:r>
            <a:endParaRPr lang="zh-CN" altLang="en-US" sz="900" b="1">
              <a:solidFill>
                <a:schemeClr val="tx1"/>
              </a:solidFill>
              <a:sym typeface="+mn-ea"/>
            </a:endParaRPr>
          </a:p>
          <a:p>
            <a:pPr marL="171450" lvl="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900">
                <a:solidFill>
                  <a:schemeClr val="tx1"/>
                </a:solidFill>
                <a:sym typeface="+mn-ea"/>
              </a:rPr>
              <a:t>嵌套关系的块元素，父元素有上边距，同时子元素也有上边距，父元素会塌陷较大的外边距值，外边距取较大值合并形成一个外边距</a:t>
            </a:r>
            <a:endParaRPr lang="zh-CN" altLang="en-US" sz="900">
              <a:solidFill>
                <a:schemeClr val="tx1"/>
              </a:solidFill>
              <a:sym typeface="+mn-ea"/>
            </a:endParaRPr>
          </a:p>
          <a:p>
            <a:pPr marL="171450" lvl="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900">
                <a:solidFill>
                  <a:schemeClr val="tx1"/>
                </a:solidFill>
                <a:sym typeface="+mn-ea"/>
              </a:rPr>
              <a:t>解决：为父元素定义上边框、内边距、</a:t>
            </a:r>
            <a:r>
              <a:rPr lang="en-US" altLang="zh-CN" sz="900">
                <a:solidFill>
                  <a:schemeClr val="tx1"/>
                </a:solidFill>
                <a:sym typeface="+mn-ea"/>
              </a:rPr>
              <a:t>overflow: hidden</a:t>
            </a:r>
            <a:endParaRPr lang="zh-CN" altLang="en-US" sz="900">
              <a:solidFill>
                <a:schemeClr val="tx1"/>
              </a:solidFill>
              <a:sym typeface="+mn-ea"/>
            </a:endParaRPr>
          </a:p>
          <a:p>
            <a:pPr marL="628650" lvl="1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900">
              <a:solidFill>
                <a:schemeClr val="tx1"/>
              </a:solidFill>
              <a:sym typeface="+mn-ea"/>
            </a:endParaRPr>
          </a:p>
          <a:p>
            <a:pPr marL="171450" lvl="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n"/>
            </a:pPr>
            <a:endParaRPr lang="zh-CN" altLang="en-US" sz="9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44390" y="700405"/>
            <a:ext cx="4337050" cy="343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lvl="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 b="1">
                <a:solidFill>
                  <a:srgbClr val="FF0000"/>
                </a:solidFill>
                <a:sym typeface="+mn-ea"/>
              </a:rPr>
              <a:t>padding</a:t>
            </a:r>
            <a:r>
              <a:rPr lang="zh-CN" altLang="en-US" sz="1000">
                <a:sym typeface="+mn-ea"/>
              </a:rPr>
              <a:t>：</a:t>
            </a:r>
            <a:r>
              <a:rPr lang="zh-CN" altLang="en-US" sz="900">
                <a:sym typeface="+mn-ea"/>
              </a:rPr>
              <a:t>设置元素内边距，边框和内容之间距离</a:t>
            </a:r>
            <a:endParaRPr lang="zh-CN" altLang="en-US" sz="900">
              <a:solidFill>
                <a:schemeClr val="tx1"/>
              </a:solidFill>
              <a:sym typeface="+mn-ea"/>
            </a:endParaRPr>
          </a:p>
          <a:p>
            <a:pPr marL="171450" lvl="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900">
                <a:sym typeface="+mn-ea"/>
              </a:rPr>
              <a:t>padding:</a:t>
            </a:r>
            <a:r>
              <a:rPr lang="zh-CN" altLang="en-US" sz="900">
                <a:sym typeface="+mn-ea"/>
              </a:rPr>
              <a:t>上</a:t>
            </a:r>
            <a:r>
              <a:rPr lang="en-US" altLang="zh-CN" sz="900">
                <a:sym typeface="+mn-ea"/>
              </a:rPr>
              <a:t> </a:t>
            </a:r>
            <a:r>
              <a:rPr lang="zh-CN" altLang="en-US" sz="900">
                <a:sym typeface="+mn-ea"/>
              </a:rPr>
              <a:t>右</a:t>
            </a:r>
            <a:r>
              <a:rPr lang="en-US" altLang="zh-CN" sz="900">
                <a:sym typeface="+mn-ea"/>
              </a:rPr>
              <a:t> </a:t>
            </a:r>
            <a:r>
              <a:rPr lang="zh-CN" altLang="en-US" sz="900">
                <a:sym typeface="+mn-ea"/>
              </a:rPr>
              <a:t>下</a:t>
            </a:r>
            <a:r>
              <a:rPr lang="en-US" altLang="zh-CN" sz="900">
                <a:sym typeface="+mn-ea"/>
              </a:rPr>
              <a:t> </a:t>
            </a:r>
            <a:r>
              <a:rPr lang="zh-CN" altLang="en-US" sz="900">
                <a:sym typeface="+mn-ea"/>
              </a:rPr>
              <a:t>左</a:t>
            </a:r>
            <a:r>
              <a:rPr lang="en-US" altLang="zh-CN" sz="900">
                <a:sym typeface="+mn-ea"/>
              </a:rPr>
              <a:t>; </a:t>
            </a:r>
            <a:r>
              <a:rPr lang="zh-CN" altLang="en-US" sz="900">
                <a:sym typeface="+mn-ea"/>
              </a:rPr>
              <a:t>可以分开</a:t>
            </a:r>
            <a:r>
              <a:rPr lang="en-US" altLang="zh-CN" sz="900">
                <a:sym typeface="+mn-ea"/>
              </a:rPr>
              <a:t>padding-left/right/top/bottom</a:t>
            </a:r>
            <a:endParaRPr lang="en-US" altLang="zh-CN" sz="900">
              <a:solidFill>
                <a:schemeClr val="tx1"/>
              </a:solidFill>
              <a:sym typeface="+mn-ea"/>
            </a:endParaRPr>
          </a:p>
          <a:p>
            <a:pPr marL="171450" lvl="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900">
                <a:sym typeface="+mn-ea"/>
              </a:rPr>
              <a:t>影响了盒子实际大小</a:t>
            </a:r>
            <a:endParaRPr lang="zh-CN" altLang="en-US" sz="900">
              <a:solidFill>
                <a:schemeClr val="tx1"/>
              </a:solidFill>
              <a:sym typeface="+mn-ea"/>
            </a:endParaRPr>
          </a:p>
          <a:p>
            <a:pPr marL="628650" lvl="1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900">
                <a:sym typeface="+mn-ea"/>
              </a:rPr>
              <a:t>盒子有宽和高，指定内边距，撑大盒子</a:t>
            </a:r>
            <a:endParaRPr lang="zh-CN" altLang="en-US" sz="900">
              <a:solidFill>
                <a:schemeClr val="tx1"/>
              </a:solidFill>
              <a:sym typeface="+mn-ea"/>
            </a:endParaRPr>
          </a:p>
          <a:p>
            <a:pPr marL="628650" lvl="1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900">
                <a:sym typeface="+mn-ea"/>
              </a:rPr>
              <a:t>盒子没有指定宽和高，不会撑开盒子大小</a:t>
            </a:r>
            <a:endParaRPr lang="zh-CN" altLang="en-US" sz="900">
              <a:solidFill>
                <a:schemeClr val="tx1"/>
              </a:solidFill>
              <a:sym typeface="+mn-ea"/>
            </a:endParaRPr>
          </a:p>
          <a:p>
            <a:pPr marL="171450" lvl="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900">
                <a:sym typeface="+mn-ea"/>
              </a:rPr>
              <a:t>盒子和效果图大小保持一致：宽和高减去多出来的内边距大小</a:t>
            </a:r>
            <a:endParaRPr lang="en-US" altLang="zh-CN" sz="900">
              <a:solidFill>
                <a:schemeClr val="tx1"/>
              </a:solidFill>
              <a:sym typeface="+mn-ea"/>
            </a:endParaRPr>
          </a:p>
          <a:p>
            <a:pPr marL="171450" lvl="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900" b="1">
                <a:sym typeface="+mn-ea"/>
              </a:rPr>
              <a:t>border</a:t>
            </a:r>
            <a:r>
              <a:rPr lang="zh-CN" altLang="en-US" sz="900">
                <a:sym typeface="+mn-ea"/>
              </a:rPr>
              <a:t>：border-width、</a:t>
            </a:r>
            <a:r>
              <a:rPr lang="en-US" altLang="zh-CN" sz="900">
                <a:sym typeface="+mn-ea"/>
              </a:rPr>
              <a:t>border-style</a:t>
            </a:r>
            <a:r>
              <a:rPr lang="zh-CN" altLang="en-US" sz="900">
                <a:sym typeface="+mn-ea"/>
              </a:rPr>
              <a:t>、border-color、border-radius</a:t>
            </a:r>
            <a:endParaRPr lang="zh-CN" altLang="en-US" sz="900">
              <a:sym typeface="+mn-ea"/>
            </a:endParaRPr>
          </a:p>
          <a:p>
            <a:pPr marL="171450" lvl="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n"/>
            </a:pPr>
            <a:r>
              <a:rPr lang="en-US" altLang="zh-CN" sz="900">
                <a:sym typeface="+mn-ea"/>
              </a:rPr>
              <a:t>border-style: </a:t>
            </a:r>
            <a:r>
              <a:rPr lang="en-US" altLang="zh-CN" sz="900" b="1">
                <a:sym typeface="+mn-ea"/>
              </a:rPr>
              <a:t>none</a:t>
            </a:r>
            <a:r>
              <a:rPr lang="en-US" altLang="zh-CN" sz="900">
                <a:sym typeface="+mn-ea"/>
              </a:rPr>
              <a:t> (</a:t>
            </a:r>
            <a:r>
              <a:rPr lang="zh-CN" altLang="en-US" sz="900">
                <a:sym typeface="+mn-ea"/>
              </a:rPr>
              <a:t>无</a:t>
            </a:r>
            <a:r>
              <a:rPr lang="en-US" altLang="zh-CN" sz="900">
                <a:sym typeface="+mn-ea"/>
              </a:rPr>
              <a:t>) | </a:t>
            </a:r>
            <a:r>
              <a:rPr lang="en-US" altLang="zh-CN" sz="900" b="1">
                <a:sym typeface="+mn-ea"/>
              </a:rPr>
              <a:t>solid</a:t>
            </a:r>
            <a:r>
              <a:rPr lang="en-US" altLang="zh-CN" sz="900">
                <a:sym typeface="+mn-ea"/>
              </a:rPr>
              <a:t> (</a:t>
            </a:r>
            <a:r>
              <a:rPr lang="zh-CN" altLang="en-US" sz="900">
                <a:sym typeface="+mn-ea"/>
              </a:rPr>
              <a:t>实线</a:t>
            </a:r>
            <a:r>
              <a:rPr lang="en-US" altLang="zh-CN" sz="900">
                <a:sym typeface="+mn-ea"/>
              </a:rPr>
              <a:t>) | </a:t>
            </a:r>
            <a:r>
              <a:rPr lang="en-US" altLang="zh-CN" sz="900" b="1">
                <a:sym typeface="+mn-ea"/>
              </a:rPr>
              <a:t>dashed</a:t>
            </a:r>
            <a:r>
              <a:rPr lang="en-US" altLang="zh-CN" sz="900">
                <a:sym typeface="+mn-ea"/>
              </a:rPr>
              <a:t> (</a:t>
            </a:r>
            <a:r>
              <a:rPr lang="zh-CN" altLang="en-US" sz="900">
                <a:sym typeface="+mn-ea"/>
              </a:rPr>
              <a:t>虚线</a:t>
            </a:r>
            <a:r>
              <a:rPr lang="en-US" altLang="zh-CN" sz="900">
                <a:sym typeface="+mn-ea"/>
              </a:rPr>
              <a:t>) | </a:t>
            </a:r>
            <a:r>
              <a:rPr lang="en-US" altLang="zh-CN" sz="900" b="1">
                <a:sym typeface="+mn-ea"/>
              </a:rPr>
              <a:t>dotted</a:t>
            </a:r>
            <a:r>
              <a:rPr lang="zh-CN" altLang="en-US" sz="900">
                <a:sym typeface="+mn-ea"/>
              </a:rPr>
              <a:t>（点线）</a:t>
            </a:r>
            <a:endParaRPr lang="zh-CN" altLang="en-US" sz="900">
              <a:solidFill>
                <a:schemeClr val="tx1"/>
              </a:solidFill>
              <a:sym typeface="+mn-ea"/>
            </a:endParaRPr>
          </a:p>
          <a:p>
            <a:pPr marL="171450" lvl="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900">
                <a:sym typeface="+mn-ea"/>
              </a:rPr>
              <a:t>边框合写：</a:t>
            </a:r>
            <a:r>
              <a:rPr lang="en-US" altLang="zh-CN" sz="900">
                <a:sym typeface="+mn-ea"/>
              </a:rPr>
              <a:t> border:1px solid red;</a:t>
            </a:r>
            <a:endParaRPr lang="en-US" altLang="zh-CN" sz="900">
              <a:solidFill>
                <a:schemeClr val="tx1"/>
              </a:solidFill>
              <a:sym typeface="+mn-ea"/>
            </a:endParaRPr>
          </a:p>
          <a:p>
            <a:pPr marL="171450" lvl="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900">
                <a:sym typeface="+mn-ea"/>
              </a:rPr>
              <a:t>边框分开写：</a:t>
            </a:r>
            <a:r>
              <a:rPr lang="en-US" altLang="zh-CN" sz="900">
                <a:sym typeface="+mn-ea"/>
              </a:rPr>
              <a:t>border-top: 1px solid red; </a:t>
            </a:r>
            <a:r>
              <a:rPr lang="zh-CN" altLang="en-US" sz="900">
                <a:sym typeface="+mn-ea"/>
              </a:rPr>
              <a:t>上边框的样式</a:t>
            </a:r>
            <a:endParaRPr lang="zh-CN" altLang="en-US" sz="900">
              <a:solidFill>
                <a:schemeClr val="tx1"/>
              </a:solidFill>
              <a:sym typeface="+mn-ea"/>
            </a:endParaRPr>
          </a:p>
          <a:p>
            <a:pPr marL="171450" lvl="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n"/>
            </a:pPr>
            <a:r>
              <a:rPr lang="en-US" altLang="zh-CN" sz="900" b="1">
                <a:solidFill>
                  <a:schemeClr val="accent2"/>
                </a:solidFill>
                <a:sym typeface="+mn-ea"/>
              </a:rPr>
              <a:t>border-collapse</a:t>
            </a:r>
            <a:r>
              <a:rPr lang="zh-CN" altLang="en-US" sz="900" b="1">
                <a:solidFill>
                  <a:schemeClr val="accent2"/>
                </a:solidFill>
                <a:sym typeface="+mn-ea"/>
              </a:rPr>
              <a:t>：</a:t>
            </a:r>
            <a:r>
              <a:rPr lang="zh-CN" altLang="en-US" sz="900">
                <a:sym typeface="+mn-ea"/>
              </a:rPr>
              <a:t>控制浏览器绘制表格边框的方式，控制相邻单元格的边框</a:t>
            </a:r>
            <a:endParaRPr lang="zh-CN" altLang="en-US" sz="900">
              <a:solidFill>
                <a:schemeClr val="tx1"/>
              </a:solidFill>
              <a:sym typeface="+mn-ea"/>
            </a:endParaRPr>
          </a:p>
          <a:p>
            <a:pPr marL="628650" lvl="1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n"/>
            </a:pPr>
            <a:r>
              <a:rPr lang="en-US" altLang="zh-CN" sz="900" b="1">
                <a:solidFill>
                  <a:schemeClr val="accent2"/>
                </a:solidFill>
                <a:sym typeface="+mn-ea"/>
              </a:rPr>
              <a:t>border-collapse: collapse;</a:t>
            </a:r>
            <a:r>
              <a:rPr lang="en-US" altLang="zh-CN" sz="900" b="1">
                <a:sym typeface="+mn-ea"/>
              </a:rPr>
              <a:t>  </a:t>
            </a:r>
            <a:r>
              <a:rPr lang="zh-CN" altLang="en-US" sz="900">
                <a:sym typeface="+mn-ea"/>
              </a:rPr>
              <a:t>（相邻框合并在一起）</a:t>
            </a:r>
            <a:endParaRPr lang="zh-CN" altLang="en-US" sz="900">
              <a:solidFill>
                <a:schemeClr val="tx1"/>
              </a:solidFill>
              <a:sym typeface="+mn-ea"/>
            </a:endParaRPr>
          </a:p>
          <a:p>
            <a:pPr marL="171450" lvl="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900">
                <a:sym typeface="+mn-ea"/>
              </a:rPr>
              <a:t>边框会额外增加盒子的实际大小：</a:t>
            </a:r>
            <a:endParaRPr lang="zh-CN" altLang="en-US" sz="900">
              <a:solidFill>
                <a:schemeClr val="tx1"/>
              </a:solidFill>
              <a:sym typeface="+mn-ea"/>
            </a:endParaRPr>
          </a:p>
          <a:p>
            <a:pPr marL="628650" lvl="1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900">
                <a:sym typeface="+mn-ea"/>
              </a:rPr>
              <a:t>测量盒子大小，不量边框</a:t>
            </a:r>
            <a:endParaRPr lang="zh-CN" altLang="en-US" sz="900">
              <a:solidFill>
                <a:schemeClr val="tx1"/>
              </a:solidFill>
              <a:sym typeface="+mn-ea"/>
            </a:endParaRPr>
          </a:p>
          <a:p>
            <a:pPr marL="628650" lvl="1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900">
                <a:sym typeface="+mn-ea"/>
              </a:rPr>
              <a:t>测量含边框，需要</a:t>
            </a:r>
            <a:r>
              <a:rPr lang="en-US" altLang="zh-CN" sz="900">
                <a:sym typeface="+mn-ea"/>
              </a:rPr>
              <a:t>width/height</a:t>
            </a:r>
            <a:r>
              <a:rPr lang="zh-CN" altLang="en-US" sz="900">
                <a:sym typeface="+mn-ea"/>
              </a:rPr>
              <a:t>减去边框宽度</a:t>
            </a:r>
            <a:endParaRPr lang="zh-CN" altLang="en-US" sz="900">
              <a:solidFill>
                <a:schemeClr val="tx1"/>
              </a:solidFill>
              <a:sym typeface="+mn-ea"/>
            </a:endParaRPr>
          </a:p>
          <a:p>
            <a:pPr marL="171450" lvl="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n"/>
            </a:pPr>
            <a:endParaRPr lang="zh-CN" altLang="en-US" sz="9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0340" y="4336415"/>
            <a:ext cx="3900170" cy="714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lvl="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900" b="1">
                <a:sym typeface="+mn-ea"/>
              </a:rPr>
              <a:t>清除内外边距：</a:t>
            </a:r>
            <a:r>
              <a:rPr lang="en-US" altLang="zh-CN" sz="900" b="1">
                <a:sym typeface="+mn-ea"/>
              </a:rPr>
              <a:t>* { margin:0; padding:0;}</a:t>
            </a:r>
            <a:endParaRPr lang="zh-CN" altLang="en-US" sz="900" b="1">
              <a:solidFill>
                <a:schemeClr val="tx1"/>
              </a:solidFill>
              <a:sym typeface="+mn-ea"/>
            </a:endParaRPr>
          </a:p>
          <a:p>
            <a:pPr marL="628650" lvl="1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900">
                <a:sym typeface="+mn-ea"/>
              </a:rPr>
              <a:t>网页元素默认带有内外边距，不通浏览器默认的不一致</a:t>
            </a:r>
            <a:endParaRPr lang="zh-CN" altLang="en-US" sz="900">
              <a:solidFill>
                <a:schemeClr val="tx1"/>
              </a:solidFill>
              <a:sym typeface="+mn-ea"/>
            </a:endParaRPr>
          </a:p>
          <a:p>
            <a:pPr marL="628650" lvl="1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900">
                <a:sym typeface="+mn-ea"/>
              </a:rPr>
              <a:t>布局前，清除网页元素的内外边距，让浏览器保持一致</a:t>
            </a:r>
            <a:endParaRPr lang="zh-CN" altLang="en-US" sz="900"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092315" y="3884930"/>
            <a:ext cx="1417955" cy="12128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132455" y="2571750"/>
            <a:ext cx="450850" cy="104838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780155" y="3884930"/>
            <a:ext cx="1074420" cy="119570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700655" y="827405"/>
            <a:ext cx="1385570" cy="11715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860290" y="3884930"/>
            <a:ext cx="1067435" cy="12801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54425" y="2427605"/>
            <a:ext cx="989965" cy="1200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CSS</a:t>
            </a:r>
            <a:r>
              <a:rPr dirty="0">
                <a:latin typeface="微软雅黑" panose="020B0503020204020204" pitchFamily="34" charset="-122"/>
                <a:cs typeface="微软雅黑" panose="020B0503020204020204" pitchFamily="34" charset="-122"/>
              </a:rPr>
              <a:t>常用样式属性</a:t>
            </a:r>
            <a:endParaRPr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7335" y="636270"/>
            <a:ext cx="4352290" cy="2936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70000"/>
              </a:lnSpc>
            </a:pPr>
            <a:r>
              <a:rPr lang="en-US" altLang="zh-CN" b="1"/>
              <a:t>3 </a:t>
            </a:r>
            <a:r>
              <a:rPr lang="zh-CN" altLang="en-US" b="1"/>
              <a:t>背景样式属性</a:t>
            </a:r>
            <a:endParaRPr lang="zh-CN" altLang="en-US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b="1"/>
              <a:t>background-color</a:t>
            </a:r>
            <a:r>
              <a:rPr lang="zh-CN" altLang="en-US" sz="1000"/>
              <a:t>：</a:t>
            </a:r>
            <a:r>
              <a:rPr lang="zh-CN" altLang="en-US" sz="900"/>
              <a:t>背景颜色，颜色值、</a:t>
            </a:r>
            <a:r>
              <a:rPr lang="en-US" altLang="zh-CN" sz="900"/>
              <a:t>transparent(</a:t>
            </a:r>
            <a:r>
              <a:rPr lang="zh-CN" altLang="en-US" sz="900"/>
              <a:t>透明</a:t>
            </a:r>
            <a:r>
              <a:rPr lang="en-US" altLang="zh-CN" sz="900"/>
              <a:t>)</a:t>
            </a:r>
            <a:endParaRPr lang="en-US" altLang="zh-CN" sz="9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b="1"/>
              <a:t>background-image</a:t>
            </a:r>
            <a:r>
              <a:rPr lang="en-US" altLang="zh-CN" sz="1000"/>
              <a:t>：</a:t>
            </a:r>
            <a:r>
              <a:rPr lang="zh-CN" altLang="en-US" sz="900"/>
              <a:t>背景图片，</a:t>
            </a:r>
            <a:r>
              <a:rPr lang="en-US" altLang="zh-CN" sz="900"/>
              <a:t>none</a:t>
            </a:r>
            <a:r>
              <a:rPr lang="zh-CN" altLang="en-US" sz="900"/>
              <a:t>没背景图（默认）、图片</a:t>
            </a:r>
            <a:r>
              <a:rPr lang="en-US" altLang="zh-CN" sz="900"/>
              <a:t>url</a:t>
            </a:r>
            <a:endParaRPr lang="en-US" altLang="zh-CN" sz="9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b="1"/>
              <a:t>background-size</a:t>
            </a:r>
            <a:r>
              <a:rPr lang="en-US" altLang="zh-CN" sz="1000"/>
              <a:t>：</a:t>
            </a:r>
            <a:r>
              <a:rPr lang="zh-CN" altLang="en-US" sz="900"/>
              <a:t>背景图片尺寸，可以</a:t>
            </a:r>
            <a:r>
              <a:rPr lang="en-US" altLang="zh-CN" sz="900"/>
              <a:t>px</a:t>
            </a:r>
            <a:r>
              <a:rPr lang="zh-CN" altLang="en-US" sz="900"/>
              <a:t>、</a:t>
            </a:r>
            <a:r>
              <a:rPr lang="en-US" altLang="zh-CN" sz="900"/>
              <a:t>%</a:t>
            </a:r>
            <a:r>
              <a:rPr lang="zh-CN" altLang="en-US" sz="900"/>
              <a:t>或关键字（</a:t>
            </a:r>
            <a:r>
              <a:rPr lang="en-US" altLang="zh-CN" sz="900"/>
              <a:t>cover</a:t>
            </a:r>
            <a:r>
              <a:rPr lang="zh-CN" altLang="en-US" sz="900"/>
              <a:t>、</a:t>
            </a:r>
            <a:r>
              <a:rPr lang="en-US" altLang="zh-CN" sz="900"/>
              <a:t>contain</a:t>
            </a:r>
            <a:r>
              <a:rPr lang="zh-CN" altLang="en-US" sz="900"/>
              <a:t>）</a:t>
            </a:r>
            <a:endParaRPr lang="zh-CN" altLang="en-US" sz="10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b="1"/>
              <a:t>background-repeat</a:t>
            </a:r>
            <a:r>
              <a:rPr lang="en-US" altLang="zh-CN" sz="1000"/>
              <a:t>：</a:t>
            </a:r>
            <a:r>
              <a:rPr lang="zh-CN" altLang="en-US" sz="900"/>
              <a:t>设置背景平铺方式，</a:t>
            </a:r>
            <a:r>
              <a:rPr lang="en-US" altLang="zh-CN" sz="900" b="1">
                <a:solidFill>
                  <a:schemeClr val="accent5"/>
                </a:solidFill>
              </a:rPr>
              <a:t>repeat</a:t>
            </a:r>
            <a:r>
              <a:rPr lang="en-US" altLang="zh-CN" sz="900"/>
              <a:t>(</a:t>
            </a:r>
            <a:r>
              <a:rPr lang="zh-CN" altLang="en-US" sz="900"/>
              <a:t>水平和垂直</a:t>
            </a:r>
            <a:r>
              <a:rPr lang="en-US" altLang="zh-CN" sz="900"/>
              <a:t>)/</a:t>
            </a:r>
            <a:r>
              <a:rPr lang="en-US" altLang="zh-CN" sz="900" b="1">
                <a:solidFill>
                  <a:schemeClr val="accent5"/>
                </a:solidFill>
              </a:rPr>
              <a:t>repeat-x</a:t>
            </a:r>
            <a:r>
              <a:rPr lang="zh-CN" altLang="en-US" sz="900"/>
              <a:t>（水平）</a:t>
            </a:r>
            <a:r>
              <a:rPr lang="en-US" altLang="zh-CN" sz="900"/>
              <a:t>/</a:t>
            </a:r>
            <a:r>
              <a:rPr lang="en-US" altLang="zh-CN" sz="900" b="1">
                <a:solidFill>
                  <a:schemeClr val="accent5"/>
                </a:solidFill>
              </a:rPr>
              <a:t>repeat-y</a:t>
            </a:r>
            <a:r>
              <a:rPr lang="zh-CN" altLang="en-US" sz="900"/>
              <a:t>（垂直）</a:t>
            </a:r>
            <a:r>
              <a:rPr lang="en-US" altLang="zh-CN" sz="900"/>
              <a:t>/</a:t>
            </a:r>
            <a:r>
              <a:rPr lang="en-US" altLang="zh-CN" sz="900" b="1">
                <a:solidFill>
                  <a:schemeClr val="accent5"/>
                </a:solidFill>
              </a:rPr>
              <a:t>no-repeat</a:t>
            </a:r>
            <a:r>
              <a:rPr lang="zh-CN" altLang="en-US" sz="900"/>
              <a:t>（不重复）</a:t>
            </a:r>
            <a:r>
              <a:rPr lang="en-US" altLang="zh-CN" sz="900"/>
              <a:t>;</a:t>
            </a:r>
            <a:endParaRPr lang="zh-CN" altLang="en-US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b="1">
                <a:sym typeface="+mn-ea"/>
              </a:rPr>
              <a:t>background-position</a:t>
            </a:r>
            <a:r>
              <a:rPr lang="en-US" altLang="zh-CN" sz="1000">
                <a:sym typeface="+mn-ea"/>
              </a:rPr>
              <a:t>：</a:t>
            </a:r>
            <a:r>
              <a:rPr lang="zh-CN" altLang="en-US" sz="900">
                <a:sym typeface="+mn-ea"/>
              </a:rPr>
              <a:t>设置背景图片的位置。</a:t>
            </a:r>
            <a:r>
              <a:rPr lang="en-US" altLang="zh-CN" sz="900">
                <a:sym typeface="+mn-ea"/>
              </a:rPr>
              <a:t>x</a:t>
            </a:r>
            <a:r>
              <a:rPr lang="zh-CN" altLang="en-US" sz="900">
                <a:sym typeface="+mn-ea"/>
              </a:rPr>
              <a:t>、</a:t>
            </a:r>
            <a:r>
              <a:rPr lang="en-US" altLang="zh-CN" sz="900">
                <a:sym typeface="+mn-ea"/>
              </a:rPr>
              <a:t>y</a:t>
            </a:r>
            <a:r>
              <a:rPr lang="zh-CN" altLang="en-US" sz="900">
                <a:sym typeface="+mn-ea"/>
              </a:rPr>
              <a:t>坐标或者方位名词</a:t>
            </a:r>
            <a:endParaRPr lang="zh-CN" altLang="en-US" sz="900"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200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900"/>
              <a:t>      top</a:t>
            </a:r>
            <a:r>
              <a:rPr lang="zh-CN" altLang="en-US" sz="900"/>
              <a:t>、</a:t>
            </a:r>
            <a:r>
              <a:rPr lang="en-US" altLang="zh-CN" sz="900"/>
              <a:t>center</a:t>
            </a:r>
            <a:r>
              <a:rPr lang="zh-CN" altLang="en-US" sz="900"/>
              <a:t>、</a:t>
            </a:r>
            <a:r>
              <a:rPr lang="en-US" altLang="zh-CN" sz="900"/>
              <a:t>bottom</a:t>
            </a:r>
            <a:r>
              <a:rPr lang="zh-CN" altLang="en-US" sz="900"/>
              <a:t>、</a:t>
            </a:r>
            <a:r>
              <a:rPr lang="en-US" altLang="zh-CN" sz="900"/>
              <a:t>left</a:t>
            </a:r>
            <a:r>
              <a:rPr lang="zh-CN" altLang="en-US" sz="900"/>
              <a:t>、</a:t>
            </a:r>
            <a:r>
              <a:rPr lang="en-US" altLang="zh-CN" sz="900"/>
              <a:t>center</a:t>
            </a:r>
            <a:r>
              <a:rPr lang="zh-CN" altLang="en-US" sz="900"/>
              <a:t>、</a:t>
            </a:r>
            <a:r>
              <a:rPr lang="en-US" altLang="zh-CN" sz="900"/>
              <a:t>right </a:t>
            </a:r>
            <a:r>
              <a:rPr lang="zh-CN" altLang="en-US" sz="900"/>
              <a:t>方位名词</a:t>
            </a:r>
            <a:endParaRPr lang="zh-CN" altLang="en-US" sz="9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b="1"/>
              <a:t>background-attachment</a:t>
            </a:r>
            <a:r>
              <a:rPr lang="zh-CN" altLang="en-US" sz="1000" b="1"/>
              <a:t>：</a:t>
            </a:r>
            <a:r>
              <a:rPr lang="zh-CN" altLang="en-US" sz="900"/>
              <a:t>背景图片是否固定或随页面其余部分滚动</a:t>
            </a:r>
            <a:endParaRPr lang="zh-CN" altLang="en-US" sz="9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900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900"/>
              <a:t>       scroll</a:t>
            </a:r>
            <a:r>
              <a:rPr lang="zh-CN" altLang="en-US" sz="900"/>
              <a:t>：背景随对象内容滚动；</a:t>
            </a:r>
            <a:r>
              <a:rPr lang="en-US" altLang="zh-CN" sz="900"/>
              <a:t>fixed</a:t>
            </a:r>
            <a:r>
              <a:rPr lang="zh-CN" altLang="en-US" sz="900"/>
              <a:t>：图像固定</a:t>
            </a:r>
            <a:endParaRPr lang="zh-CN" altLang="en-US" sz="900"/>
          </a:p>
        </p:txBody>
      </p:sp>
      <p:sp>
        <p:nvSpPr>
          <p:cNvPr id="6" name="文本框 5"/>
          <p:cNvSpPr txBox="1"/>
          <p:nvPr/>
        </p:nvSpPr>
        <p:spPr>
          <a:xfrm>
            <a:off x="4716145" y="2432685"/>
            <a:ext cx="4243070" cy="27419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70000"/>
              </a:lnSpc>
            </a:pPr>
            <a:r>
              <a:rPr lang="en-US" altLang="zh-CN" b="1">
                <a:sym typeface="+mn-ea"/>
              </a:rPr>
              <a:t>5 </a:t>
            </a:r>
            <a:r>
              <a:rPr lang="zh-CN" altLang="en-US" b="1">
                <a:sym typeface="+mn-ea"/>
              </a:rPr>
              <a:t>布局样式属性</a:t>
            </a:r>
            <a:endParaRPr lang="zh-CN" altLang="en-US"/>
          </a:p>
          <a:p>
            <a:pPr marL="171450" indent="-171450" fontAlgn="auto">
              <a:lnSpc>
                <a:spcPts val="1280"/>
              </a:lnSpc>
              <a:buFont typeface="Arial" panose="020B0604020202020204" pitchFamily="34" charset="0"/>
              <a:buChar char="•"/>
            </a:pPr>
            <a:r>
              <a:rPr lang="en-US" altLang="zh-CN" sz="1000" b="1">
                <a:sym typeface="+mn-ea"/>
              </a:rPr>
              <a:t>display</a:t>
            </a:r>
            <a:r>
              <a:rPr lang="zh-CN" altLang="en-US" sz="1000">
                <a:sym typeface="+mn-ea"/>
              </a:rPr>
              <a:t>：</a:t>
            </a:r>
            <a:r>
              <a:rPr lang="zh-CN" altLang="en-US" sz="900">
                <a:sym typeface="+mn-ea"/>
              </a:rPr>
              <a:t>显示方式，一个元素在页面中消失或显示</a:t>
            </a:r>
            <a:endParaRPr lang="zh-CN" altLang="en-US" sz="900">
              <a:sym typeface="+mn-ea"/>
            </a:endParaRPr>
          </a:p>
          <a:p>
            <a:pPr marL="628650" lvl="1" indent="-171450" fontAlgn="auto">
              <a:lnSpc>
                <a:spcPts val="1280"/>
              </a:lnSpc>
              <a:buFont typeface="Arial" panose="020B0604020202020204" pitchFamily="34" charset="0"/>
              <a:buChar char="•"/>
            </a:pPr>
            <a:r>
              <a:rPr lang="en-US" altLang="zh-CN" sz="900">
                <a:sym typeface="+mn-ea"/>
              </a:rPr>
              <a:t>none</a:t>
            </a:r>
            <a:r>
              <a:rPr lang="zh-CN" altLang="en-US" sz="900">
                <a:sym typeface="+mn-ea"/>
              </a:rPr>
              <a:t>（隐藏）不在保留位置</a:t>
            </a:r>
            <a:endParaRPr lang="zh-CN" altLang="en-US" sz="900">
              <a:sym typeface="+mn-ea"/>
            </a:endParaRPr>
          </a:p>
          <a:p>
            <a:pPr marL="628650" lvl="1" indent="-171450" fontAlgn="auto">
              <a:lnSpc>
                <a:spcPts val="1280"/>
              </a:lnSpc>
              <a:buFont typeface="Arial" panose="020B0604020202020204" pitchFamily="34" charset="0"/>
              <a:buChar char="•"/>
            </a:pPr>
            <a:r>
              <a:rPr lang="en-US" altLang="zh-CN" sz="900">
                <a:sym typeface="+mn-ea"/>
              </a:rPr>
              <a:t>block(</a:t>
            </a:r>
            <a:r>
              <a:rPr lang="zh-CN" altLang="en-US" sz="900">
                <a:sym typeface="+mn-ea"/>
              </a:rPr>
              <a:t>转块级、显示元素</a:t>
            </a:r>
            <a:r>
              <a:rPr lang="en-US" altLang="zh-CN" sz="900">
                <a:sym typeface="+mn-ea"/>
              </a:rPr>
              <a:t>)</a:t>
            </a:r>
            <a:r>
              <a:rPr lang="zh-CN" altLang="en-US" sz="900">
                <a:sym typeface="+mn-ea"/>
              </a:rPr>
              <a:t>、</a:t>
            </a:r>
            <a:r>
              <a:rPr lang="en-US" altLang="zh-CN" sz="900">
                <a:sym typeface="+mn-ea"/>
              </a:rPr>
              <a:t>inline</a:t>
            </a:r>
            <a:r>
              <a:rPr lang="zh-CN" altLang="en-US" sz="900">
                <a:sym typeface="+mn-ea"/>
              </a:rPr>
              <a:t>（内联）、</a:t>
            </a:r>
            <a:r>
              <a:rPr lang="en-US" altLang="zh-CN" sz="900">
                <a:sym typeface="+mn-ea"/>
              </a:rPr>
              <a:t>flex</a:t>
            </a:r>
            <a:r>
              <a:rPr lang="zh-CN" altLang="en-US" sz="900">
                <a:sym typeface="+mn-ea"/>
              </a:rPr>
              <a:t>（弹性布局）</a:t>
            </a:r>
            <a:endParaRPr lang="zh-CN" altLang="en-US" sz="900">
              <a:sym typeface="+mn-ea"/>
            </a:endParaRPr>
          </a:p>
          <a:p>
            <a:pPr marL="171450" lvl="0" indent="-171450" fontAlgn="auto">
              <a:lnSpc>
                <a:spcPts val="1280"/>
              </a:lnSpc>
              <a:buFont typeface="Arial" panose="020B0604020202020204" pitchFamily="34" charset="0"/>
              <a:buChar char="•"/>
            </a:pPr>
            <a:r>
              <a:rPr lang="en-US" altLang="zh-CN" sz="1000" b="1"/>
              <a:t>visibility</a:t>
            </a:r>
            <a:r>
              <a:rPr lang="zh-CN" altLang="en-US" sz="1000" b="1"/>
              <a:t>：</a:t>
            </a:r>
            <a:r>
              <a:rPr lang="zh-CN" altLang="en-US" sz="900"/>
              <a:t>可见性</a:t>
            </a:r>
            <a:endParaRPr lang="zh-CN" altLang="en-US" sz="1000"/>
          </a:p>
          <a:p>
            <a:pPr marL="628650" lvl="1" indent="-171450" fontAlgn="auto">
              <a:lnSpc>
                <a:spcPts val="1280"/>
              </a:lnSpc>
              <a:buFont typeface="Arial" panose="020B0604020202020204" pitchFamily="34" charset="0"/>
              <a:buChar char="•"/>
            </a:pPr>
            <a:r>
              <a:rPr lang="en-US" altLang="zh-CN" sz="900"/>
              <a:t>visible </a:t>
            </a:r>
            <a:r>
              <a:rPr lang="zh-CN" altLang="en-US" sz="900"/>
              <a:t>元素可视；</a:t>
            </a:r>
            <a:endParaRPr lang="zh-CN" altLang="en-US" sz="900"/>
          </a:p>
          <a:p>
            <a:pPr marL="628650" lvl="1" indent="-171450" fontAlgn="auto">
              <a:lnSpc>
                <a:spcPts val="1280"/>
              </a:lnSpc>
              <a:buFont typeface="Arial" panose="020B0604020202020204" pitchFamily="34" charset="0"/>
              <a:buChar char="•"/>
            </a:pPr>
            <a:r>
              <a:rPr lang="en-US" altLang="zh-CN" sz="900"/>
              <a:t>hidden </a:t>
            </a:r>
            <a:r>
              <a:rPr lang="zh-CN" altLang="en-US" sz="900"/>
              <a:t>元素隐藏；隐藏元素后，继续占有原来的位置</a:t>
            </a:r>
            <a:endParaRPr lang="zh-CN" altLang="en-US" sz="900"/>
          </a:p>
          <a:p>
            <a:pPr marL="171450" indent="-171450" fontAlgn="auto">
              <a:lnSpc>
                <a:spcPts val="128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sym typeface="+mn-ea"/>
              </a:rPr>
              <a:t> </a:t>
            </a:r>
            <a:r>
              <a:rPr lang="zh-CN" altLang="en-US" sz="1000" b="1">
                <a:sym typeface="+mn-ea"/>
              </a:rPr>
              <a:t>float</a:t>
            </a:r>
            <a:r>
              <a:rPr lang="zh-CN" altLang="en-US" sz="1000">
                <a:sym typeface="+mn-ea"/>
              </a:rPr>
              <a:t>：</a:t>
            </a:r>
            <a:r>
              <a:rPr lang="zh-CN" altLang="en-US" sz="900">
                <a:sym typeface="+mn-ea"/>
              </a:rPr>
              <a:t>浮动方式，如 left、right、none。</a:t>
            </a:r>
            <a:endParaRPr lang="zh-CN" altLang="en-US" sz="900"/>
          </a:p>
          <a:p>
            <a:pPr marL="171450" indent="-171450" fontAlgn="auto">
              <a:lnSpc>
                <a:spcPts val="128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sym typeface="+mn-ea"/>
              </a:rPr>
              <a:t> </a:t>
            </a:r>
            <a:r>
              <a:rPr lang="zh-CN" altLang="en-US" sz="1000" b="1">
                <a:sym typeface="+mn-ea"/>
              </a:rPr>
              <a:t>overflow</a:t>
            </a:r>
            <a:r>
              <a:rPr lang="zh-CN" altLang="en-US" sz="1000">
                <a:sym typeface="+mn-ea"/>
              </a:rPr>
              <a:t>：</a:t>
            </a:r>
            <a:r>
              <a:rPr lang="zh-CN" altLang="en-US" sz="900">
                <a:sym typeface="+mn-ea"/>
              </a:rPr>
              <a:t>元素内容溢出，指定元素的框超过指定高度及宽度</a:t>
            </a:r>
            <a:endParaRPr lang="zh-CN" altLang="en-US" sz="900">
              <a:sym typeface="+mn-ea"/>
            </a:endParaRPr>
          </a:p>
          <a:p>
            <a:pPr marL="628650" lvl="1" indent="-171450" fontAlgn="auto">
              <a:lnSpc>
                <a:spcPts val="1280"/>
              </a:lnSpc>
              <a:buFont typeface="Arial" panose="020B0604020202020204" pitchFamily="34" charset="0"/>
              <a:buChar char="•"/>
            </a:pPr>
            <a:r>
              <a:rPr lang="en-US" altLang="zh-CN" sz="900">
                <a:sym typeface="+mn-ea"/>
              </a:rPr>
              <a:t>visible  </a:t>
            </a:r>
            <a:r>
              <a:rPr lang="zh-CN" altLang="en-US" sz="900">
                <a:sym typeface="+mn-ea"/>
              </a:rPr>
              <a:t>不剪切内容，也不添加滚动太</a:t>
            </a:r>
            <a:endParaRPr lang="en-US" altLang="zh-CN" sz="900">
              <a:sym typeface="+mn-ea"/>
            </a:endParaRPr>
          </a:p>
          <a:p>
            <a:pPr marL="628650" lvl="1" indent="-171450" fontAlgn="auto">
              <a:lnSpc>
                <a:spcPts val="1280"/>
              </a:lnSpc>
              <a:buFont typeface="Arial" panose="020B0604020202020204" pitchFamily="34" charset="0"/>
              <a:buChar char="•"/>
            </a:pPr>
            <a:r>
              <a:rPr lang="en-US" altLang="zh-CN" sz="900">
                <a:sym typeface="+mn-ea"/>
              </a:rPr>
              <a:t>hidden  </a:t>
            </a:r>
            <a:r>
              <a:rPr lang="zh-CN" altLang="en-US" sz="900">
                <a:sym typeface="+mn-ea"/>
              </a:rPr>
              <a:t>超出隐藏</a:t>
            </a:r>
            <a:r>
              <a:rPr lang="en-US" altLang="zh-CN" sz="900">
                <a:sym typeface="+mn-ea"/>
              </a:rPr>
              <a:t> </a:t>
            </a:r>
            <a:endParaRPr lang="en-US" altLang="zh-CN" sz="900">
              <a:sym typeface="+mn-ea"/>
            </a:endParaRPr>
          </a:p>
          <a:p>
            <a:pPr marL="1085850" lvl="2" indent="-171450" fontAlgn="auto">
              <a:lnSpc>
                <a:spcPts val="1280"/>
              </a:lnSpc>
              <a:buFont typeface="Arial" panose="020B0604020202020204" pitchFamily="34" charset="0"/>
              <a:buChar char="•"/>
            </a:pPr>
            <a:r>
              <a:rPr lang="zh-CN" altLang="en-US" sz="900">
                <a:sym typeface="+mn-ea"/>
              </a:rPr>
              <a:t>有定位的盒子慎用，会隐藏多余的部分</a:t>
            </a:r>
            <a:endParaRPr lang="zh-CN" altLang="en-US" sz="900">
              <a:sym typeface="+mn-ea"/>
            </a:endParaRPr>
          </a:p>
          <a:p>
            <a:pPr marL="1085850" lvl="2" indent="-171450" fontAlgn="auto">
              <a:lnSpc>
                <a:spcPts val="1280"/>
              </a:lnSpc>
              <a:buFont typeface="Arial" panose="020B0604020202020204" pitchFamily="34" charset="0"/>
              <a:buChar char="•"/>
            </a:pPr>
            <a:r>
              <a:rPr lang="zh-CN" altLang="en-US" sz="900">
                <a:sym typeface="+mn-ea"/>
              </a:rPr>
              <a:t>清除浮动、隐藏超出内容</a:t>
            </a:r>
            <a:endParaRPr lang="en-US" altLang="zh-CN" sz="900">
              <a:sym typeface="+mn-ea"/>
            </a:endParaRPr>
          </a:p>
          <a:p>
            <a:pPr marL="628650" lvl="1" indent="-171450" fontAlgn="auto">
              <a:lnSpc>
                <a:spcPts val="1280"/>
              </a:lnSpc>
              <a:buFont typeface="Arial" panose="020B0604020202020204" pitchFamily="34" charset="0"/>
              <a:buChar char="•"/>
            </a:pPr>
            <a:r>
              <a:rPr lang="en-US" altLang="zh-CN" sz="900">
                <a:sym typeface="+mn-ea"/>
              </a:rPr>
              <a:t>scroll   </a:t>
            </a:r>
            <a:r>
              <a:rPr lang="zh-CN" altLang="en-US" sz="900">
                <a:sym typeface="+mn-ea"/>
              </a:rPr>
              <a:t>不管是否超出内容，显示滚动条</a:t>
            </a:r>
            <a:endParaRPr lang="en-US" altLang="zh-CN" sz="900">
              <a:sym typeface="+mn-ea"/>
            </a:endParaRPr>
          </a:p>
          <a:p>
            <a:pPr marL="628650" lvl="1" indent="-171450" fontAlgn="auto">
              <a:lnSpc>
                <a:spcPts val="1280"/>
              </a:lnSpc>
              <a:buFont typeface="Arial" panose="020B0604020202020204" pitchFamily="34" charset="0"/>
              <a:buChar char="•"/>
            </a:pPr>
            <a:r>
              <a:rPr lang="en-US" altLang="zh-CN" sz="900">
                <a:sym typeface="+mn-ea"/>
              </a:rPr>
              <a:t>auto   </a:t>
            </a:r>
            <a:r>
              <a:rPr lang="zh-CN" altLang="en-US" sz="900">
                <a:sym typeface="+mn-ea"/>
              </a:rPr>
              <a:t>超出自动显示滚动条，不超出不显示</a:t>
            </a:r>
            <a:endParaRPr lang="zh-CN" altLang="en-US" sz="9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16145" y="633730"/>
            <a:ext cx="4572000" cy="19672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70000"/>
              </a:lnSpc>
            </a:pPr>
            <a:r>
              <a:rPr lang="en-US" altLang="zh-CN" b="1">
                <a:sym typeface="+mn-ea"/>
              </a:rPr>
              <a:t>4 </a:t>
            </a:r>
            <a:r>
              <a:rPr lang="zh-CN" altLang="en-US" b="1">
                <a:sym typeface="+mn-ea"/>
              </a:rPr>
              <a:t>定位样式属性</a:t>
            </a:r>
            <a:endParaRPr lang="zh-CN" altLang="en-US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b="1">
                <a:sym typeface="+mn-ea"/>
              </a:rPr>
              <a:t>position：</a:t>
            </a:r>
            <a:r>
              <a:rPr lang="zh-CN" altLang="en-US" sz="900">
                <a:sym typeface="+mn-ea"/>
              </a:rPr>
              <a:t>定位方式，</a:t>
            </a:r>
            <a:r>
              <a:rPr lang="en-US" altLang="zh-CN" sz="900">
                <a:sym typeface="+mn-ea"/>
              </a:rPr>
              <a:t>static</a:t>
            </a:r>
            <a:r>
              <a:rPr lang="zh-CN" altLang="en-US" sz="900">
                <a:sym typeface="+mn-ea"/>
              </a:rPr>
              <a:t>（静态）</a:t>
            </a:r>
            <a:r>
              <a:rPr lang="en-US" altLang="zh-CN" sz="900">
                <a:sym typeface="+mn-ea"/>
              </a:rPr>
              <a:t>/</a:t>
            </a:r>
            <a:r>
              <a:rPr lang="en-US" altLang="zh-CN" sz="900" b="1">
                <a:solidFill>
                  <a:schemeClr val="accent5"/>
                </a:solidFill>
                <a:sym typeface="+mn-ea"/>
              </a:rPr>
              <a:t>relative</a:t>
            </a:r>
            <a:r>
              <a:rPr lang="zh-CN" altLang="en-US" sz="900">
                <a:sym typeface="+mn-ea"/>
              </a:rPr>
              <a:t>（相对定位</a:t>
            </a:r>
            <a:r>
              <a:rPr lang="en-US" altLang="zh-CN" sz="900">
                <a:sym typeface="+mn-ea"/>
              </a:rPr>
              <a:t>-</a:t>
            </a:r>
            <a:r>
              <a:rPr lang="zh-CN" altLang="en-US" sz="900">
                <a:sym typeface="+mn-ea"/>
              </a:rPr>
              <a:t>占原来位置）</a:t>
            </a:r>
            <a:r>
              <a:rPr lang="en-US" altLang="zh-CN" sz="900">
                <a:sym typeface="+mn-ea"/>
              </a:rPr>
              <a:t>/</a:t>
            </a:r>
            <a:r>
              <a:rPr lang="en-US" altLang="zh-CN" sz="900" b="1">
                <a:solidFill>
                  <a:schemeClr val="accent5"/>
                </a:solidFill>
                <a:sym typeface="+mn-ea"/>
              </a:rPr>
              <a:t>absolute</a:t>
            </a:r>
            <a:r>
              <a:rPr lang="zh-CN" altLang="en-US" sz="900">
                <a:sym typeface="+mn-ea"/>
              </a:rPr>
              <a:t>（绝对定位</a:t>
            </a:r>
            <a:r>
              <a:rPr lang="en-US" altLang="zh-CN" sz="900">
                <a:sym typeface="+mn-ea"/>
              </a:rPr>
              <a:t>-</a:t>
            </a:r>
            <a:r>
              <a:rPr lang="zh-CN" altLang="en-US" sz="900">
                <a:sym typeface="+mn-ea"/>
              </a:rPr>
              <a:t>脱离文档流）</a:t>
            </a:r>
            <a:r>
              <a:rPr lang="en-US" altLang="zh-CN" sz="900">
                <a:sym typeface="+mn-ea"/>
              </a:rPr>
              <a:t>/</a:t>
            </a:r>
            <a:r>
              <a:rPr lang="en-US" altLang="zh-CN" sz="900" b="1">
                <a:solidFill>
                  <a:schemeClr val="accent5"/>
                </a:solidFill>
                <a:sym typeface="+mn-ea"/>
              </a:rPr>
              <a:t>fixed</a:t>
            </a:r>
            <a:r>
              <a:rPr lang="zh-CN" altLang="en-US" sz="900">
                <a:sym typeface="+mn-ea"/>
              </a:rPr>
              <a:t>（固定定位）</a:t>
            </a:r>
            <a:endParaRPr lang="zh-CN" altLang="en-US" sz="10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b="1">
                <a:sym typeface="+mn-ea"/>
              </a:rPr>
              <a:t>定位属性：</a:t>
            </a:r>
            <a:r>
              <a:rPr lang="zh-CN" altLang="en-US" sz="900">
                <a:sym typeface="+mn-ea"/>
              </a:rPr>
              <a:t>用于设置元素的位置和层叠顺序等。</a:t>
            </a:r>
            <a:r>
              <a:rPr lang="zh-CN" altLang="en-US" sz="900" b="1">
                <a:solidFill>
                  <a:schemeClr val="accent5"/>
                </a:solidFill>
                <a:sym typeface="+mn-ea"/>
              </a:rPr>
              <a:t>（上、右、下、左）</a:t>
            </a:r>
            <a:endParaRPr lang="zh-CN" altLang="en-US" sz="1000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000">
                <a:sym typeface="+mn-ea"/>
              </a:rPr>
              <a:t>  </a:t>
            </a:r>
            <a:r>
              <a:rPr lang="en-US" altLang="zh-CN" sz="1000">
                <a:sym typeface="+mn-ea"/>
              </a:rPr>
              <a:t> </a:t>
            </a:r>
            <a:r>
              <a:rPr lang="zh-CN" altLang="en-US" sz="1000">
                <a:sym typeface="+mn-ea"/>
              </a:rPr>
              <a:t>○</a:t>
            </a:r>
            <a:r>
              <a:rPr lang="zh-CN" altLang="en-US" sz="900">
                <a:sym typeface="+mn-ea"/>
              </a:rPr>
              <a:t> </a:t>
            </a:r>
            <a:r>
              <a:rPr lang="en-US" altLang="zh-CN" sz="900" b="1">
                <a:solidFill>
                  <a:schemeClr val="accent5"/>
                </a:solidFill>
                <a:sym typeface="+mn-ea"/>
              </a:rPr>
              <a:t> </a:t>
            </a:r>
            <a:r>
              <a:rPr lang="zh-CN" altLang="en-US" sz="900" b="1">
                <a:solidFill>
                  <a:schemeClr val="accent5"/>
                </a:solidFill>
                <a:sym typeface="+mn-ea"/>
              </a:rPr>
              <a:t>top</a:t>
            </a:r>
            <a:r>
              <a:rPr lang="zh-CN" altLang="en-US" sz="900">
                <a:sym typeface="+mn-ea"/>
              </a:rPr>
              <a:t>：设置元素顶部边缘相对于其容器的位置。</a:t>
            </a:r>
            <a:endParaRPr lang="zh-CN" altLang="en-US" sz="900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900">
                <a:sym typeface="+mn-ea"/>
              </a:rPr>
              <a:t>   </a:t>
            </a:r>
            <a:r>
              <a:rPr lang="zh-CN" altLang="en-US" sz="900">
                <a:sym typeface="+mn-ea"/>
              </a:rPr>
              <a:t>○</a:t>
            </a:r>
            <a:r>
              <a:rPr lang="en-US" altLang="zh-CN" sz="900">
                <a:sym typeface="+mn-ea"/>
              </a:rPr>
              <a:t> </a:t>
            </a:r>
            <a:r>
              <a:rPr lang="zh-CN" altLang="en-US" sz="900" b="1">
                <a:sym typeface="+mn-ea"/>
              </a:rPr>
              <a:t> </a:t>
            </a:r>
            <a:r>
              <a:rPr lang="zh-CN" altLang="en-US" sz="900" b="1">
                <a:solidFill>
                  <a:schemeClr val="accent5"/>
                </a:solidFill>
                <a:sym typeface="+mn-ea"/>
              </a:rPr>
              <a:t>left</a:t>
            </a:r>
            <a:r>
              <a:rPr lang="zh-CN" altLang="en-US" sz="900">
                <a:sym typeface="+mn-ea"/>
              </a:rPr>
              <a:t>：设置元素左侧边缘相对于其容器的位置。</a:t>
            </a:r>
            <a:endParaRPr lang="zh-CN" altLang="en-US" sz="90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900">
                <a:sym typeface="+mn-ea"/>
              </a:rPr>
              <a:t> </a:t>
            </a:r>
            <a:r>
              <a:rPr lang="en-US" altLang="zh-CN" sz="900">
                <a:sym typeface="+mn-ea"/>
              </a:rPr>
              <a:t>  </a:t>
            </a:r>
            <a:r>
              <a:rPr lang="zh-CN" altLang="en-US" sz="900">
                <a:sym typeface="+mn-ea"/>
              </a:rPr>
              <a:t>○ </a:t>
            </a:r>
            <a:r>
              <a:rPr lang="en-US" altLang="zh-CN" sz="900">
                <a:sym typeface="+mn-ea"/>
              </a:rPr>
              <a:t> </a:t>
            </a:r>
            <a:r>
              <a:rPr lang="zh-CN" altLang="en-US" sz="900" b="1">
                <a:solidFill>
                  <a:schemeClr val="accent5"/>
                </a:solidFill>
                <a:sym typeface="+mn-ea"/>
              </a:rPr>
              <a:t>right</a:t>
            </a:r>
            <a:r>
              <a:rPr lang="zh-CN" altLang="en-US" sz="900">
                <a:sym typeface="+mn-ea"/>
              </a:rPr>
              <a:t>：设置元素右侧边缘相对于其容器的位置。</a:t>
            </a:r>
            <a:endParaRPr lang="zh-CN" altLang="en-US" sz="90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900">
                <a:sym typeface="+mn-ea"/>
              </a:rPr>
              <a:t> </a:t>
            </a:r>
            <a:r>
              <a:rPr lang="en-US" altLang="zh-CN" sz="900">
                <a:sym typeface="+mn-ea"/>
              </a:rPr>
              <a:t>  </a:t>
            </a:r>
            <a:r>
              <a:rPr lang="zh-CN" altLang="en-US" sz="900">
                <a:sym typeface="+mn-ea"/>
              </a:rPr>
              <a:t>○ </a:t>
            </a:r>
            <a:r>
              <a:rPr lang="en-US" altLang="zh-CN" sz="900">
                <a:sym typeface="+mn-ea"/>
              </a:rPr>
              <a:t> </a:t>
            </a:r>
            <a:r>
              <a:rPr lang="zh-CN" altLang="en-US" sz="900" b="1">
                <a:solidFill>
                  <a:schemeClr val="accent5"/>
                </a:solidFill>
                <a:sym typeface="+mn-ea"/>
              </a:rPr>
              <a:t>bottom</a:t>
            </a:r>
            <a:r>
              <a:rPr lang="zh-CN" altLang="en-US" sz="900">
                <a:sym typeface="+mn-ea"/>
              </a:rPr>
              <a:t>：设置元素底部边缘相对于其容器的位置。</a:t>
            </a:r>
            <a:endParaRPr lang="zh-CN" altLang="en-US" sz="90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9750" y="2427605"/>
            <a:ext cx="1844040" cy="2438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39750" y="3075940"/>
            <a:ext cx="2560320" cy="24384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23850" y="3533140"/>
            <a:ext cx="3048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000" b="1"/>
              <a:t>背景样式合写：</a:t>
            </a:r>
            <a:endParaRPr lang="zh-CN" altLang="en-US" sz="1000" b="1"/>
          </a:p>
        </p:txBody>
      </p:sp>
      <p:sp>
        <p:nvSpPr>
          <p:cNvPr id="12" name="文本框 11"/>
          <p:cNvSpPr txBox="1"/>
          <p:nvPr/>
        </p:nvSpPr>
        <p:spPr>
          <a:xfrm>
            <a:off x="396240" y="3760470"/>
            <a:ext cx="40894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background: 背景颜色 背景图片地址 背景平铺 背景图像滚动 背景图片位置;</a:t>
            </a:r>
            <a:endParaRPr lang="zh-CN" altLang="en-US" sz="900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96240" y="4011930"/>
            <a:ext cx="4000500" cy="2819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23850" y="4300220"/>
            <a:ext cx="231457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buFont typeface="Wingdings" panose="05000000000000000000" charset="0"/>
              <a:buChar char="n"/>
            </a:pPr>
            <a:r>
              <a:rPr lang="zh-CN" altLang="en-US" sz="1000" b="1"/>
              <a:t>背景色半透明</a:t>
            </a:r>
            <a:r>
              <a:rPr lang="zh-CN" altLang="en-US" sz="900"/>
              <a:t>（必须</a:t>
            </a:r>
            <a:r>
              <a:rPr lang="en-US" altLang="zh-CN" sz="900"/>
              <a:t>4</a:t>
            </a:r>
            <a:r>
              <a:rPr lang="zh-CN" altLang="en-US" sz="900"/>
              <a:t>个值）</a:t>
            </a:r>
            <a:endParaRPr lang="zh-CN" altLang="en-US" sz="900"/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477135" y="4501515"/>
            <a:ext cx="2164080" cy="21336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33375" y="4695825"/>
            <a:ext cx="4382135" cy="4502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900"/>
              <a:t>最后一个参数是 alpha 透明度，取值范围在 0~1之间，习惯把</a:t>
            </a:r>
            <a:r>
              <a:rPr lang="en-US" altLang="zh-CN" sz="900"/>
              <a:t>0.3</a:t>
            </a:r>
            <a:r>
              <a:rPr lang="zh-CN" altLang="en-US" sz="900"/>
              <a:t>的</a:t>
            </a:r>
            <a:r>
              <a:rPr lang="en-US" altLang="zh-CN" sz="900"/>
              <a:t>0</a:t>
            </a:r>
            <a:r>
              <a:rPr lang="zh-CN" altLang="en-US" sz="900"/>
              <a:t>省略，</a:t>
            </a:r>
            <a:endParaRPr lang="zh-CN" altLang="en-US" sz="90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900"/>
              <a:t> background: rgba(0, 0, 0, .3);</a:t>
            </a:r>
            <a:endParaRPr lang="zh-CN" altLang="en-US" sz="900"/>
          </a:p>
        </p:txBody>
      </p:sp>
      <p:sp>
        <p:nvSpPr>
          <p:cNvPr id="18" name="文本框 17"/>
          <p:cNvSpPr txBox="1"/>
          <p:nvPr/>
        </p:nvSpPr>
        <p:spPr>
          <a:xfrm>
            <a:off x="333375" y="4510405"/>
            <a:ext cx="2143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b="1"/>
              <a:t>盒子背景半透明，内容不受影响</a:t>
            </a:r>
            <a:endParaRPr lang="zh-CN" altLang="en-US" sz="1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CSS</a:t>
            </a:r>
            <a:r>
              <a:rPr dirty="0">
                <a:latin typeface="微软雅黑" panose="020B0503020204020204" pitchFamily="34" charset="-122"/>
                <a:cs typeface="微软雅黑" panose="020B0503020204020204" pitchFamily="34" charset="-122"/>
              </a:rPr>
              <a:t>常用样式属性</a:t>
            </a:r>
            <a:endParaRPr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1610" y="772160"/>
            <a:ext cx="3702050" cy="299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ym typeface="+mn-ea"/>
              </a:rPr>
              <a:t>6 </a:t>
            </a:r>
            <a:r>
              <a:rPr lang="zh-CN" altLang="en-US" b="1">
                <a:sym typeface="+mn-ea"/>
              </a:rPr>
              <a:t>CSS</a:t>
            </a:r>
            <a:r>
              <a:rPr lang="en-US" altLang="zh-CN" b="1">
                <a:sym typeface="+mn-ea"/>
              </a:rPr>
              <a:t>3</a:t>
            </a:r>
            <a:r>
              <a:rPr lang="zh-CN" altLang="en-US" b="1">
                <a:sym typeface="+mn-ea"/>
              </a:rPr>
              <a:t>媒体查询</a:t>
            </a:r>
            <a:endParaRPr lang="zh-CN" altLang="en-US" b="1"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98495" y="1875790"/>
            <a:ext cx="3490595" cy="116014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57975" y="843280"/>
            <a:ext cx="2244090" cy="422338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79070" y="1081405"/>
            <a:ext cx="18980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000" b="1"/>
              <a:t>媒体查询</a:t>
            </a:r>
            <a:endParaRPr lang="zh-CN" altLang="en-US" sz="1000" b="1"/>
          </a:p>
        </p:txBody>
      </p:sp>
      <p:sp>
        <p:nvSpPr>
          <p:cNvPr id="19" name="文本框 18"/>
          <p:cNvSpPr txBox="1"/>
          <p:nvPr/>
        </p:nvSpPr>
        <p:spPr>
          <a:xfrm>
            <a:off x="179070" y="1999615"/>
            <a:ext cx="18980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000" b="1"/>
              <a:t>使用媒体查询场景</a:t>
            </a:r>
            <a:endParaRPr lang="zh-CN" altLang="en-US" sz="1000" b="1"/>
          </a:p>
        </p:txBody>
      </p:sp>
      <p:sp>
        <p:nvSpPr>
          <p:cNvPr id="20" name="文本框 19"/>
          <p:cNvSpPr txBox="1"/>
          <p:nvPr/>
        </p:nvSpPr>
        <p:spPr>
          <a:xfrm>
            <a:off x="3011805" y="826135"/>
            <a:ext cx="3048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000" b="1"/>
              <a:t>媒体查询用法</a:t>
            </a:r>
            <a:endParaRPr lang="zh-CN" altLang="en-US" sz="1000" b="1"/>
          </a:p>
        </p:txBody>
      </p:sp>
      <p:sp>
        <p:nvSpPr>
          <p:cNvPr id="22" name="文本框 21"/>
          <p:cNvSpPr txBox="1"/>
          <p:nvPr/>
        </p:nvSpPr>
        <p:spPr>
          <a:xfrm>
            <a:off x="179070" y="2216150"/>
            <a:ext cx="295973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 b="1"/>
              <a:t>响应式设计</a:t>
            </a:r>
            <a:r>
              <a:rPr lang="zh-CN" altLang="en-US" sz="900"/>
              <a:t>：</a:t>
            </a:r>
            <a:r>
              <a:rPr lang="zh-CN" altLang="en-US" sz="900">
                <a:sym typeface="+mn-ea"/>
              </a:rPr>
              <a:t>不同屏幕分辨率的设备</a:t>
            </a:r>
            <a:r>
              <a:rPr lang="en-US" altLang="zh-CN" sz="900">
                <a:sym typeface="+mn-ea"/>
              </a:rPr>
              <a:t>,</a:t>
            </a:r>
            <a:r>
              <a:rPr lang="zh-CN" altLang="en-US" sz="900"/>
              <a:t>提供适合的样式和布局。</a:t>
            </a:r>
            <a:endParaRPr lang="zh-CN" altLang="en-US" sz="900"/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 b="1"/>
              <a:t>设备优化</a:t>
            </a:r>
            <a:r>
              <a:rPr lang="zh-CN" altLang="en-US" sz="900"/>
              <a:t>：根据</a:t>
            </a:r>
            <a:r>
              <a:rPr lang="zh-CN" altLang="en-US" sz="900" b="1"/>
              <a:t>设备的特性</a:t>
            </a:r>
            <a:r>
              <a:rPr lang="zh-CN" altLang="en-US" sz="900"/>
              <a:t>和</a:t>
            </a:r>
            <a:r>
              <a:rPr lang="zh-CN" altLang="en-US" sz="900" b="1"/>
              <a:t>功能</a:t>
            </a:r>
            <a:r>
              <a:rPr lang="zh-CN" altLang="en-US" sz="900"/>
              <a:t>，为</a:t>
            </a:r>
            <a:r>
              <a:rPr lang="zh-CN" altLang="en-US" sz="900" b="1"/>
              <a:t>特定的设备类型</a:t>
            </a:r>
            <a:r>
              <a:rPr lang="zh-CN" altLang="en-US" sz="900"/>
              <a:t>（如移动设备、平板电脑）或</a:t>
            </a:r>
            <a:r>
              <a:rPr lang="zh-CN" altLang="en-US" sz="900" b="1"/>
              <a:t>功能</a:t>
            </a:r>
            <a:r>
              <a:rPr lang="zh-CN" altLang="en-US" sz="900"/>
              <a:t>（如触摸屏、高分辨率屏幕）</a:t>
            </a:r>
            <a:r>
              <a:rPr lang="zh-CN" altLang="en-US" sz="900" b="1"/>
              <a:t>提供定制化的样式和布局</a:t>
            </a:r>
            <a:r>
              <a:rPr lang="zh-CN" altLang="en-US" sz="900"/>
              <a:t>。</a:t>
            </a:r>
            <a:endParaRPr lang="zh-CN" altLang="en-US" sz="900"/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 b="1"/>
              <a:t>打印样式控制</a:t>
            </a:r>
            <a:r>
              <a:rPr lang="zh-CN" altLang="en-US" sz="900"/>
              <a:t>：控制打印页面的样式。</a:t>
            </a:r>
            <a:endParaRPr lang="zh-CN" altLang="en-US" sz="900"/>
          </a:p>
        </p:txBody>
      </p:sp>
      <p:sp>
        <p:nvSpPr>
          <p:cNvPr id="23" name="文本框 22"/>
          <p:cNvSpPr txBox="1"/>
          <p:nvPr/>
        </p:nvSpPr>
        <p:spPr>
          <a:xfrm>
            <a:off x="4728845" y="2499995"/>
            <a:ext cx="19881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900"/>
              <a:t>媒体类型</a:t>
            </a:r>
            <a:r>
              <a:rPr lang="en-US" altLang="zh-CN" sz="900"/>
              <a:t>:</a:t>
            </a:r>
            <a:endParaRPr lang="en-US" altLang="zh-CN" sz="9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900"/>
              <a:t>screen、print</a:t>
            </a:r>
            <a:endParaRPr lang="zh-CN" altLang="en-US" sz="9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900"/>
              <a:t>媒体特性</a:t>
            </a:r>
            <a:endParaRPr lang="zh-CN" altLang="en-US" sz="9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900"/>
              <a:t>width、orientation</a:t>
            </a:r>
            <a:endParaRPr lang="zh-CN" altLang="en-US" sz="900"/>
          </a:p>
        </p:txBody>
      </p:sp>
      <p:sp>
        <p:nvSpPr>
          <p:cNvPr id="26" name="文本框 25"/>
          <p:cNvSpPr txBox="1"/>
          <p:nvPr>
            <p:custDataLst>
              <p:tags r:id="rId5"/>
            </p:custDataLst>
          </p:nvPr>
        </p:nvSpPr>
        <p:spPr>
          <a:xfrm>
            <a:off x="3277235" y="3334385"/>
            <a:ext cx="23463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 u="sng">
                <a:solidFill>
                  <a:schemeClr val="accent2"/>
                </a:solidFill>
              </a:rPr>
              <a:t>示例代码：</a:t>
            </a:r>
            <a:r>
              <a:rPr lang="en-US" altLang="zh-CN" sz="1000" b="1" u="sng">
                <a:solidFill>
                  <a:schemeClr val="accent2"/>
                </a:solidFill>
              </a:rPr>
              <a:t>5.1 CSS</a:t>
            </a:r>
            <a:r>
              <a:rPr lang="zh-CN" altLang="en-US" sz="1000" b="1" u="sng">
                <a:solidFill>
                  <a:schemeClr val="accent2"/>
                </a:solidFill>
              </a:rPr>
              <a:t>媒体查询</a:t>
            </a:r>
            <a:r>
              <a:rPr lang="en-US" altLang="zh-CN" sz="1000" b="1" u="sng">
                <a:solidFill>
                  <a:schemeClr val="accent2"/>
                </a:solidFill>
              </a:rPr>
              <a:t>.html</a:t>
            </a:r>
            <a:endParaRPr lang="zh-CN" altLang="en-US" sz="1000" b="1" u="sng">
              <a:solidFill>
                <a:schemeClr val="accent2"/>
              </a:solidFill>
            </a:endParaRPr>
          </a:p>
        </p:txBody>
      </p:sp>
      <p:pic>
        <p:nvPicPr>
          <p:cNvPr id="100" name="图片 99"/>
          <p:cNvPicPr/>
          <p:nvPr/>
        </p:nvPicPr>
        <p:blipFill>
          <a:blip r:embed="rId6"/>
          <a:srcRect b="8584"/>
          <a:stretch>
            <a:fillRect/>
          </a:stretch>
        </p:blipFill>
        <p:spPr>
          <a:xfrm>
            <a:off x="3059430" y="3714115"/>
            <a:ext cx="2105660" cy="13322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" name="图片 2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52095" y="3795395"/>
            <a:ext cx="2409190" cy="116078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3138805" y="1019810"/>
            <a:ext cx="1288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900"/>
              <a:t>设置</a:t>
            </a:r>
            <a:r>
              <a:rPr lang="en-US" altLang="zh-CN" sz="900"/>
              <a:t>meta</a:t>
            </a:r>
            <a:r>
              <a:rPr lang="zh-CN" altLang="en-US" sz="900"/>
              <a:t>标签</a:t>
            </a:r>
            <a:endParaRPr lang="zh-CN" altLang="en-US" sz="900"/>
          </a:p>
        </p:txBody>
      </p:sp>
      <p:sp>
        <p:nvSpPr>
          <p:cNvPr id="31" name="文本框 30"/>
          <p:cNvSpPr txBox="1"/>
          <p:nvPr/>
        </p:nvSpPr>
        <p:spPr>
          <a:xfrm>
            <a:off x="3275965" y="1184910"/>
            <a:ext cx="3343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800"/>
              <a:t>&lt;meta name="viewport" content="width=device-width, initial-scale=1.0, maximum-scale=1.0, user-scalable=no"&gt;</a:t>
            </a:r>
            <a:endParaRPr lang="zh-CN" altLang="en-US" sz="800"/>
          </a:p>
        </p:txBody>
      </p:sp>
      <p:sp>
        <p:nvSpPr>
          <p:cNvPr id="32" name="文本框 31"/>
          <p:cNvSpPr txBox="1"/>
          <p:nvPr/>
        </p:nvSpPr>
        <p:spPr>
          <a:xfrm>
            <a:off x="3138805" y="1631950"/>
            <a:ext cx="20745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900">
                <a:sym typeface="+mn-ea"/>
              </a:rPr>
              <a:t>设置媒体查询样式规则</a:t>
            </a:r>
            <a:endParaRPr lang="zh-CN" altLang="en-US" sz="900"/>
          </a:p>
        </p:txBody>
      </p:sp>
      <p:sp>
        <p:nvSpPr>
          <p:cNvPr id="33" name="文本框 32"/>
          <p:cNvSpPr txBox="1"/>
          <p:nvPr/>
        </p:nvSpPr>
        <p:spPr>
          <a:xfrm>
            <a:off x="252095" y="1275715"/>
            <a:ext cx="304800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900"/>
              <a:t>CSS的一种技术，</a:t>
            </a:r>
            <a:r>
              <a:rPr lang="en-US" altLang="zh-CN" sz="900"/>
              <a:t>CSS3</a:t>
            </a:r>
            <a:r>
              <a:rPr lang="zh-CN" altLang="en-US" sz="900"/>
              <a:t>新增属性</a:t>
            </a:r>
            <a:r>
              <a:rPr lang="en-US" altLang="zh-CN" sz="900"/>
              <a:t>,</a:t>
            </a:r>
            <a:r>
              <a:rPr lang="zh-CN" altLang="en-US" sz="900"/>
              <a:t>用于根据设备属性和特性应用不同的样式规则，实现根据设备大小、方向和类型等自适应布局和样式的目的。</a:t>
            </a:r>
            <a:r>
              <a:rPr lang="en-US" altLang="zh-CN" sz="900">
                <a:sym typeface="+mn-ea"/>
              </a:rPr>
              <a:t>(IE8-</a:t>
            </a:r>
            <a:r>
              <a:rPr lang="zh-CN" altLang="en-US" sz="900">
                <a:sym typeface="+mn-ea"/>
              </a:rPr>
              <a:t>浏览器不支持</a:t>
            </a:r>
            <a:r>
              <a:rPr lang="en-US" altLang="zh-CN" sz="900">
                <a:sym typeface="+mn-ea"/>
              </a:rPr>
              <a:t>)</a:t>
            </a:r>
            <a:endParaRPr lang="en-US" altLang="zh-CN" sz="9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CSS</a:t>
            </a:r>
            <a:r>
              <a:rPr dirty="0">
                <a:latin typeface="微软雅黑" panose="020B0503020204020204" pitchFamily="34" charset="-122"/>
                <a:cs typeface="微软雅黑" panose="020B0503020204020204" pitchFamily="34" charset="-122"/>
              </a:rPr>
              <a:t>常用样式属性</a:t>
            </a:r>
            <a:endParaRPr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1610" y="772160"/>
            <a:ext cx="3702050" cy="299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ym typeface="+mn-ea"/>
              </a:rPr>
              <a:t>7 </a:t>
            </a:r>
            <a:r>
              <a:rPr lang="zh-CN" altLang="en-US" b="1">
                <a:sym typeface="+mn-ea"/>
              </a:rPr>
              <a:t>CSS属性书写顺序</a:t>
            </a:r>
            <a:endParaRPr lang="en-US" altLang="zh-CN" b="1"/>
          </a:p>
        </p:txBody>
      </p:sp>
      <p:sp>
        <p:nvSpPr>
          <p:cNvPr id="4" name="文本框 3"/>
          <p:cNvSpPr txBox="1"/>
          <p:nvPr/>
        </p:nvSpPr>
        <p:spPr>
          <a:xfrm>
            <a:off x="181610" y="1060450"/>
            <a:ext cx="4572000" cy="1491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b="1"/>
              <a:t>布局定位属性</a:t>
            </a:r>
            <a:r>
              <a:rPr lang="zh-CN" altLang="en-US" sz="1000"/>
              <a:t>：display / position / float / clear / visibility / overflow（建议 display 第一个写，关系到模式）</a:t>
            </a:r>
            <a:endParaRPr lang="zh-CN" altLang="en-US" sz="1000"/>
          </a:p>
          <a:p>
            <a:pPr marL="171450" indent="-1714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b="1"/>
              <a:t>自身属性</a:t>
            </a:r>
            <a:r>
              <a:rPr lang="zh-CN" altLang="en-US" sz="1000"/>
              <a:t>：width / height / margin / padding / border / backgroun</a:t>
            </a:r>
            <a:endParaRPr lang="zh-CN" altLang="en-US" sz="1000"/>
          </a:p>
          <a:p>
            <a:pPr marL="171450" indent="-1714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b="1"/>
              <a:t>文本属性</a:t>
            </a:r>
            <a:r>
              <a:rPr lang="zh-CN" altLang="en-US" sz="1000"/>
              <a:t>：color / font / text-decoration / text-align / vertical-align / white- space / break-word</a:t>
            </a:r>
            <a:endParaRPr lang="zh-CN" altLang="en-US" sz="1000"/>
          </a:p>
          <a:p>
            <a:pPr marL="171450" indent="-1714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b="1"/>
              <a:t>其他属性</a:t>
            </a:r>
            <a:r>
              <a:rPr lang="zh-CN" altLang="en-US" sz="1000"/>
              <a:t>（CSS3）：content / cursor / border-radius / box-shadow / text-shadow / background:linear-gradient …</a:t>
            </a:r>
            <a:endParaRPr lang="zh-CN" altLang="en-US" sz="1000"/>
          </a:p>
        </p:txBody>
      </p:sp>
      <p:sp>
        <p:nvSpPr>
          <p:cNvPr id="6" name="文本框 5"/>
          <p:cNvSpPr txBox="1"/>
          <p:nvPr/>
        </p:nvSpPr>
        <p:spPr>
          <a:xfrm>
            <a:off x="5292090" y="843915"/>
            <a:ext cx="4032885" cy="2369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8 </a:t>
            </a:r>
            <a:r>
              <a:rPr lang="zh-CN" altLang="en-US" b="1"/>
              <a:t>其他常用样式属性</a:t>
            </a:r>
            <a:endParaRPr lang="zh-CN" altLang="en-US" b="1"/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b="1"/>
              <a:t>鼠标样式</a:t>
            </a:r>
            <a:endParaRPr lang="zh-CN" altLang="en-US" sz="1000" b="1"/>
          </a:p>
          <a:p>
            <a:pPr marL="742950" lvl="1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/>
              <a:t> li { cursor: pointer;} </a:t>
            </a:r>
            <a:r>
              <a:rPr lang="zh-CN" altLang="en-US" sz="1000"/>
              <a:t>手型</a:t>
            </a:r>
            <a:endParaRPr lang="en-US" altLang="zh-CN" sz="1000"/>
          </a:p>
          <a:p>
            <a:pPr marL="285750" lvl="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b="1"/>
              <a:t>轮廓线，</a:t>
            </a:r>
            <a:r>
              <a:rPr lang="zh-CN" altLang="en-US" sz="1000"/>
              <a:t>去掉表单默认蓝色边框</a:t>
            </a:r>
            <a:endParaRPr lang="zh-CN" altLang="en-US" sz="1000"/>
          </a:p>
          <a:p>
            <a:pPr marL="742950" lvl="1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/>
              <a:t>input {outline : 0; }</a:t>
            </a:r>
            <a:r>
              <a:rPr lang="zh-CN" altLang="en-US" sz="1000"/>
              <a:t>或者</a:t>
            </a:r>
            <a:r>
              <a:rPr lang="en-US" altLang="zh-CN" sz="1000"/>
              <a:t> none</a:t>
            </a:r>
            <a:endParaRPr lang="en-US" altLang="zh-CN" sz="1000"/>
          </a:p>
          <a:p>
            <a:pPr marL="285750" lvl="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/>
              <a:t>防止拖拽文本域，文本域右下角不可以拖拽</a:t>
            </a:r>
            <a:endParaRPr lang="zh-CN" altLang="en-US" sz="1000"/>
          </a:p>
          <a:p>
            <a:pPr marL="742950" lvl="1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/>
              <a:t>textarea: { resize: none; }</a:t>
            </a:r>
            <a:endParaRPr lang="en-US" altLang="zh-CN" sz="1000"/>
          </a:p>
          <a:p>
            <a:pPr marL="285750" lvl="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/>
              <a:t>vertical-align</a:t>
            </a:r>
            <a:r>
              <a:rPr lang="zh-CN" altLang="en-US" sz="1000"/>
              <a:t>，设置图片或表单元素和文字垂直对齐</a:t>
            </a:r>
            <a:endParaRPr lang="zh-CN" altLang="en-US" sz="1000"/>
          </a:p>
          <a:p>
            <a:pPr marL="742950" lvl="1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/>
              <a:t>vertical-align : baseline | top | middle | bottom</a:t>
            </a:r>
            <a:endParaRPr lang="zh-CN" altLang="en-US" sz="1000"/>
          </a:p>
          <a:p>
            <a:pPr marL="285750" lvl="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b="1">
                <a:sym typeface="+mn-ea"/>
              </a:rPr>
              <a:t>单行文本溢出显示省略号</a:t>
            </a:r>
            <a:endParaRPr lang="zh-CN" altLang="en-US" sz="1000" b="1"/>
          </a:p>
          <a:p>
            <a:pPr marL="285750" lvl="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b="1"/>
              <a:t>多行文本溢出显示省略号 </a:t>
            </a:r>
            <a:endParaRPr lang="zh-CN" altLang="en-US" sz="1000" b="1"/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1000" b="1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78000" y="4299585"/>
            <a:ext cx="3753485" cy="7378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9220" y="4299585"/>
            <a:ext cx="1894840" cy="7518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52095" y="2499995"/>
            <a:ext cx="3734435" cy="17106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566920" y="3112770"/>
            <a:ext cx="2117090" cy="10979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804025" y="3112770"/>
            <a:ext cx="2104390" cy="1991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盒模型和布局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5" name="标题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624576" y="3960004"/>
            <a:ext cx="4129391" cy="5944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6" name="副标题 5"/>
          <p:cNvSpPr/>
          <p:nvPr>
            <p:ph type="subTitle" idx="1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盒模型的概念和分类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2185" y="310515"/>
            <a:ext cx="4911725" cy="43243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CSS</a:t>
            </a:r>
            <a:r>
              <a:rPr dirty="0"/>
              <a:t>盒模型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539750" y="2369820"/>
            <a:ext cx="3449320" cy="1325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b="1"/>
              <a:t>2 </a:t>
            </a:r>
            <a:r>
              <a:rPr lang="zh-CN" altLang="en-US" b="1"/>
              <a:t>如何设置盒模型：</a:t>
            </a:r>
            <a:endParaRPr lang="zh-CN" altLang="en-US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/>
              <a:t>使用width和height属性设置盒模型的宽度和高度。</a:t>
            </a:r>
            <a:endParaRPr lang="zh-CN" altLang="en-US" sz="10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/>
              <a:t>使用padding属性设置盒模型的内边距。</a:t>
            </a:r>
            <a:endParaRPr lang="zh-CN" altLang="en-US" sz="10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/>
              <a:t>使用border属性设置盒模型的边框样式、宽度和颜色。</a:t>
            </a:r>
            <a:endParaRPr lang="zh-CN" altLang="en-US" sz="10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/>
              <a:t>使用margin属性设置盒模型的外边距。</a:t>
            </a:r>
            <a:endParaRPr lang="zh-CN" altLang="en-US" sz="1000"/>
          </a:p>
        </p:txBody>
      </p:sp>
      <p:sp>
        <p:nvSpPr>
          <p:cNvPr id="6" name="文本框 5"/>
          <p:cNvSpPr txBox="1"/>
          <p:nvPr/>
        </p:nvSpPr>
        <p:spPr>
          <a:xfrm>
            <a:off x="539750" y="843280"/>
            <a:ext cx="8096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>
                <a:sym typeface="+mn-ea"/>
              </a:rPr>
              <a:t>盒模型</a:t>
            </a:r>
            <a:r>
              <a:rPr lang="zh-CN" altLang="en-US" sz="1200">
                <a:sym typeface="+mn-ea"/>
              </a:rPr>
              <a:t>是指在网页中的每个元素都被看作一个矩形的盒子，它包含了元素的</a:t>
            </a:r>
            <a:r>
              <a:rPr lang="zh-CN" altLang="en-US" sz="1200" b="1">
                <a:solidFill>
                  <a:schemeClr val="accent2"/>
                </a:solidFill>
                <a:sym typeface="+mn-ea"/>
              </a:rPr>
              <a:t>内容</a:t>
            </a:r>
            <a:r>
              <a:rPr lang="zh-CN" altLang="en-US" sz="1200">
                <a:sym typeface="+mn-ea"/>
              </a:rPr>
              <a:t>、</a:t>
            </a:r>
            <a:r>
              <a:rPr lang="zh-CN" altLang="en-US" sz="1200" b="1">
                <a:solidFill>
                  <a:schemeClr val="accent2"/>
                </a:solidFill>
                <a:sym typeface="+mn-ea"/>
              </a:rPr>
              <a:t>内边距</a:t>
            </a:r>
            <a:r>
              <a:rPr lang="zh-CN" altLang="en-US" sz="1200">
                <a:sym typeface="+mn-ea"/>
              </a:rPr>
              <a:t>、</a:t>
            </a:r>
            <a:r>
              <a:rPr lang="zh-CN" altLang="en-US" sz="1200" b="1">
                <a:solidFill>
                  <a:schemeClr val="accent2"/>
                </a:solidFill>
                <a:sym typeface="+mn-ea"/>
              </a:rPr>
              <a:t>边框</a:t>
            </a:r>
            <a:r>
              <a:rPr lang="zh-CN" altLang="en-US" sz="1200">
                <a:sym typeface="+mn-ea"/>
              </a:rPr>
              <a:t>和</a:t>
            </a:r>
            <a:r>
              <a:rPr lang="zh-CN" altLang="en-US" sz="1200" b="1">
                <a:solidFill>
                  <a:schemeClr val="accent2"/>
                </a:solidFill>
                <a:sym typeface="+mn-ea"/>
              </a:rPr>
              <a:t>外边距</a:t>
            </a:r>
            <a:r>
              <a:rPr lang="zh-CN" altLang="en-US" sz="1200">
                <a:sym typeface="+mn-ea"/>
              </a:rPr>
              <a:t>。</a:t>
            </a:r>
            <a:endParaRPr lang="zh-CN" altLang="en-US" sz="12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9750" y="3648710"/>
            <a:ext cx="7213600" cy="1325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b="1">
                <a:sym typeface="+mn-ea"/>
              </a:rPr>
              <a:t>3 </a:t>
            </a:r>
            <a:r>
              <a:rPr lang="zh-CN" altLang="en-US" b="1">
                <a:sym typeface="+mn-ea"/>
              </a:rPr>
              <a:t>如何调整盒模型的大小和边框：</a:t>
            </a:r>
            <a:endParaRPr lang="zh-CN" altLang="en-US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sym typeface="+mn-ea"/>
              </a:rPr>
              <a:t>设置width、height、padding、border等样式属性来调整盒模型的大小和边框样式。</a:t>
            </a:r>
            <a:endParaRPr lang="zh-CN" altLang="en-US" sz="10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sym typeface="+mn-ea"/>
              </a:rPr>
              <a:t>使用box-sizing属性控制盒模型的尺寸计算方式，常用值有content-box（标准盒模型）和border-box（IE盒模型）。</a:t>
            </a:r>
            <a:endParaRPr lang="zh-CN" altLang="en-US" sz="100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sym typeface="+mn-ea"/>
              </a:rPr>
              <a:t>使用border-radius属性设置盒模型的圆角效果。</a:t>
            </a:r>
            <a:endParaRPr lang="zh-CN" altLang="en-US" sz="100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sym typeface="+mn-ea"/>
              </a:rPr>
              <a:t>使用box-shadow属性添加盒模型的阴影效果。</a:t>
            </a:r>
            <a:endParaRPr lang="zh-CN" altLang="en-US" sz="100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9750" y="1131570"/>
            <a:ext cx="3850005" cy="13258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r>
              <a:rPr lang="en-US" altLang="zh-CN" b="1"/>
              <a:t>1 </a:t>
            </a:r>
            <a:r>
              <a:rPr lang="zh-CN" altLang="en-US" b="1"/>
              <a:t>盒模型：</a:t>
            </a:r>
            <a:endParaRPr lang="zh-CN" altLang="en-US" b="1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b="1">
                <a:sym typeface="+mn-ea"/>
              </a:rPr>
              <a:t>标准盒模型</a:t>
            </a:r>
            <a:r>
              <a:rPr lang="zh-CN" altLang="en-US" sz="1000">
                <a:sym typeface="+mn-ea"/>
              </a:rPr>
              <a:t>（W3C盒模型）</a:t>
            </a:r>
            <a:endParaRPr lang="zh-CN" altLang="en-US" sz="1000"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>
                <a:sym typeface="+mn-ea"/>
              </a:rPr>
              <a:t>宽度和高度仅包含</a:t>
            </a:r>
            <a:r>
              <a:rPr lang="zh-CN" altLang="en-US" sz="900" b="1" u="sng">
                <a:solidFill>
                  <a:schemeClr val="accent2"/>
                </a:solidFill>
                <a:sym typeface="+mn-ea"/>
              </a:rPr>
              <a:t>内容区域</a:t>
            </a:r>
            <a:r>
              <a:rPr lang="zh-CN" altLang="en-US" sz="900">
                <a:sym typeface="+mn-ea"/>
              </a:rPr>
              <a:t>，不包含内边距和边框</a:t>
            </a:r>
            <a:endParaRPr lang="zh-CN" altLang="en-US" sz="1000">
              <a:sym typeface="+mn-ea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b="1">
                <a:sym typeface="+mn-ea"/>
              </a:rPr>
              <a:t>IE盒模型</a:t>
            </a:r>
            <a:r>
              <a:rPr lang="zh-CN" altLang="en-US" sz="1000">
                <a:sym typeface="+mn-ea"/>
              </a:rPr>
              <a:t>（怪异盒模型）</a:t>
            </a:r>
            <a:endParaRPr lang="zh-CN" altLang="en-US" sz="1000"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>
                <a:sym typeface="+mn-ea"/>
              </a:rPr>
              <a:t>宽度和高度包含了</a:t>
            </a:r>
            <a:r>
              <a:rPr lang="zh-CN" altLang="en-US" sz="900" b="1" u="sng">
                <a:solidFill>
                  <a:schemeClr val="accent2"/>
                </a:solidFill>
                <a:sym typeface="+mn-ea"/>
              </a:rPr>
              <a:t>内容区域</a:t>
            </a:r>
            <a:r>
              <a:rPr lang="zh-CN" altLang="en-US" sz="900">
                <a:sym typeface="+mn-ea"/>
              </a:rPr>
              <a:t>、</a:t>
            </a:r>
            <a:r>
              <a:rPr lang="zh-CN" altLang="en-US" sz="900" b="1" u="sng">
                <a:solidFill>
                  <a:schemeClr val="accent2"/>
                </a:solidFill>
                <a:sym typeface="+mn-ea"/>
              </a:rPr>
              <a:t>内边距</a:t>
            </a:r>
            <a:r>
              <a:rPr lang="zh-CN" altLang="en-US" sz="900">
                <a:sym typeface="+mn-ea"/>
              </a:rPr>
              <a:t>和</a:t>
            </a:r>
            <a:r>
              <a:rPr lang="zh-CN" altLang="en-US" sz="900" b="1" u="sng">
                <a:solidFill>
                  <a:schemeClr val="accent2"/>
                </a:solidFill>
                <a:sym typeface="+mn-ea"/>
              </a:rPr>
              <a:t>边框</a:t>
            </a:r>
            <a:endParaRPr lang="zh-CN" altLang="en-US" sz="900" b="1" u="sng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77460" y="1204595"/>
            <a:ext cx="3538220" cy="633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b="1">
                <a:sym typeface="+mn-ea"/>
              </a:rPr>
              <a:t>4 </a:t>
            </a:r>
            <a:r>
              <a:rPr lang="zh-CN" altLang="en-US" b="1">
                <a:sym typeface="+mn-ea"/>
              </a:rPr>
              <a:t>示例代码：CSS盒模型.</a:t>
            </a:r>
            <a:r>
              <a:rPr lang="en-US" altLang="zh-CN" b="1">
                <a:sym typeface="+mn-ea"/>
              </a:rPr>
              <a:t>html</a:t>
            </a:r>
            <a:endParaRPr lang="zh-CN" altLang="en-US" b="1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000">
                <a:sym typeface="+mn-ea"/>
              </a:rPr>
              <a:t>如何设置和调整盒模型的大小和边框样式。</a:t>
            </a:r>
            <a:endParaRPr lang="zh-CN" altLang="en-US" sz="1000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68445" y="1923415"/>
            <a:ext cx="1897380" cy="18821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83935" y="1946275"/>
            <a:ext cx="2369820" cy="1859280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4726305" y="4659630"/>
            <a:ext cx="3727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 u="sng">
                <a:solidFill>
                  <a:schemeClr val="accent2"/>
                </a:solidFill>
              </a:rPr>
              <a:t>示例代码：</a:t>
            </a:r>
            <a:r>
              <a:rPr lang="en-US" altLang="zh-CN" sz="1000" b="1" u="sng">
                <a:solidFill>
                  <a:schemeClr val="accent2"/>
                </a:solidFill>
              </a:rPr>
              <a:t>6 </a:t>
            </a:r>
            <a:r>
              <a:rPr lang="zh-CN" altLang="en-US" sz="1000" b="1" u="sng">
                <a:solidFill>
                  <a:schemeClr val="accent2"/>
                </a:solidFill>
              </a:rPr>
              <a:t>盒模型</a:t>
            </a:r>
            <a:r>
              <a:rPr lang="en-US" altLang="zh-CN" sz="1000" b="1" u="sng">
                <a:solidFill>
                  <a:schemeClr val="accent2"/>
                </a:solidFill>
              </a:rPr>
              <a:t>.html</a:t>
            </a:r>
            <a:endParaRPr lang="zh-CN" altLang="en-US" sz="1000" b="1" u="sng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91" y="661394"/>
            <a:ext cx="5114757" cy="583906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20"/>
          </p:nvPr>
        </p:nvSpPr>
        <p:spPr>
          <a:xfrm>
            <a:off x="3200400" y="525145"/>
            <a:ext cx="5004435" cy="4031615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chemeClr val="bg1"/>
                </a:solidFill>
                <a:sym typeface="+mn-ea"/>
              </a:rPr>
              <a:t>HTML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元素和标签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选择器和样式属性</a:t>
            </a:r>
            <a:endParaRPr lang="zh-CN" altLang="en-US" dirty="0"/>
          </a:p>
          <a:p>
            <a:r>
              <a:rPr lang="en-US" altLang="zh-CN" dirty="0"/>
              <a:t>CSS</a:t>
            </a:r>
            <a:r>
              <a:rPr lang="zh-CN" altLang="en-US" dirty="0"/>
              <a:t>盒模型和布局</a:t>
            </a:r>
            <a:endParaRPr lang="zh-CN" altLang="en-US" dirty="0"/>
          </a:p>
          <a:p>
            <a:r>
              <a:rPr lang="en-US" altLang="zh-CN" dirty="0"/>
              <a:t>PC</a:t>
            </a:r>
            <a:r>
              <a:rPr lang="zh-CN" altLang="en-US" dirty="0"/>
              <a:t>端和移动端</a:t>
            </a:r>
            <a:r>
              <a:rPr lang="en-US" altLang="zh-CN" dirty="0"/>
              <a:t>H5</a:t>
            </a:r>
            <a:r>
              <a:rPr lang="zh-CN" altLang="en-US" dirty="0"/>
              <a:t>兼容性</a:t>
            </a:r>
            <a:endParaRPr lang="zh-CN" altLang="en-US" dirty="0"/>
          </a:p>
          <a:p>
            <a:r>
              <a:rPr lang="zh-CN" altLang="en-US" dirty="0"/>
              <a:t>综合实践及学习资源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2185" y="310515"/>
            <a:ext cx="4911725" cy="43243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常用布局方式</a:t>
            </a:r>
            <a:endParaRPr lang="zh-CN" altLang="en-US" dirty="0"/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252095" y="773430"/>
            <a:ext cx="4189095" cy="1652270"/>
          </a:xfrm>
          <a:prstGeom prst="rect">
            <a:avLst/>
          </a:prstGeom>
          <a:ln w="12700" cmpd="sng">
            <a:noFill/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r>
              <a:rPr lang="en-US" altLang="zh-CN" b="1">
                <a:sym typeface="+mn-ea"/>
              </a:rPr>
              <a:t>1 </a:t>
            </a:r>
            <a:r>
              <a:rPr lang="zh-CN" altLang="en-US" b="1">
                <a:sym typeface="+mn-ea"/>
              </a:rPr>
              <a:t>标准流</a:t>
            </a:r>
            <a:endParaRPr lang="zh-CN" altLang="en-US" b="1"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sym typeface="+mn-ea"/>
              </a:rPr>
              <a:t>标签按照规定好默认方式排列，基本布局方式</a:t>
            </a:r>
            <a:endParaRPr lang="zh-CN" altLang="en-US" sz="1000"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sym typeface="+mn-ea"/>
              </a:rPr>
              <a:t>块级元素独占一行，从上到下顺序排列。</a:t>
            </a:r>
            <a:endParaRPr lang="zh-CN" altLang="en-US" sz="1000">
              <a:sym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sym typeface="+mn-ea"/>
              </a:rPr>
              <a:t>常用元素：div、hr、p、h1~h6、ul、ol、dl、form、table</a:t>
            </a:r>
            <a:endParaRPr lang="zh-CN" altLang="en-US" sz="1000"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sym typeface="+mn-ea"/>
              </a:rPr>
              <a:t>行内元素按照顺序，从左到右顺序排列，配到父元素边缘则自动换行。</a:t>
            </a:r>
            <a:endParaRPr lang="zh-CN" altLang="en-US" sz="1000">
              <a:sym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sym typeface="+mn-ea"/>
              </a:rPr>
              <a:t>常用元素：span、a、i、em 等 </a:t>
            </a:r>
            <a:endParaRPr lang="zh-CN" altLang="en-US" sz="10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7645" y="2284730"/>
            <a:ext cx="4572000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 b="1">
                <a:solidFill>
                  <a:srgbClr val="FF0000"/>
                </a:solidFill>
              </a:rPr>
              <a:t>网页布局第一准则：</a:t>
            </a:r>
            <a:endParaRPr lang="zh-CN" altLang="en-US" sz="120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/>
              <a:t>多个块级元素纵向排列找标准流，多个块级元素横向排列找浮动</a:t>
            </a:r>
            <a:r>
              <a:rPr lang="zh-CN" altLang="en-US" sz="1200"/>
              <a:t>。</a:t>
            </a:r>
            <a:endParaRPr lang="zh-CN" altLang="en-US" sz="1200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00245" y="915670"/>
            <a:ext cx="4328160" cy="28270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66725" y="3175000"/>
            <a:ext cx="3710940" cy="18745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7950" y="2860040"/>
            <a:ext cx="3048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/>
              <a:t>有语义化的布局标签：</a:t>
            </a:r>
            <a:endParaRPr lang="zh-CN" altLang="en-US" sz="1200" b="1"/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4726305" y="4659630"/>
            <a:ext cx="3727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 u="sng">
                <a:solidFill>
                  <a:schemeClr val="accent2"/>
                </a:solidFill>
              </a:rPr>
              <a:t>示例代码：</a:t>
            </a:r>
            <a:r>
              <a:rPr lang="en-US" altLang="zh-CN" sz="1000" b="1" u="sng">
                <a:solidFill>
                  <a:schemeClr val="accent2"/>
                </a:solidFill>
              </a:rPr>
              <a:t>7 </a:t>
            </a:r>
            <a:r>
              <a:rPr lang="zh-CN" altLang="en-US" sz="1000" b="1" u="sng">
                <a:solidFill>
                  <a:schemeClr val="accent2"/>
                </a:solidFill>
              </a:rPr>
              <a:t>标准流布局</a:t>
            </a:r>
            <a:r>
              <a:rPr lang="en-US" altLang="zh-CN" sz="1000" b="1" u="sng">
                <a:solidFill>
                  <a:schemeClr val="accent2"/>
                </a:solidFill>
              </a:rPr>
              <a:t>.html</a:t>
            </a:r>
            <a:endParaRPr lang="zh-CN" altLang="en-US" sz="1000" b="1" u="sng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2185" y="310515"/>
            <a:ext cx="4911725" cy="43243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常用布局方式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96240" y="700405"/>
            <a:ext cx="4874895" cy="2665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b="1">
                <a:sym typeface="+mn-ea"/>
              </a:rPr>
              <a:t>2 </a:t>
            </a:r>
            <a:r>
              <a:rPr lang="zh-CN" altLang="en-US" b="1">
                <a:sym typeface="+mn-ea"/>
              </a:rPr>
              <a:t>浮动布局</a:t>
            </a:r>
            <a:endParaRPr lang="zh-CN" altLang="en-US" sz="1000"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sym typeface="+mn-ea"/>
              </a:rPr>
              <a:t>很多布局效果，标准流没有办法完成，可以利用浮动完成布局</a:t>
            </a:r>
            <a:endParaRPr lang="zh-CN" altLang="en-US" sz="1000">
              <a:sym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 b="1">
                <a:sym typeface="+mn-ea"/>
              </a:rPr>
              <a:t>浮动可以改变元素标签默认的排列方式</a:t>
            </a:r>
            <a:endParaRPr lang="zh-CN" altLang="en-US" sz="900" b="1">
              <a:sym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 b="1">
                <a:sym typeface="+mn-ea"/>
              </a:rPr>
              <a:t>让块级元素水平排列</a:t>
            </a:r>
            <a:endParaRPr lang="zh-CN" altLang="en-US" sz="900" b="1">
              <a:sym typeface="+mn-ea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sym typeface="+mn-ea"/>
              </a:rPr>
              <a:t>什么是</a:t>
            </a:r>
            <a:r>
              <a:rPr lang="zh-CN" altLang="en-US" sz="1000" b="1">
                <a:sym typeface="+mn-ea"/>
              </a:rPr>
              <a:t>浮动</a:t>
            </a:r>
            <a:endParaRPr lang="zh-CN" altLang="en-US" sz="1000">
              <a:sym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sym typeface="+mn-ea"/>
              </a:rPr>
              <a:t>float</a:t>
            </a:r>
            <a:r>
              <a:rPr lang="zh-CN" altLang="en-US" sz="1000">
                <a:sym typeface="+mn-ea"/>
              </a:rPr>
              <a:t>属性用于创建浮动框，将元素从正常的</a:t>
            </a:r>
            <a:r>
              <a:rPr lang="zh-CN" altLang="en-US" sz="1000" b="1">
                <a:solidFill>
                  <a:schemeClr val="accent2"/>
                </a:solidFill>
                <a:sym typeface="+mn-ea"/>
              </a:rPr>
              <a:t>文档流中脱离</a:t>
            </a:r>
            <a:r>
              <a:rPr lang="zh-CN" altLang="en-US" sz="1000">
                <a:sym typeface="+mn-ea"/>
              </a:rPr>
              <a:t>出来，并让其向左或向右浮动，使其他元素环绕它。</a:t>
            </a:r>
            <a:endParaRPr lang="zh-CN" altLang="en-US" sz="1000">
              <a:sym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sym typeface="+mn-ea"/>
              </a:rPr>
              <a:t>浮动的元素会一行内显示并且元素顶部对齐，没有间距</a:t>
            </a:r>
            <a:endParaRPr lang="zh-CN" altLang="en-US" sz="1000">
              <a:sym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sym typeface="+mn-ea"/>
              </a:rPr>
              <a:t>浮动元素会具有行内块元素的特性</a:t>
            </a:r>
            <a:endParaRPr lang="zh-CN" altLang="en-US" sz="1000">
              <a:sym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sym typeface="+mn-ea"/>
              </a:rPr>
              <a:t>float</a:t>
            </a:r>
            <a:r>
              <a:rPr lang="zh-CN" altLang="en-US" sz="1000">
                <a:sym typeface="+mn-ea"/>
              </a:rPr>
              <a:t>：</a:t>
            </a:r>
            <a:r>
              <a:rPr lang="en-US" altLang="zh-CN" sz="1000">
                <a:sym typeface="+mn-ea"/>
              </a:rPr>
              <a:t>none</a:t>
            </a:r>
            <a:r>
              <a:rPr lang="zh-CN" altLang="en-US" sz="1000">
                <a:sym typeface="+mn-ea"/>
              </a:rPr>
              <a:t>（不浮动）</a:t>
            </a:r>
            <a:r>
              <a:rPr lang="en-US" altLang="zh-CN" sz="1000">
                <a:sym typeface="+mn-ea"/>
              </a:rPr>
              <a:t>| </a:t>
            </a:r>
            <a:r>
              <a:rPr lang="en-US" altLang="zh-CN" sz="1000" b="1">
                <a:solidFill>
                  <a:srgbClr val="FF0000"/>
                </a:solidFill>
                <a:sym typeface="+mn-ea"/>
              </a:rPr>
              <a:t>left</a:t>
            </a:r>
            <a:r>
              <a:rPr lang="zh-CN" altLang="en-US" sz="1000">
                <a:sym typeface="+mn-ea"/>
              </a:rPr>
              <a:t>（左浮动）</a:t>
            </a:r>
            <a:r>
              <a:rPr lang="en-US" altLang="zh-CN" sz="1000">
                <a:sym typeface="+mn-ea"/>
              </a:rPr>
              <a:t> | </a:t>
            </a:r>
            <a:r>
              <a:rPr lang="en-US" altLang="zh-CN" sz="1000" b="1">
                <a:solidFill>
                  <a:srgbClr val="FF0000"/>
                </a:solidFill>
                <a:sym typeface="+mn-ea"/>
              </a:rPr>
              <a:t>right</a:t>
            </a:r>
            <a:r>
              <a:rPr lang="zh-CN" altLang="en-US" sz="1000">
                <a:sym typeface="+mn-ea"/>
              </a:rPr>
              <a:t>（右浮动）</a:t>
            </a:r>
            <a:endParaRPr lang="zh-CN" altLang="en-US" sz="1000">
              <a:sym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sym typeface="+mn-ea"/>
              </a:rPr>
              <a:t>为了约束浮动元素，浮动元素和父级块元素搭配使用</a:t>
            </a:r>
            <a:endParaRPr lang="zh-CN" altLang="en-US" sz="10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56665" y="3514090"/>
            <a:ext cx="2804160" cy="13258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711700" y="3498850"/>
            <a:ext cx="4262755" cy="13576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44390" y="700405"/>
            <a:ext cx="4572000" cy="2630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b="1">
                <a:solidFill>
                  <a:schemeClr val="accent2"/>
                </a:solidFill>
                <a:sym typeface="+mn-ea"/>
              </a:rPr>
              <a:t>清除浮动</a:t>
            </a:r>
            <a:r>
              <a:rPr lang="zh-CN" altLang="en-US" sz="1000">
                <a:sym typeface="+mn-ea"/>
              </a:rPr>
              <a:t>（闭合浮动）：</a:t>
            </a:r>
            <a:endParaRPr lang="zh-CN" altLang="en-US" sz="1000">
              <a:sym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sym typeface="+mn-ea"/>
              </a:rPr>
              <a:t>浮动的子标签无法撑开父盒子的高度</a:t>
            </a:r>
            <a:endParaRPr lang="zh-CN" altLang="en-US" sz="1000">
              <a:sym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sym typeface="+mn-ea"/>
              </a:rPr>
              <a:t>父盒子本身有高度，不会影响下面文档流，不需要清除浮动</a:t>
            </a:r>
            <a:endParaRPr lang="zh-CN" altLang="en-US" sz="1000">
              <a:sym typeface="+mn-ea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sym typeface="+mn-ea"/>
              </a:rPr>
              <a:t>清除浮动之后，父级会根据浮动的子盒子自动检测高度</a:t>
            </a:r>
            <a:endParaRPr lang="zh-CN" altLang="en-US" sz="1000">
              <a:sym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sym typeface="+mn-ea"/>
              </a:rPr>
              <a:t>浮动元素末尾加</a:t>
            </a:r>
            <a:r>
              <a:rPr lang="en-US" altLang="zh-CN" sz="1000" b="1">
                <a:solidFill>
                  <a:schemeClr val="accent2"/>
                </a:solidFill>
                <a:sym typeface="+mn-ea"/>
              </a:rPr>
              <a:t>&lt;div style="clear:both"&gt;&lt;/div&gt;</a:t>
            </a:r>
            <a:endParaRPr lang="en-US" altLang="zh-CN" sz="1000">
              <a:sym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sym typeface="+mn-ea"/>
              </a:rPr>
              <a:t>父级添加</a:t>
            </a:r>
            <a:r>
              <a:rPr lang="en-US" altLang="zh-CN" sz="1000">
                <a:sym typeface="+mn-ea"/>
              </a:rPr>
              <a:t> </a:t>
            </a:r>
            <a:r>
              <a:rPr lang="en-US" altLang="zh-CN" sz="1000" b="1">
                <a:solidFill>
                  <a:schemeClr val="accent2"/>
                </a:solidFill>
                <a:sym typeface="+mn-ea"/>
              </a:rPr>
              <a:t>overflow: hidden;</a:t>
            </a:r>
            <a:endParaRPr lang="en-US" altLang="zh-CN" sz="1000">
              <a:sym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sym typeface="+mn-ea"/>
              </a:rPr>
              <a:t>父级添加</a:t>
            </a:r>
            <a:r>
              <a:rPr lang="en-US" altLang="zh-CN" sz="1000">
                <a:sym typeface="+mn-ea"/>
              </a:rPr>
              <a:t>after</a:t>
            </a:r>
            <a:r>
              <a:rPr lang="zh-CN" altLang="en-US" sz="1000">
                <a:sym typeface="+mn-ea"/>
              </a:rPr>
              <a:t>伪元素：</a:t>
            </a:r>
            <a:endParaRPr lang="zh-CN" altLang="en-US" sz="1000">
              <a:sym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sym typeface="+mn-ea"/>
              </a:rPr>
              <a:t>css .clearfix:after { content: ""; display: block; height: 0; clear: both; visibility: hidden; } .clearfix { /* IE6、7 专有 */ *zoom: 1; }</a:t>
            </a:r>
            <a:endParaRPr lang="zh-CN" altLang="en-US" sz="1000">
              <a:sym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sym typeface="+mn-ea"/>
              </a:rPr>
              <a:t>css .clearfix:before,.clearfix:after { content:""; display:table; } .clearfix:after { clear:both; } .clearfix { *zoom:1; }</a:t>
            </a:r>
            <a:endParaRPr lang="zh-CN" altLang="en-US" sz="1000">
              <a:sym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2770505" y="4731385"/>
            <a:ext cx="20313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solidFill>
                  <a:schemeClr val="accent2"/>
                </a:solidFill>
              </a:rPr>
              <a:t>示例代码：</a:t>
            </a:r>
            <a:r>
              <a:rPr lang="en-US" altLang="zh-CN" sz="1000" b="1">
                <a:solidFill>
                  <a:schemeClr val="accent2"/>
                </a:solidFill>
              </a:rPr>
              <a:t>7 </a:t>
            </a:r>
            <a:r>
              <a:rPr lang="zh-CN" altLang="en-US" sz="1000" b="1">
                <a:solidFill>
                  <a:schemeClr val="accent2"/>
                </a:solidFill>
              </a:rPr>
              <a:t>标准流布局</a:t>
            </a:r>
            <a:r>
              <a:rPr lang="en-US" altLang="zh-CN" sz="1000" b="1">
                <a:solidFill>
                  <a:schemeClr val="accent2"/>
                </a:solidFill>
              </a:rPr>
              <a:t>.html</a:t>
            </a:r>
            <a:endParaRPr lang="en-US" altLang="zh-CN" sz="1000" b="1">
              <a:solidFill>
                <a:schemeClr val="accent2"/>
              </a:solidFill>
            </a:endParaRPr>
          </a:p>
          <a:p>
            <a:r>
              <a:rPr lang="en-US" altLang="zh-CN" sz="1000" b="1">
                <a:solidFill>
                  <a:schemeClr val="accent2"/>
                </a:solidFill>
              </a:rPr>
              <a:t>                7.1 </a:t>
            </a:r>
            <a:r>
              <a:rPr lang="zh-CN" altLang="en-US" sz="1000" b="1">
                <a:solidFill>
                  <a:schemeClr val="accent2"/>
                </a:solidFill>
              </a:rPr>
              <a:t>浮动布局</a:t>
            </a:r>
            <a:r>
              <a:rPr lang="en-US" altLang="zh-CN" sz="1000" b="1">
                <a:solidFill>
                  <a:schemeClr val="accent2"/>
                </a:solidFill>
              </a:rPr>
              <a:t>.html</a:t>
            </a:r>
            <a:endParaRPr lang="en-US" altLang="zh-CN" sz="10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2185" y="310515"/>
            <a:ext cx="4911725" cy="43243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常用布局方式</a:t>
            </a:r>
            <a:endParaRPr lang="zh-CN" altLang="en-US" dirty="0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79375" y="772160"/>
            <a:ext cx="4852670" cy="4019550"/>
          </a:xfrm>
          <a:prstGeom prst="rect">
            <a:avLst/>
          </a:prstGeom>
          <a:ln w="12700" cmpd="sng">
            <a:noFill/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r>
              <a:rPr lang="en-US" altLang="zh-CN" b="1">
                <a:sym typeface="+mn-ea"/>
              </a:rPr>
              <a:t>3 </a:t>
            </a:r>
            <a:r>
              <a:rPr lang="zh-CN" altLang="en-US" b="1">
                <a:sym typeface="+mn-ea"/>
              </a:rPr>
              <a:t>定位布局</a:t>
            </a:r>
            <a:r>
              <a:rPr lang="en-US" altLang="zh-CN" sz="900">
                <a:sym typeface="+mn-ea"/>
              </a:rPr>
              <a:t>(</a:t>
            </a:r>
            <a:r>
              <a:rPr lang="zh-CN" altLang="en-US" sz="900">
                <a:sym typeface="+mn-ea"/>
              </a:rPr>
              <a:t>小角标、滚动窗口元素固定屏幕某个位置</a:t>
            </a:r>
            <a:r>
              <a:rPr lang="en-US" altLang="zh-CN" sz="900">
                <a:sym typeface="+mn-ea"/>
              </a:rPr>
              <a:t>)</a:t>
            </a:r>
            <a:endParaRPr lang="zh-CN" altLang="en-US" b="1"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>
                <a:sym typeface="+mn-ea"/>
              </a:rPr>
              <a:t>让元素在盒子内移动位置或者固定屏幕某个位置，并且可以压住其他元素</a:t>
            </a:r>
            <a:endParaRPr lang="zh-CN" altLang="en-US" sz="900">
              <a:sym typeface="+mn-ea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>
                <a:sym typeface="+mn-ea"/>
              </a:rPr>
              <a:t>定位模式</a:t>
            </a:r>
            <a:endParaRPr lang="zh-CN" altLang="en-US" sz="900">
              <a:sym typeface="+mn-ea"/>
            </a:endParaRPr>
          </a:p>
          <a:p>
            <a:pPr marL="457200" lvl="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b="1">
                <a:solidFill>
                  <a:schemeClr val="accent2"/>
                </a:solidFill>
                <a:sym typeface="+mn-ea"/>
              </a:rPr>
              <a:t>position : </a:t>
            </a:r>
            <a:r>
              <a:rPr lang="en-US" altLang="zh-CN" sz="900" b="1">
                <a:solidFill>
                  <a:schemeClr val="accent2"/>
                </a:solidFill>
                <a:sym typeface="+mn-ea"/>
              </a:rPr>
              <a:t>relative;  </a:t>
            </a:r>
            <a:r>
              <a:rPr lang="zh-CN" altLang="en-US" sz="900" b="1">
                <a:solidFill>
                  <a:schemeClr val="accent2"/>
                </a:solidFill>
                <a:sym typeface="+mn-ea"/>
              </a:rPr>
              <a:t>相对定位，占原来位置</a:t>
            </a:r>
            <a:endParaRPr lang="en-US" altLang="zh-CN" sz="900" b="1">
              <a:solidFill>
                <a:schemeClr val="accent2"/>
              </a:solidFill>
              <a:sym typeface="+mn-ea"/>
            </a:endParaRPr>
          </a:p>
          <a:p>
            <a:pPr marL="457200" lvl="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b="1">
                <a:solidFill>
                  <a:schemeClr val="accent2"/>
                </a:solidFill>
                <a:sym typeface="+mn-ea"/>
              </a:rPr>
              <a:t>position: absolute;  </a:t>
            </a:r>
            <a:r>
              <a:rPr lang="zh-CN" altLang="en-US" sz="900" b="1">
                <a:solidFill>
                  <a:schemeClr val="accent2"/>
                </a:solidFill>
                <a:sym typeface="+mn-ea"/>
              </a:rPr>
              <a:t>绝对定位，脱离文档流</a:t>
            </a:r>
            <a:endParaRPr lang="en-US" altLang="zh-CN" sz="900">
              <a:sym typeface="+mn-ea"/>
            </a:endParaRPr>
          </a:p>
          <a:p>
            <a:pPr marL="457200" lvl="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b="1">
                <a:solidFill>
                  <a:schemeClr val="accent2"/>
                </a:solidFill>
                <a:sym typeface="+mn-ea"/>
              </a:rPr>
              <a:t>position: fixed ;  </a:t>
            </a:r>
            <a:r>
              <a:rPr lang="zh-CN" altLang="en-US" sz="900" b="1">
                <a:solidFill>
                  <a:schemeClr val="accent2"/>
                </a:solidFill>
                <a:sym typeface="+mn-ea"/>
              </a:rPr>
              <a:t>固定定位，固定在浏览器可视区位置</a:t>
            </a:r>
            <a:endParaRPr lang="zh-CN" altLang="en-US" sz="900" b="1">
              <a:solidFill>
                <a:schemeClr val="accent2"/>
              </a:solidFill>
              <a:sym typeface="+mn-ea"/>
            </a:endParaRPr>
          </a:p>
          <a:p>
            <a:pPr marL="914400" lvl="4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>
                <a:solidFill>
                  <a:schemeClr val="tx1"/>
                </a:solidFill>
                <a:sym typeface="+mn-ea"/>
              </a:rPr>
              <a:t>不随滚动条滚动，和父元素没有关系，单独使用</a:t>
            </a:r>
            <a:endParaRPr lang="en-US" altLang="zh-CN" sz="900">
              <a:solidFill>
                <a:schemeClr val="tx1"/>
              </a:solidFill>
              <a:sym typeface="+mn-ea"/>
            </a:endParaRPr>
          </a:p>
          <a:p>
            <a:pPr marL="457200" lvl="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>
                <a:sym typeface="+mn-ea"/>
              </a:rPr>
              <a:t>position: static;  </a:t>
            </a:r>
            <a:r>
              <a:rPr lang="zh-CN" altLang="en-US" sz="900">
                <a:sym typeface="+mn-ea"/>
              </a:rPr>
              <a:t>静态定位</a:t>
            </a:r>
            <a:endParaRPr lang="zh-CN" altLang="en-US" sz="900">
              <a:sym typeface="+mn-ea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>
                <a:sym typeface="+mn-ea"/>
              </a:rPr>
              <a:t>偏移量</a:t>
            </a:r>
            <a:endParaRPr lang="zh-CN" altLang="en-US" sz="900">
              <a:sym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b="1">
                <a:sym typeface="+mn-ea"/>
              </a:rPr>
              <a:t>top </a:t>
            </a:r>
            <a:r>
              <a:rPr lang="zh-CN" altLang="en-US" sz="900">
                <a:sym typeface="+mn-ea"/>
              </a:rPr>
              <a:t>定义元素相对于父元素上边线距离</a:t>
            </a:r>
            <a:endParaRPr lang="en-US" altLang="zh-CN" sz="900">
              <a:sym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b="1">
                <a:sym typeface="+mn-ea"/>
              </a:rPr>
              <a:t>bottom</a:t>
            </a:r>
            <a:r>
              <a:rPr lang="en-US" altLang="zh-CN" sz="900">
                <a:sym typeface="+mn-ea"/>
              </a:rPr>
              <a:t> </a:t>
            </a:r>
            <a:r>
              <a:rPr lang="zh-CN" altLang="en-US" sz="900">
                <a:sym typeface="+mn-ea"/>
              </a:rPr>
              <a:t>相对父元素下边线距离</a:t>
            </a:r>
            <a:endParaRPr lang="en-US" altLang="zh-CN" sz="900">
              <a:sym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b="1">
                <a:sym typeface="+mn-ea"/>
              </a:rPr>
              <a:t>left</a:t>
            </a:r>
            <a:r>
              <a:rPr lang="en-US" altLang="zh-CN" sz="900">
                <a:sym typeface="+mn-ea"/>
              </a:rPr>
              <a:t> </a:t>
            </a:r>
            <a:r>
              <a:rPr lang="en-US" altLang="zh-CN" sz="900">
                <a:sym typeface="+mn-ea"/>
              </a:rPr>
              <a:t> </a:t>
            </a:r>
            <a:r>
              <a:rPr lang="zh-CN" altLang="en-US" sz="900">
                <a:sym typeface="+mn-ea"/>
              </a:rPr>
              <a:t>相对父元素左边线距离</a:t>
            </a:r>
            <a:endParaRPr lang="en-US" altLang="zh-CN" sz="900">
              <a:sym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b="1">
                <a:sym typeface="+mn-ea"/>
              </a:rPr>
              <a:t>right</a:t>
            </a:r>
            <a:r>
              <a:rPr lang="en-US" altLang="zh-CN" sz="900">
                <a:sym typeface="+mn-ea"/>
              </a:rPr>
              <a:t> </a:t>
            </a:r>
            <a:r>
              <a:rPr lang="en-US" altLang="zh-CN" sz="900">
                <a:sym typeface="+mn-ea"/>
              </a:rPr>
              <a:t> </a:t>
            </a:r>
            <a:r>
              <a:rPr lang="zh-CN" altLang="en-US" sz="900">
                <a:sym typeface="+mn-ea"/>
              </a:rPr>
              <a:t>相对父元素右边线距离</a:t>
            </a:r>
            <a:endParaRPr lang="zh-CN" altLang="en-US" sz="900">
              <a:sym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>
                <a:sym typeface="+mn-ea"/>
              </a:rPr>
              <a:t>top </a:t>
            </a:r>
            <a:r>
              <a:rPr lang="zh-CN" altLang="en-US" sz="900">
                <a:sym typeface="+mn-ea"/>
              </a:rPr>
              <a:t>和</a:t>
            </a:r>
            <a:r>
              <a:rPr lang="en-US" altLang="zh-CN" sz="900">
                <a:sym typeface="+mn-ea"/>
              </a:rPr>
              <a:t> bottom </a:t>
            </a:r>
            <a:r>
              <a:rPr lang="zh-CN" altLang="en-US" sz="900">
                <a:sym typeface="+mn-ea"/>
              </a:rPr>
              <a:t>、</a:t>
            </a:r>
            <a:r>
              <a:rPr lang="en-US" altLang="zh-CN" sz="900">
                <a:sym typeface="+mn-ea"/>
              </a:rPr>
              <a:t>left </a:t>
            </a:r>
            <a:r>
              <a:rPr lang="zh-CN" altLang="en-US" sz="900">
                <a:sym typeface="+mn-ea"/>
              </a:rPr>
              <a:t>和</a:t>
            </a:r>
            <a:r>
              <a:rPr lang="en-US" altLang="zh-CN" sz="900">
                <a:sym typeface="+mn-ea"/>
              </a:rPr>
              <a:t> right</a:t>
            </a:r>
            <a:r>
              <a:rPr lang="zh-CN" altLang="en-US" sz="900">
                <a:sym typeface="+mn-ea"/>
              </a:rPr>
              <a:t>不要同时使用；</a:t>
            </a:r>
            <a:endParaRPr lang="zh-CN" altLang="en-US" sz="900">
              <a:sym typeface="+mn-ea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>
                <a:sym typeface="+mn-ea"/>
              </a:rPr>
              <a:t>堆叠顺序（</a:t>
            </a:r>
            <a:r>
              <a:rPr lang="en-US" altLang="zh-CN" sz="900">
                <a:sym typeface="+mn-ea"/>
              </a:rPr>
              <a:t>z-index</a:t>
            </a:r>
            <a:r>
              <a:rPr lang="zh-CN" altLang="en-US" sz="900">
                <a:sym typeface="+mn-ea"/>
              </a:rPr>
              <a:t>）</a:t>
            </a:r>
            <a:endParaRPr lang="zh-CN" altLang="en-US" sz="900">
              <a:sym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>
                <a:sym typeface="+mn-ea"/>
              </a:rPr>
              <a:t>定位布局，出现盒子重叠，控制盒子前后次序</a:t>
            </a:r>
            <a:endParaRPr lang="zh-CN" altLang="en-US" sz="900">
              <a:sym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>
                <a:sym typeface="+mn-ea"/>
              </a:rPr>
              <a:t>z-index : </a:t>
            </a:r>
            <a:r>
              <a:rPr lang="zh-CN" altLang="en-US" sz="900">
                <a:sym typeface="+mn-ea"/>
              </a:rPr>
              <a:t>正整数、负整数、</a:t>
            </a:r>
            <a:r>
              <a:rPr lang="en-US" altLang="zh-CN" sz="900">
                <a:sym typeface="+mn-ea"/>
              </a:rPr>
              <a:t>0</a:t>
            </a:r>
            <a:r>
              <a:rPr lang="zh-CN" altLang="en-US" sz="900">
                <a:sym typeface="+mn-ea"/>
              </a:rPr>
              <a:t>，数值越大，层级越高</a:t>
            </a:r>
            <a:endParaRPr lang="zh-CN" altLang="en-US" sz="900">
              <a:sym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>
                <a:sym typeface="+mn-ea"/>
              </a:rPr>
              <a:t>只用于相对定位、绝对定位、固定定位，其他无效</a:t>
            </a:r>
            <a:endParaRPr lang="zh-CN" altLang="en-US" sz="9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22907"/>
          <a:stretch>
            <a:fillRect/>
          </a:stretch>
        </p:blipFill>
        <p:spPr>
          <a:xfrm>
            <a:off x="2915920" y="2428240"/>
            <a:ext cx="2087880" cy="11322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360670" y="765175"/>
            <a:ext cx="3756025" cy="19329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377815" y="2698115"/>
            <a:ext cx="3738880" cy="23691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421380" y="3723640"/>
            <a:ext cx="1697355" cy="9461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9705" y="4792345"/>
            <a:ext cx="3048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chemeClr val="accent2"/>
                </a:solidFill>
              </a:rPr>
              <a:t>示例代码</a:t>
            </a:r>
            <a:r>
              <a:rPr lang="en-US" altLang="zh-CN" sz="1000">
                <a:solidFill>
                  <a:schemeClr val="accent2"/>
                </a:solidFill>
              </a:rPr>
              <a:t>:  </a:t>
            </a:r>
            <a:r>
              <a:rPr lang="zh-CN" altLang="en-US" sz="1000">
                <a:solidFill>
                  <a:schemeClr val="accent2"/>
                </a:solidFill>
              </a:rPr>
              <a:t>css常用样式属性.html</a:t>
            </a:r>
            <a:endParaRPr lang="zh-CN" altLang="en-US" sz="100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2185" y="310515"/>
            <a:ext cx="4911725" cy="43243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常用布局方式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28295" y="773430"/>
            <a:ext cx="3457575" cy="4312285"/>
          </a:xfrm>
          <a:prstGeom prst="rect">
            <a:avLst/>
          </a:prstGeom>
          <a:ln w="12700" cmpd="sng">
            <a:noFill/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r>
              <a:rPr lang="en-US" altLang="zh-CN" b="1">
                <a:sym typeface="+mn-ea"/>
              </a:rPr>
              <a:t>4 </a:t>
            </a:r>
            <a:r>
              <a:rPr lang="zh-CN" altLang="en-US" b="1">
                <a:sym typeface="+mn-ea"/>
              </a:rPr>
              <a:t>弹性布局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flex</a:t>
            </a:r>
            <a:r>
              <a:rPr lang="zh-CN" altLang="en-US">
                <a:sym typeface="+mn-ea"/>
              </a:rPr>
              <a:t>布局）</a:t>
            </a:r>
            <a:endParaRPr lang="zh-CN" altLang="en-US"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>
                <a:sym typeface="+mn-ea"/>
              </a:rPr>
              <a:t>灵活的盒子容器</a:t>
            </a:r>
            <a:r>
              <a:rPr lang="en-US" altLang="zh-CN" sz="800">
                <a:sym typeface="+mn-ea"/>
              </a:rPr>
              <a:t>,CSS3 引入的新的布局模式。决定了</a:t>
            </a:r>
            <a:r>
              <a:rPr lang="en-US" altLang="zh-CN" sz="800" b="1">
                <a:sym typeface="+mn-ea"/>
              </a:rPr>
              <a:t>元素如何在页面上排列</a:t>
            </a:r>
            <a:r>
              <a:rPr lang="en-US" altLang="zh-CN" sz="800">
                <a:sym typeface="+mn-ea"/>
              </a:rPr>
              <a:t>，</a:t>
            </a:r>
            <a:r>
              <a:rPr lang="zh-CN" altLang="en-US" sz="800" b="1">
                <a:sym typeface="+mn-ea"/>
              </a:rPr>
              <a:t>可以根据可用空间的大小自动伸缩。</a:t>
            </a:r>
            <a:endParaRPr lang="zh-CN" altLang="en-US" sz="800" b="1">
              <a:sym typeface="+mn-ea"/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800">
                <a:sym typeface="+mn-ea"/>
              </a:rPr>
              <a:t>在不同方向排列元素</a:t>
            </a:r>
            <a:endParaRPr lang="zh-CN" altLang="en-US" sz="800">
              <a:sym typeface="+mn-ea"/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800">
                <a:sym typeface="+mn-ea"/>
              </a:rPr>
              <a:t>重新排列元素的显示顺序</a:t>
            </a:r>
            <a:endParaRPr lang="zh-CN" altLang="en-US" sz="800">
              <a:sym typeface="+mn-ea"/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800">
                <a:sym typeface="+mn-ea"/>
              </a:rPr>
              <a:t>更改元素的对齐方式</a:t>
            </a:r>
            <a:endParaRPr lang="zh-CN" altLang="en-US" sz="800">
              <a:sym typeface="+mn-ea"/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800">
                <a:sym typeface="+mn-ea"/>
              </a:rPr>
              <a:t>动态地将元素装入容器</a:t>
            </a:r>
            <a:endParaRPr lang="zh-CN" altLang="en-US" sz="800"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>
                <a:sym typeface="+mn-ea"/>
              </a:rPr>
              <a:t>Flex容器</a:t>
            </a:r>
            <a:r>
              <a:rPr lang="zh-CN" altLang="en-US" sz="800">
                <a:sym typeface="+mn-ea"/>
              </a:rPr>
              <a:t>是一个父元素，子元素被称为</a:t>
            </a:r>
            <a:r>
              <a:rPr lang="zh-CN" altLang="en-US" sz="800" b="1">
                <a:sym typeface="+mn-ea"/>
              </a:rPr>
              <a:t>Flex项目</a:t>
            </a:r>
            <a:r>
              <a:rPr lang="zh-CN" altLang="en-US" sz="800">
                <a:sym typeface="+mn-ea"/>
              </a:rPr>
              <a:t>。</a:t>
            </a:r>
            <a:endParaRPr lang="zh-CN" altLang="en-US" sz="800"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>
                <a:sym typeface="+mn-ea"/>
              </a:rPr>
              <a:t>设置</a:t>
            </a:r>
            <a:r>
              <a:rPr lang="zh-CN" altLang="en-US" sz="800" b="1" u="sng">
                <a:solidFill>
                  <a:schemeClr val="accent2"/>
                </a:solidFill>
                <a:sym typeface="+mn-ea"/>
              </a:rPr>
              <a:t>Flex容器</a:t>
            </a:r>
            <a:r>
              <a:rPr lang="zh-CN" altLang="en-US" sz="800">
                <a:sym typeface="+mn-ea"/>
              </a:rPr>
              <a:t>的属性，如display: flex，可以让Flex项目按照一定的规则在容器内布局。</a:t>
            </a:r>
            <a:endParaRPr lang="zh-CN" altLang="en-US" sz="800"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u="sng">
                <a:solidFill>
                  <a:schemeClr val="accent2"/>
                </a:solidFill>
                <a:sym typeface="+mn-ea"/>
              </a:rPr>
              <a:t>Flex项目</a:t>
            </a:r>
            <a:r>
              <a:rPr lang="zh-CN" altLang="en-US" sz="800">
                <a:sym typeface="+mn-ea"/>
              </a:rPr>
              <a:t>可以通过设置宽度、高度、排列顺序等属性来控制它们在容器内的位置和大小</a:t>
            </a:r>
            <a:endParaRPr lang="zh-CN" altLang="en-US" sz="80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>
                <a:sym typeface="+mn-ea"/>
              </a:rPr>
              <a:t>使用flex-direction、justify-content、align-items等属性来控制弹性容器中的项目布局和对齐方式</a:t>
            </a:r>
            <a:endParaRPr lang="zh-CN" altLang="en-US" sz="80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>
                <a:sym typeface="+mn-ea"/>
              </a:rPr>
              <a:t> </a:t>
            </a:r>
            <a:r>
              <a:rPr lang="zh-CN" altLang="en-US" sz="800" b="1">
                <a:sym typeface="+mn-ea"/>
              </a:rPr>
              <a:t>display: flex</a:t>
            </a:r>
            <a:r>
              <a:rPr lang="zh-CN" altLang="en-US" sz="800">
                <a:sym typeface="+mn-ea"/>
              </a:rPr>
              <a:t>：设置容器的弹性布局</a:t>
            </a:r>
            <a:endParaRPr lang="zh-CN" altLang="en-US" sz="8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>
                <a:sym typeface="+mn-ea"/>
              </a:rPr>
              <a:t> </a:t>
            </a:r>
            <a:r>
              <a:rPr lang="zh-CN" altLang="en-US" sz="800" b="1">
                <a:sym typeface="+mn-ea"/>
              </a:rPr>
              <a:t>flex-direction</a:t>
            </a:r>
            <a:r>
              <a:rPr lang="zh-CN" altLang="en-US" sz="800">
                <a:sym typeface="+mn-ea"/>
              </a:rPr>
              <a:t>： 设置主轴排列方向</a:t>
            </a:r>
            <a:endParaRPr lang="zh-CN" altLang="en-US" sz="80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800"/>
              <a:t>           </a:t>
            </a:r>
            <a:r>
              <a:rPr lang="zh-CN" altLang="en-US" sz="800"/>
              <a:t>row | row-reverse | column | column-reverse;</a:t>
            </a:r>
            <a:endParaRPr lang="zh-CN" altLang="en-US" sz="8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b="1"/>
              <a:t>flex-wrap: </a:t>
            </a:r>
            <a:r>
              <a:rPr lang="en-US" altLang="zh-CN" sz="800"/>
              <a:t> 决定容器内项目是否可换行</a:t>
            </a:r>
            <a:endParaRPr lang="en-US" altLang="zh-CN" sz="800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800"/>
              <a:t>       </a:t>
            </a:r>
            <a:r>
              <a:rPr lang="zh-CN" altLang="en-US" sz="800"/>
              <a:t>flex-wrap: nowrap | wrap | wrap-reverse;</a:t>
            </a:r>
            <a:endParaRPr lang="zh-CN" altLang="en-US" sz="8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>
                <a:sym typeface="+mn-ea"/>
              </a:rPr>
              <a:t> </a:t>
            </a:r>
            <a:r>
              <a:rPr lang="zh-CN" altLang="en-US" sz="800" b="1">
                <a:sym typeface="+mn-ea"/>
              </a:rPr>
              <a:t>justify-content</a:t>
            </a:r>
            <a:r>
              <a:rPr lang="zh-CN" altLang="en-US" sz="800">
                <a:sym typeface="+mn-ea"/>
              </a:rPr>
              <a:t> </a:t>
            </a:r>
            <a:r>
              <a:rPr lang="en-US" altLang="zh-CN" sz="800">
                <a:sym typeface="+mn-ea"/>
              </a:rPr>
              <a:t>: </a:t>
            </a:r>
            <a:r>
              <a:rPr lang="zh-CN" altLang="en-US" sz="800">
                <a:sym typeface="+mn-ea"/>
              </a:rPr>
              <a:t>定义主轴对齐方式</a:t>
            </a:r>
            <a:endParaRPr lang="zh-CN" altLang="en-US" sz="80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800">
                <a:sym typeface="+mn-ea"/>
              </a:rPr>
              <a:t>    </a:t>
            </a:r>
            <a:r>
              <a:rPr lang="zh-CN" altLang="en-US" sz="800">
                <a:sym typeface="+mn-ea"/>
              </a:rPr>
              <a:t>flex-start</a:t>
            </a:r>
            <a:r>
              <a:rPr lang="en-US" altLang="zh-CN" sz="800">
                <a:sym typeface="+mn-ea"/>
              </a:rPr>
              <a:t> </a:t>
            </a:r>
            <a:r>
              <a:rPr lang="zh-CN" altLang="en-US" sz="800">
                <a:sym typeface="+mn-ea"/>
              </a:rPr>
              <a:t>左对齐 | flex-end</a:t>
            </a:r>
            <a:r>
              <a:rPr lang="en-US" altLang="zh-CN" sz="800">
                <a:sym typeface="+mn-ea"/>
              </a:rPr>
              <a:t> </a:t>
            </a:r>
            <a:r>
              <a:rPr lang="zh-CN" altLang="en-US" sz="800">
                <a:sym typeface="+mn-ea"/>
              </a:rPr>
              <a:t>右对齐 | center</a:t>
            </a:r>
            <a:r>
              <a:rPr lang="en-US" altLang="zh-CN" sz="800">
                <a:sym typeface="+mn-ea"/>
              </a:rPr>
              <a:t> </a:t>
            </a:r>
            <a:r>
              <a:rPr lang="zh-CN" altLang="en-US" sz="800">
                <a:sym typeface="+mn-ea"/>
              </a:rPr>
              <a:t>居中 | space-between</a:t>
            </a:r>
            <a:r>
              <a:rPr lang="en-US" altLang="zh-CN" sz="800">
                <a:sym typeface="+mn-ea"/>
              </a:rPr>
              <a:t> </a:t>
            </a:r>
            <a:r>
              <a:rPr lang="zh-CN" altLang="en-US" sz="800">
                <a:sym typeface="+mn-ea"/>
              </a:rPr>
              <a:t>两端 | space-around</a:t>
            </a:r>
            <a:r>
              <a:rPr lang="en-US" altLang="zh-CN" sz="800">
                <a:sym typeface="+mn-ea"/>
              </a:rPr>
              <a:t> </a:t>
            </a:r>
            <a:r>
              <a:rPr lang="zh-CN" altLang="en-US" sz="800">
                <a:sym typeface="+mn-ea"/>
              </a:rPr>
              <a:t>间隔相等;</a:t>
            </a:r>
            <a:endParaRPr lang="zh-CN" altLang="en-US" sz="800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07990" y="900430"/>
            <a:ext cx="2459990" cy="10947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91865" y="403860"/>
            <a:ext cx="3048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chemeClr val="accent2"/>
                </a:solidFill>
              </a:rPr>
              <a:t>示例代码</a:t>
            </a:r>
            <a:r>
              <a:rPr lang="en-US" altLang="zh-CN" sz="1000">
                <a:solidFill>
                  <a:schemeClr val="accent2"/>
                </a:solidFill>
              </a:rPr>
              <a:t>:8 </a:t>
            </a:r>
            <a:r>
              <a:rPr lang="zh-CN" altLang="en-US" sz="1000">
                <a:solidFill>
                  <a:schemeClr val="accent2"/>
                </a:solidFill>
              </a:rPr>
              <a:t>弹性布局</a:t>
            </a:r>
            <a:r>
              <a:rPr lang="en-US" altLang="zh-CN" sz="1000">
                <a:solidFill>
                  <a:schemeClr val="accent2"/>
                </a:solidFill>
              </a:rPr>
              <a:t>-flex.html</a:t>
            </a:r>
            <a:endParaRPr lang="en-US" altLang="zh-CN" sz="1000">
              <a:solidFill>
                <a:schemeClr val="accent2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785870" y="773430"/>
            <a:ext cx="5003165" cy="10991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795645" y="1995170"/>
            <a:ext cx="2407920" cy="23088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851910" y="1923415"/>
            <a:ext cx="1737995" cy="3150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PC</a:t>
            </a:r>
            <a:r>
              <a:rPr lang="zh-CN" altLang="en-US">
                <a:sym typeface="+mn-ea"/>
              </a:rPr>
              <a:t>端和移动端</a:t>
            </a:r>
            <a:r>
              <a:rPr lang="en-US" altLang="zh-CN">
                <a:sym typeface="+mn-ea"/>
              </a:rPr>
              <a:t>H5</a:t>
            </a:r>
            <a:r>
              <a:rPr lang="zh-CN" altLang="en-US">
                <a:sym typeface="+mn-ea"/>
              </a:rPr>
              <a:t>兼容性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5" name="标题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624576" y="3960004"/>
            <a:ext cx="4129391" cy="5944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6" name="副标题 5"/>
          <p:cNvSpPr/>
          <p:nvPr>
            <p:ph type="subTitle" idx="1"/>
          </p:nvPr>
        </p:nvSpPr>
        <p:spPr/>
        <p:txBody>
          <a:bodyPr>
            <a:normAutofit/>
          </a:bodyPr>
          <a:p>
            <a:r>
              <a:rPr lang="en-US" altLang="zh-CN"/>
              <a:t>PC</a:t>
            </a:r>
            <a:r>
              <a:rPr lang="zh-CN" altLang="en-US"/>
              <a:t>端和移动端</a:t>
            </a:r>
            <a:r>
              <a:rPr lang="en-US" altLang="zh-CN"/>
              <a:t>h5</a:t>
            </a:r>
            <a:r>
              <a:rPr lang="zh-CN" altLang="en-US"/>
              <a:t>兼容性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PC</a:t>
            </a:r>
            <a:r>
              <a:rPr dirty="0"/>
              <a:t>端和移动端区别</a:t>
            </a:r>
            <a:endParaRPr dirty="0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683895" y="814705"/>
          <a:ext cx="7760970" cy="4874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310"/>
                <a:gridCol w="3660775"/>
                <a:gridCol w="2762885"/>
              </a:tblGrid>
              <a:tr h="29718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900"/>
                        <a:t>区别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900"/>
                        <a:t>移动端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900"/>
                        <a:t>PC端</a:t>
                      </a:r>
                      <a:endParaRPr lang="zh-CN" altLang="en-US" sz="900"/>
                    </a:p>
                  </a:txBody>
                  <a:tcPr/>
                </a:tc>
              </a:tr>
              <a:tr h="685165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900" b="1"/>
                        <a:t>屏幕尺寸和分辨率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900"/>
                        <a:t>1.</a:t>
                      </a:r>
                      <a:r>
                        <a:rPr lang="zh-CN" altLang="en-US" sz="900"/>
                        <a:t>屏幕尺寸较小</a:t>
                      </a:r>
                      <a:r>
                        <a:rPr lang="en-US" altLang="zh-CN" sz="900"/>
                        <a:t>,</a:t>
                      </a:r>
                      <a:r>
                        <a:rPr lang="zh-CN" altLang="en-US" sz="900"/>
                        <a:t>分辨率相对低</a:t>
                      </a:r>
                      <a:endParaRPr lang="zh-CN" altLang="en-US" sz="900"/>
                    </a:p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900"/>
                        <a:t>2.</a:t>
                      </a:r>
                      <a:r>
                        <a:rPr lang="zh-CN" altLang="en-US" sz="900"/>
                        <a:t>要考虑使用</a:t>
                      </a:r>
                      <a:r>
                        <a:rPr lang="zh-CN" altLang="en-US" sz="900" b="1"/>
                        <a:t>响应式布局和媒体查询</a:t>
                      </a:r>
                      <a:r>
                        <a:rPr lang="en-US" altLang="zh-CN" sz="900"/>
                        <a:t>,</a:t>
                      </a:r>
                      <a:r>
                        <a:rPr lang="zh-CN" altLang="en-US" sz="900"/>
                        <a:t>适配不同尺寸的设备</a:t>
                      </a:r>
                      <a:endParaRPr lang="zh-CN" altLang="en-US" sz="900"/>
                    </a:p>
                    <a:p>
                      <a:pPr>
                        <a:buNone/>
                      </a:pP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900"/>
                        <a:t>1.</a:t>
                      </a:r>
                      <a:r>
                        <a:rPr lang="zh-CN" altLang="en-US" sz="900"/>
                        <a:t>更大的屏幕尺寸和较高的分辨率</a:t>
                      </a:r>
                      <a:r>
                        <a:rPr lang="en-US" altLang="zh-CN" sz="900"/>
                        <a:t>,</a:t>
                      </a:r>
                      <a:r>
                        <a:rPr lang="zh-CN" altLang="en-US" sz="900"/>
                        <a:t>展示更多的内容</a:t>
                      </a:r>
                      <a:endParaRPr lang="zh-CN" altLang="en-US" sz="900"/>
                    </a:p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900"/>
                        <a:t>2.</a:t>
                      </a:r>
                      <a:r>
                        <a:rPr lang="zh-CN" altLang="en-US" sz="900">
                          <a:sym typeface="+mn-ea"/>
                        </a:rPr>
                        <a:t>使用</a:t>
                      </a:r>
                      <a:r>
                        <a:rPr lang="zh-CN" altLang="en-US" sz="900" b="1">
                          <a:sym typeface="+mn-ea"/>
                        </a:rPr>
                        <a:t>固定布局</a:t>
                      </a:r>
                      <a:r>
                        <a:rPr lang="zh-CN" altLang="en-US" sz="900">
                          <a:sym typeface="+mn-ea"/>
                        </a:rPr>
                        <a:t>或根据</a:t>
                      </a:r>
                      <a:r>
                        <a:rPr lang="zh-CN" altLang="en-US" sz="900" b="1">
                          <a:sym typeface="+mn-ea"/>
                        </a:rPr>
                        <a:t>屏幕分辨率进行适配</a:t>
                      </a:r>
                      <a:endParaRPr lang="zh-CN" altLang="en-US" sz="900" b="1">
                        <a:sym typeface="+mn-ea"/>
                      </a:endParaRPr>
                    </a:p>
                  </a:txBody>
                  <a:tcPr/>
                </a:tc>
              </a:tr>
              <a:tr h="29718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900" b="1"/>
                        <a:t>布局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900" b="1"/>
                        <a:t>单列布局</a:t>
                      </a:r>
                      <a:r>
                        <a:rPr lang="en-US" altLang="zh-CN" sz="900"/>
                        <a:t>,</a:t>
                      </a:r>
                      <a:r>
                        <a:rPr lang="zh-CN" altLang="en-US" sz="900"/>
                        <a:t>在小屏幕上易于阅读和操作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900" b="1"/>
                        <a:t>多列布局</a:t>
                      </a:r>
                      <a:r>
                        <a:rPr lang="en-US" altLang="zh-CN" sz="900" b="1"/>
                        <a:t>,</a:t>
                      </a:r>
                      <a:r>
                        <a:rPr lang="zh-CN" altLang="en-US" sz="900"/>
                        <a:t>更好利用屏幕空间</a:t>
                      </a:r>
                      <a:r>
                        <a:rPr lang="en-US" altLang="zh-CN" sz="900"/>
                        <a:t>,</a:t>
                      </a:r>
                      <a:r>
                        <a:rPr lang="zh-CN" altLang="en-US" sz="900"/>
                        <a:t>展示更多的信息</a:t>
                      </a:r>
                      <a:endParaRPr lang="zh-CN" altLang="en-US" sz="900"/>
                    </a:p>
                  </a:txBody>
                  <a:tcPr/>
                </a:tc>
              </a:tr>
              <a:tr h="485775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900" b="1"/>
                        <a:t>视口设置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900"/>
                        <a:t>使用 &lt;meta&gt; 标签设置视口</a:t>
                      </a:r>
                      <a:r>
                        <a:rPr lang="en-US" altLang="zh-CN" sz="900" b="1"/>
                        <a:t>,</a:t>
                      </a:r>
                      <a:r>
                        <a:rPr lang="zh-CN" altLang="en-US" sz="900" b="1"/>
                        <a:t>禁止页面缩放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900"/>
                        <a:t>视口设置相对简单，可以忽略</a:t>
                      </a:r>
                      <a:endParaRPr lang="en-US" altLang="zh-CN" sz="900"/>
                    </a:p>
                  </a:txBody>
                  <a:tcPr/>
                </a:tc>
              </a:tr>
              <a:tr h="360045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900" b="1"/>
                        <a:t>手势操作和交互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900">
                          <a:sym typeface="+mn-ea"/>
                        </a:rPr>
                        <a:t>1.</a:t>
                      </a:r>
                      <a:r>
                        <a:rPr lang="zh-CN" altLang="en-US" sz="900">
                          <a:sym typeface="+mn-ea"/>
                        </a:rPr>
                        <a:t>以</a:t>
                      </a:r>
                      <a:r>
                        <a:rPr lang="zh-CN" altLang="en-US" sz="900" b="1">
                          <a:sym typeface="+mn-ea"/>
                        </a:rPr>
                        <a:t>触摸屏幕</a:t>
                      </a:r>
                      <a:r>
                        <a:rPr lang="zh-CN" altLang="en-US" sz="900">
                          <a:sym typeface="+mn-ea"/>
                        </a:rPr>
                        <a:t>为主</a:t>
                      </a:r>
                      <a:r>
                        <a:rPr lang="en-US" altLang="zh-CN" sz="900">
                          <a:sym typeface="+mn-ea"/>
                        </a:rPr>
                        <a:t>,</a:t>
                      </a:r>
                      <a:r>
                        <a:rPr lang="zh-CN" altLang="en-US" sz="900">
                          <a:sym typeface="+mn-ea"/>
                        </a:rPr>
                        <a:t>比如</a:t>
                      </a:r>
                      <a:r>
                        <a:rPr lang="en-US" altLang="zh-CN" sz="900">
                          <a:sym typeface="+mn-ea"/>
                        </a:rPr>
                        <a:t>:放大缩小手势、滑动</a:t>
                      </a:r>
                      <a:endParaRPr lang="en-US" altLang="zh-CN" sz="900">
                        <a:sym typeface="+mn-ea"/>
                      </a:endParaRPr>
                    </a:p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900">
                          <a:sym typeface="+mn-ea"/>
                        </a:rPr>
                        <a:t>2.</a:t>
                      </a:r>
                      <a:r>
                        <a:rPr lang="zh-CN" altLang="en-US" sz="900"/>
                        <a:t>需要考虑</a:t>
                      </a:r>
                      <a:r>
                        <a:rPr lang="zh-CN" altLang="en-US" sz="900" b="1"/>
                        <a:t>触摸操作和手势控制元素</a:t>
                      </a:r>
                      <a:r>
                        <a:rPr lang="zh-CN" altLang="en-US" sz="900"/>
                        <a:t>的</a:t>
                      </a:r>
                      <a:r>
                        <a:rPr lang="zh-CN" altLang="en-US" sz="900" b="1"/>
                        <a:t>大小和点击区域</a:t>
                      </a:r>
                      <a:endParaRPr lang="zh-CN" altLang="en-US" sz="900"/>
                    </a:p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900"/>
                        <a:t>3.确保页面上的按钮、链接和其他交互元素足够大，以便用户</a:t>
                      </a:r>
                      <a:r>
                        <a:rPr lang="zh-CN" altLang="en-US" sz="900"/>
                        <a:t>操作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900"/>
                        <a:t>1.</a:t>
                      </a:r>
                      <a:r>
                        <a:rPr lang="zh-CN" altLang="en-US" sz="900"/>
                        <a:t>以</a:t>
                      </a:r>
                      <a:r>
                        <a:rPr lang="zh-CN" altLang="en-US" sz="900" b="1"/>
                        <a:t>鼠标和键盘</a:t>
                      </a:r>
                      <a:r>
                        <a:rPr lang="zh-CN" altLang="en-US" sz="900"/>
                        <a:t>为主</a:t>
                      </a:r>
                      <a:r>
                        <a:rPr lang="en-US" altLang="zh-CN" sz="900"/>
                        <a:t>,</a:t>
                      </a:r>
                      <a:r>
                        <a:rPr lang="zh-CN" altLang="en-US" sz="900"/>
                        <a:t>比如</a:t>
                      </a:r>
                      <a:r>
                        <a:rPr lang="en-US" altLang="zh-CN" sz="900"/>
                        <a:t>:</a:t>
                      </a:r>
                      <a:r>
                        <a:rPr lang="en-US" altLang="zh-CN" sz="900">
                          <a:sym typeface="+mn-ea"/>
                        </a:rPr>
                        <a:t>鼠标悬停、右键菜单和键盘快捷键等功能</a:t>
                      </a:r>
                      <a:endParaRPr lang="en-US" altLang="zh-CN" sz="900"/>
                    </a:p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900"/>
                        <a:t>2.</a:t>
                      </a:r>
                      <a:r>
                        <a:rPr lang="zh-CN" altLang="en-US" sz="900"/>
                        <a:t>无需特别考虑手势操作</a:t>
                      </a:r>
                      <a:endParaRPr lang="en-US" altLang="zh-CN" sz="900"/>
                    </a:p>
                  </a:txBody>
                  <a:tcPr/>
                </a:tc>
              </a:tr>
              <a:tr h="26416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900" b="1"/>
                        <a:t>导航菜单和导航方式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900"/>
                        <a:t>使用</a:t>
                      </a:r>
                      <a:r>
                        <a:rPr lang="zh-CN" altLang="en-US" sz="900" b="1"/>
                        <a:t>折叠菜单</a:t>
                      </a:r>
                      <a:r>
                        <a:rPr lang="zh-CN" altLang="en-US" sz="900"/>
                        <a:t>、</a:t>
                      </a:r>
                      <a:r>
                        <a:rPr lang="zh-CN" altLang="en-US" sz="900" b="1"/>
                        <a:t>侧边菜单</a:t>
                      </a:r>
                      <a:r>
                        <a:rPr lang="zh-CN" altLang="en-US" sz="900"/>
                        <a:t>或</a:t>
                      </a:r>
                      <a:r>
                        <a:rPr lang="zh-CN" altLang="en-US" sz="900" b="1"/>
                        <a:t>底部选项卡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900"/>
                        <a:t>使用</a:t>
                      </a:r>
                      <a:r>
                        <a:rPr lang="zh-CN" altLang="en-US" sz="900" b="1"/>
                        <a:t>水平导航栏</a:t>
                      </a:r>
                      <a:r>
                        <a:rPr lang="zh-CN" altLang="en-US" sz="900"/>
                        <a:t>、</a:t>
                      </a:r>
                      <a:r>
                        <a:rPr lang="zh-CN" altLang="en-US" sz="900" b="1"/>
                        <a:t>垂直导航菜单</a:t>
                      </a:r>
                      <a:r>
                        <a:rPr lang="zh-CN" altLang="en-US" sz="900"/>
                        <a:t>等经典导航方式</a:t>
                      </a:r>
                      <a:endParaRPr lang="zh-CN" altLang="en-US" sz="900"/>
                    </a:p>
                  </a:txBody>
                  <a:tcPr/>
                </a:tc>
              </a:tr>
              <a:tr h="48895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900" b="1"/>
                        <a:t>图片和多媒体资源优化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900"/>
                        <a:t>1.</a:t>
                      </a:r>
                      <a:r>
                        <a:rPr lang="zh-CN" altLang="en-US" sz="900"/>
                        <a:t>对</a:t>
                      </a:r>
                      <a:r>
                        <a:rPr lang="zh-CN" altLang="en-US" sz="900" b="1"/>
                        <a:t>图片和多媒体资源进行优化</a:t>
                      </a:r>
                      <a:r>
                        <a:rPr lang="zh-CN" altLang="en-US" sz="900"/>
                        <a:t>提高加载速度和性能</a:t>
                      </a:r>
                      <a:endParaRPr lang="zh-CN" altLang="en-US" sz="900"/>
                    </a:p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900"/>
                        <a:t>2.</a:t>
                      </a:r>
                      <a:r>
                        <a:rPr lang="zh-CN" altLang="en-US" sz="900"/>
                        <a:t>响应式技术</a:t>
                      </a:r>
                      <a:r>
                        <a:rPr lang="en-US" altLang="zh-CN" sz="900"/>
                        <a:t>/</a:t>
                      </a:r>
                      <a:r>
                        <a:rPr lang="zh-CN" altLang="en-US" sz="900"/>
                        <a:t>压缩文件大小</a:t>
                      </a:r>
                      <a:r>
                        <a:rPr lang="en-US" altLang="zh-CN" sz="900"/>
                        <a:t>/</a:t>
                      </a:r>
                      <a:r>
                        <a:rPr lang="zh-CN" altLang="en-US" sz="900"/>
                        <a:t>使用适当图片格式</a:t>
                      </a:r>
                      <a:r>
                        <a:rPr lang="en-US" altLang="zh-CN" sz="900"/>
                        <a:t>/</a:t>
                      </a:r>
                      <a:r>
                        <a:rPr lang="zh-CN" altLang="en-US" sz="900"/>
                        <a:t>懒加载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900"/>
                        <a:t>优化图片大小格式，但不需特别关注带宽和屏幕分辨率</a:t>
                      </a:r>
                      <a:endParaRPr lang="zh-CN" altLang="en-US" sz="9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900" b="1"/>
                        <a:t>字体渲染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使用相对单位</a:t>
                      </a:r>
                      <a:r>
                        <a:rPr lang="en-US" altLang="zh-CN" sz="900">
                          <a:sym typeface="+mn-ea"/>
                        </a:rPr>
                        <a:t>(em/rem)</a:t>
                      </a:r>
                      <a:r>
                        <a:rPr lang="zh-CN" altLang="en-US" sz="900">
                          <a:sym typeface="+mn-ea"/>
                        </a:rPr>
                        <a:t>和媒体查询调整字体大小和行高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使用固定单位调整字体大小和行高</a:t>
                      </a:r>
                      <a:endParaRPr lang="zh-CN" altLang="en-US" sz="9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900" b="1"/>
                        <a:t>测试和调试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1.chrome开发者工具的移动设备模式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zh-CN" altLang="en-US" sz="900" b="0">
                          <a:solidFill>
                            <a:schemeClr val="tx1"/>
                          </a:solidFill>
                        </a:rPr>
                        <a:t>引入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VConsole</a:t>
                      </a:r>
                      <a:r>
                        <a:rPr lang="zh-CN" altLang="en-US" sz="900" b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真实移动设备测试</a:t>
                      </a: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900"/>
                        <a:t>1.</a:t>
                      </a:r>
                      <a:r>
                        <a:rPr lang="zh-CN" altLang="en-US" sz="900"/>
                        <a:t>浏览器开发者工具</a:t>
                      </a:r>
                      <a:r>
                        <a:rPr lang="en-US" altLang="zh-CN" sz="900"/>
                        <a:t> </a:t>
                      </a:r>
                      <a:endParaRPr lang="zh-CN" altLang="en-US" sz="9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052320" y="2363470"/>
            <a:ext cx="3230245" cy="1543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124075" y="1564005"/>
            <a:ext cx="2667000" cy="173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移动端兼容性问题和解决方案</a:t>
            </a:r>
            <a:endParaRPr dirty="0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9750" y="772160"/>
            <a:ext cx="4234180" cy="42398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588760" y="1833880"/>
            <a:ext cx="2448560" cy="1407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 b="1"/>
              <a:t>解决方法：</a:t>
            </a:r>
            <a:endParaRPr lang="zh-CN" altLang="en-US" sz="1200" b="1"/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900"/>
              <a:t>响应式设计</a:t>
            </a:r>
            <a:r>
              <a:rPr lang="en-US" altLang="zh-CN" sz="900"/>
              <a:t>/</a:t>
            </a:r>
            <a:r>
              <a:rPr lang="zh-CN" altLang="en-US" sz="900"/>
              <a:t>媒体查询</a:t>
            </a:r>
            <a:r>
              <a:rPr lang="en-US" altLang="zh-CN" sz="900"/>
              <a:t>/</a:t>
            </a:r>
            <a:r>
              <a:rPr lang="zh-CN" altLang="en-US" sz="900"/>
              <a:t>流体布局</a:t>
            </a:r>
            <a:endParaRPr lang="zh-CN" altLang="en-US" sz="900"/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900"/>
              <a:t>使用标准的触摸事件和手势库</a:t>
            </a:r>
            <a:endParaRPr lang="zh-CN" altLang="en-US" sz="900"/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900"/>
              <a:t>CSS前缀</a:t>
            </a:r>
            <a:r>
              <a:rPr lang="en-US" altLang="zh-CN" sz="900"/>
              <a:t>/</a:t>
            </a:r>
            <a:r>
              <a:rPr lang="zh-CN" altLang="en-US" sz="900"/>
              <a:t>适当的降级方法</a:t>
            </a:r>
            <a:r>
              <a:rPr lang="en-US" altLang="zh-CN" sz="900"/>
              <a:t>/javascript</a:t>
            </a:r>
            <a:r>
              <a:rPr lang="zh-CN" altLang="en-US" sz="900"/>
              <a:t>库</a:t>
            </a:r>
            <a:endParaRPr lang="zh-CN" altLang="en-US" sz="900"/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zh-CN" sz="900"/>
              <a:t>CSS</a:t>
            </a:r>
            <a:r>
              <a:rPr lang="zh-CN" altLang="en-US" sz="900"/>
              <a:t>前缀</a:t>
            </a:r>
            <a:r>
              <a:rPr lang="en-US" altLang="zh-CN" sz="900"/>
              <a:t>/</a:t>
            </a:r>
            <a:r>
              <a:rPr lang="zh-CN" altLang="en-US" sz="900"/>
              <a:t>添加额外属性</a:t>
            </a:r>
            <a:endParaRPr lang="zh-CN" altLang="en-US" sz="900"/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900"/>
              <a:t>使用Web字体或字体图标库等</a:t>
            </a:r>
            <a:endParaRPr lang="zh-CN" altLang="en-US" sz="900"/>
          </a:p>
        </p:txBody>
      </p:sp>
      <p:sp>
        <p:nvSpPr>
          <p:cNvPr id="13" name="文本框 12"/>
          <p:cNvSpPr txBox="1"/>
          <p:nvPr/>
        </p:nvSpPr>
        <p:spPr>
          <a:xfrm>
            <a:off x="4932680" y="1833880"/>
            <a:ext cx="1732280" cy="1440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 b="1"/>
              <a:t>常见兼容性问题</a:t>
            </a:r>
            <a:endParaRPr lang="zh-CN" altLang="en-US" sz="1200" b="1"/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900">
                <a:sym typeface="+mn-ea"/>
              </a:rPr>
              <a:t>屏幕尺寸和分辨率差异</a:t>
            </a:r>
            <a:endParaRPr lang="zh-CN" altLang="en-US" sz="900"/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900">
                <a:sym typeface="+mn-ea"/>
              </a:rPr>
              <a:t>触摸事件和手势支持</a:t>
            </a:r>
            <a:endParaRPr lang="zh-CN" altLang="en-US" sz="900"/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900">
                <a:sym typeface="+mn-ea"/>
              </a:rPr>
              <a:t>CSS3和动画效果的兼容性</a:t>
            </a:r>
            <a:endParaRPr lang="zh-CN" altLang="en-US" sz="900"/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900">
                <a:sym typeface="+mn-ea"/>
              </a:rPr>
              <a:t>Flexbox布局的兼容性</a:t>
            </a:r>
            <a:endParaRPr lang="zh-CN" altLang="en-US" sz="900"/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900">
                <a:sym typeface="+mn-ea"/>
              </a:rPr>
              <a:t>字体渲染差异</a:t>
            </a:r>
            <a:endParaRPr lang="zh-CN" altLang="en-US" sz="900"/>
          </a:p>
        </p:txBody>
      </p:sp>
      <p:sp>
        <p:nvSpPr>
          <p:cNvPr id="14" name="文本框 13"/>
          <p:cNvSpPr txBox="1"/>
          <p:nvPr/>
        </p:nvSpPr>
        <p:spPr>
          <a:xfrm>
            <a:off x="4932680" y="843915"/>
            <a:ext cx="3048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200" b="1"/>
              <a:t>什么是兼容性</a:t>
            </a:r>
            <a:endParaRPr lang="zh-CN" altLang="en-US" sz="1200" b="1"/>
          </a:p>
        </p:txBody>
      </p:sp>
      <p:sp>
        <p:nvSpPr>
          <p:cNvPr id="15" name="文本框 14"/>
          <p:cNvSpPr txBox="1"/>
          <p:nvPr/>
        </p:nvSpPr>
        <p:spPr>
          <a:xfrm>
            <a:off x="4932680" y="1119505"/>
            <a:ext cx="3504565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900"/>
              <a:t>网页在</a:t>
            </a:r>
            <a:r>
              <a:rPr lang="zh-CN" altLang="en-US" sz="900" b="1"/>
              <a:t>不同浏览器</a:t>
            </a:r>
            <a:r>
              <a:rPr lang="zh-CN" altLang="en-US" sz="900"/>
              <a:t>、</a:t>
            </a:r>
            <a:r>
              <a:rPr lang="zh-CN" altLang="en-US" sz="900" b="1"/>
              <a:t>不同设备</a:t>
            </a:r>
            <a:r>
              <a:rPr lang="zh-CN" altLang="en-US" sz="900"/>
              <a:t>或</a:t>
            </a:r>
            <a:r>
              <a:rPr lang="zh-CN" altLang="en-US" sz="900" b="1"/>
              <a:t>不同版本</a:t>
            </a:r>
            <a:r>
              <a:rPr lang="zh-CN" altLang="en-US" sz="900"/>
              <a:t>中的正确显示和正常运行。不同浏览器对HTML和CSS标准的解释和支持程度不同，以及移动设备的特殊性，导致了兼容性问题的存在。</a:t>
            </a:r>
            <a:endParaRPr lang="zh-CN" altLang="en-US" sz="900"/>
          </a:p>
        </p:txBody>
      </p:sp>
      <p:sp>
        <p:nvSpPr>
          <p:cNvPr id="16" name="文本框 15"/>
          <p:cNvSpPr txBox="1"/>
          <p:nvPr/>
        </p:nvSpPr>
        <p:spPr>
          <a:xfrm>
            <a:off x="5076190" y="4587875"/>
            <a:ext cx="4572000" cy="299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900">
                <a:sym typeface="+mn-ea"/>
              </a:rPr>
              <a:t>*  </a:t>
            </a:r>
            <a:r>
              <a:rPr lang="zh-CN" altLang="en-US" sz="900">
                <a:sym typeface="+mn-ea"/>
              </a:rPr>
              <a:t>解决移动端兼容性问题的关键是进行充分的测试和调试</a:t>
            </a:r>
            <a:endParaRPr lang="zh-CN" altLang="en-US" sz="900"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32045" y="331851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 b="1">
                <a:solidFill>
                  <a:schemeClr val="accent2"/>
                </a:solidFill>
              </a:rPr>
              <a:t>示例：不同浏览器下页面显示的差异</a:t>
            </a:r>
            <a:r>
              <a:rPr lang="en-US" altLang="zh-CN" sz="900" b="1">
                <a:solidFill>
                  <a:schemeClr val="accent2"/>
                </a:solidFill>
              </a:rPr>
              <a:t>.html</a:t>
            </a:r>
            <a:endParaRPr lang="en-US" altLang="zh-CN" sz="900" b="1">
              <a:solidFill>
                <a:schemeClr val="accent2"/>
              </a:solidFill>
            </a:endParaRPr>
          </a:p>
          <a:p>
            <a:r>
              <a:rPr lang="en-US" altLang="zh-CN" sz="900" b="1">
                <a:solidFill>
                  <a:schemeClr val="accent2"/>
                </a:solidFill>
                <a:sym typeface="+mn-ea"/>
              </a:rPr>
              <a:t>          </a:t>
            </a:r>
            <a:r>
              <a:rPr lang="zh-CN" altLang="en-US" sz="900" b="1">
                <a:solidFill>
                  <a:schemeClr val="accent2"/>
                </a:solidFill>
                <a:sym typeface="+mn-ea"/>
              </a:rPr>
              <a:t>不同浏览器下页面显示的差异</a:t>
            </a:r>
            <a:r>
              <a:rPr lang="en-US" altLang="zh-CN" sz="900" b="1">
                <a:solidFill>
                  <a:schemeClr val="accent2"/>
                </a:solidFill>
                <a:sym typeface="+mn-ea"/>
              </a:rPr>
              <a:t>2.html</a:t>
            </a:r>
            <a:endParaRPr lang="en-US" altLang="zh-CN" sz="900" b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291455" y="3717290"/>
            <a:ext cx="19094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/>
              <a:t>屏幕尺寸和分辨率差异</a:t>
            </a:r>
            <a:endParaRPr lang="zh-CN" alt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/>
              <a:t>触摸事件和手势支持</a:t>
            </a:r>
            <a:endParaRPr lang="zh-CN" alt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/>
              <a:t>CSS3和动画效果的兼容性</a:t>
            </a:r>
            <a:endParaRPr lang="zh-CN" alt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/>
              <a:t>Flexbox布局的兼容性</a:t>
            </a:r>
            <a:endParaRPr lang="zh-CN" alt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/>
              <a:t>字体渲染差异</a:t>
            </a:r>
            <a:endParaRPr lang="zh-CN" alt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/>
              <a:t>示例：PC端和移动端H5页面对比</a:t>
            </a:r>
            <a:endParaRPr lang="zh-CN" altLang="en-US" sz="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兼容性</a:t>
            </a:r>
            <a:r>
              <a:rPr dirty="0"/>
              <a:t>写法</a:t>
            </a:r>
            <a:endParaRPr dirty="0"/>
          </a:p>
        </p:txBody>
      </p:sp>
      <p:sp>
        <p:nvSpPr>
          <p:cNvPr id="4" name="文本框 3"/>
          <p:cNvSpPr txBox="1"/>
          <p:nvPr/>
        </p:nvSpPr>
        <p:spPr>
          <a:xfrm>
            <a:off x="253365" y="843915"/>
            <a:ext cx="4660265" cy="28301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 b="1"/>
              <a:t>实现</a:t>
            </a:r>
            <a:r>
              <a:rPr lang="zh-CN" altLang="en-US" sz="1200" b="1">
                <a:solidFill>
                  <a:srgbClr val="FF0000"/>
                </a:solidFill>
              </a:rPr>
              <a:t>一套兼容多浏览器、移动端和PC</a:t>
            </a:r>
            <a:r>
              <a:rPr lang="zh-CN" altLang="en-US" sz="1200" b="1"/>
              <a:t>的开发，采取以下做法：</a:t>
            </a:r>
            <a:endParaRPr lang="zh-CN" altLang="en-US" sz="1200" b="1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800"/>
              <a:t>使用</a:t>
            </a:r>
            <a:r>
              <a:rPr lang="zh-CN" altLang="en-US" sz="800" b="1"/>
              <a:t>通用的HTML标记和语义化的CSS样式</a:t>
            </a:r>
            <a:r>
              <a:rPr lang="zh-CN" altLang="en-US" sz="800"/>
              <a:t>，避免使用特定浏览器的私有属性和功能。</a:t>
            </a:r>
            <a:endParaRPr lang="zh-CN" altLang="en-US" sz="80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800"/>
              <a:t>使用</a:t>
            </a:r>
            <a:r>
              <a:rPr lang="zh-CN" altLang="en-US" sz="800" b="1"/>
              <a:t>CSS Reset </a:t>
            </a:r>
            <a:r>
              <a:rPr lang="zh-CN" altLang="en-US" sz="800"/>
              <a:t>或 Normalize.css 来保持不同浏览器之间的</a:t>
            </a:r>
            <a:r>
              <a:rPr lang="zh-CN" altLang="en-US" sz="800" b="1"/>
              <a:t>样式一致性</a:t>
            </a:r>
            <a:r>
              <a:rPr lang="zh-CN" altLang="en-US" sz="800"/>
              <a:t>。</a:t>
            </a:r>
            <a:endParaRPr lang="zh-CN" altLang="en-US" sz="80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800">
                <a:sym typeface="+mn-ea"/>
              </a:rPr>
              <a:t>使用</a:t>
            </a:r>
            <a:r>
              <a:rPr lang="zh-CN" altLang="en-US" sz="800" b="1">
                <a:sym typeface="+mn-ea"/>
              </a:rPr>
              <a:t>CSS前缀</a:t>
            </a:r>
            <a:r>
              <a:rPr lang="zh-CN" altLang="en-US" sz="800">
                <a:sym typeface="+mn-ea"/>
              </a:rPr>
              <a:t>（如 -webkit-、-moz-、-ms-、-o-）以</a:t>
            </a:r>
            <a:r>
              <a:rPr lang="zh-CN" altLang="en-US" sz="800" b="1">
                <a:sym typeface="+mn-ea"/>
              </a:rPr>
              <a:t>适应不同浏览器的兼容性</a:t>
            </a:r>
            <a:r>
              <a:rPr lang="zh-CN" altLang="en-US" sz="800">
                <a:sym typeface="+mn-ea"/>
              </a:rPr>
              <a:t>。</a:t>
            </a:r>
            <a:endParaRPr lang="zh-CN" altLang="en-US" sz="800">
              <a:sym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800">
                <a:sym typeface="+mn-ea"/>
              </a:rPr>
              <a:t>使用</a:t>
            </a:r>
            <a:r>
              <a:rPr lang="zh-CN" altLang="en-US" sz="800" b="1">
                <a:sym typeface="+mn-ea"/>
              </a:rPr>
              <a:t>CSS hack</a:t>
            </a:r>
            <a:r>
              <a:rPr lang="zh-CN" altLang="en-US" sz="800">
                <a:sym typeface="+mn-ea"/>
              </a:rPr>
              <a:t> 或条件注释等方法来针对特定的浏览器或版本进行样式调整。</a:t>
            </a:r>
            <a:endParaRPr lang="zh-CN" altLang="en-US" sz="80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800"/>
              <a:t>使用流行的CSS框架（如Bootstrap、</a:t>
            </a:r>
            <a:r>
              <a:rPr lang="en-US" altLang="zh-CN" sz="800"/>
              <a:t>Layui</a:t>
            </a:r>
            <a:r>
              <a:rPr lang="zh-CN" altLang="en-US" sz="800"/>
              <a:t>等），它们提供了跨浏览器和设备的样式和组件。</a:t>
            </a:r>
            <a:endParaRPr lang="zh-CN" altLang="en-US" sz="80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800"/>
              <a:t>对于移动端，使用</a:t>
            </a:r>
            <a:r>
              <a:rPr lang="zh-CN" altLang="en-US" sz="800" b="1"/>
              <a:t>响应式设计和媒体查询</a:t>
            </a:r>
            <a:r>
              <a:rPr lang="zh-CN" altLang="en-US" sz="800"/>
              <a:t>来</a:t>
            </a:r>
            <a:r>
              <a:rPr lang="zh-CN" altLang="en-US" sz="800" b="1"/>
              <a:t>适配不同屏幕尺寸</a:t>
            </a:r>
            <a:r>
              <a:rPr lang="zh-CN" altLang="en-US" sz="800"/>
              <a:t>。</a:t>
            </a:r>
            <a:endParaRPr lang="zh-CN" altLang="en-US" sz="80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800"/>
              <a:t>进行</a:t>
            </a:r>
            <a:r>
              <a:rPr lang="zh-CN" altLang="en-US" sz="800" b="1"/>
              <a:t>多浏览器测试</a:t>
            </a:r>
            <a:r>
              <a:rPr lang="zh-CN" altLang="en-US" sz="800"/>
              <a:t>，并根据需要进行浏览器特定的兼容性调整。</a:t>
            </a:r>
            <a:endParaRPr lang="zh-CN" altLang="en-US" sz="80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800">
                <a:sym typeface="+mn-ea"/>
              </a:rPr>
              <a:t>根据需求选择合适的方案，使用</a:t>
            </a:r>
            <a:r>
              <a:rPr lang="zh-CN" altLang="en-US" sz="800" b="1">
                <a:sym typeface="+mn-ea"/>
              </a:rPr>
              <a:t>Polyfill或JavaScript</a:t>
            </a:r>
            <a:r>
              <a:rPr lang="zh-CN" altLang="en-US" sz="800">
                <a:sym typeface="+mn-ea"/>
              </a:rPr>
              <a:t>库来填充某些浏览器缺乏的CSS功能。</a:t>
            </a:r>
            <a:endParaRPr lang="zh-CN" altLang="en-US" sz="80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87900" y="987425"/>
            <a:ext cx="3971290" cy="3244215"/>
          </a:xfrm>
          <a:prstGeom prst="rect">
            <a:avLst/>
          </a:prstGeom>
        </p:spPr>
      </p:pic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539750" y="3819525"/>
            <a:ext cx="304800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900" b="1">
                <a:solidFill>
                  <a:schemeClr val="accent2"/>
                </a:solidFill>
              </a:rPr>
              <a:t>示例：移动端兼容版</a:t>
            </a:r>
            <a:r>
              <a:rPr lang="en-US" altLang="zh-CN" sz="900" b="1">
                <a:solidFill>
                  <a:schemeClr val="accent2"/>
                </a:solidFill>
              </a:rPr>
              <a:t>.html</a:t>
            </a:r>
            <a:endParaRPr lang="en-US" altLang="zh-CN" sz="900" b="1">
              <a:solidFill>
                <a:schemeClr val="accent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>
                <a:solidFill>
                  <a:schemeClr val="tx1"/>
                </a:solidFill>
              </a:rPr>
              <a:t>包含了移动端布局、响应式设计、媒体查询、触摸事件和手势操作等效果</a:t>
            </a:r>
            <a:endParaRPr lang="en-US" altLang="zh-CN" sz="9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兼容性</a:t>
            </a:r>
            <a:endParaRPr dirty="0"/>
          </a:p>
        </p:txBody>
      </p:sp>
      <p:sp>
        <p:nvSpPr>
          <p:cNvPr id="8" name="文本框 7"/>
          <p:cNvSpPr txBox="1"/>
          <p:nvPr/>
        </p:nvSpPr>
        <p:spPr>
          <a:xfrm>
            <a:off x="37465" y="915670"/>
            <a:ext cx="316103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900"/>
              <a:t>1.</a:t>
            </a:r>
            <a:r>
              <a:rPr lang="zh-CN" altLang="en-US" sz="900"/>
              <a:t>简单的移动端H5页面开发：</a:t>
            </a:r>
            <a:endParaRPr lang="zh-CN" altLang="en-US" sz="900"/>
          </a:p>
          <a:p>
            <a:r>
              <a:rPr lang="zh-CN" altLang="en-US" sz="900"/>
              <a:t>使用响应式设计和媒体查询来适配不同屏幕尺寸。</a:t>
            </a:r>
            <a:endParaRPr lang="zh-CN" altLang="en-US" sz="900"/>
          </a:p>
          <a:p>
            <a:r>
              <a:rPr lang="zh-CN" altLang="en-US" sz="900"/>
              <a:t>使用移动端优化的CSS样式和布局。</a:t>
            </a:r>
            <a:endParaRPr lang="zh-CN" altLang="en-US" sz="900"/>
          </a:p>
          <a:p>
            <a:r>
              <a:rPr lang="zh-CN" altLang="en-US" sz="900"/>
              <a:t>考虑移动设备上的触摸事件和手势操作。</a:t>
            </a:r>
            <a:endParaRPr lang="zh-CN" altLang="en-US" sz="900"/>
          </a:p>
          <a:p>
            <a:r>
              <a:rPr lang="zh-CN" altLang="en-US" sz="900"/>
              <a:t>优化图片和多媒体资源加载，减少带宽和性能消耗。</a:t>
            </a:r>
            <a:endParaRPr lang="zh-CN" altLang="en-US" sz="900"/>
          </a:p>
          <a:p>
            <a:r>
              <a:rPr lang="zh-CN" altLang="en-US" sz="900"/>
              <a:t>测试和调试在不同移动设备和浏览器上的显示和交互效果。</a:t>
            </a:r>
            <a:endParaRPr lang="zh-CN" altLang="en-US" sz="900"/>
          </a:p>
        </p:txBody>
      </p:sp>
      <p:sp>
        <p:nvSpPr>
          <p:cNvPr id="9" name="文本框 8"/>
          <p:cNvSpPr txBox="1"/>
          <p:nvPr/>
        </p:nvSpPr>
        <p:spPr>
          <a:xfrm>
            <a:off x="37465" y="1923415"/>
            <a:ext cx="30480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2 </a:t>
            </a:r>
            <a:r>
              <a:rPr lang="zh-CN" altLang="en-US" sz="800"/>
              <a:t>常用的移动端布局：</a:t>
            </a:r>
            <a:endParaRPr lang="zh-CN" altLang="en-US" sz="800"/>
          </a:p>
          <a:p>
            <a:r>
              <a:rPr lang="zh-CN" altLang="en-US" sz="800"/>
              <a:t>媒体查询布局：使用CSS的媒体查询功能根据不同屏幕尺寸应用不同的布局样式。</a:t>
            </a:r>
            <a:endParaRPr lang="zh-CN" altLang="en-US" sz="800"/>
          </a:p>
          <a:p>
            <a:r>
              <a:rPr lang="zh-CN" altLang="en-US" sz="800"/>
              <a:t>Flexbox布局：使用Flexbox属性实现灵活的移动端布局，适应不同屏幕尺寸。</a:t>
            </a:r>
            <a:endParaRPr lang="zh-CN" altLang="en-US" sz="800"/>
          </a:p>
          <a:p>
            <a:r>
              <a:rPr lang="zh-CN" altLang="en-US" sz="800"/>
              <a:t>网格布局：使用CSS网格布局实现多列布局和响应式布局。</a:t>
            </a:r>
            <a:endParaRPr lang="zh-CN" altLang="en-US" sz="800"/>
          </a:p>
          <a:p>
            <a:r>
              <a:rPr lang="zh-CN" altLang="en-US" sz="800"/>
              <a:t>流体布局：使用百分比和弹性盒模型实现流体布局，使页面自适应不同屏幕尺寸。</a:t>
            </a:r>
            <a:endParaRPr lang="zh-CN" altLang="en-US" sz="800"/>
          </a:p>
        </p:txBody>
      </p:sp>
      <p:sp>
        <p:nvSpPr>
          <p:cNvPr id="10" name="文本框 9"/>
          <p:cNvSpPr txBox="1"/>
          <p:nvPr/>
        </p:nvSpPr>
        <p:spPr>
          <a:xfrm>
            <a:off x="-34290" y="3085465"/>
            <a:ext cx="36144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800"/>
              <a:t>3 </a:t>
            </a:r>
            <a:r>
              <a:rPr lang="zh-CN" altLang="en-US" sz="800"/>
              <a:t>快速上手移动端开发的方法：</a:t>
            </a:r>
            <a:endParaRPr lang="zh-CN" altLang="en-US" sz="800"/>
          </a:p>
          <a:p>
            <a:r>
              <a:rPr lang="zh-CN" altLang="en-US" sz="800"/>
              <a:t>学习HTML和CSS的移动端特性和最佳实践。</a:t>
            </a:r>
            <a:endParaRPr lang="zh-CN" altLang="en-US" sz="800"/>
          </a:p>
          <a:p>
            <a:r>
              <a:rPr lang="zh-CN" altLang="en-US" sz="800"/>
              <a:t>使用适合移动端开发的框架和工具，如Bootstrap、Ionic、Framework7等。</a:t>
            </a:r>
            <a:endParaRPr lang="zh-CN" altLang="en-US" sz="800"/>
          </a:p>
          <a:p>
            <a:r>
              <a:rPr lang="zh-CN" altLang="en-US" sz="800"/>
              <a:t>借助调试工具和模拟器进行移动端页面的测试和调试。</a:t>
            </a:r>
            <a:endParaRPr lang="zh-CN" altLang="en-US" sz="800"/>
          </a:p>
        </p:txBody>
      </p:sp>
      <p:sp>
        <p:nvSpPr>
          <p:cNvPr id="11" name="文本框 10"/>
          <p:cNvSpPr txBox="1"/>
          <p:nvPr/>
        </p:nvSpPr>
        <p:spPr>
          <a:xfrm>
            <a:off x="38100" y="3724910"/>
            <a:ext cx="372427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800"/>
              <a:t>4 </a:t>
            </a:r>
            <a:r>
              <a:rPr lang="zh-CN" altLang="en-US" sz="800"/>
              <a:t>一套兼容多浏览器和移动端H5与PC端H5的模板：</a:t>
            </a:r>
            <a:endParaRPr lang="zh-CN" altLang="en-US" sz="800"/>
          </a:p>
          <a:p>
            <a:r>
              <a:rPr lang="zh-CN" altLang="en-US" sz="800"/>
              <a:t>使用HTML5和CSS3的标准语法和特性。</a:t>
            </a:r>
            <a:endParaRPr lang="zh-CN" altLang="en-US" sz="800"/>
          </a:p>
          <a:p>
            <a:r>
              <a:rPr lang="zh-CN" altLang="en-US" sz="800"/>
              <a:t>根据需要添加适当的CSS前缀来兼容不同浏览器。</a:t>
            </a:r>
            <a:endParaRPr lang="zh-CN" altLang="en-US" sz="800"/>
          </a:p>
          <a:p>
            <a:r>
              <a:rPr lang="zh-CN" altLang="en-US" sz="800"/>
              <a:t>使用响应式设计和媒体查询来适应不同屏幕尺寸。</a:t>
            </a:r>
            <a:endParaRPr lang="zh-CN" altLang="en-US" sz="800"/>
          </a:p>
          <a:p>
            <a:r>
              <a:rPr lang="zh-CN" altLang="en-US" sz="800"/>
              <a:t>使用标准的移动端优化技术，如适当的字体渲染、触摸事件和手势支持等。</a:t>
            </a:r>
            <a:endParaRPr lang="zh-CN" altLang="en-US" sz="800"/>
          </a:p>
          <a:p>
            <a:r>
              <a:rPr lang="zh-CN" altLang="en-US" sz="800"/>
              <a:t>进行跨浏览器和跨设备的测试和调试，确保页面在各种环境中正常显示和运行。</a:t>
            </a:r>
            <a:endParaRPr lang="zh-CN" altLang="en-US" sz="800"/>
          </a:p>
        </p:txBody>
      </p:sp>
      <p:sp>
        <p:nvSpPr>
          <p:cNvPr id="12" name="文本框 11"/>
          <p:cNvSpPr txBox="1"/>
          <p:nvPr/>
        </p:nvSpPr>
        <p:spPr>
          <a:xfrm>
            <a:off x="2555875" y="843280"/>
            <a:ext cx="18986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800"/>
              <a:t>响应式设计和媒体查询</a:t>
            </a:r>
            <a:endParaRPr lang="zh-CN" altLang="en-US" sz="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800"/>
              <a:t>移动端优化的CSS样式和布局</a:t>
            </a:r>
            <a:endParaRPr lang="zh-CN" altLang="en-US" sz="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800"/>
              <a:t>触摸事件和手势操作支持</a:t>
            </a:r>
            <a:endParaRPr lang="zh-CN" altLang="en-US" sz="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800"/>
              <a:t>图片和多媒体资源优化</a:t>
            </a:r>
            <a:endParaRPr lang="zh-CN" altLang="en-US" sz="800"/>
          </a:p>
        </p:txBody>
      </p:sp>
      <p:sp>
        <p:nvSpPr>
          <p:cNvPr id="13" name="文本框 12"/>
          <p:cNvSpPr txBox="1"/>
          <p:nvPr/>
        </p:nvSpPr>
        <p:spPr>
          <a:xfrm>
            <a:off x="3134360" y="2211705"/>
            <a:ext cx="126809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800"/>
              <a:t>媒体查询布局</a:t>
            </a:r>
            <a:endParaRPr lang="zh-CN" altLang="en-US" sz="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800"/>
              <a:t>Flexbox布局</a:t>
            </a:r>
            <a:endParaRPr lang="zh-CN" altLang="en-US" sz="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800"/>
              <a:t>网格布局</a:t>
            </a:r>
            <a:endParaRPr lang="zh-CN" altLang="en-US" sz="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800"/>
              <a:t>流体布局</a:t>
            </a:r>
            <a:endParaRPr lang="zh-CN" altLang="en-US" sz="800"/>
          </a:p>
        </p:txBody>
      </p:sp>
      <p:sp>
        <p:nvSpPr>
          <p:cNvPr id="14" name="文本框 13"/>
          <p:cNvSpPr txBox="1"/>
          <p:nvPr/>
        </p:nvSpPr>
        <p:spPr>
          <a:xfrm>
            <a:off x="3494405" y="3147695"/>
            <a:ext cx="22269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800"/>
              <a:t>学习移动端开发的基础知识</a:t>
            </a:r>
            <a:endParaRPr lang="zh-CN" altLang="en-US" sz="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800"/>
              <a:t>使用适合移动端的框架和工具</a:t>
            </a:r>
            <a:endParaRPr lang="zh-CN" altLang="en-US" sz="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800"/>
              <a:t>调试工具和模拟器的使用</a:t>
            </a:r>
            <a:endParaRPr lang="zh-CN" altLang="en-US" sz="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800" b="1"/>
              <a:t>示例：使用浏览器开发者工具进行调试</a:t>
            </a:r>
            <a:endParaRPr lang="zh-CN" altLang="en-US" sz="800"/>
          </a:p>
        </p:txBody>
      </p:sp>
      <p:sp>
        <p:nvSpPr>
          <p:cNvPr id="15" name="文本框 14"/>
          <p:cNvSpPr txBox="1"/>
          <p:nvPr/>
        </p:nvSpPr>
        <p:spPr>
          <a:xfrm>
            <a:off x="3710305" y="3724910"/>
            <a:ext cx="2443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800"/>
              <a:t>使用HTML5和CSS3的标准语法和特性</a:t>
            </a:r>
            <a:endParaRPr lang="zh-CN" altLang="en-US" sz="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800"/>
              <a:t>添加适当的CSS前缀来兼容不同浏览器</a:t>
            </a:r>
            <a:endParaRPr lang="zh-CN" altLang="en-US" sz="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800"/>
              <a:t>响应式设计和媒体查询适配不同屏幕尺寸</a:t>
            </a:r>
            <a:endParaRPr lang="zh-CN" altLang="en-US" sz="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800"/>
              <a:t>使用移动端优化的技术和样式</a:t>
            </a:r>
            <a:endParaRPr lang="zh-CN" altLang="en-US" sz="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800"/>
              <a:t>跨浏览器和设备的测试和调试</a:t>
            </a:r>
            <a:endParaRPr lang="zh-CN" altLang="en-US" sz="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800" b="1"/>
              <a:t>示例：创建一个跨浏览器和设备兼容的模板</a:t>
            </a:r>
            <a:endParaRPr lang="zh-CN" altLang="en-US" sz="800" b="1"/>
          </a:p>
        </p:txBody>
      </p:sp>
      <p:sp>
        <p:nvSpPr>
          <p:cNvPr id="16" name="文本框 15"/>
          <p:cNvSpPr txBox="1"/>
          <p:nvPr/>
        </p:nvSpPr>
        <p:spPr>
          <a:xfrm>
            <a:off x="6539230" y="987425"/>
            <a:ext cx="3074035" cy="2183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800"/>
              <a:t>Slide 7: 移动端H5和PC端H5的兼容性问题和解决方法</a:t>
            </a:r>
            <a:endParaRPr lang="zh-CN" altLang="en-US" sz="800"/>
          </a:p>
          <a:p>
            <a:endParaRPr lang="zh-CN" alt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/>
              <a:t>兼容性问题一：屏幕尺寸和分辨率差异</a:t>
            </a:r>
            <a:endParaRPr lang="zh-CN" alt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/>
              <a:t>解决方法：响应式设计、媒体查询和流体布局</a:t>
            </a:r>
            <a:endParaRPr lang="zh-CN" alt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/>
              <a:t>示例：使用媒体查询实现响应式布局</a:t>
            </a:r>
            <a:endParaRPr lang="zh-CN" alt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/>
              <a:t>兼容性问题二：触摸事件和手势支持</a:t>
            </a:r>
            <a:endParaRPr lang="zh-CN" alt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/>
              <a:t>解决方法：使用标准的触摸事件和手势库</a:t>
            </a:r>
            <a:endParaRPr lang="zh-CN" alt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/>
              <a:t>示例：添加触摸事件和手势操作支持</a:t>
            </a:r>
            <a:endParaRPr lang="zh-CN" alt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/>
              <a:t>兼容性问题三：CSS3和动画效果的兼容性</a:t>
            </a:r>
            <a:endParaRPr lang="zh-CN" alt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/>
              <a:t>解决方法：使用CSS前缀、适当的降级方案或JavaScript库</a:t>
            </a:r>
            <a:endParaRPr lang="zh-CN" alt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/>
              <a:t>示例：使用CSS3动画效果并处理兼容性</a:t>
            </a:r>
            <a:endParaRPr lang="zh-CN" alt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/>
              <a:t>兼容性问题四：Flexbox布局的兼容性</a:t>
            </a:r>
            <a:endParaRPr lang="zh-CN" alt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/>
              <a:t>解决方法：使用CSS前缀、添加额外属性</a:t>
            </a:r>
            <a:endParaRPr lang="zh-CN" alt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/>
              <a:t>示例：实现Flexbox布局并处理兼容性</a:t>
            </a:r>
            <a:endParaRPr lang="zh-CN" alt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/>
              <a:t>兼容性问题五：字体渲染差异</a:t>
            </a:r>
            <a:endParaRPr lang="zh-CN" alt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/>
              <a:t>解决方法：使用Web字体或字体图标库</a:t>
            </a:r>
            <a:endParaRPr lang="zh-CN" alt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/>
              <a:t>示例：优化字体渲染效果</a:t>
            </a:r>
            <a:endParaRPr lang="zh-CN" altLang="en-US" sz="800"/>
          </a:p>
        </p:txBody>
      </p:sp>
      <p:sp>
        <p:nvSpPr>
          <p:cNvPr id="17" name="文本框 16"/>
          <p:cNvSpPr txBox="1"/>
          <p:nvPr/>
        </p:nvSpPr>
        <p:spPr>
          <a:xfrm>
            <a:off x="4276725" y="782955"/>
            <a:ext cx="231203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800"/>
              <a:t>响应式设计和媒体查询</a:t>
            </a:r>
            <a:endParaRPr lang="zh-CN" alt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/>
              <a:t>示例：创建一个响应式页面布局</a:t>
            </a:r>
            <a:endParaRPr lang="zh-CN" alt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/>
              <a:t>移动端优化的CSS样式和布局</a:t>
            </a:r>
            <a:endParaRPr lang="zh-CN" alt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/>
              <a:t>示例：应用移动端优化的样式和布局技巧</a:t>
            </a:r>
            <a:endParaRPr lang="zh-CN" alt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/>
              <a:t>触摸事件和手势操作支持</a:t>
            </a:r>
            <a:endParaRPr lang="zh-CN" alt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/>
              <a:t>示例：添加触摸事件和手势操作支持的效果</a:t>
            </a:r>
            <a:endParaRPr lang="zh-CN" alt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/>
              <a:t>图片和多媒体资源优化</a:t>
            </a:r>
            <a:endParaRPr lang="zh-CN" alt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/>
              <a:t>示例：优化页面中的图片和多媒体资源加载</a:t>
            </a:r>
            <a:endParaRPr lang="zh-CN" altLang="en-US" sz="800"/>
          </a:p>
        </p:txBody>
      </p:sp>
      <p:sp>
        <p:nvSpPr>
          <p:cNvPr id="18" name="文本框 17"/>
          <p:cNvSpPr txBox="1"/>
          <p:nvPr/>
        </p:nvSpPr>
        <p:spPr>
          <a:xfrm>
            <a:off x="4184650" y="1929130"/>
            <a:ext cx="24041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Slide 10: 常用移动端布局</a:t>
            </a:r>
            <a:endParaRPr lang="zh-CN" alt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/>
              <a:t>媒体查询布局</a:t>
            </a:r>
            <a:endParaRPr lang="zh-CN" alt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/>
              <a:t>示例：使用媒体查询实现不同屏幕尺寸的布局</a:t>
            </a:r>
            <a:endParaRPr lang="zh-CN" alt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/>
              <a:t>Flexbox布局</a:t>
            </a:r>
            <a:endParaRPr lang="zh-CN" alt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/>
              <a:t>示例：使用Flexbox布局创建一个响应式网格</a:t>
            </a:r>
            <a:endParaRPr lang="zh-CN" alt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/>
              <a:t>网格布局</a:t>
            </a:r>
            <a:endParaRPr lang="zh-CN" alt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/>
              <a:t>示例：使用CSS网格布局实现页面布局</a:t>
            </a:r>
            <a:endParaRPr lang="zh-CN" alt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/>
              <a:t>流体布局</a:t>
            </a:r>
            <a:endParaRPr lang="zh-CN" alt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/>
              <a:t>示例：使用流体布局实现页面自适应效果</a:t>
            </a:r>
            <a:endParaRPr lang="zh-CN" altLang="en-US" sz="800"/>
          </a:p>
        </p:txBody>
      </p:sp>
      <p:sp>
        <p:nvSpPr>
          <p:cNvPr id="19" name="文本框 18"/>
          <p:cNvSpPr txBox="1"/>
          <p:nvPr/>
        </p:nvSpPr>
        <p:spPr>
          <a:xfrm>
            <a:off x="6565265" y="3425825"/>
            <a:ext cx="304800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媒体查询</a:t>
            </a:r>
            <a:r>
              <a:rPr lang="en-US" altLang="zh-CN"/>
              <a:t>CSS</a:t>
            </a:r>
            <a:endParaRPr lang="en-US" altLang="zh-CN"/>
          </a:p>
          <a:p>
            <a:r>
              <a:rPr lang="zh-CN" altLang="en-US"/>
              <a:t>兼容性检测</a:t>
            </a:r>
            <a:r>
              <a:rPr lang="en-US" altLang="zh-CN"/>
              <a:t> Can I use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兼容性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1043940" y="1130300"/>
            <a:ext cx="600837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000"/>
              <a:t>响应式设计和媒体查询：介绍响应式设计的概念和原则，以及如何使用媒体查询来适配不同屏幕尺寸和分辨率。示范如何编写媒体查询，并展示不同屏幕尺寸下的布局效果。</a:t>
            </a:r>
            <a:endParaRPr lang="zh-CN" altLang="en-US" sz="100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000"/>
              <a:t>移动端优化的布局技巧：介绍一些常用的移动端布局技巧，如流式布局、弹性盒子布局（Flexbox）和网格布局。演示使用这些布局技巧实现不同屏幕尺寸下的页面布局。</a:t>
            </a:r>
            <a:endParaRPr lang="zh-CN" altLang="en-US" sz="100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000"/>
              <a:t>触摸事件和手势支持：介绍移动端的触摸事件和常用手势，如点击、滑动、缩放等。示范如何使用CSS样式和JavaScript来响应和处理这些事件和手势。</a:t>
            </a:r>
            <a:endParaRPr lang="zh-CN" altLang="en-US" sz="100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000"/>
              <a:t>移动端特定样式和效果：介绍一些只在移动端生效的CSS样式和效果，如阻止用户选中文本、禁止页面缩放、滚动效果等。展示这些样式和效果在移动端上的表现。</a:t>
            </a:r>
            <a:endParaRPr lang="zh-CN" altLang="en-US" sz="100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000"/>
              <a:t>图片和多媒体资源优化：讲解移动端下对图片和多媒体资源进行优化的技巧，如使用适当的图片格式、压缩文件大小、懒加载等。示范如何应用这些优化技巧来提升移动端页面的加载性能。</a:t>
            </a:r>
            <a:endParaRPr lang="zh-CN" altLang="en-US" sz="100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000"/>
              <a:t>字体渲染和排版：介绍移动端下的字体渲染差异和排版问题，如字体大小、行高、字体平滑等。演示如何选择适合移动端的字体和设置字体相关的样式。</a:t>
            </a:r>
            <a:endParaRPr lang="zh-CN" altLang="en-US" sz="100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000"/>
              <a:t>浏览器兼容性和前缀：讲解移动端浏览器的兼容性问题，以及如何使用CSS前缀来处理不同浏览器的兼容性。提供一些常用的CSS前缀和工具来帮助处理兼容性问题。</a:t>
            </a:r>
            <a:endParaRPr lang="zh-CN" altLang="en-US" sz="100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000"/>
              <a:t>移动端调试工具和模拟器：介绍常用的移动端调试工具和模拟器，如Chrome开发者工具的移动设备模式、Safari开发者工具、Android模拟器等。示范如何使用这些工具进行移动端页面的调试和测试。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1259840" y="831215"/>
            <a:ext cx="4572000" cy="299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b="1">
                <a:solidFill>
                  <a:srgbClr val="FF0000"/>
                </a:solidFill>
              </a:rPr>
              <a:t>移动端优化的CSS样式和布局时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HTML</a:t>
            </a:r>
            <a:r>
              <a:rPr lang="zh-CN" altLang="en-US">
                <a:sym typeface="+mn-ea"/>
              </a:rPr>
              <a:t>元素和标签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" name="副标题 1"/>
          <p:cNvSpPr/>
          <p:nvPr>
            <p:ph type="subTitle" idx="1"/>
          </p:nvPr>
        </p:nvSpPr>
        <p:spPr/>
        <p:txBody>
          <a:bodyPr>
            <a:normAutofit/>
          </a:bodyPr>
          <a:p>
            <a:r>
              <a:rPr lang="en-US" altLang="zh-CN"/>
              <a:t>HTML</a:t>
            </a:r>
            <a:r>
              <a:rPr lang="zh-CN" altLang="en-US"/>
              <a:t>基本语法、元素、</a:t>
            </a:r>
            <a:r>
              <a:rPr lang="zh-CN" altLang="en-US">
                <a:sym typeface="+mn-ea"/>
              </a:rPr>
              <a:t>标签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常用框架对比</a:t>
            </a:r>
            <a:endParaRPr dirty="0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683895" y="771525"/>
          <a:ext cx="7580630" cy="4002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170"/>
                <a:gridCol w="3160183"/>
                <a:gridCol w="3314065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特点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Bootstrap	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Layui</a:t>
                      </a:r>
                      <a:r>
                        <a:rPr lang="en-US" altLang="zh-CN" sz="1000"/>
                        <a:t>     </a:t>
                      </a:r>
                      <a:endParaRPr lang="en-US" altLang="zh-CN" sz="1000"/>
                    </a:p>
                    <a:p>
                      <a:pPr>
                        <a:buNone/>
                      </a:pPr>
                      <a:endParaRPr lang="en-US" altLang="zh-CN" sz="1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官网地址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marL="22860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1000">
                          <a:sym typeface="+mn-ea"/>
                        </a:rPr>
                        <a:t>https://www.bootcss.com/</a:t>
                      </a:r>
                      <a:endParaRPr lang="zh-CN" altLang="en-US" sz="1000">
                        <a:sym typeface="+mn-ea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1000">
                          <a:sym typeface="+mn-ea"/>
                        </a:rPr>
                        <a:t>根据项目需求</a:t>
                      </a:r>
                      <a:r>
                        <a:rPr lang="en-US" altLang="zh-CN" sz="1000">
                          <a:sym typeface="+mn-ea"/>
                        </a:rPr>
                        <a:t>,</a:t>
                      </a:r>
                      <a:r>
                        <a:rPr lang="zh-CN" altLang="en-US" sz="1000">
                          <a:sym typeface="+mn-ea"/>
                        </a:rPr>
                        <a:t>选择合适的版本</a:t>
                      </a:r>
                      <a:endParaRPr lang="zh-CN" altLang="en-US" sz="1000">
                        <a:sym typeface="+mn-ea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00">
                          <a:sym typeface="+mn-ea"/>
                        </a:rPr>
                        <a:t>Bootstrap v3/v4/v5</a:t>
                      </a:r>
                      <a:endParaRPr lang="zh-CN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altLang="zh-CN" sz="1000">
                          <a:sym typeface="+mn-ea"/>
                        </a:rPr>
                        <a:t>https://layui.dev/</a:t>
                      </a:r>
                      <a:endParaRPr lang="en-US" altLang="zh-CN" sz="1000">
                        <a:sym typeface="+mn-ea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zh-CN" sz="1000" b="0">
                          <a:sym typeface="+mn-ea"/>
                        </a:rPr>
                        <a:t>layuiAdmin:</a:t>
                      </a:r>
                      <a:endParaRPr lang="en-US" altLang="zh-CN" sz="1000" b="0">
                        <a:sym typeface="+mn-ea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800">
                          <a:sym typeface="+mn-ea"/>
                        </a:rPr>
                        <a:t>iframe</a:t>
                      </a:r>
                      <a:r>
                        <a:rPr lang="zh-CN" altLang="en-US" sz="800">
                          <a:sym typeface="+mn-ea"/>
                        </a:rPr>
                        <a:t>版</a:t>
                      </a:r>
                      <a:r>
                        <a:rPr lang="en-US" altLang="zh-CN" sz="800">
                          <a:sym typeface="+mn-ea"/>
                        </a:rPr>
                        <a:t>:  https://layui.gitee.io/v2/layuiadmin/iframe/views/</a:t>
                      </a:r>
                      <a:endParaRPr lang="en-US" altLang="zh-CN" sz="800">
                        <a:sym typeface="+mn-ea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800">
                          <a:sym typeface="+mn-ea"/>
                        </a:rPr>
                        <a:t>单页面版</a:t>
                      </a:r>
                      <a:r>
                        <a:rPr lang="en-US" altLang="zh-CN" sz="800">
                          <a:sym typeface="+mn-ea"/>
                        </a:rPr>
                        <a:t>:  https://layui.gitee.io/v2/layuiadmin/single/</a:t>
                      </a:r>
                      <a:endParaRPr lang="en-US" altLang="zh-CN" sz="800">
                        <a:sym typeface="+mn-ea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800">
                          <a:sym typeface="+mn-ea"/>
                        </a:rPr>
                        <a:t>移动终端效果</a:t>
                      </a:r>
                      <a:r>
                        <a:rPr lang="en-US" altLang="zh-CN" sz="800">
                          <a:sym typeface="+mn-ea"/>
                        </a:rPr>
                        <a:t>:  https://dev.layuion.com/themes/layuiadmin/</a:t>
                      </a:r>
                      <a:endParaRPr lang="en-US" altLang="zh-CN" sz="800">
                        <a:sym typeface="+mn-ea"/>
                      </a:endParaRPr>
                    </a:p>
                  </a:txBody>
                  <a:tcPr/>
                </a:tc>
              </a:tr>
              <a:tr h="2552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兼容性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支持主流浏览器，包括低版本的IE。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对低版本浏览器的兼容性较差，更适合现代浏览器。</a:t>
                      </a:r>
                      <a:endParaRPr lang="zh-CN" altLang="en-US" sz="1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响应式设计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 b="1"/>
                        <a:t>提供了强大的响应式设计能力，适应不同设备和屏幕尺寸。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对响应式设计的支持相对较弱，需要自行进行适配和样式调整。</a:t>
                      </a:r>
                      <a:endParaRPr lang="zh-CN" altLang="en-US" sz="1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组件丰富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 b="1"/>
                        <a:t>提供了丰富的UI组件和样式，包括按钮、导航、表单、模态框等等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 b="1"/>
                        <a:t>提供了一些简单易用的UI组件和样式，适合快速搭建简单界面。</a:t>
                      </a:r>
                      <a:endParaRPr lang="zh-CN" altLang="en-US" sz="1000" b="1"/>
                    </a:p>
                  </a:txBody>
                  <a:tcPr/>
                </a:tc>
              </a:tr>
              <a:tr h="2330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文件大小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文件较大，包含了很多功能和样式，可能存在冗余。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 b="1"/>
                        <a:t>文件体积较小，加载速度快。</a:t>
                      </a:r>
                      <a:endParaRPr lang="zh-CN" altLang="en-US" sz="1000" b="1"/>
                    </a:p>
                  </a:txBody>
                  <a:tcPr/>
                </a:tc>
              </a:tr>
              <a:tr h="2495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样式定制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样式定制相对复杂，需要较多的样式修改和覆盖。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 b="1"/>
                        <a:t>样式相对简洁，定制起来相对容易。</a:t>
                      </a:r>
                      <a:endParaRPr lang="zh-CN" altLang="en-US" sz="1000" b="1"/>
                    </a:p>
                  </a:txBody>
                  <a:tcPr/>
                </a:tc>
              </a:tr>
              <a:tr h="2667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社区支持和文档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 b="0"/>
                        <a:t>拥有完善的文档和示例，活跃的社区支持。</a:t>
                      </a:r>
                      <a:endParaRPr lang="zh-CN" altLang="en-US" sz="10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在国内有较多的用户和文档资源。</a:t>
                      </a:r>
                      <a:endParaRPr lang="zh-CN" altLang="en-US" sz="1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移动端支持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 b="1"/>
                        <a:t>对移动端有较好的支持，提供了响应式设计和移动端优化的样式和布局。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对移动端支持相对较弱，需要自行进行适配和样式调整。</a:t>
                      </a:r>
                      <a:endParaRPr lang="zh-CN" altLang="en-US" sz="1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功能扩展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 b="1"/>
                        <a:t>丰富的插件和扩展，有大量第三方资源和库可供使用。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功能相对有限，插件和扩展相对较少。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综合</a:t>
            </a:r>
            <a:r>
              <a:rPr lang="zh-CN" altLang="en-US" dirty="0"/>
              <a:t>实践及学习资源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5" name="标题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624576" y="3960004"/>
            <a:ext cx="4129391" cy="5944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6" name="副标题 5"/>
          <p:cNvSpPr/>
          <p:nvPr>
            <p:ph type="subTitle" idx="1"/>
          </p:nvPr>
        </p:nvSpPr>
        <p:spPr/>
        <p:txBody>
          <a:bodyPr/>
          <a:p>
            <a:r>
              <a:rPr lang="en-US" altLang="zh-CN"/>
              <a:t>HTML+CSS</a:t>
            </a:r>
            <a:r>
              <a:rPr lang="zh-CN" altLang="en-US"/>
              <a:t>综合实践</a:t>
            </a:r>
            <a:r>
              <a:rPr lang="en-US" altLang="zh-CN"/>
              <a:t>/</a:t>
            </a:r>
            <a:r>
              <a:rPr lang="zh-CN" altLang="en-US"/>
              <a:t>学习教程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综合实践</a:t>
            </a:r>
            <a:r>
              <a:rPr lang="en-US" altLang="zh-CN" dirty="0"/>
              <a:t>1-</a:t>
            </a:r>
            <a:r>
              <a:rPr dirty="0"/>
              <a:t>菜单布局</a:t>
            </a:r>
            <a:endParaRPr dirty="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6285" y="1889760"/>
            <a:ext cx="1539240" cy="31318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988945" y="2280285"/>
            <a:ext cx="17437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200" b="1"/>
              <a:t>HTML</a:t>
            </a:r>
            <a:r>
              <a:rPr lang="zh-CN" altLang="en-US" sz="1200" b="1"/>
              <a:t>标签</a:t>
            </a:r>
            <a:endParaRPr lang="zh-CN" altLang="en-US" sz="1200" b="1"/>
          </a:p>
        </p:txBody>
      </p:sp>
      <p:sp>
        <p:nvSpPr>
          <p:cNvPr id="10" name="文本框 9"/>
          <p:cNvSpPr txBox="1"/>
          <p:nvPr/>
        </p:nvSpPr>
        <p:spPr>
          <a:xfrm>
            <a:off x="6155055" y="741680"/>
            <a:ext cx="1246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200" b="1"/>
              <a:t>CSS</a:t>
            </a:r>
            <a:r>
              <a:rPr lang="zh-CN" altLang="en-US" sz="1200" b="1"/>
              <a:t>样式</a:t>
            </a:r>
            <a:endParaRPr lang="zh-CN" altLang="en-US" sz="1200" b="1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16555" y="2712085"/>
            <a:ext cx="2616200" cy="13265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156325" y="1132840"/>
            <a:ext cx="2279650" cy="3027680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7"/>
            </p:custDataLst>
          </p:nvPr>
        </p:nvSpPr>
        <p:spPr>
          <a:xfrm>
            <a:off x="3130550" y="4657090"/>
            <a:ext cx="31070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 u="sng">
                <a:solidFill>
                  <a:schemeClr val="accent2"/>
                </a:solidFill>
              </a:rPr>
              <a:t>示例代码：</a:t>
            </a:r>
            <a:r>
              <a:rPr lang="en-US" altLang="zh-CN" sz="1000" b="1" u="sng">
                <a:solidFill>
                  <a:schemeClr val="accent2"/>
                </a:solidFill>
              </a:rPr>
              <a:t>15 </a:t>
            </a:r>
            <a:r>
              <a:rPr lang="zh-CN" altLang="en-US" sz="1000" b="1" u="sng">
                <a:solidFill>
                  <a:schemeClr val="accent2"/>
                </a:solidFill>
              </a:rPr>
              <a:t>综合实践</a:t>
            </a:r>
            <a:r>
              <a:rPr lang="en-US" altLang="zh-CN" sz="1000" b="1" u="sng">
                <a:solidFill>
                  <a:schemeClr val="accent2"/>
                </a:solidFill>
              </a:rPr>
              <a:t>1-</a:t>
            </a:r>
            <a:r>
              <a:rPr lang="zh-CN" altLang="en-US" sz="1000" b="1" u="sng">
                <a:solidFill>
                  <a:schemeClr val="accent2"/>
                </a:solidFill>
              </a:rPr>
              <a:t>菜单布局</a:t>
            </a:r>
            <a:r>
              <a:rPr lang="en-US" altLang="zh-CN" sz="1000" b="1" u="sng">
                <a:solidFill>
                  <a:schemeClr val="accent2"/>
                </a:solidFill>
              </a:rPr>
              <a:t>.html</a:t>
            </a:r>
            <a:endParaRPr lang="zh-CN" altLang="en-US" sz="1000" b="1" u="sng">
              <a:solidFill>
                <a:schemeClr val="accent2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3996055" y="741680"/>
            <a:ext cx="1786890" cy="1325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b="1"/>
              <a:t>目录结构：</a:t>
            </a:r>
            <a:endParaRPr lang="zh-CN" altLang="en-US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/>
              <a:t>images   </a:t>
            </a:r>
            <a:r>
              <a:rPr lang="zh-CN" altLang="en-US" sz="1000"/>
              <a:t>图片</a:t>
            </a:r>
            <a:endParaRPr lang="zh-CN" altLang="en-US" sz="10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/>
              <a:t>views     html</a:t>
            </a:r>
            <a:r>
              <a:rPr lang="zh-CN" altLang="en-US" sz="1000"/>
              <a:t>页面</a:t>
            </a:r>
            <a:endParaRPr lang="en-US" altLang="zh-CN" sz="10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/>
              <a:t>css        </a:t>
            </a:r>
            <a:r>
              <a:rPr lang="zh-CN" altLang="en-US" sz="1000"/>
              <a:t>样式文件</a:t>
            </a:r>
            <a:endParaRPr lang="en-US" altLang="zh-CN" sz="10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/>
              <a:t>js           js</a:t>
            </a:r>
            <a:r>
              <a:rPr lang="zh-CN" altLang="en-US" sz="1000"/>
              <a:t>文件</a:t>
            </a:r>
            <a:endParaRPr lang="zh-CN" altLang="en-US" sz="1000"/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683895" y="730885"/>
            <a:ext cx="3006725" cy="1095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b="1"/>
              <a:t>页面整体布局思路</a:t>
            </a:r>
            <a:r>
              <a:rPr lang="zh-CN" altLang="en-US"/>
              <a:t>：</a:t>
            </a:r>
            <a:endParaRPr lang="zh-CN" altLang="en-US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00"/>
              <a:t>先定大结构：上下、左右、上中下，左中右</a:t>
            </a:r>
            <a:endParaRPr lang="zh-CN" altLang="en-US" sz="100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00"/>
              <a:t>在定小模块结构：同大结构</a:t>
            </a:r>
            <a:endParaRPr lang="zh-CN" altLang="en-US" sz="100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00"/>
              <a:t>根据效果图，在结构里写样式</a:t>
            </a:r>
            <a:endParaRPr lang="zh-CN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综合实践</a:t>
            </a:r>
            <a:r>
              <a:rPr lang="en-US" altLang="zh-CN" dirty="0"/>
              <a:t>2-banner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683260" y="2641600"/>
            <a:ext cx="3048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200" b="1"/>
              <a:t>HTML</a:t>
            </a:r>
            <a:r>
              <a:rPr lang="zh-CN" altLang="en-US" sz="1200" b="1"/>
              <a:t>标签</a:t>
            </a:r>
            <a:endParaRPr lang="zh-CN" altLang="en-US" sz="1200" b="1"/>
          </a:p>
        </p:txBody>
      </p:sp>
      <p:sp>
        <p:nvSpPr>
          <p:cNvPr id="10" name="文本框 9"/>
          <p:cNvSpPr txBox="1"/>
          <p:nvPr/>
        </p:nvSpPr>
        <p:spPr>
          <a:xfrm>
            <a:off x="6010275" y="829945"/>
            <a:ext cx="16694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Wingdings" panose="05000000000000000000" charset="0"/>
              <a:buChar char="Ø"/>
            </a:pPr>
            <a:r>
              <a:rPr lang="en-US" altLang="zh-CN" sz="1200" b="1"/>
              <a:t>CSS</a:t>
            </a:r>
            <a:r>
              <a:rPr lang="zh-CN" altLang="en-US" sz="1200" b="1"/>
              <a:t>样式</a:t>
            </a:r>
            <a:endParaRPr lang="zh-CN" altLang="en-US" sz="1200" b="1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83260" y="1208405"/>
            <a:ext cx="4458970" cy="1181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83260" y="3074035"/>
            <a:ext cx="4994910" cy="6705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010275" y="1216660"/>
            <a:ext cx="2196465" cy="3737610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683260" y="4443730"/>
            <a:ext cx="31070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 u="sng">
                <a:solidFill>
                  <a:schemeClr val="accent2"/>
                </a:solidFill>
              </a:rPr>
              <a:t>示例代码：</a:t>
            </a:r>
            <a:r>
              <a:rPr lang="en-US" altLang="zh-CN" sz="1000" b="1" u="sng">
                <a:solidFill>
                  <a:schemeClr val="accent2"/>
                </a:solidFill>
              </a:rPr>
              <a:t>16 </a:t>
            </a:r>
            <a:r>
              <a:rPr lang="zh-CN" altLang="en-US" sz="1000" b="1" u="sng">
                <a:solidFill>
                  <a:schemeClr val="accent2"/>
                </a:solidFill>
              </a:rPr>
              <a:t>综合实践</a:t>
            </a:r>
            <a:r>
              <a:rPr lang="en-US" altLang="zh-CN" sz="1000" b="1" u="sng">
                <a:solidFill>
                  <a:schemeClr val="accent2"/>
                </a:solidFill>
              </a:rPr>
              <a:t>2-banner.html</a:t>
            </a:r>
            <a:endParaRPr lang="zh-CN" altLang="en-US" sz="1000" b="1" u="sng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综合实践</a:t>
            </a:r>
            <a:r>
              <a:rPr lang="en-US" altLang="zh-CN" dirty="0"/>
              <a:t>3-</a:t>
            </a:r>
            <a:r>
              <a:rPr dirty="0"/>
              <a:t>消息列表</a:t>
            </a:r>
            <a:endParaRPr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67990" y="820420"/>
            <a:ext cx="2171700" cy="1181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9160" y="2066925"/>
            <a:ext cx="14414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200" b="1"/>
              <a:t>整体布局</a:t>
            </a:r>
            <a:endParaRPr lang="zh-CN" altLang="en-US" sz="1200" b="1"/>
          </a:p>
        </p:txBody>
      </p:sp>
      <p:sp>
        <p:nvSpPr>
          <p:cNvPr id="7" name="文本框 6"/>
          <p:cNvSpPr txBox="1"/>
          <p:nvPr/>
        </p:nvSpPr>
        <p:spPr>
          <a:xfrm>
            <a:off x="897255" y="4658995"/>
            <a:ext cx="1754505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800"/>
              <a:t>&lt;div class="news"&gt;&lt;/div&gt;</a:t>
            </a:r>
            <a:endParaRPr lang="zh-CN" altLang="en-US" sz="800"/>
          </a:p>
        </p:txBody>
      </p:sp>
      <p:sp>
        <p:nvSpPr>
          <p:cNvPr id="8" name="文本框 7"/>
          <p:cNvSpPr txBox="1"/>
          <p:nvPr/>
        </p:nvSpPr>
        <p:spPr>
          <a:xfrm>
            <a:off x="3130550" y="2066925"/>
            <a:ext cx="11664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200" b="1"/>
              <a:t>标题区域</a:t>
            </a:r>
            <a:endParaRPr lang="zh-CN" altLang="en-US" sz="1200" b="1"/>
          </a:p>
        </p:txBody>
      </p:sp>
      <p:sp>
        <p:nvSpPr>
          <p:cNvPr id="12" name="文本框 11"/>
          <p:cNvSpPr txBox="1"/>
          <p:nvPr/>
        </p:nvSpPr>
        <p:spPr>
          <a:xfrm>
            <a:off x="2913380" y="4658995"/>
            <a:ext cx="2529205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800"/>
              <a:t>&lt;div class="hd"&gt;&lt;a href="#"&gt;新闻&lt;/a&gt;&lt;/div&gt;</a:t>
            </a:r>
            <a:endParaRPr lang="zh-CN" altLang="en-US" sz="800"/>
          </a:p>
        </p:txBody>
      </p:sp>
      <p:sp>
        <p:nvSpPr>
          <p:cNvPr id="13" name="文本框 12"/>
          <p:cNvSpPr txBox="1"/>
          <p:nvPr/>
        </p:nvSpPr>
        <p:spPr>
          <a:xfrm>
            <a:off x="5553075" y="692150"/>
            <a:ext cx="15328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200" b="1"/>
              <a:t>内容区域</a:t>
            </a:r>
            <a:endParaRPr lang="zh-CN" altLang="en-US" sz="1200" b="1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r="12945"/>
          <a:stretch>
            <a:fillRect/>
          </a:stretch>
        </p:blipFill>
        <p:spPr>
          <a:xfrm>
            <a:off x="5577840" y="3508375"/>
            <a:ext cx="3527425" cy="14897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01700" y="2355850"/>
            <a:ext cx="1680845" cy="22498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075940" y="2361565"/>
            <a:ext cx="1934845" cy="22447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694680" y="951865"/>
            <a:ext cx="2533650" cy="241808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87070" y="820420"/>
            <a:ext cx="2193290" cy="1202055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5085080" y="403860"/>
            <a:ext cx="31070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 u="sng">
                <a:solidFill>
                  <a:schemeClr val="accent2"/>
                </a:solidFill>
              </a:rPr>
              <a:t>示例代码：</a:t>
            </a:r>
            <a:r>
              <a:rPr lang="en-US" altLang="zh-CN" sz="1000" b="1" u="sng">
                <a:solidFill>
                  <a:schemeClr val="accent2"/>
                </a:solidFill>
              </a:rPr>
              <a:t>17  </a:t>
            </a:r>
            <a:r>
              <a:rPr lang="zh-CN" altLang="en-US" sz="1000" b="1" u="sng">
                <a:solidFill>
                  <a:schemeClr val="accent2"/>
                </a:solidFill>
              </a:rPr>
              <a:t>综合实践</a:t>
            </a:r>
            <a:r>
              <a:rPr lang="en-US" altLang="zh-CN" sz="1000" b="1" u="sng">
                <a:solidFill>
                  <a:schemeClr val="accent2"/>
                </a:solidFill>
              </a:rPr>
              <a:t>3-</a:t>
            </a:r>
            <a:r>
              <a:rPr lang="zh-CN" altLang="en-US" sz="1000" b="1" u="sng">
                <a:solidFill>
                  <a:schemeClr val="accent2"/>
                </a:solidFill>
              </a:rPr>
              <a:t>消息列表</a:t>
            </a:r>
            <a:r>
              <a:rPr lang="en-US" altLang="zh-CN" sz="1000" b="1" u="sng">
                <a:solidFill>
                  <a:schemeClr val="accent2"/>
                </a:solidFill>
              </a:rPr>
              <a:t>.html</a:t>
            </a:r>
            <a:endParaRPr lang="zh-CN" altLang="en-US" sz="1000" b="1" u="sng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综合实践</a:t>
            </a:r>
            <a:r>
              <a:rPr lang="en-US" altLang="zh-CN" dirty="0"/>
              <a:t>4-</a:t>
            </a:r>
            <a:r>
              <a:rPr dirty="0"/>
              <a:t>内容列表</a:t>
            </a:r>
            <a:endParaRPr dirty="0"/>
          </a:p>
        </p:txBody>
      </p:sp>
      <p:sp>
        <p:nvSpPr>
          <p:cNvPr id="4" name="文本框 3"/>
          <p:cNvSpPr txBox="1"/>
          <p:nvPr/>
        </p:nvSpPr>
        <p:spPr>
          <a:xfrm>
            <a:off x="400685" y="2000885"/>
            <a:ext cx="11734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200" b="1"/>
              <a:t>整体布局</a:t>
            </a:r>
            <a:endParaRPr lang="zh-CN" altLang="en-US" sz="1200" b="1"/>
          </a:p>
        </p:txBody>
      </p:sp>
      <p:sp>
        <p:nvSpPr>
          <p:cNvPr id="5" name="文本框 4"/>
          <p:cNvSpPr txBox="1"/>
          <p:nvPr/>
        </p:nvSpPr>
        <p:spPr>
          <a:xfrm>
            <a:off x="400685" y="4871085"/>
            <a:ext cx="1729105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800"/>
              <a:t>&lt;div class="box"&gt;&lt;/div&gt;</a:t>
            </a:r>
            <a:endParaRPr lang="zh-CN" altLang="en-US" sz="800"/>
          </a:p>
        </p:txBody>
      </p:sp>
      <p:sp>
        <p:nvSpPr>
          <p:cNvPr id="6" name="文本框 5"/>
          <p:cNvSpPr txBox="1"/>
          <p:nvPr/>
        </p:nvSpPr>
        <p:spPr>
          <a:xfrm>
            <a:off x="2267585" y="2000885"/>
            <a:ext cx="16802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200" b="1"/>
              <a:t>列表布局</a:t>
            </a:r>
            <a:endParaRPr lang="zh-CN" altLang="en-US" sz="1200" b="1"/>
          </a:p>
        </p:txBody>
      </p:sp>
      <p:sp>
        <p:nvSpPr>
          <p:cNvPr id="7" name="文本框 6"/>
          <p:cNvSpPr txBox="1"/>
          <p:nvPr/>
        </p:nvSpPr>
        <p:spPr>
          <a:xfrm>
            <a:off x="4354830" y="3801110"/>
            <a:ext cx="10877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&lt;div class="box"&gt;</a:t>
            </a:r>
            <a:endParaRPr lang="zh-CN" altLang="en-US" sz="800"/>
          </a:p>
          <a:p>
            <a:r>
              <a:rPr lang="zh-CN" altLang="en-US" sz="800"/>
              <a:t>&lt;ul&gt;</a:t>
            </a:r>
            <a:endParaRPr lang="zh-CN" altLang="en-US" sz="800"/>
          </a:p>
          <a:p>
            <a:r>
              <a:rPr lang="zh-CN" altLang="en-US" sz="800"/>
              <a:t>    &lt;li&gt;1&lt;/li&gt;</a:t>
            </a:r>
            <a:endParaRPr lang="zh-CN" altLang="en-US" sz="800"/>
          </a:p>
          <a:p>
            <a:r>
              <a:rPr lang="zh-CN" altLang="en-US" sz="800"/>
              <a:t>    &lt;li&gt;2&lt;/li&gt;</a:t>
            </a:r>
            <a:endParaRPr lang="zh-CN" altLang="en-US" sz="800"/>
          </a:p>
          <a:p>
            <a:r>
              <a:rPr lang="zh-CN" altLang="en-US" sz="800"/>
              <a:t>    &lt;li&gt;3&lt;/li&gt;</a:t>
            </a:r>
            <a:endParaRPr lang="zh-CN" altLang="en-US" sz="800"/>
          </a:p>
          <a:p>
            <a:r>
              <a:rPr lang="zh-CN" altLang="en-US" sz="800"/>
              <a:t>    &lt;li&gt;4&lt;/li&gt;</a:t>
            </a:r>
            <a:endParaRPr lang="zh-CN" altLang="en-US" sz="800"/>
          </a:p>
          <a:p>
            <a:r>
              <a:rPr lang="zh-CN" altLang="en-US" sz="800"/>
              <a:t>  &lt;/ul&gt;</a:t>
            </a:r>
            <a:endParaRPr lang="zh-CN" altLang="en-US" sz="800"/>
          </a:p>
          <a:p>
            <a:r>
              <a:rPr lang="zh-CN" altLang="en-US" sz="800"/>
              <a:t>&lt;/div&gt;</a:t>
            </a:r>
            <a:endParaRPr lang="zh-CN" altLang="en-US" sz="800"/>
          </a:p>
        </p:txBody>
      </p:sp>
      <p:sp>
        <p:nvSpPr>
          <p:cNvPr id="9" name="文本框 8"/>
          <p:cNvSpPr txBox="1"/>
          <p:nvPr/>
        </p:nvSpPr>
        <p:spPr>
          <a:xfrm>
            <a:off x="4069715" y="700405"/>
            <a:ext cx="12357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200" b="1"/>
              <a:t>内容样式</a:t>
            </a:r>
            <a:endParaRPr lang="zh-CN" altLang="en-US" sz="1200" b="1"/>
          </a:p>
        </p:txBody>
      </p:sp>
      <p:sp>
        <p:nvSpPr>
          <p:cNvPr id="12" name="文本框 11"/>
          <p:cNvSpPr txBox="1"/>
          <p:nvPr/>
        </p:nvSpPr>
        <p:spPr>
          <a:xfrm>
            <a:off x="6246495" y="700405"/>
            <a:ext cx="14541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200" b="1"/>
              <a:t>内容</a:t>
            </a:r>
            <a:endParaRPr lang="zh-CN" altLang="en-US" sz="1200" b="1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4970" y="772160"/>
            <a:ext cx="3560445" cy="1257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95605" y="2282825"/>
            <a:ext cx="1727200" cy="254381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67585" y="2282825"/>
            <a:ext cx="1838325" cy="247523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217670" y="975995"/>
            <a:ext cx="1583055" cy="27813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939790" y="975995"/>
            <a:ext cx="3025775" cy="3868420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11"/>
            </p:custDataLst>
          </p:nvPr>
        </p:nvSpPr>
        <p:spPr>
          <a:xfrm>
            <a:off x="4726305" y="403860"/>
            <a:ext cx="31070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 u="sng">
                <a:solidFill>
                  <a:schemeClr val="accent2"/>
                </a:solidFill>
              </a:rPr>
              <a:t>示例代码：</a:t>
            </a:r>
            <a:r>
              <a:rPr lang="en-US" altLang="zh-CN" sz="1000" b="1" u="sng">
                <a:solidFill>
                  <a:schemeClr val="accent2"/>
                </a:solidFill>
              </a:rPr>
              <a:t>18  </a:t>
            </a:r>
            <a:r>
              <a:rPr lang="zh-CN" altLang="en-US" sz="1000" b="1" u="sng">
                <a:solidFill>
                  <a:schemeClr val="accent2"/>
                </a:solidFill>
              </a:rPr>
              <a:t>综合实践</a:t>
            </a:r>
            <a:r>
              <a:rPr lang="en-US" altLang="zh-CN" sz="1000" b="1" u="sng">
                <a:solidFill>
                  <a:schemeClr val="accent2"/>
                </a:solidFill>
              </a:rPr>
              <a:t>4-</a:t>
            </a:r>
            <a:r>
              <a:rPr lang="zh-CN" altLang="en-US" sz="1000" b="1" u="sng">
                <a:solidFill>
                  <a:schemeClr val="accent2"/>
                </a:solidFill>
              </a:rPr>
              <a:t>内容列表</a:t>
            </a:r>
            <a:r>
              <a:rPr lang="en-US" altLang="zh-CN" sz="1000" b="1" u="sng">
                <a:solidFill>
                  <a:schemeClr val="accent2"/>
                </a:solidFill>
              </a:rPr>
              <a:t>.html</a:t>
            </a:r>
            <a:endParaRPr lang="zh-CN" altLang="en-US" sz="1000" b="1" u="sng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前端学习资源推荐</a:t>
            </a:r>
            <a:endParaRPr dirty="0"/>
          </a:p>
        </p:txBody>
      </p:sp>
      <p:sp>
        <p:nvSpPr>
          <p:cNvPr id="4" name="文本框 3"/>
          <p:cNvSpPr txBox="1"/>
          <p:nvPr/>
        </p:nvSpPr>
        <p:spPr>
          <a:xfrm>
            <a:off x="444500" y="1092835"/>
            <a:ext cx="5577840" cy="3761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zh-CN" altLang="en-US" sz="1000" b="1"/>
              <a:t>现代 JavaScript 教程</a:t>
            </a:r>
            <a:r>
              <a:rPr lang="en-US" altLang="zh-CN" sz="1000"/>
              <a:t>    </a:t>
            </a:r>
            <a:r>
              <a:rPr lang="zh-CN" altLang="en-US" sz="1000" u="sng"/>
              <a:t>https://zh.javascript.info/</a:t>
            </a:r>
            <a:endParaRPr lang="zh-CN" altLang="en-US" sz="1000"/>
          </a:p>
          <a:p>
            <a:pPr marL="2286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zh-CN" altLang="en-US" sz="1000" b="1"/>
              <a:t>MDN</a:t>
            </a:r>
            <a:r>
              <a:rPr lang="en-US" altLang="zh-CN" sz="1000" b="1"/>
              <a:t> </a:t>
            </a:r>
            <a:r>
              <a:rPr lang="en-US" altLang="zh-CN" sz="1000"/>
              <a:t>    </a:t>
            </a:r>
            <a:r>
              <a:rPr lang="zh-CN" altLang="en-US" sz="1000" u="sng"/>
              <a:t>https://developer.mozilla.org/zh-CN/docs/Web</a:t>
            </a:r>
            <a:endParaRPr lang="zh-CN" altLang="en-US" sz="1000" u="sng"/>
          </a:p>
          <a:p>
            <a:pPr marL="228600" lvl="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900">
                <a:sym typeface="+mn-ea"/>
              </a:rPr>
              <a:t>提供了HTML、CSS、JavaScript等前端技术的详细文档和教程</a:t>
            </a:r>
            <a:endParaRPr lang="zh-CN" altLang="en-US" sz="900">
              <a:sym typeface="+mn-ea"/>
            </a:endParaRP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900" b="1">
                <a:solidFill>
                  <a:schemeClr val="tx1"/>
                </a:solidFill>
                <a:sym typeface="+mn-ea"/>
              </a:rPr>
              <a:t>HTML</a:t>
            </a:r>
            <a:r>
              <a:rPr lang="zh-CN" altLang="en-US" sz="900" b="1">
                <a:solidFill>
                  <a:schemeClr val="tx1"/>
                </a:solidFill>
                <a:sym typeface="+mn-ea"/>
              </a:rPr>
              <a:t>教程：</a:t>
            </a:r>
            <a:endParaRPr lang="zh-CN" altLang="en-US" sz="900" b="1">
              <a:solidFill>
                <a:schemeClr val="tx1"/>
              </a:solidFill>
            </a:endParaRPr>
          </a:p>
          <a:p>
            <a:pPr marL="1143000" lvl="2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900">
                <a:solidFill>
                  <a:schemeClr val="tx1"/>
                </a:solidFill>
                <a:sym typeface="+mn-ea"/>
              </a:rPr>
              <a:t>https://developer.mozilla.org/zh-CN/docs/Learn/HTML</a:t>
            </a:r>
            <a:endParaRPr lang="zh-CN" altLang="en-US" sz="900">
              <a:solidFill>
                <a:schemeClr val="tx1"/>
              </a:solidFill>
            </a:endParaRP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900" b="1">
                <a:solidFill>
                  <a:schemeClr val="tx1"/>
                </a:solidFill>
                <a:sym typeface="+mn-ea"/>
              </a:rPr>
              <a:t>CSS教程</a:t>
            </a:r>
            <a:endParaRPr lang="zh-CN" altLang="en-US" sz="900" b="1">
              <a:solidFill>
                <a:schemeClr val="tx1"/>
              </a:solidFill>
            </a:endParaRPr>
          </a:p>
          <a:p>
            <a:pPr marL="1143000" lvl="2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900">
                <a:solidFill>
                  <a:schemeClr val="tx1"/>
                </a:solidFill>
                <a:sym typeface="+mn-ea"/>
              </a:rPr>
              <a:t>https://developer.mozilla.org/zh-CN/docs/Learn/CSS</a:t>
            </a:r>
            <a:endParaRPr lang="zh-CN" altLang="en-US" sz="900">
              <a:solidFill>
                <a:schemeClr val="tx1"/>
              </a:solidFill>
              <a:sym typeface="+mn-ea"/>
            </a:endParaRP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900" b="1">
                <a:solidFill>
                  <a:schemeClr val="tx1"/>
                </a:solidFill>
                <a:sym typeface="+mn-ea"/>
              </a:rPr>
              <a:t>JavaScript入门教程</a:t>
            </a:r>
            <a:r>
              <a:rPr lang="en-US" altLang="zh-CN" sz="900">
                <a:sym typeface="+mn-ea"/>
              </a:rPr>
              <a:t>   </a:t>
            </a:r>
            <a:endParaRPr lang="en-US" altLang="zh-CN" sz="900">
              <a:sym typeface="+mn-ea"/>
            </a:endParaRPr>
          </a:p>
          <a:p>
            <a:pPr marL="1143000" lvl="2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900">
                <a:sym typeface="+mn-ea"/>
              </a:rPr>
              <a:t>https://developer.mozilla.org/en-US/docs/Learn/JavaScript/First_steps</a:t>
            </a:r>
            <a:endParaRPr lang="en-US" altLang="zh-CN" sz="900">
              <a:sym typeface="+mn-ea"/>
            </a:endParaRPr>
          </a:p>
          <a:p>
            <a:pPr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000" b="1"/>
              <a:t>3.   </a:t>
            </a:r>
            <a:r>
              <a:rPr lang="zh-CN" altLang="en-US" sz="1000" b="1"/>
              <a:t>w3school</a:t>
            </a:r>
            <a:r>
              <a:rPr lang="en-US" altLang="zh-CN" sz="1000"/>
              <a:t>    </a:t>
            </a:r>
            <a:r>
              <a:rPr lang="en-US" altLang="zh-CN" sz="1000" u="sng"/>
              <a:t> </a:t>
            </a:r>
            <a:r>
              <a:rPr lang="zh-CN" altLang="en-US" sz="1000" u="sng"/>
              <a:t>https://www.w3school.com.cn/</a:t>
            </a:r>
            <a:endParaRPr lang="zh-CN" altLang="en-US" sz="1000" u="sng"/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900">
                <a:sym typeface="+mn-ea"/>
              </a:rPr>
              <a:t>提供了HTML、CSS、JavaScript等前端技术的在线学习资源和实践案例</a:t>
            </a:r>
            <a:endParaRPr lang="zh-CN" altLang="en-US" sz="900">
              <a:sym typeface="+mn-ea"/>
            </a:endParaRP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9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900" b="1">
                <a:solidFill>
                  <a:schemeClr val="tx1"/>
                </a:solidFill>
                <a:sym typeface="+mn-ea"/>
              </a:rPr>
              <a:t>HTML基础教程</a:t>
            </a:r>
            <a:r>
              <a:rPr lang="en-US" altLang="zh-CN" sz="900" b="1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sz="900">
                <a:solidFill>
                  <a:schemeClr val="tx1"/>
                </a:solidFill>
                <a:sym typeface="+mn-ea"/>
              </a:rPr>
              <a:t>https://www.w3schools.com/html/</a:t>
            </a:r>
            <a:endParaRPr lang="en-US" altLang="zh-CN" sz="900">
              <a:solidFill>
                <a:schemeClr val="tx1"/>
              </a:solidFill>
              <a:sym typeface="+mn-ea"/>
            </a:endParaRP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900" b="1">
                <a:solidFill>
                  <a:schemeClr val="tx1"/>
                </a:solidFill>
                <a:sym typeface="+mn-ea"/>
              </a:rPr>
              <a:t> CSS基础教程</a:t>
            </a:r>
            <a:r>
              <a:rPr lang="en-US" altLang="zh-CN" sz="900" b="1">
                <a:solidFill>
                  <a:schemeClr val="tx1"/>
                </a:solidFill>
                <a:sym typeface="+mn-ea"/>
              </a:rPr>
              <a:t>    </a:t>
            </a:r>
            <a:r>
              <a:rPr lang="zh-CN" altLang="en-US" sz="900">
                <a:solidFill>
                  <a:schemeClr val="tx1"/>
                </a:solidFill>
                <a:sym typeface="+mn-ea"/>
              </a:rPr>
              <a:t>https://www.w3schools.com/css/</a:t>
            </a:r>
            <a:endParaRPr lang="zh-CN" altLang="en-US" sz="900">
              <a:solidFill>
                <a:schemeClr val="tx1"/>
              </a:solidFill>
              <a:sym typeface="+mn-ea"/>
            </a:endParaRP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900" b="1">
                <a:sym typeface="+mn-ea"/>
              </a:rPr>
              <a:t>JavaScript基础教程</a:t>
            </a:r>
            <a:r>
              <a:rPr lang="en-US" altLang="zh-CN" sz="900" b="1">
                <a:sym typeface="+mn-ea"/>
              </a:rPr>
              <a:t>   </a:t>
            </a:r>
            <a:r>
              <a:rPr lang="en-US" altLang="zh-CN" sz="900">
                <a:sym typeface="+mn-ea"/>
              </a:rPr>
              <a:t>https://www.w3schools.com/js/</a:t>
            </a:r>
            <a:endParaRPr lang="en-US" altLang="zh-CN" sz="900">
              <a:sym typeface="+mn-ea"/>
            </a:endParaRPr>
          </a:p>
          <a:p>
            <a:pPr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000" b="1"/>
              <a:t>4.   </a:t>
            </a:r>
            <a:r>
              <a:rPr lang="zh-CN" altLang="en-US" sz="1000" b="1"/>
              <a:t>菜鸟教程</a:t>
            </a:r>
            <a:r>
              <a:rPr lang="en-US" altLang="zh-CN" sz="1000" b="1"/>
              <a:t>    </a:t>
            </a:r>
            <a:r>
              <a:rPr lang="zh-CN" altLang="en-US" sz="1000" u="sng"/>
              <a:t>https://www.runoob.com/</a:t>
            </a:r>
            <a:endParaRPr lang="zh-CN" altLang="en-US" sz="1000" u="sng"/>
          </a:p>
          <a:p>
            <a:pPr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000" b="1"/>
              <a:t>5. iconfont </a:t>
            </a:r>
            <a:r>
              <a:rPr lang="en-US" altLang="zh-CN" sz="1000"/>
              <a:t> </a:t>
            </a:r>
            <a:r>
              <a:rPr lang="en-US" altLang="zh-CN" sz="1000" u="sng"/>
              <a:t>https://www.iconfont.cn/</a:t>
            </a:r>
            <a:endParaRPr lang="en-US" altLang="zh-CN" sz="1000" u="sng"/>
          </a:p>
          <a:p>
            <a:pPr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000" b="1"/>
              <a:t>6.Can I USE    </a:t>
            </a:r>
            <a:r>
              <a:rPr lang="en-US" altLang="zh-CN" sz="1000" u="sng"/>
              <a:t>https://caniuse.com/</a:t>
            </a:r>
            <a:endParaRPr lang="en-US" altLang="zh-CN" sz="1000" u="sng"/>
          </a:p>
        </p:txBody>
      </p:sp>
      <p:sp>
        <p:nvSpPr>
          <p:cNvPr id="3" name="文本框 2"/>
          <p:cNvSpPr txBox="1"/>
          <p:nvPr/>
        </p:nvSpPr>
        <p:spPr>
          <a:xfrm>
            <a:off x="5939155" y="1419225"/>
            <a:ext cx="24504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r>
              <a:rPr lang="en-US" altLang="zh-CN" sz="2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opy</a:t>
            </a:r>
            <a:r>
              <a:rPr lang="en-US" altLang="zh-CN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复制</a:t>
            </a:r>
            <a:endParaRPr lang="en-US" altLang="zh-CN" sz="3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r>
              <a:rPr lang="en-US" altLang="zh-CN" sz="2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</a:t>
            </a:r>
            <a:r>
              <a:rPr lang="en-US" altLang="zh-CN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运行</a:t>
            </a:r>
            <a:endParaRPr lang="en-US" altLang="zh-CN" sz="3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</a:t>
            </a:r>
            <a:r>
              <a:rPr lang="en-US" altLang="zh-CN" sz="2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odify-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修改</a:t>
            </a:r>
            <a:endParaRPr lang="zh-CN" alt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39155" y="843280"/>
            <a:ext cx="186626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b="1"/>
              <a:t>学习方法</a:t>
            </a:r>
            <a:r>
              <a:rPr lang="en-US" altLang="zh-CN" b="1"/>
              <a:t>:</a:t>
            </a:r>
            <a:endParaRPr lang="en-US" altLang="zh-CN" b="1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540385" y="843280"/>
            <a:ext cx="186626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b="1"/>
              <a:t>学习教程</a:t>
            </a:r>
            <a:r>
              <a:rPr lang="en-US" altLang="zh-CN" b="1"/>
              <a:t>:</a:t>
            </a:r>
            <a:endParaRPr lang="en-US" altLang="zh-CN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latin typeface="微软雅黑" panose="020B0503020204020204" pitchFamily="34" charset="-122"/>
                <a:cs typeface="微软雅黑" panose="020B0503020204020204" pitchFamily="34" charset="-122"/>
              </a:rPr>
              <a:t>注意事项</a:t>
            </a:r>
            <a:endParaRPr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750" y="843915"/>
            <a:ext cx="2725420" cy="1706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b="1"/>
              <a:t>学习基础语法和标签：</a:t>
            </a:r>
            <a:endParaRPr lang="zh-CN" altLang="en-US" sz="1000" b="1"/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000"/>
              <a:t>HTML和CSS都有自己的语法和标签，需要学习基本语法规则、标签的使用方法以及常见的属性。</a:t>
            </a:r>
            <a:endParaRPr lang="zh-CN" altLang="en-US" sz="1000"/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000"/>
              <a:t>了解常用的HTML标签（如&lt;div&gt;、&lt;p&gt;、&lt;a&gt;等）和CSS属性（如color、font-size、margin等）是非常重要的。</a:t>
            </a:r>
            <a:endParaRPr lang="zh-CN" altLang="en-US" sz="1000"/>
          </a:p>
        </p:txBody>
      </p:sp>
      <p:sp>
        <p:nvSpPr>
          <p:cNvPr id="5" name="文本框 4"/>
          <p:cNvSpPr txBox="1"/>
          <p:nvPr/>
        </p:nvSpPr>
        <p:spPr>
          <a:xfrm>
            <a:off x="3348355" y="843915"/>
            <a:ext cx="2658110" cy="1706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b="1">
                <a:sym typeface="+mn-ea"/>
              </a:rPr>
              <a:t>理解盒模型</a:t>
            </a:r>
            <a:r>
              <a:rPr lang="zh-CN" altLang="en-US" sz="1000">
                <a:sym typeface="+mn-ea"/>
              </a:rPr>
              <a:t>：</a:t>
            </a:r>
            <a:endParaRPr lang="zh-CN" altLang="en-US" sz="100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000">
                <a:sym typeface="+mn-ea"/>
              </a:rPr>
              <a:t>盒模型是CSS布局的基础，要理解元素的内容、内边距、边框和外边距在页面布局中所占据的空间。</a:t>
            </a:r>
            <a:endParaRPr lang="zh-CN" altLang="en-US" sz="100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000">
                <a:sym typeface="+mn-ea"/>
              </a:rPr>
              <a:t>学会使用CSS的width、height、padding、border和margin等属性来控制盒模型的各个部分。</a:t>
            </a:r>
            <a:endParaRPr lang="zh-CN" altLang="en-US" sz="10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28715" y="843915"/>
            <a:ext cx="261048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b="1">
                <a:sym typeface="+mn-ea"/>
              </a:rPr>
              <a:t>掌握选择器：</a:t>
            </a:r>
            <a:endParaRPr lang="zh-CN" altLang="en-US" sz="1000" b="1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000">
                <a:sym typeface="+mn-ea"/>
              </a:rPr>
              <a:t>选择器是CSS中用于选择HTML元素的方式。了解不同类型的选择器（如标签选择器、类选择器、ID选择器、属性选择器等）以及它们的使用场景，可以帮助你更准确地选中要样式化的元素。</a:t>
            </a:r>
            <a:endParaRPr lang="zh-CN" altLang="en-US" sz="10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9750" y="2714625"/>
            <a:ext cx="2654300" cy="1245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b="1">
                <a:sym typeface="+mn-ea"/>
              </a:rPr>
              <a:t>学习布局方式：</a:t>
            </a:r>
            <a:endParaRPr lang="zh-CN" altLang="en-US" sz="1000" b="1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000">
                <a:sym typeface="+mn-ea"/>
              </a:rPr>
              <a:t>掌握常见的布局方式，如流式布局、浮动布局、定位布局和弹性布局等。理解它们的原理和使用方法，能够帮助你将元素放置在页面中的适当位置，并实现所需的页面结构。</a:t>
            </a:r>
            <a:endParaRPr lang="zh-CN" altLang="en-US" sz="100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48355" y="2714625"/>
            <a:ext cx="26416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b="1">
                <a:sym typeface="+mn-ea"/>
              </a:rPr>
              <a:t>注意样式层叠和继承：</a:t>
            </a:r>
            <a:endParaRPr lang="zh-CN" altLang="en-US" sz="1000" b="1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000">
                <a:sym typeface="+mn-ea"/>
              </a:rPr>
              <a:t>当多个CSS规则同时作用于同一个元素时，会发生样式层叠。要理解CSS的层叠规则和优先级，以便准确地控制元素的样式。此外，还要注意样式的继承特性，某些属性会被子元素继承而不需要显式设置。</a:t>
            </a:r>
            <a:endParaRPr lang="zh-CN" altLang="en-US" sz="100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28715" y="2714625"/>
            <a:ext cx="2625725" cy="1245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b="1">
                <a:sym typeface="+mn-ea"/>
              </a:rPr>
              <a:t>调试和排查问题：</a:t>
            </a:r>
            <a:endParaRPr lang="zh-CN" altLang="en-US" sz="1000" b="1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000">
                <a:sym typeface="+mn-ea"/>
              </a:rPr>
              <a:t>在开发过程中，可能会遇到布局错乱、样式不生效等问题。学会使用浏览器的开发者工具进行调试，检查元素和样式属性，以找出问题所在并进行修复。</a:t>
            </a:r>
            <a:endParaRPr lang="zh-CN" altLang="en-US" sz="10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Q&amp;A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977515" y="2085340"/>
            <a:ext cx="29127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8000"/>
              <a:t>Q&amp;A</a:t>
            </a:r>
            <a:endParaRPr lang="en-US" altLang="zh-CN" sz="8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 dirty="0"/>
              <a:t>THANKS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8630" y="1130935"/>
            <a:ext cx="4046220" cy="11849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/>
              <a:t>1 HTML</a:t>
            </a:r>
            <a:r>
              <a:rPr lang="zh-CN" altLang="en-US" b="1"/>
              <a:t>的作用</a:t>
            </a:r>
            <a:endParaRPr lang="zh-CN" altLang="en-US" b="1"/>
          </a:p>
          <a:p>
            <a:pPr marL="182245" lvl="0" indent="-18224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/>
              <a:t>结构化网页内容，使用标签定义网页中的各个元素和内容</a:t>
            </a:r>
            <a:endParaRPr lang="zh-CN" altLang="en-US" sz="1000"/>
          </a:p>
          <a:p>
            <a:pPr marL="182245" lvl="0" indent="-18224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/>
              <a:t>创建链接、展示图像和</a:t>
            </a:r>
            <a:r>
              <a:rPr lang="zh-CN" altLang="en-US" sz="1000"/>
              <a:t>多媒体，丰富网页的内容和表现</a:t>
            </a:r>
            <a:r>
              <a:rPr lang="zh-CN" altLang="en-US" sz="1000"/>
              <a:t>形式</a:t>
            </a:r>
            <a:endParaRPr lang="zh-CN" altLang="en-US" sz="1000"/>
          </a:p>
          <a:p>
            <a:pPr marL="182245" lvl="0" indent="-18224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/>
              <a:t>语义化和可访问性，有助于提供搜索引擎优化和网页的</a:t>
            </a:r>
            <a:r>
              <a:rPr lang="zh-CN" altLang="en-US" sz="1000"/>
              <a:t>可访问性。</a:t>
            </a:r>
            <a:endParaRPr lang="zh-CN" altLang="en-US" sz="10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HTML</a:t>
            </a:r>
            <a:r>
              <a:rPr dirty="0">
                <a:latin typeface="微软雅黑" panose="020B0503020204020204" pitchFamily="34" charset="-122"/>
                <a:cs typeface="微软雅黑" panose="020B0503020204020204" pitchFamily="34" charset="-122"/>
              </a:rPr>
              <a:t>基础</a:t>
            </a:r>
            <a:endParaRPr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8630" y="2284095"/>
            <a:ext cx="3812540" cy="25215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b="1">
                <a:sym typeface="+mn-ea"/>
              </a:rPr>
              <a:t>2 HTML</a:t>
            </a:r>
            <a:r>
              <a:rPr lang="zh-CN" altLang="en-US" b="1">
                <a:sym typeface="+mn-ea"/>
              </a:rPr>
              <a:t>基本语法</a:t>
            </a:r>
            <a:endParaRPr lang="zh-CN" altLang="en-US" b="1"/>
          </a:p>
          <a:p>
            <a:pPr marL="171450" lvl="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>
                <a:sym typeface="+mn-ea"/>
              </a:rPr>
              <a:t>HTML使用标签标识和描述网页中的元素，每个标签都有特定的含义和用途。</a:t>
            </a:r>
            <a:endParaRPr lang="zh-CN" altLang="en-US" sz="1000"/>
          </a:p>
          <a:p>
            <a:pPr marL="171450" lvl="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>
                <a:sym typeface="+mn-ea"/>
              </a:rPr>
              <a:t>标签通常由</a:t>
            </a:r>
            <a:r>
              <a:rPr lang="zh-CN" altLang="en-US" sz="1000" b="1">
                <a:solidFill>
                  <a:schemeClr val="accent2"/>
                </a:solidFill>
                <a:sym typeface="+mn-ea"/>
              </a:rPr>
              <a:t>&lt;开始标签 &gt;</a:t>
            </a:r>
            <a:r>
              <a:rPr lang="zh-CN" altLang="en-US" sz="1000">
                <a:sym typeface="+mn-ea"/>
              </a:rPr>
              <a:t>和</a:t>
            </a:r>
            <a:r>
              <a:rPr lang="zh-CN" altLang="en-US" sz="1000" b="1">
                <a:solidFill>
                  <a:schemeClr val="accent2"/>
                </a:solidFill>
                <a:sym typeface="+mn-ea"/>
              </a:rPr>
              <a:t>&lt; </a:t>
            </a:r>
            <a:r>
              <a:rPr lang="en-US" altLang="zh-CN" sz="1000" b="1">
                <a:solidFill>
                  <a:schemeClr val="accent2"/>
                </a:solidFill>
                <a:sym typeface="+mn-ea"/>
              </a:rPr>
              <a:t>/</a:t>
            </a:r>
            <a:r>
              <a:rPr lang="zh-CN" altLang="en-US" sz="1000" b="1">
                <a:solidFill>
                  <a:schemeClr val="accent2"/>
                </a:solidFill>
                <a:sym typeface="+mn-ea"/>
              </a:rPr>
              <a:t>结束标签&gt;</a:t>
            </a:r>
            <a:r>
              <a:rPr lang="zh-CN" altLang="en-US" sz="1000">
                <a:sym typeface="+mn-ea"/>
              </a:rPr>
              <a:t>组成，中间包含元素的内容。</a:t>
            </a:r>
            <a:r>
              <a:rPr lang="en-US" altLang="zh-CN" sz="1000">
                <a:sym typeface="+mn-ea"/>
              </a:rPr>
              <a:t>eg.</a:t>
            </a:r>
            <a:r>
              <a:rPr lang="en-US" altLang="zh-CN" sz="1000" b="1">
                <a:solidFill>
                  <a:schemeClr val="accent5"/>
                </a:solidFill>
                <a:sym typeface="+mn-ea"/>
              </a:rPr>
              <a:t>&lt;div&gt;</a:t>
            </a:r>
            <a:r>
              <a:rPr lang="zh-CN" altLang="en-US" sz="1000" b="1">
                <a:solidFill>
                  <a:schemeClr val="accent5"/>
                </a:solidFill>
                <a:sym typeface="+mn-ea"/>
              </a:rPr>
              <a:t>我是一条内容</a:t>
            </a:r>
            <a:r>
              <a:rPr lang="en-US" altLang="zh-CN" sz="1000" b="1">
                <a:solidFill>
                  <a:schemeClr val="accent5"/>
                </a:solidFill>
                <a:sym typeface="+mn-ea"/>
              </a:rPr>
              <a:t>&lt;/div&gt;</a:t>
            </a:r>
            <a:endParaRPr lang="en-US" altLang="zh-CN" sz="1000" b="1">
              <a:solidFill>
                <a:schemeClr val="accent5"/>
              </a:solidFill>
              <a:sym typeface="+mn-ea"/>
            </a:endParaRPr>
          </a:p>
          <a:p>
            <a:pPr marL="171450" lvl="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chemeClr val="tx1"/>
                </a:solidFill>
                <a:sym typeface="+mn-ea"/>
              </a:rPr>
              <a:t>有些特殊的标签必须是单个标签（极少情况）。</a:t>
            </a:r>
            <a:r>
              <a:rPr lang="en-US" altLang="zh-CN" sz="1000">
                <a:solidFill>
                  <a:schemeClr val="tx1"/>
                </a:solidFill>
                <a:sym typeface="+mn-ea"/>
              </a:rPr>
              <a:t>eg.</a:t>
            </a:r>
            <a:endParaRPr lang="zh-CN" altLang="en-US" sz="1000">
              <a:solidFill>
                <a:schemeClr val="tx1"/>
              </a:solidFill>
            </a:endParaRPr>
          </a:p>
          <a:p>
            <a:pPr marL="0" lvl="1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>
                <a:sym typeface="+mn-ea"/>
              </a:rPr>
              <a:t>标签可以包含属性，</a:t>
            </a:r>
            <a:r>
              <a:rPr lang="zh-CN" altLang="en-US" sz="1000">
                <a:sym typeface="+mn-ea"/>
              </a:rPr>
              <a:t>HTML属性给标签添加的额外信息，如样式、链接目标等。</a:t>
            </a:r>
            <a:endParaRPr lang="zh-CN" altLang="en-US" sz="1000">
              <a:sym typeface="+mn-ea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000">
                <a:solidFill>
                  <a:schemeClr val="tx1"/>
                </a:solidFill>
                <a:sym typeface="+mn-ea"/>
              </a:rPr>
              <a:t>eg. </a:t>
            </a:r>
            <a:r>
              <a:rPr lang="en-US" altLang="zh-CN" sz="1000" b="1">
                <a:solidFill>
                  <a:schemeClr val="accent2"/>
                </a:solidFill>
                <a:sym typeface="+mn-ea"/>
              </a:rPr>
              <a:t>&lt;div style=”color:red;”&gt;</a:t>
            </a:r>
            <a:r>
              <a:rPr lang="zh-CN" altLang="en-US" sz="1000" b="1">
                <a:solidFill>
                  <a:schemeClr val="accent2"/>
                </a:solidFill>
                <a:sym typeface="+mn-ea"/>
              </a:rPr>
              <a:t>带内联样式的</a:t>
            </a:r>
            <a:r>
              <a:rPr lang="en-US" altLang="zh-CN" sz="1000" b="1">
                <a:solidFill>
                  <a:schemeClr val="accent2"/>
                </a:solidFill>
                <a:sym typeface="+mn-ea"/>
              </a:rPr>
              <a:t>div&lt;/div&gt;</a:t>
            </a:r>
            <a:endParaRPr lang="en-US" altLang="zh-CN" sz="1000" b="1">
              <a:solidFill>
                <a:schemeClr val="accent2"/>
              </a:solidFill>
              <a:sym typeface="+mn-ea"/>
            </a:endParaRPr>
          </a:p>
          <a:p>
            <a:pPr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000" b="1">
                <a:solidFill>
                  <a:schemeClr val="accent2"/>
                </a:solidFill>
                <a:sym typeface="+mn-ea"/>
              </a:rPr>
              <a:t>&lt;a href=”a.html” &gt;</a:t>
            </a:r>
            <a:r>
              <a:rPr lang="zh-CN" altLang="en-US" sz="1000" b="1">
                <a:solidFill>
                  <a:schemeClr val="accent2"/>
                </a:solidFill>
                <a:sym typeface="+mn-ea"/>
              </a:rPr>
              <a:t>这是一个链接</a:t>
            </a:r>
            <a:r>
              <a:rPr lang="en-US" altLang="zh-CN" sz="1000" b="1">
                <a:solidFill>
                  <a:schemeClr val="accent2"/>
                </a:solidFill>
                <a:sym typeface="+mn-ea"/>
              </a:rPr>
              <a:t>&lt;/a&gt;</a:t>
            </a:r>
            <a:endParaRPr lang="en-US" altLang="zh-CN" sz="1000" b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8630" y="814705"/>
            <a:ext cx="7677785" cy="402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ym typeface="+mn-ea"/>
              </a:rPr>
              <a:t>HTML是</a:t>
            </a:r>
            <a:r>
              <a:rPr lang="zh-CN" altLang="en-US" b="1">
                <a:sym typeface="+mn-ea"/>
              </a:rPr>
              <a:t>超文本标记语言</a:t>
            </a:r>
            <a:r>
              <a:rPr lang="zh-CN" altLang="en-US">
                <a:sym typeface="+mn-ea"/>
              </a:rPr>
              <a:t>（Hypertext Markup Language）的缩写，用于</a:t>
            </a:r>
            <a:r>
              <a:rPr lang="zh-CN" altLang="en-US">
                <a:sym typeface="+mn-ea"/>
              </a:rPr>
              <a:t>构建网页结构和标记语言。</a:t>
            </a:r>
            <a:endParaRPr lang="zh-CN" altLang="en-US"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4612640" y="1130935"/>
            <a:ext cx="3014345" cy="402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b="1">
                <a:sym typeface="+mn-ea"/>
              </a:rPr>
              <a:t>3 HTML</a:t>
            </a:r>
            <a:r>
              <a:rPr lang="zh-CN" altLang="en-US" b="1">
                <a:sym typeface="+mn-ea"/>
              </a:rPr>
              <a:t>文档结构</a:t>
            </a:r>
            <a:endParaRPr lang="zh-CN" altLang="en-US" sz="1000"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9992"/>
          <a:stretch>
            <a:fillRect/>
          </a:stretch>
        </p:blipFill>
        <p:spPr>
          <a:xfrm>
            <a:off x="4612640" y="1535430"/>
            <a:ext cx="3751580" cy="239649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4612640" y="3930015"/>
            <a:ext cx="2877185" cy="402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b="1"/>
              <a:t>4</a:t>
            </a:r>
            <a:r>
              <a:rPr lang="en-US" altLang="zh-CN" b="1"/>
              <a:t> </a:t>
            </a:r>
            <a:r>
              <a:rPr lang="zh-CN" altLang="en-US" b="1"/>
              <a:t>HTML语义化标签</a:t>
            </a:r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4612640" y="4438650"/>
            <a:ext cx="3458210" cy="321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/>
              <a:t>根据标签的语义，合理使用标签，让页面结构更清晰。</a:t>
            </a:r>
            <a:endParaRPr lang="zh-CN" altLang="en-US" sz="1000"/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4612640" y="4219575"/>
            <a:ext cx="3543935" cy="321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/>
              <a:t>重点记住每个标签的语义知道用来干嘛的</a:t>
            </a:r>
            <a:endParaRPr lang="zh-CN" altLang="en-US" sz="1000"/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4612640" y="4803775"/>
            <a:ext cx="326771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 b="1" u="sng">
                <a:solidFill>
                  <a:schemeClr val="accent2"/>
                </a:solidFill>
              </a:rPr>
              <a:t>示例代码：</a:t>
            </a:r>
            <a:r>
              <a:rPr lang="en-US" altLang="zh-CN" sz="900" b="1" u="sng">
                <a:solidFill>
                  <a:schemeClr val="accent2"/>
                </a:solidFill>
              </a:rPr>
              <a:t>1 </a:t>
            </a:r>
            <a:r>
              <a:rPr lang="zh-CN" altLang="en-US" sz="900" b="1" u="sng">
                <a:solidFill>
                  <a:schemeClr val="accent2"/>
                </a:solidFill>
              </a:rPr>
              <a:t>兼容</a:t>
            </a:r>
            <a:r>
              <a:rPr lang="en-US" altLang="zh-CN" sz="900" b="1" u="sng">
                <a:solidFill>
                  <a:schemeClr val="accent2"/>
                </a:solidFill>
              </a:rPr>
              <a:t>PC</a:t>
            </a:r>
            <a:r>
              <a:rPr lang="zh-CN" altLang="en-US" sz="900" b="1" u="sng">
                <a:solidFill>
                  <a:schemeClr val="accent2"/>
                </a:solidFill>
              </a:rPr>
              <a:t>端</a:t>
            </a:r>
            <a:r>
              <a:rPr lang="en-US" altLang="zh-CN" sz="900" b="1" u="sng">
                <a:solidFill>
                  <a:schemeClr val="accent2"/>
                </a:solidFill>
              </a:rPr>
              <a:t>+</a:t>
            </a:r>
            <a:r>
              <a:rPr lang="zh-CN" altLang="en-US" sz="900" b="1" u="sng">
                <a:solidFill>
                  <a:schemeClr val="accent2"/>
                </a:solidFill>
              </a:rPr>
              <a:t>移动端的通用</a:t>
            </a:r>
            <a:r>
              <a:rPr lang="en-US" altLang="zh-CN" sz="900" b="1" u="sng">
                <a:solidFill>
                  <a:schemeClr val="accent2"/>
                </a:solidFill>
              </a:rPr>
              <a:t>HTML</a:t>
            </a:r>
            <a:r>
              <a:rPr lang="zh-CN" altLang="en-US" sz="900" b="1" u="sng">
                <a:solidFill>
                  <a:schemeClr val="accent2"/>
                </a:solidFill>
              </a:rPr>
              <a:t>模板</a:t>
            </a:r>
            <a:r>
              <a:rPr lang="en-US" altLang="zh-CN" sz="900" b="1" u="sng">
                <a:solidFill>
                  <a:schemeClr val="accent2"/>
                </a:solidFill>
              </a:rPr>
              <a:t>.html</a:t>
            </a:r>
            <a:endParaRPr lang="zh-CN" altLang="en-US" sz="900" b="1" u="sng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HTML</a:t>
            </a:r>
            <a:r>
              <a:rPr dirty="0">
                <a:latin typeface="微软雅黑" panose="020B0503020204020204" pitchFamily="34" charset="-122"/>
                <a:cs typeface="微软雅黑" panose="020B0503020204020204" pitchFamily="34" charset="-122"/>
              </a:rPr>
              <a:t>常用标签</a:t>
            </a:r>
            <a:endParaRPr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35585" y="771525"/>
            <a:ext cx="2321560" cy="8763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171450" indent="-171450">
              <a:buFont typeface="Wingdings" panose="05000000000000000000" charset="0"/>
              <a:buChar char="ü"/>
            </a:pPr>
            <a:r>
              <a:rPr lang="zh-CN" altLang="en-US" sz="1000" b="1">
                <a:solidFill>
                  <a:schemeClr val="accent2"/>
                </a:solidFill>
              </a:rPr>
              <a:t>标题标签</a:t>
            </a:r>
            <a:r>
              <a:rPr lang="en-US" altLang="zh-CN" sz="1000" b="1"/>
              <a:t> </a:t>
            </a:r>
            <a:endParaRPr lang="en-US" altLang="zh-CN" sz="10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/>
              <a:t>&lt;h1&gt;~&lt;h6&gt;</a:t>
            </a:r>
            <a:endParaRPr lang="en-US" altLang="zh-CN" sz="8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/>
              <a:t>文字加粗，字号从大到小一次递减</a:t>
            </a:r>
            <a:endParaRPr lang="zh-CN" altLang="en-US" sz="8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/>
              <a:t>一个标题独占一行</a:t>
            </a:r>
            <a:endParaRPr lang="zh-CN" alt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800"/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77950" y="1332865"/>
            <a:ext cx="823595" cy="1005205"/>
          </a:xfrm>
          <a:prstGeom prst="rect">
            <a:avLst/>
          </a:prstGeom>
        </p:spPr>
      </p:pic>
      <p:sp>
        <p:nvSpPr>
          <p:cNvPr id="20" name="文本框 19"/>
          <p:cNvSpPr txBox="1"/>
          <p:nvPr>
            <p:custDataLst>
              <p:tags r:id="rId3"/>
            </p:custDataLst>
          </p:nvPr>
        </p:nvSpPr>
        <p:spPr>
          <a:xfrm>
            <a:off x="192405" y="2319655"/>
            <a:ext cx="2296160" cy="6153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171450" indent="-171450">
              <a:buFont typeface="Wingdings" panose="05000000000000000000" charset="0"/>
              <a:buChar char="ü"/>
            </a:pPr>
            <a:r>
              <a:rPr lang="zh-CN" altLang="en-US" sz="1000" b="1">
                <a:solidFill>
                  <a:schemeClr val="accent2"/>
                </a:solidFill>
              </a:rPr>
              <a:t>段落标签</a:t>
            </a:r>
            <a:r>
              <a:rPr lang="en-US" altLang="zh-CN" sz="1000" b="1"/>
              <a:t> </a:t>
            </a:r>
            <a:endParaRPr lang="en-US" altLang="zh-CN" sz="10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/>
              <a:t>定义段落，将整个网页分为若干个段落</a:t>
            </a:r>
            <a:endParaRPr lang="en-US" altLang="zh-CN" sz="8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/>
              <a:t>文本在段落中根据浏览器窗口大小自动换行</a:t>
            </a:r>
            <a:endParaRPr lang="zh-CN" altLang="en-US" sz="800"/>
          </a:p>
        </p:txBody>
      </p:sp>
      <p:pic>
        <p:nvPicPr>
          <p:cNvPr id="21" name="图片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7025" y="1534160"/>
            <a:ext cx="1041400" cy="78994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88620" y="2920365"/>
            <a:ext cx="1514475" cy="32893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 r="34157"/>
          <a:stretch>
            <a:fillRect/>
          </a:stretch>
        </p:blipFill>
        <p:spPr>
          <a:xfrm>
            <a:off x="349250" y="3248025"/>
            <a:ext cx="1661160" cy="30035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2701925" y="772795"/>
            <a:ext cx="206565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 algn="l">
              <a:buClrTx/>
              <a:buSzTx/>
              <a:buFont typeface="Wingdings" panose="05000000000000000000" charset="0"/>
              <a:buChar char="ü"/>
            </a:pPr>
            <a:r>
              <a:rPr lang="zh-CN" altLang="en-US" sz="1000" b="1">
                <a:solidFill>
                  <a:schemeClr val="accent2"/>
                </a:solidFill>
              </a:rPr>
              <a:t>div和span标签</a:t>
            </a:r>
            <a:endParaRPr lang="zh-CN" altLang="en-US" sz="1000" b="1">
              <a:solidFill>
                <a:schemeClr val="accent2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701925" y="917575"/>
            <a:ext cx="28263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/>
              <a:t>没有语义，就是一个盒子用来装内容</a:t>
            </a:r>
            <a:endParaRPr lang="zh-CN" altLang="en-US" sz="8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/>
              <a:t>&lt;div&gt; 用来布局，但是现在一行只能放一个</a:t>
            </a:r>
            <a:endParaRPr lang="zh-CN" altLang="en-US" sz="8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/>
              <a:t>&lt;span&gt; 用来布局，一行上可以多个</a:t>
            </a:r>
            <a:endParaRPr lang="zh-CN" altLang="en-US" sz="800"/>
          </a:p>
        </p:txBody>
      </p:sp>
      <p:pic>
        <p:nvPicPr>
          <p:cNvPr id="27" name="图片 2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721610" y="1632585"/>
            <a:ext cx="2831465" cy="31115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756535" y="1946910"/>
            <a:ext cx="2113915" cy="402590"/>
          </a:xfrm>
          <a:prstGeom prst="rect">
            <a:avLst/>
          </a:prstGeom>
        </p:spPr>
      </p:pic>
      <p:sp>
        <p:nvSpPr>
          <p:cNvPr id="29" name="文本框 28"/>
          <p:cNvSpPr txBox="1"/>
          <p:nvPr>
            <p:custDataLst>
              <p:tags r:id="rId14"/>
            </p:custDataLst>
          </p:nvPr>
        </p:nvSpPr>
        <p:spPr>
          <a:xfrm>
            <a:off x="2701925" y="2284095"/>
            <a:ext cx="100203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 algn="l">
              <a:buClrTx/>
              <a:buSzTx/>
              <a:buFont typeface="Wingdings" panose="05000000000000000000" charset="0"/>
              <a:buChar char="ü"/>
            </a:pPr>
            <a:r>
              <a:rPr lang="zh-CN" altLang="en-US" sz="1000" b="1">
                <a:solidFill>
                  <a:schemeClr val="accent2"/>
                </a:solidFill>
              </a:rPr>
              <a:t>图片标签</a:t>
            </a:r>
            <a:endParaRPr lang="zh-CN" altLang="en-US" sz="1000" b="1">
              <a:solidFill>
                <a:schemeClr val="accent2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701925" y="2429510"/>
            <a:ext cx="298005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/>
              <a:t>&lt;img&gt; 定义 HTML 页面中的图像</a:t>
            </a:r>
            <a:endParaRPr lang="zh-CN" altLang="en-US" sz="8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/>
              <a:t>src </a:t>
            </a:r>
            <a:r>
              <a:rPr lang="zh-CN" altLang="en-US" sz="800"/>
              <a:t>：&lt;img&gt;标签的</a:t>
            </a:r>
            <a:r>
              <a:rPr lang="zh-CN" altLang="en-US" sz="800" b="1"/>
              <a:t>必须属性</a:t>
            </a:r>
            <a:r>
              <a:rPr lang="zh-CN" altLang="en-US" sz="800"/>
              <a:t>，指定图片路径</a:t>
            </a:r>
            <a:endParaRPr lang="zh-CN" altLang="en-US" sz="8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b="1"/>
              <a:t>alt</a:t>
            </a:r>
            <a:r>
              <a:rPr lang="zh-CN" altLang="en-US" sz="800"/>
              <a:t>：替换文本，图片不能显示的文字</a:t>
            </a:r>
            <a:endParaRPr lang="zh-CN" altLang="en-US" sz="8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b="1"/>
              <a:t>title</a:t>
            </a:r>
            <a:r>
              <a:rPr lang="zh-CN" altLang="en-US" sz="800"/>
              <a:t>：提示文本，鼠标放到图片上，显示的文字</a:t>
            </a:r>
            <a:endParaRPr lang="zh-CN" altLang="en-US" sz="8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/>
              <a:t>图像标签可以有多个属性，写在标签名的后面</a:t>
            </a:r>
            <a:endParaRPr lang="zh-CN" altLang="en-US" sz="8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/>
              <a:t>属性不分顺序，标签名与属性、属性与属性以空格分开</a:t>
            </a:r>
            <a:endParaRPr lang="zh-CN" altLang="en-US" sz="8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/>
              <a:t>属性采取 key=“value" 的格式，属性 =“属性值”</a:t>
            </a:r>
            <a:endParaRPr lang="zh-CN" altLang="en-US" sz="800"/>
          </a:p>
        </p:txBody>
      </p:sp>
      <p:pic>
        <p:nvPicPr>
          <p:cNvPr id="31" name="图片 30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064510" y="4197350"/>
            <a:ext cx="644525" cy="62357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758440" y="3890010"/>
            <a:ext cx="2660650" cy="259080"/>
          </a:xfrm>
          <a:prstGeom prst="rect">
            <a:avLst/>
          </a:prstGeom>
        </p:spPr>
      </p:pic>
      <p:sp>
        <p:nvSpPr>
          <p:cNvPr id="33" name="文本框 32"/>
          <p:cNvSpPr txBox="1"/>
          <p:nvPr>
            <p:custDataLst>
              <p:tags r:id="rId19"/>
            </p:custDataLst>
          </p:nvPr>
        </p:nvSpPr>
        <p:spPr>
          <a:xfrm>
            <a:off x="5711190" y="772795"/>
            <a:ext cx="3162300" cy="21501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171450" indent="-171450">
              <a:buFont typeface="Wingdings" panose="05000000000000000000" charset="0"/>
              <a:buChar char="ü"/>
            </a:pPr>
            <a:r>
              <a:rPr lang="zh-CN" altLang="en-US" sz="1000" b="1">
                <a:solidFill>
                  <a:schemeClr val="accent2"/>
                </a:solidFill>
              </a:rPr>
              <a:t>链接标签</a:t>
            </a:r>
            <a:r>
              <a:rPr lang="en-US" altLang="zh-CN" sz="1000" b="1"/>
              <a:t> </a:t>
            </a:r>
            <a:endParaRPr lang="en-US" altLang="zh-CN" sz="10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700"/>
              <a:t>&lt;a href="跳转目标" target="目标窗口</a:t>
            </a:r>
            <a:r>
              <a:rPr lang="zh-CN" altLang="en-US" sz="700"/>
              <a:t>跳转</a:t>
            </a:r>
            <a:r>
              <a:rPr lang="en-US" altLang="zh-CN" sz="700"/>
              <a:t>方式"&gt; 文本或图像 &lt;/a&gt;</a:t>
            </a:r>
            <a:endParaRPr lang="en-US" altLang="zh-CN" sz="7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/>
              <a:t>href：链接目标的url地址</a:t>
            </a:r>
            <a:endParaRPr lang="en-US" altLang="zh-CN" sz="8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/>
              <a:t>target</a:t>
            </a:r>
            <a:r>
              <a:rPr lang="zh-CN" altLang="en-US" sz="800"/>
              <a:t>：</a:t>
            </a:r>
            <a:r>
              <a:rPr lang="en-US" altLang="zh-CN" sz="800"/>
              <a:t>链接打开方式</a:t>
            </a:r>
            <a:r>
              <a:rPr lang="en-US" altLang="zh-CN" sz="800" b="1"/>
              <a:t>_self</a:t>
            </a:r>
            <a:r>
              <a:rPr lang="en-US" altLang="zh-CN" sz="800"/>
              <a:t>默认值 </a:t>
            </a:r>
            <a:r>
              <a:rPr lang="en-US" altLang="zh-CN" sz="800" b="1"/>
              <a:t>_blank</a:t>
            </a:r>
            <a:r>
              <a:rPr lang="en-US" altLang="zh-CN" sz="800"/>
              <a:t>新窗口打开</a:t>
            </a:r>
            <a:endParaRPr lang="en-US" altLang="zh-CN" sz="8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700" b="1"/>
              <a:t>外部链接:</a:t>
            </a:r>
            <a:r>
              <a:rPr lang="en-US" altLang="zh-CN" sz="700"/>
              <a:t> eg.&lt; a href="http:// www.baidu.com "&gt; 百度&lt;/a &gt; </a:t>
            </a:r>
            <a:endParaRPr lang="en-US" altLang="zh-CN" sz="7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700" b="1"/>
              <a:t>内部链接</a:t>
            </a:r>
            <a:r>
              <a:rPr lang="en-US" altLang="zh-CN" sz="700"/>
              <a:t>:内部页面之间的相互</a:t>
            </a:r>
            <a:r>
              <a:rPr lang="zh-CN" altLang="en-US" sz="700"/>
              <a:t>跳转</a:t>
            </a:r>
            <a:r>
              <a:rPr lang="en-US" altLang="zh-CN" sz="700"/>
              <a:t>. 链接</a:t>
            </a:r>
            <a:r>
              <a:rPr lang="zh-CN" altLang="en-US" sz="700"/>
              <a:t>为</a:t>
            </a:r>
            <a:r>
              <a:rPr lang="en-US" altLang="zh-CN" sz="700"/>
              <a:t>内部页面名称,eg.&lt; a href="index.html"&gt; 首页 &lt;/a &gt;</a:t>
            </a:r>
            <a:endParaRPr lang="en-US" altLang="zh-CN" sz="7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700" b="1"/>
              <a:t>空链接: </a:t>
            </a:r>
            <a:r>
              <a:rPr lang="en-US" altLang="zh-CN" sz="700"/>
              <a:t>没有确定链接目标时，</a:t>
            </a:r>
            <a:r>
              <a:rPr lang="en-US" altLang="zh-CN" sz="700"/>
              <a:t>&lt; a href="#"&gt; 首页 &lt;/a &gt; </a:t>
            </a:r>
            <a:endParaRPr lang="en-US" altLang="zh-CN" sz="7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700" b="1"/>
              <a:t>下载链接:</a:t>
            </a:r>
            <a:r>
              <a:rPr lang="en-US" altLang="zh-CN" sz="700"/>
              <a:t>  href 地址是文件或者压缩包，会下载这个文件 </a:t>
            </a:r>
            <a:endParaRPr lang="en-US" altLang="zh-CN" sz="7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700" b="1"/>
              <a:t>网页元素链接:</a:t>
            </a:r>
            <a:r>
              <a:rPr lang="en-US" altLang="zh-CN" sz="700"/>
              <a:t> 文本/图像/表格/音频/视频等都可以添加超链接</a:t>
            </a:r>
            <a:endParaRPr lang="en-US" altLang="zh-CN" sz="7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700" b="1"/>
              <a:t>锚点链接: </a:t>
            </a:r>
            <a:r>
              <a:rPr lang="en-US" altLang="zh-CN" sz="700"/>
              <a:t>点击链接,快速定位到页面中的某个位置. </a:t>
            </a:r>
            <a:endParaRPr lang="en-US" altLang="zh-CN" sz="700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700"/>
              <a:t> eg.</a:t>
            </a:r>
            <a:r>
              <a:rPr lang="en-US" altLang="zh-CN" sz="700">
                <a:sym typeface="+mn-ea"/>
              </a:rPr>
              <a:t>&lt; a href="#test"&gt; 首页 &lt;/a &gt;</a:t>
            </a:r>
            <a:r>
              <a:rPr lang="en-US" altLang="zh-CN" sz="700"/>
              <a:t>&lt;h3 id="test"&gt;</a:t>
            </a:r>
            <a:r>
              <a:rPr lang="zh-CN" altLang="en-US" sz="700"/>
              <a:t>点首页跳转这里</a:t>
            </a:r>
            <a:r>
              <a:rPr lang="en-US" altLang="zh-CN" sz="700"/>
              <a:t>&lt;/h3&gt;</a:t>
            </a:r>
            <a:endParaRPr lang="en-US" altLang="zh-CN" sz="700"/>
          </a:p>
        </p:txBody>
      </p:sp>
      <p:pic>
        <p:nvPicPr>
          <p:cNvPr id="34" name="图片 33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8028940" y="2832735"/>
            <a:ext cx="756920" cy="113284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567680" y="2851150"/>
            <a:ext cx="2439035" cy="560070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192405" y="3509645"/>
            <a:ext cx="1710690" cy="614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buFont typeface="Wingdings" panose="05000000000000000000" charset="0"/>
              <a:buChar char="ü"/>
            </a:pPr>
            <a:r>
              <a:rPr lang="zh-CN" altLang="en-US" sz="1000" b="1">
                <a:solidFill>
                  <a:schemeClr val="accent2"/>
                </a:solidFill>
              </a:rPr>
              <a:t>列表标签</a:t>
            </a:r>
            <a:endParaRPr lang="zh-CN" altLang="en-US" sz="1000" b="1">
              <a:solidFill>
                <a:schemeClr val="accent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/>
              <a:t>ul</a:t>
            </a:r>
            <a:r>
              <a:rPr lang="zh-CN" altLang="en-US" sz="800"/>
              <a:t>：无序列表，顺序不重要</a:t>
            </a:r>
            <a:endParaRPr lang="zh-CN" altLang="en-US" sz="8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/>
              <a:t>ol</a:t>
            </a:r>
            <a:r>
              <a:rPr lang="zh-CN" altLang="en-US" sz="800"/>
              <a:t>：有序列表，顺序重要</a:t>
            </a:r>
            <a:endParaRPr lang="en-US" altLang="zh-CN" sz="800"/>
          </a:p>
        </p:txBody>
      </p:sp>
      <p:pic>
        <p:nvPicPr>
          <p:cNvPr id="37" name="图片 36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36195" y="4124960"/>
            <a:ext cx="883285" cy="73152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1456055" y="4146550"/>
            <a:ext cx="664845" cy="72453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29"/>
          <a:srcRect r="13181"/>
          <a:stretch>
            <a:fillRect/>
          </a:stretch>
        </p:blipFill>
        <p:spPr>
          <a:xfrm>
            <a:off x="899795" y="4194175"/>
            <a:ext cx="556260" cy="59055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2138045" y="4083685"/>
            <a:ext cx="510540" cy="822960"/>
          </a:xfrm>
          <a:prstGeom prst="rect">
            <a:avLst/>
          </a:prstGeom>
        </p:spPr>
      </p:pic>
      <p:sp>
        <p:nvSpPr>
          <p:cNvPr id="41" name="文本框 40"/>
          <p:cNvSpPr txBox="1"/>
          <p:nvPr>
            <p:custDataLst>
              <p:tags r:id="rId32"/>
            </p:custDataLst>
          </p:nvPr>
        </p:nvSpPr>
        <p:spPr>
          <a:xfrm>
            <a:off x="5796280" y="3509010"/>
            <a:ext cx="2392045" cy="860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buFont typeface="Wingdings" panose="05000000000000000000" charset="0"/>
              <a:buChar char="ü"/>
            </a:pPr>
            <a:r>
              <a:rPr lang="zh-CN" altLang="en-US" sz="1000" b="1">
                <a:solidFill>
                  <a:schemeClr val="accent2"/>
                </a:solidFill>
              </a:rPr>
              <a:t>特殊符号：</a:t>
            </a:r>
            <a:endParaRPr lang="zh-CN" altLang="en-US" sz="1000" b="1">
              <a:solidFill>
                <a:schemeClr val="accent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/>
              <a:t>空格</a:t>
            </a:r>
            <a:r>
              <a:rPr lang="en-US" altLang="zh-CN" sz="800"/>
              <a:t>         &amp;nbsp;</a:t>
            </a:r>
            <a:r>
              <a:rPr lang="zh-CN" altLang="en-US" sz="800"/>
              <a:t> </a:t>
            </a:r>
            <a:endParaRPr lang="zh-CN" alt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/>
              <a:t>&gt; </a:t>
            </a:r>
            <a:r>
              <a:rPr lang="zh-CN" altLang="en-US" sz="800"/>
              <a:t>大于号</a:t>
            </a:r>
            <a:r>
              <a:rPr lang="en-US" altLang="zh-CN" sz="800"/>
              <a:t>  &amp;gt;</a:t>
            </a:r>
            <a:endParaRPr lang="zh-CN" alt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/>
              <a:t>&lt; </a:t>
            </a:r>
            <a:r>
              <a:rPr lang="zh-CN" altLang="en-US" sz="800"/>
              <a:t>小于号</a:t>
            </a:r>
            <a:r>
              <a:rPr lang="en-US" altLang="zh-CN" sz="800"/>
              <a:t> </a:t>
            </a:r>
            <a:r>
              <a:rPr lang="zh-CN" altLang="en-US" sz="800"/>
              <a:t> </a:t>
            </a:r>
            <a:r>
              <a:rPr lang="en-US" altLang="zh-CN" sz="800"/>
              <a:t>&amp;lt;</a:t>
            </a:r>
            <a:endParaRPr lang="en-US" altLang="zh-CN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/>
              <a:t>© </a:t>
            </a:r>
            <a:r>
              <a:rPr lang="zh-CN" altLang="en-US" sz="800"/>
              <a:t>版权</a:t>
            </a:r>
            <a:r>
              <a:rPr lang="en-US" altLang="zh-CN" sz="800"/>
              <a:t>     &amp;copy</a:t>
            </a:r>
            <a:r>
              <a:rPr lang="zh-CN" altLang="en-US" sz="800"/>
              <a:t>；</a:t>
            </a:r>
            <a:endParaRPr lang="zh-CN" altLang="en-US" sz="800"/>
          </a:p>
          <a:p>
            <a:r>
              <a:rPr lang="zh-CN" altLang="en-US" sz="800"/>
              <a:t>其他用的少，需要搜一下</a:t>
            </a:r>
            <a:endParaRPr lang="zh-CN" altLang="en-US" sz="800"/>
          </a:p>
        </p:txBody>
      </p:sp>
      <p:sp>
        <p:nvSpPr>
          <p:cNvPr id="14" name="文本框 13"/>
          <p:cNvSpPr txBox="1"/>
          <p:nvPr>
            <p:custDataLst>
              <p:tags r:id="rId33"/>
            </p:custDataLst>
          </p:nvPr>
        </p:nvSpPr>
        <p:spPr>
          <a:xfrm>
            <a:off x="5432425" y="4588510"/>
            <a:ext cx="239458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 b="1" u="sng">
                <a:solidFill>
                  <a:schemeClr val="accent2"/>
                </a:solidFill>
              </a:rPr>
              <a:t>示例代码：</a:t>
            </a:r>
            <a:r>
              <a:rPr lang="en-US" altLang="zh-CN" sz="900" b="1" u="sng">
                <a:solidFill>
                  <a:schemeClr val="accent2"/>
                </a:solidFill>
              </a:rPr>
              <a:t>2 </a:t>
            </a:r>
            <a:r>
              <a:rPr lang="zh-CN" altLang="en-US" sz="900" b="1" u="sng">
                <a:solidFill>
                  <a:schemeClr val="accent2"/>
                </a:solidFill>
              </a:rPr>
              <a:t>常见标签和属性</a:t>
            </a:r>
            <a:r>
              <a:rPr lang="en-US" altLang="zh-CN" sz="900" b="1" u="sng">
                <a:solidFill>
                  <a:schemeClr val="accent2"/>
                </a:solidFill>
              </a:rPr>
              <a:t>.html--1-6</a:t>
            </a:r>
            <a:endParaRPr lang="zh-CN" altLang="en-US" sz="900" b="1" u="sng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HTML</a:t>
            </a:r>
            <a:r>
              <a:rPr dirty="0">
                <a:latin typeface="微软雅黑" panose="020B0503020204020204" pitchFamily="34" charset="-122"/>
                <a:cs typeface="微软雅黑" panose="020B0503020204020204" pitchFamily="34" charset="-122"/>
              </a:rPr>
              <a:t>常用标签</a:t>
            </a:r>
            <a:endParaRPr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179705" y="772795"/>
            <a:ext cx="3582670" cy="3923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1000" b="1">
                <a:solidFill>
                  <a:schemeClr val="accent2"/>
                </a:solidFill>
                <a:sym typeface="+mn-ea"/>
              </a:rPr>
              <a:t>HTML</a:t>
            </a:r>
            <a:r>
              <a:rPr lang="zh-CN" altLang="en-US" sz="1000" b="1">
                <a:solidFill>
                  <a:schemeClr val="accent2"/>
                </a:solidFill>
                <a:sym typeface="+mn-ea"/>
              </a:rPr>
              <a:t>表格元素</a:t>
            </a:r>
            <a:endParaRPr lang="zh-CN" altLang="en-US" sz="1000" b="1">
              <a:solidFill>
                <a:schemeClr val="accent2"/>
              </a:solidFill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>
                <a:sym typeface="+mn-ea"/>
              </a:rPr>
              <a:t>表格用于展示数据，以下</a:t>
            </a:r>
            <a:r>
              <a:rPr lang="zh-CN" altLang="en-US" sz="900">
                <a:sym typeface="+mn-ea"/>
              </a:rPr>
              <a:t>标签都是放在 &lt;table&gt; 标签中</a:t>
            </a:r>
            <a:endParaRPr lang="zh-CN" altLang="en-US" sz="900"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>
                <a:sym typeface="+mn-ea"/>
              </a:rPr>
              <a:t>表格由行（</a:t>
            </a:r>
            <a:r>
              <a:rPr lang="en-US" altLang="zh-CN" sz="900">
                <a:sym typeface="+mn-ea"/>
              </a:rPr>
              <a:t>rows</a:t>
            </a:r>
            <a:r>
              <a:rPr lang="zh-CN" altLang="en-US" sz="900">
                <a:sym typeface="+mn-ea"/>
              </a:rPr>
              <a:t>）和列（</a:t>
            </a:r>
            <a:r>
              <a:rPr lang="en-US" altLang="zh-CN" sz="900">
                <a:sym typeface="+mn-ea"/>
              </a:rPr>
              <a:t>columns</a:t>
            </a:r>
            <a:r>
              <a:rPr lang="zh-CN" altLang="en-US" sz="900">
                <a:sym typeface="+mn-ea"/>
              </a:rPr>
              <a:t>）组成</a:t>
            </a:r>
            <a:endParaRPr lang="zh-CN" altLang="en-US" sz="900">
              <a:sym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1000" b="1">
                <a:solidFill>
                  <a:schemeClr val="accent2"/>
                </a:solidFill>
                <a:sym typeface="+mn-ea"/>
              </a:rPr>
              <a:t>表格结构</a:t>
            </a:r>
            <a:r>
              <a:rPr lang="zh-CN" altLang="en-US" sz="1000">
                <a:sym typeface="+mn-ea"/>
              </a:rPr>
              <a:t>：</a:t>
            </a:r>
            <a:endParaRPr lang="zh-CN" altLang="en-US" sz="1000"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>
                <a:sym typeface="+mn-ea"/>
              </a:rPr>
              <a:t>使用</a:t>
            </a:r>
            <a:r>
              <a:rPr lang="zh-CN" altLang="en-US" sz="900" b="1">
                <a:sym typeface="+mn-ea"/>
              </a:rPr>
              <a:t>&lt;table&gt;</a:t>
            </a:r>
            <a:r>
              <a:rPr lang="zh-CN" altLang="en-US" sz="900">
                <a:sym typeface="+mn-ea"/>
              </a:rPr>
              <a:t>元素创建表格</a:t>
            </a:r>
            <a:endParaRPr lang="zh-CN" altLang="en-US" sz="900"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>
                <a:sym typeface="+mn-ea"/>
              </a:rPr>
              <a:t>表格行：使用</a:t>
            </a:r>
            <a:r>
              <a:rPr lang="zh-CN" altLang="en-US" sz="900" b="1">
                <a:sym typeface="+mn-ea"/>
              </a:rPr>
              <a:t>&lt;tr&gt;</a:t>
            </a:r>
            <a:r>
              <a:rPr lang="zh-CN" altLang="en-US" sz="900">
                <a:sym typeface="+mn-ea"/>
              </a:rPr>
              <a:t>元素定义表格的行</a:t>
            </a:r>
            <a:endParaRPr lang="zh-CN" altLang="en-US" sz="900"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>
                <a:sym typeface="+mn-ea"/>
              </a:rPr>
              <a:t>表格头部：使用</a:t>
            </a:r>
            <a:r>
              <a:rPr lang="zh-CN" altLang="en-US" sz="900" b="1">
                <a:sym typeface="+mn-ea"/>
              </a:rPr>
              <a:t>&lt;thead&gt;</a:t>
            </a:r>
            <a:r>
              <a:rPr lang="zh-CN" altLang="en-US" sz="900">
                <a:sym typeface="+mn-ea"/>
              </a:rPr>
              <a:t>元素定义表格的头部</a:t>
            </a:r>
            <a:endParaRPr lang="zh-CN" altLang="en-US" sz="900"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>
                <a:sym typeface="+mn-ea"/>
              </a:rPr>
              <a:t>表格主体：使用</a:t>
            </a:r>
            <a:r>
              <a:rPr lang="zh-CN" altLang="en-US" sz="900" b="1">
                <a:sym typeface="+mn-ea"/>
              </a:rPr>
              <a:t>&lt;tbody&gt;</a:t>
            </a:r>
            <a:r>
              <a:rPr lang="zh-CN" altLang="en-US" sz="900">
                <a:sym typeface="+mn-ea"/>
              </a:rPr>
              <a:t>元素定义表格的主体部分</a:t>
            </a:r>
            <a:endParaRPr lang="zh-CN" altLang="en-US" sz="900"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>
                <a:sym typeface="+mn-ea"/>
              </a:rPr>
              <a:t>表格尾部：使用</a:t>
            </a:r>
            <a:r>
              <a:rPr lang="zh-CN" altLang="en-US" sz="900" b="1">
                <a:sym typeface="+mn-ea"/>
              </a:rPr>
              <a:t>&lt;tfoot&gt;</a:t>
            </a:r>
            <a:r>
              <a:rPr lang="zh-CN" altLang="en-US" sz="900">
                <a:sym typeface="+mn-ea"/>
              </a:rPr>
              <a:t>元素定义表格的尾部</a:t>
            </a:r>
            <a:endParaRPr lang="zh-CN" altLang="en-US" sz="900">
              <a:sym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1000" b="1">
                <a:solidFill>
                  <a:schemeClr val="accent2"/>
                </a:solidFill>
                <a:sym typeface="+mn-ea"/>
              </a:rPr>
              <a:t>表格单元格：</a:t>
            </a:r>
            <a:endParaRPr lang="zh-CN" altLang="en-US" sz="1000" b="1">
              <a:solidFill>
                <a:schemeClr val="accent2"/>
              </a:solidFill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 b="1">
                <a:sym typeface="+mn-ea"/>
              </a:rPr>
              <a:t>单元格内容</a:t>
            </a:r>
            <a:r>
              <a:rPr lang="zh-CN" altLang="en-US" sz="900">
                <a:sym typeface="+mn-ea"/>
              </a:rPr>
              <a:t>：用</a:t>
            </a:r>
            <a:r>
              <a:rPr lang="zh-CN" altLang="en-US" sz="900" b="1">
                <a:sym typeface="+mn-ea"/>
              </a:rPr>
              <a:t>&lt;td&gt;</a:t>
            </a:r>
            <a:r>
              <a:rPr lang="zh-CN" altLang="en-US" sz="900">
                <a:sym typeface="+mn-ea"/>
              </a:rPr>
              <a:t>元素定义</a:t>
            </a:r>
            <a:endParaRPr lang="zh-CN" altLang="en-US" sz="900"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 b="1">
                <a:sym typeface="+mn-ea"/>
              </a:rPr>
              <a:t>表头单元格</a:t>
            </a:r>
            <a:r>
              <a:rPr lang="zh-CN" altLang="en-US" sz="900">
                <a:sym typeface="+mn-ea"/>
              </a:rPr>
              <a:t>：用</a:t>
            </a:r>
            <a:r>
              <a:rPr lang="zh-CN" altLang="en-US" sz="900" b="1">
                <a:sym typeface="+mn-ea"/>
              </a:rPr>
              <a:t>&lt;th&gt;</a:t>
            </a:r>
            <a:r>
              <a:rPr lang="zh-CN" altLang="en-US" sz="900">
                <a:sym typeface="+mn-ea"/>
              </a:rPr>
              <a:t>元素定义</a:t>
            </a:r>
            <a:endParaRPr lang="zh-CN" altLang="en-US" sz="900" b="1"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 b="1">
                <a:sym typeface="+mn-ea"/>
              </a:rPr>
              <a:t>合并单元格</a:t>
            </a:r>
            <a:r>
              <a:rPr lang="zh-CN" altLang="en-US" sz="900">
                <a:sym typeface="+mn-ea"/>
              </a:rPr>
              <a:t>：</a:t>
            </a:r>
            <a:r>
              <a:rPr lang="zh-CN" altLang="en-US" sz="900" b="1">
                <a:sym typeface="+mn-ea"/>
              </a:rPr>
              <a:t>rowspan、colspan</a:t>
            </a:r>
            <a:r>
              <a:rPr lang="zh-CN" altLang="en-US" sz="900">
                <a:sym typeface="+mn-ea"/>
              </a:rPr>
              <a:t>属性</a:t>
            </a:r>
            <a:endParaRPr lang="zh-CN" altLang="en-US" sz="900">
              <a:sym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1000" b="1">
                <a:solidFill>
                  <a:schemeClr val="accent2"/>
                </a:solidFill>
                <a:sym typeface="+mn-ea"/>
              </a:rPr>
              <a:t>表格属性：</a:t>
            </a:r>
            <a:endParaRPr lang="zh-CN" altLang="en-US" sz="1000" b="1">
              <a:solidFill>
                <a:schemeClr val="accent2"/>
              </a:solidFill>
              <a:sym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 b="1">
                <a:sym typeface="+mn-ea"/>
              </a:rPr>
              <a:t>cellspacing</a:t>
            </a:r>
            <a:r>
              <a:rPr lang="zh-CN" altLang="en-US" sz="900">
                <a:sym typeface="+mn-ea"/>
              </a:rPr>
              <a:t>（单元格之间的空白）</a:t>
            </a:r>
            <a:endParaRPr lang="zh-CN" altLang="en-US" sz="900">
              <a:sym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 b="1">
                <a:sym typeface="+mn-ea"/>
              </a:rPr>
              <a:t>cellpadding </a:t>
            </a:r>
            <a:r>
              <a:rPr lang="zh-CN" altLang="en-US" sz="900">
                <a:sym typeface="+mn-ea"/>
              </a:rPr>
              <a:t>（单元边沿和内容之间的空白）</a:t>
            </a:r>
            <a:endParaRPr lang="zh-CN" altLang="en-US" sz="900" b="1">
              <a:sym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 b="1">
                <a:sym typeface="+mn-ea"/>
              </a:rPr>
              <a:t>width、height、border、</a:t>
            </a:r>
            <a:r>
              <a:rPr lang="en-US" altLang="zh-CN" sz="900" b="1">
                <a:sym typeface="+mn-ea"/>
              </a:rPr>
              <a:t>background</a:t>
            </a:r>
            <a:endParaRPr lang="en-US" altLang="zh-CN" sz="900" b="1">
              <a:sym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 b="1">
                <a:sym typeface="+mn-ea"/>
              </a:rPr>
              <a:t>align：</a:t>
            </a:r>
            <a:r>
              <a:rPr lang="en-US" altLang="zh-CN" sz="900" b="1">
                <a:sym typeface="+mn-ea"/>
              </a:rPr>
              <a:t>left/center/right</a:t>
            </a:r>
            <a:r>
              <a:rPr lang="zh-CN" altLang="en-US" sz="900" b="1">
                <a:sym typeface="+mn-ea"/>
              </a:rPr>
              <a:t> </a:t>
            </a:r>
            <a:r>
              <a:rPr lang="zh-CN" altLang="en-US" sz="900">
                <a:sym typeface="+mn-ea"/>
              </a:rPr>
              <a:t>（文字对齐方式）</a:t>
            </a:r>
            <a:endParaRPr lang="zh-CN" altLang="en-US" sz="900" b="1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491865" y="1130300"/>
            <a:ext cx="2113280" cy="34175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420110" y="843915"/>
            <a:ext cx="12928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Wingdings" panose="05000000000000000000" charset="0"/>
              <a:buChar char="ü"/>
            </a:pPr>
            <a:r>
              <a:rPr lang="zh-CN" altLang="en-US" sz="1000" b="1">
                <a:solidFill>
                  <a:schemeClr val="accent2"/>
                </a:solidFill>
              </a:rPr>
              <a:t>基础表格结构</a:t>
            </a:r>
            <a:endParaRPr lang="zh-CN" altLang="en-US" sz="1000" b="1">
              <a:solidFill>
                <a:schemeClr val="accent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23890" y="843915"/>
            <a:ext cx="12407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Wingdings" panose="05000000000000000000" charset="0"/>
              <a:buChar char="ü"/>
            </a:pPr>
            <a:r>
              <a:rPr lang="zh-CN" altLang="en-US" sz="1000" b="1">
                <a:solidFill>
                  <a:schemeClr val="accent2"/>
                </a:solidFill>
              </a:rPr>
              <a:t>表格样式</a:t>
            </a:r>
            <a:endParaRPr lang="zh-CN" altLang="en-US" sz="1000" b="1">
              <a:solidFill>
                <a:schemeClr val="accent2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23890" y="1066165"/>
            <a:ext cx="3048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Wingdings" panose="05000000000000000000" charset="0"/>
              <a:buChar char="n"/>
            </a:pPr>
            <a:r>
              <a:rPr lang="zh-CN" altLang="en-US" sz="900"/>
              <a:t>表格宽度固定，设置列宽、有样式</a:t>
            </a:r>
            <a:endParaRPr lang="zh-CN" altLang="en-US" sz="900"/>
          </a:p>
        </p:txBody>
      </p:sp>
      <p:sp>
        <p:nvSpPr>
          <p:cNvPr id="13" name="文本框 12"/>
          <p:cNvSpPr txBox="1"/>
          <p:nvPr/>
        </p:nvSpPr>
        <p:spPr>
          <a:xfrm>
            <a:off x="5651500" y="3702050"/>
            <a:ext cx="3413760" cy="112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>
                <a:sym typeface="+mn-ea"/>
              </a:rPr>
              <a:t>指定为固定布局：</a:t>
            </a:r>
            <a:r>
              <a:rPr lang="en-US" altLang="zh-CN" sz="900" b="1">
                <a:sym typeface="+mn-ea"/>
              </a:rPr>
              <a:t>table-layout:fixed;</a:t>
            </a:r>
            <a:endParaRPr lang="zh-CN" altLang="en-US" sz="900" b="1"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>
                <a:sym typeface="+mn-ea"/>
              </a:rPr>
              <a:t>来合并表格边框，使其更紧凑：</a:t>
            </a:r>
            <a:r>
              <a:rPr lang="zh-CN" altLang="en-US" sz="900" b="1"/>
              <a:t>border-collapse: collapse</a:t>
            </a:r>
            <a:r>
              <a:rPr lang="zh-CN" altLang="en-US" sz="900"/>
              <a:t>;</a:t>
            </a:r>
            <a:endParaRPr lang="zh-CN" altLang="en-US" sz="9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>
                <a:sym typeface="+mn-ea"/>
              </a:rPr>
              <a:t>设置表格的边框：</a:t>
            </a:r>
            <a:r>
              <a:rPr lang="zh-CN" altLang="en-US" sz="900" b="1"/>
              <a:t>border: 1px solid </a:t>
            </a:r>
            <a:r>
              <a:rPr lang="en-US" altLang="zh-CN" sz="900" b="1"/>
              <a:t>red</a:t>
            </a:r>
            <a:r>
              <a:rPr lang="zh-CN" altLang="en-US" sz="900" b="1"/>
              <a:t>;</a:t>
            </a:r>
            <a:endParaRPr lang="zh-CN" altLang="en-US" sz="9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>
                <a:sym typeface="+mn-ea"/>
              </a:rPr>
              <a:t>文字在单元格中居中对齐：</a:t>
            </a:r>
            <a:r>
              <a:rPr lang="zh-CN" altLang="en-US" sz="900" b="1"/>
              <a:t>text-align: center；</a:t>
            </a:r>
            <a:endParaRPr lang="zh-CN" altLang="en-US" sz="900"/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900">
                <a:sym typeface="+mn-ea"/>
              </a:rPr>
              <a:t>设置表头的背景颜色：</a:t>
            </a:r>
            <a:r>
              <a:rPr lang="zh-CN" altLang="en-US" sz="900" b="1"/>
              <a:t>background-color: </a:t>
            </a:r>
            <a:r>
              <a:rPr lang="en-US" altLang="zh-CN" sz="900" b="1"/>
              <a:t>yellowgreen</a:t>
            </a:r>
            <a:r>
              <a:rPr lang="zh-CN" altLang="en-US" sz="900" b="1"/>
              <a:t>;</a:t>
            </a:r>
            <a:endParaRPr lang="zh-CN" altLang="en-US" sz="900" b="1"/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723890" y="1273175"/>
            <a:ext cx="3344545" cy="2399030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252095" y="4803775"/>
            <a:ext cx="38036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 b="1" u="sng">
                <a:solidFill>
                  <a:schemeClr val="accent2"/>
                </a:solidFill>
              </a:rPr>
              <a:t>示例代码：</a:t>
            </a:r>
            <a:r>
              <a:rPr lang="en-US" altLang="zh-CN" sz="900" b="1" u="sng">
                <a:solidFill>
                  <a:schemeClr val="accent2"/>
                </a:solidFill>
              </a:rPr>
              <a:t>2 </a:t>
            </a:r>
            <a:r>
              <a:rPr lang="zh-CN" altLang="en-US" sz="900" b="1" u="sng">
                <a:solidFill>
                  <a:schemeClr val="accent2"/>
                </a:solidFill>
              </a:rPr>
              <a:t>常见标签和属性</a:t>
            </a:r>
            <a:r>
              <a:rPr lang="en-US" altLang="zh-CN" sz="900" b="1" u="sng">
                <a:solidFill>
                  <a:schemeClr val="accent2"/>
                </a:solidFill>
              </a:rPr>
              <a:t>.html--7.</a:t>
            </a:r>
            <a:r>
              <a:rPr lang="zh-CN" altLang="en-US" sz="900" b="1" u="sng">
                <a:solidFill>
                  <a:schemeClr val="accent2"/>
                </a:solidFill>
              </a:rPr>
              <a:t>表格元素</a:t>
            </a:r>
            <a:endParaRPr lang="zh-CN" altLang="en-US" sz="900" b="1" u="sng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HTML</a:t>
            </a:r>
            <a:r>
              <a:rPr dirty="0">
                <a:latin typeface="微软雅黑" panose="020B0503020204020204" pitchFamily="34" charset="-122"/>
                <a:cs typeface="微软雅黑" panose="020B0503020204020204" pitchFamily="34" charset="-122"/>
              </a:rPr>
              <a:t>常用标签</a:t>
            </a:r>
            <a:endParaRPr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24485" y="691515"/>
            <a:ext cx="4089400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1000" b="1">
                <a:solidFill>
                  <a:schemeClr val="accent2"/>
                </a:solidFill>
                <a:sym typeface="+mn-ea"/>
              </a:rPr>
              <a:t>HTML</a:t>
            </a:r>
            <a:r>
              <a:rPr lang="zh-CN" altLang="en-US" sz="1000" b="1">
                <a:solidFill>
                  <a:schemeClr val="accent2"/>
                </a:solidFill>
                <a:sym typeface="+mn-ea"/>
              </a:rPr>
              <a:t>表单元素</a:t>
            </a:r>
            <a:endParaRPr lang="zh-CN" altLang="en-US" sz="1000" b="1">
              <a:solidFill>
                <a:schemeClr val="accent2"/>
              </a:solidFill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>
                <a:sym typeface="+mn-ea"/>
              </a:rPr>
              <a:t>&lt;form&gt; 标签用于定义</a:t>
            </a:r>
            <a:r>
              <a:rPr lang="zh-CN" altLang="en-US" sz="800" b="1">
                <a:sym typeface="+mn-ea"/>
              </a:rPr>
              <a:t>表单域</a:t>
            </a:r>
            <a:r>
              <a:rPr lang="zh-CN" altLang="en-US" sz="800">
                <a:sym typeface="+mn-ea"/>
              </a:rPr>
              <a:t>，以实现用户信息的收集和传递。</a:t>
            </a:r>
            <a:endParaRPr lang="zh-CN" altLang="en-US" sz="800"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>
                <a:sym typeface="+mn-ea"/>
              </a:rPr>
              <a:t>&lt;form&gt; 会把它范围内的表单元素信息提交给服务器.</a:t>
            </a:r>
            <a:endParaRPr lang="zh-CN" altLang="en-US" sz="800"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>
                <a:sym typeface="+mn-ea"/>
              </a:rPr>
              <a:t>  &lt;form action=“url地址” method=“提交方式” name=“表单域名称"&gt;各种表单元素控件&lt;/form&gt;</a:t>
            </a:r>
            <a:endParaRPr lang="zh-CN" altLang="en-US" sz="800"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>
                <a:sym typeface="+mn-ea"/>
              </a:rPr>
              <a:t>表单控件</a:t>
            </a:r>
            <a:endParaRPr lang="zh-CN" altLang="en-US" sz="800" b="1">
              <a:sym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800" b="1">
                <a:solidFill>
                  <a:schemeClr val="accent2"/>
                </a:solidFill>
                <a:sym typeface="+mn-ea"/>
              </a:rPr>
              <a:t>&lt;input&gt; 表单元素</a:t>
            </a:r>
            <a:endParaRPr lang="zh-CN" altLang="en-US" sz="800" b="1">
              <a:solidFill>
                <a:schemeClr val="accent2"/>
              </a:solidFill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>
                <a:sym typeface="+mn-ea"/>
              </a:rPr>
              <a:t>标签用于收集用户信息</a:t>
            </a:r>
            <a:endParaRPr lang="zh-CN" altLang="en-US" sz="800"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>
                <a:sym typeface="+mn-ea"/>
              </a:rPr>
              <a:t>&lt;input type="属性值" /&gt;</a:t>
            </a:r>
            <a:endParaRPr lang="zh-CN" altLang="en-US" sz="800"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>
                <a:sym typeface="+mn-ea"/>
              </a:rPr>
              <a:t>&lt;input /&gt; 标签为单标签 type 属性设置不同的属性值用来指定不同的控件类型</a:t>
            </a:r>
            <a:endParaRPr lang="zh-CN" altLang="en-US" sz="800"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>
                <a:sym typeface="+mn-ea"/>
              </a:rPr>
              <a:t>type 属性的属性值及其描述如下：</a:t>
            </a:r>
            <a:endParaRPr lang="zh-CN" altLang="en-US" sz="800"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67995" y="2931795"/>
            <a:ext cx="3233420" cy="20872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69460" y="843915"/>
            <a:ext cx="3745230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800"/>
              <a:t>除 type 属性外，&lt;input&gt;标签还有其他很多属性，其常用属性如下：</a:t>
            </a:r>
            <a:endParaRPr lang="zh-CN" altLang="en-US" sz="8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500245" y="1132205"/>
            <a:ext cx="4074795" cy="10960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12590" y="2211705"/>
            <a:ext cx="20034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800" b="1">
                <a:solidFill>
                  <a:schemeClr val="accent2"/>
                </a:solidFill>
                <a:sym typeface="+mn-ea"/>
              </a:rPr>
              <a:t>&lt;</a:t>
            </a:r>
            <a:r>
              <a:rPr lang="zh-CN" altLang="en-US" sz="800" b="1">
                <a:solidFill>
                  <a:schemeClr val="accent2"/>
                </a:solidFill>
                <a:sym typeface="+mn-ea"/>
              </a:rPr>
              <a:t>label</a:t>
            </a:r>
            <a:r>
              <a:rPr lang="zh-CN" altLang="en-US" sz="800" b="1">
                <a:solidFill>
                  <a:schemeClr val="accent2"/>
                </a:solidFill>
                <a:sym typeface="+mn-ea"/>
              </a:rPr>
              <a:t>&gt; 表单元素</a:t>
            </a:r>
            <a:endParaRPr lang="zh-CN" altLang="en-US" sz="800" b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12590" y="2428240"/>
            <a:ext cx="28181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/>
              <a:t>&lt;label&gt; 绑定一个表单元素, 当点击&lt;label&gt; 标签内的文本时，浏览器就会自动将焦点(光标)选择对应的表单元素上,用来增加用户体验.</a:t>
            </a:r>
            <a:endParaRPr lang="zh-CN" altLang="en-US" sz="80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/>
              <a:t>     &lt;label for="sex"&gt;男&lt;/label&gt;</a:t>
            </a:r>
            <a:endParaRPr lang="zh-CN" altLang="en-US" sz="80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/>
              <a:t>    &lt;input type="radio" name="sex"  id="sex" /&gt;</a:t>
            </a:r>
            <a:endParaRPr lang="zh-CN" altLang="en-US" sz="80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/>
              <a:t>*</a:t>
            </a:r>
            <a:r>
              <a:rPr lang="zh-CN" altLang="en-US" sz="800" b="1"/>
              <a:t> &lt;label&gt; 标签的 for 属性应当与相关元素的 id 属性相同。</a:t>
            </a:r>
            <a:endParaRPr lang="zh-CN" altLang="en-US" sz="800" b="1"/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7090410" y="2211705"/>
            <a:ext cx="197548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800" b="1">
                <a:solidFill>
                  <a:schemeClr val="accent2"/>
                </a:solidFill>
                <a:sym typeface="+mn-ea"/>
              </a:rPr>
              <a:t>&lt;</a:t>
            </a:r>
            <a:r>
              <a:rPr lang="en-US" altLang="zh-CN" sz="800" b="1">
                <a:solidFill>
                  <a:schemeClr val="accent2"/>
                </a:solidFill>
                <a:sym typeface="+mn-ea"/>
              </a:rPr>
              <a:t>select</a:t>
            </a:r>
            <a:r>
              <a:rPr lang="zh-CN" altLang="en-US" sz="800" b="1">
                <a:solidFill>
                  <a:schemeClr val="accent2"/>
                </a:solidFill>
                <a:sym typeface="+mn-ea"/>
              </a:rPr>
              <a:t>&gt; 表单元素</a:t>
            </a:r>
            <a:endParaRPr lang="zh-CN" altLang="en-US" sz="800" b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89775" y="2428240"/>
            <a:ext cx="21202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800"/>
              <a:t> 在页面中有多个选项让用户选择，且想要节约页面空间时，可以使用&lt;select&gt;标签控件定义下拉列表。</a:t>
            </a:r>
            <a:endParaRPr lang="zh-CN" altLang="en-US" sz="800"/>
          </a:p>
        </p:txBody>
      </p:sp>
      <p:sp>
        <p:nvSpPr>
          <p:cNvPr id="10" name="文本框 9"/>
          <p:cNvSpPr txBox="1"/>
          <p:nvPr/>
        </p:nvSpPr>
        <p:spPr>
          <a:xfrm>
            <a:off x="7267575" y="3058160"/>
            <a:ext cx="1576705" cy="8350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800"/>
              <a:t>&lt;select&gt;</a:t>
            </a:r>
            <a:endParaRPr lang="zh-CN" altLang="en-US" sz="800"/>
          </a:p>
          <a:p>
            <a:r>
              <a:rPr lang="zh-CN" altLang="en-US" sz="800"/>
              <a:t>   &lt;option&gt;选项1&lt;/option&gt;</a:t>
            </a:r>
            <a:endParaRPr lang="zh-CN" altLang="en-US" sz="800"/>
          </a:p>
          <a:p>
            <a:r>
              <a:rPr lang="zh-CN" altLang="en-US" sz="800"/>
              <a:t>   &lt;option&gt;选项2&lt;/option&gt;</a:t>
            </a:r>
            <a:endParaRPr lang="zh-CN" altLang="en-US" sz="800"/>
          </a:p>
          <a:p>
            <a:r>
              <a:rPr lang="zh-CN" altLang="en-US" sz="800"/>
              <a:t>   &lt;option&gt;选项3&lt;/option&gt;</a:t>
            </a:r>
            <a:endParaRPr lang="zh-CN" altLang="en-US" sz="800"/>
          </a:p>
          <a:p>
            <a:r>
              <a:rPr lang="zh-CN" altLang="en-US" sz="800"/>
              <a:t>   ...</a:t>
            </a:r>
            <a:endParaRPr lang="zh-CN" altLang="en-US" sz="800"/>
          </a:p>
          <a:p>
            <a:r>
              <a:rPr lang="zh-CN" altLang="en-US" sz="800"/>
              <a:t> &lt;/select&gt;</a:t>
            </a:r>
            <a:endParaRPr lang="zh-CN" altLang="en-US" sz="800"/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4212590" y="3579495"/>
            <a:ext cx="20034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800" b="1">
                <a:solidFill>
                  <a:schemeClr val="accent2"/>
                </a:solidFill>
                <a:sym typeface="+mn-ea"/>
              </a:rPr>
              <a:t>&lt;</a:t>
            </a:r>
            <a:r>
              <a:rPr lang="en-US" altLang="zh-CN" sz="800" b="1">
                <a:solidFill>
                  <a:schemeClr val="accent2"/>
                </a:solidFill>
                <a:sym typeface="+mn-ea"/>
              </a:rPr>
              <a:t>textarea&gt;</a:t>
            </a:r>
            <a:r>
              <a:rPr lang="zh-CN" altLang="en-US" sz="800" b="1">
                <a:solidFill>
                  <a:schemeClr val="accent2"/>
                </a:solidFill>
                <a:sym typeface="+mn-ea"/>
              </a:rPr>
              <a:t>表单元素</a:t>
            </a:r>
            <a:endParaRPr lang="zh-CN" altLang="en-US" sz="800" b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212590" y="3804920"/>
            <a:ext cx="308356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/>
              <a:t>用户输入内容较多，不能使用文本框，使用 &lt;textarea&gt; </a:t>
            </a:r>
            <a:endParaRPr lang="zh-CN" altLang="en-US" sz="8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/>
              <a:t>&lt;textarea&gt; 用于多行文本输入，比如：留言板、评论</a:t>
            </a:r>
            <a:endParaRPr lang="zh-CN" altLang="en-US" sz="8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>
                <a:sym typeface="+mn-ea"/>
              </a:rPr>
              <a:t>cols=“每行中的字符数” ，rows=“显示的行数”</a:t>
            </a:r>
            <a:endParaRPr lang="zh-CN" altLang="en-US" sz="800"/>
          </a:p>
          <a:p>
            <a:pPr>
              <a:lnSpc>
                <a:spcPct val="150000"/>
              </a:lnSpc>
            </a:pPr>
            <a:r>
              <a:rPr lang="zh-CN" altLang="en-US" sz="800"/>
              <a:t>语法：</a:t>
            </a:r>
            <a:endParaRPr lang="zh-CN" altLang="en-US" sz="800"/>
          </a:p>
          <a:p>
            <a:pPr>
              <a:lnSpc>
                <a:spcPct val="150000"/>
              </a:lnSpc>
            </a:pPr>
            <a:r>
              <a:rPr lang="zh-CN" altLang="en-US" sz="800"/>
              <a:t>&lt;textarea rows="3" cols="20"&gt;文本内容 &lt;/textarea&gt;</a:t>
            </a:r>
            <a:endParaRPr lang="zh-CN" altLang="en-US" sz="800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018020" y="3896360"/>
            <a:ext cx="2058035" cy="85153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284345" y="4875530"/>
            <a:ext cx="38036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 b="1" u="sng">
                <a:solidFill>
                  <a:schemeClr val="accent2"/>
                </a:solidFill>
              </a:rPr>
              <a:t>示例代码：</a:t>
            </a:r>
            <a:r>
              <a:rPr lang="en-US" altLang="zh-CN" sz="900" b="1" u="sng">
                <a:solidFill>
                  <a:schemeClr val="accent2"/>
                </a:solidFill>
              </a:rPr>
              <a:t>2 </a:t>
            </a:r>
            <a:r>
              <a:rPr lang="zh-CN" altLang="en-US" sz="900" b="1" u="sng">
                <a:solidFill>
                  <a:schemeClr val="accent2"/>
                </a:solidFill>
              </a:rPr>
              <a:t>常见标签和属性</a:t>
            </a:r>
            <a:r>
              <a:rPr lang="en-US" altLang="zh-CN" sz="900" b="1" u="sng">
                <a:solidFill>
                  <a:schemeClr val="accent2"/>
                </a:solidFill>
              </a:rPr>
              <a:t>.html--8.</a:t>
            </a:r>
            <a:r>
              <a:rPr lang="zh-CN" altLang="en-US" sz="900" b="1" u="sng">
                <a:solidFill>
                  <a:schemeClr val="accent2"/>
                </a:solidFill>
              </a:rPr>
              <a:t>表单元素</a:t>
            </a:r>
            <a:endParaRPr lang="zh-CN" altLang="en-US" sz="900" b="1" u="sng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HTML</a:t>
            </a:r>
            <a:r>
              <a:rPr>
                <a:sym typeface="+mn-ea"/>
              </a:rPr>
              <a:t>元素</a:t>
            </a:r>
            <a:endParaRPr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539750" y="772160"/>
            <a:ext cx="4089400" cy="321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000">
                <a:sym typeface="+mn-ea"/>
              </a:rPr>
              <a:t>在HTML中，元素分为</a:t>
            </a:r>
            <a:r>
              <a:rPr lang="zh-CN" altLang="en-US" sz="1000" b="1">
                <a:sym typeface="+mn-ea"/>
              </a:rPr>
              <a:t>块级元素、内联元素、行内块元素</a:t>
            </a:r>
            <a:r>
              <a:rPr lang="zh-CN" altLang="en-US" sz="1000">
                <a:sym typeface="+mn-ea"/>
              </a:rPr>
              <a:t>。</a:t>
            </a:r>
            <a:endParaRPr lang="zh-CN" altLang="en-US" sz="1000"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467995" y="1010920"/>
            <a:ext cx="4331970" cy="1983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accent2"/>
                </a:solidFill>
                <a:sym typeface="+mn-ea"/>
              </a:rPr>
              <a:t>块级元素</a:t>
            </a:r>
            <a:r>
              <a:rPr lang="zh-CN" altLang="en-US" sz="1000">
                <a:sym typeface="+mn-ea"/>
              </a:rPr>
              <a:t>（Block-level Elements）：</a:t>
            </a:r>
            <a:endParaRPr lang="zh-CN" altLang="en-US" sz="10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>
                <a:sym typeface="+mn-ea"/>
              </a:rPr>
              <a:t>在HTML</a:t>
            </a:r>
            <a:r>
              <a:rPr lang="zh-CN" altLang="en-US" sz="900" b="1">
                <a:sym typeface="+mn-ea"/>
              </a:rPr>
              <a:t>自占一行</a:t>
            </a:r>
            <a:r>
              <a:rPr lang="zh-CN" altLang="en-US" sz="900">
                <a:sym typeface="+mn-ea"/>
              </a:rPr>
              <a:t>，表现页面的结构和大块的内容</a:t>
            </a:r>
            <a:endParaRPr lang="zh-CN" altLang="en-US" sz="900"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>
                <a:sym typeface="+mn-ea"/>
              </a:rPr>
              <a:t>宽度默认是容器（父级高度）的</a:t>
            </a:r>
            <a:r>
              <a:rPr lang="en-US" altLang="zh-CN" sz="900">
                <a:sym typeface="+mn-ea"/>
              </a:rPr>
              <a:t>100%</a:t>
            </a:r>
            <a:endParaRPr lang="zh-CN" altLang="en-US" sz="9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>
                <a:sym typeface="+mn-ea"/>
              </a:rPr>
              <a:t>常见块级元素：</a:t>
            </a:r>
            <a:endParaRPr lang="zh-CN" altLang="en-US" sz="90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900" b="1">
                <a:solidFill>
                  <a:schemeClr val="accent2"/>
                </a:solidFill>
                <a:sym typeface="+mn-ea"/>
              </a:rPr>
              <a:t>   </a:t>
            </a:r>
            <a:r>
              <a:rPr lang="zh-CN" altLang="en-US" sz="900" b="1">
                <a:solidFill>
                  <a:schemeClr val="accent2"/>
                </a:solidFill>
                <a:sym typeface="+mn-ea"/>
              </a:rPr>
              <a:t>&lt;div&gt;、&lt;p&gt;、&lt;h1&gt;</a:t>
            </a:r>
            <a:r>
              <a:rPr lang="en-US" altLang="zh-CN" sz="900" b="1">
                <a:solidFill>
                  <a:schemeClr val="accent2"/>
                </a:solidFill>
                <a:sym typeface="+mn-ea"/>
              </a:rPr>
              <a:t>~</a:t>
            </a:r>
            <a:r>
              <a:rPr lang="zh-CN" altLang="en-US" sz="900" b="1">
                <a:solidFill>
                  <a:schemeClr val="accent2"/>
                </a:solidFill>
                <a:sym typeface="+mn-ea"/>
              </a:rPr>
              <a:t>&lt;h6&gt;、&lt;ul&gt;、</a:t>
            </a:r>
            <a:r>
              <a:rPr lang="en-US" altLang="zh-CN" sz="900" b="1">
                <a:solidFill>
                  <a:schemeClr val="accent2"/>
                </a:solidFill>
                <a:sym typeface="+mn-ea"/>
              </a:rPr>
              <a:t>&lt;ol&gt;</a:t>
            </a:r>
            <a:r>
              <a:rPr lang="zh-CN" altLang="en-US" sz="900" b="1">
                <a:solidFill>
                  <a:schemeClr val="accent2"/>
                </a:solidFill>
                <a:sym typeface="+mn-ea"/>
              </a:rPr>
              <a:t>、&lt;li&gt;</a:t>
            </a:r>
            <a:r>
              <a:rPr lang="zh-CN" altLang="en-US" sz="900">
                <a:sym typeface="+mn-ea"/>
              </a:rPr>
              <a:t>等。</a:t>
            </a:r>
            <a:endParaRPr lang="zh-CN" altLang="en-US" sz="9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 b="1">
                <a:sym typeface="+mn-ea"/>
              </a:rPr>
              <a:t>块级元素包含（块级元素、内联元素）</a:t>
            </a:r>
            <a:endParaRPr lang="zh-CN" altLang="en-US" sz="900" b="1"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 b="1">
                <a:sym typeface="+mn-ea"/>
              </a:rPr>
              <a:t>注意：</a:t>
            </a:r>
            <a:r>
              <a:rPr lang="en-US" altLang="zh-CN" sz="900" u="sng">
                <a:sym typeface="+mn-ea"/>
              </a:rPr>
              <a:t>文字类的元素内不能放块级元素</a:t>
            </a:r>
            <a:endParaRPr lang="en-US" altLang="zh-CN" sz="90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900">
                <a:sym typeface="+mn-ea"/>
              </a:rPr>
              <a:t>     &lt;p&gt; 标签用于存放文字，&lt;p&gt; 里面不能放块级元素，特别是不能放&lt;div&gt; 同理， &lt;h1&gt;~&lt;h6&gt;等都是文字类块级标签，里面也不能放其他块级元素</a:t>
            </a:r>
            <a:endParaRPr lang="en-US" altLang="zh-CN" sz="900"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467995" y="2932430"/>
            <a:ext cx="4206875" cy="1983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accent2"/>
                </a:solidFill>
                <a:sym typeface="+mn-ea"/>
              </a:rPr>
              <a:t>内联元素</a:t>
            </a:r>
            <a:r>
              <a:rPr lang="zh-CN" altLang="en-US" sz="1000">
                <a:sym typeface="+mn-ea"/>
              </a:rPr>
              <a:t>（Inline Elements）：</a:t>
            </a:r>
            <a:endParaRPr lang="zh-CN" altLang="en-US" sz="10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>
                <a:sym typeface="+mn-ea"/>
              </a:rPr>
              <a:t>内联元素表示文本和行内的小元素。根据内容自动占据所需的宽度，不会打断文本的连续性，不会独占一行，</a:t>
            </a:r>
            <a:r>
              <a:rPr lang="zh-CN" altLang="en-US" sz="900" b="1">
                <a:sym typeface="+mn-ea"/>
              </a:rPr>
              <a:t>一行显示多个</a:t>
            </a:r>
            <a:r>
              <a:rPr lang="zh-CN" altLang="en-US" sz="900">
                <a:sym typeface="+mn-ea"/>
              </a:rPr>
              <a:t>。</a:t>
            </a:r>
            <a:endParaRPr lang="zh-CN" altLang="en-US" sz="9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>
                <a:sym typeface="+mn-ea"/>
              </a:rPr>
              <a:t>常见内联元素包括</a:t>
            </a:r>
            <a:r>
              <a:rPr lang="zh-CN" altLang="en-US" sz="900" b="1">
                <a:solidFill>
                  <a:schemeClr val="accent2"/>
                </a:solidFill>
                <a:sym typeface="+mn-ea"/>
              </a:rPr>
              <a:t>&lt;span&gt;、&lt;a&gt;、&lt;strong&gt;、&lt;em&gt;、&lt;img&gt;、&lt;input&gt;</a:t>
            </a:r>
            <a:r>
              <a:rPr lang="zh-CN" altLang="en-US" sz="900">
                <a:sym typeface="+mn-ea"/>
              </a:rPr>
              <a:t>等。</a:t>
            </a:r>
            <a:endParaRPr lang="zh-CN" altLang="en-US" sz="900"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/>
              <a:t>高、宽直接设置是无效的。</a:t>
            </a:r>
            <a:endParaRPr lang="zh-CN" altLang="en-US" sz="9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/>
              <a:t>默认宽度就是它本身内容的宽度。</a:t>
            </a:r>
            <a:endParaRPr lang="zh-CN" altLang="en-US" sz="9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 b="1"/>
              <a:t>行内元素只能容纳（文本、其他行内元素），不能包含块级元素</a:t>
            </a:r>
            <a:endParaRPr lang="zh-CN" altLang="en-US" sz="9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 b="1">
                <a:sym typeface="+mn-ea"/>
              </a:rPr>
              <a:t>注意： </a:t>
            </a:r>
            <a:r>
              <a:rPr lang="zh-CN" altLang="en-US" sz="900">
                <a:sym typeface="+mn-ea"/>
              </a:rPr>
              <a:t>链接里面不能再放链接</a:t>
            </a:r>
            <a:endParaRPr lang="zh-CN" altLang="en-US" sz="900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788535" y="1010920"/>
            <a:ext cx="3803650" cy="1360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000" b="1">
                <a:solidFill>
                  <a:schemeClr val="accent2"/>
                </a:solidFill>
              </a:rPr>
              <a:t> 行内块元素</a:t>
            </a:r>
            <a:endParaRPr lang="zh-CN" altLang="en-US" sz="1000" b="1">
              <a:solidFill>
                <a:schemeClr val="accent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/>
              <a:t>&lt;img /&gt;、&lt;input /&gt;、&lt;td&gt;</a:t>
            </a:r>
            <a:endParaRPr lang="zh-CN" altLang="en-US" sz="9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/>
              <a:t>和相邻行内元素（行内块）在一行上，它们之间会有空白缝隙。</a:t>
            </a:r>
            <a:endParaRPr lang="zh-CN" altLang="en-US" sz="9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 b="1"/>
              <a:t>一行可以显示多个</a:t>
            </a:r>
            <a:r>
              <a:rPr lang="zh-CN" altLang="en-US" sz="900"/>
              <a:t>（行内元素特点）。</a:t>
            </a:r>
            <a:endParaRPr lang="zh-CN" altLang="en-US" sz="9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 b="1"/>
              <a:t>默认宽度就是它本身内容的宽度</a:t>
            </a:r>
            <a:r>
              <a:rPr lang="zh-CN" altLang="en-US" sz="900"/>
              <a:t>（行内元素特点）。</a:t>
            </a:r>
            <a:endParaRPr lang="zh-CN" altLang="en-US" sz="9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 b="1"/>
              <a:t>高度，行高、外边距以及内边距都可以控制</a:t>
            </a:r>
            <a:r>
              <a:rPr lang="zh-CN" altLang="en-US" sz="900"/>
              <a:t>（块级元素特点）。</a:t>
            </a:r>
            <a:endParaRPr lang="zh-CN" altLang="en-US" sz="900"/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788535" y="2396490"/>
            <a:ext cx="3929380" cy="112331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788535" y="3883660"/>
            <a:ext cx="252095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/>
              <a:t> </a:t>
            </a:r>
            <a:r>
              <a:rPr lang="zh-CN" altLang="en-US" sz="900"/>
              <a:t>转换为块元素：display:block;</a:t>
            </a:r>
            <a:endParaRPr lang="zh-CN" altLang="en-US" sz="9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/>
              <a:t> 转换为行内元素：display:inline;</a:t>
            </a:r>
            <a:endParaRPr lang="zh-CN" altLang="en-US" sz="9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/>
              <a:t> 转换为行内块：display: inline-block;</a:t>
            </a:r>
            <a:endParaRPr lang="zh-CN" altLang="en-US" sz="900"/>
          </a:p>
        </p:txBody>
      </p:sp>
      <p:sp>
        <p:nvSpPr>
          <p:cNvPr id="20" name="文本框 19"/>
          <p:cNvSpPr txBox="1"/>
          <p:nvPr/>
        </p:nvSpPr>
        <p:spPr>
          <a:xfrm>
            <a:off x="4788535" y="3651250"/>
            <a:ext cx="260604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chemeClr val="accent2"/>
                </a:solidFill>
              </a:rPr>
              <a:t>元素显示模式的转换</a:t>
            </a:r>
            <a:endParaRPr lang="zh-CN" altLang="en-US" sz="1000" b="1">
              <a:solidFill>
                <a:schemeClr val="accent2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36010" y="1203960"/>
            <a:ext cx="579120" cy="11582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546860" y="3829050"/>
            <a:ext cx="1188720" cy="190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320915" y="3635375"/>
            <a:ext cx="1531620" cy="1023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8535" y="310515"/>
            <a:ext cx="5774690" cy="432435"/>
          </a:xfrm>
        </p:spPr>
        <p:txBody>
          <a:bodyPr>
            <a:normAutofit fontScale="90000"/>
          </a:bodyPr>
          <a:lstStyle/>
          <a:p>
            <a:r>
              <a:rPr dirty="0">
                <a:latin typeface="微软雅黑" panose="020B0503020204020204" pitchFamily="34" charset="-122"/>
                <a:cs typeface="微软雅黑" panose="020B0503020204020204" pitchFamily="34" charset="-122"/>
              </a:rPr>
              <a:t>学习重点</a:t>
            </a:r>
            <a:endParaRPr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14825" y="759460"/>
            <a:ext cx="4299585" cy="290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b="1">
                <a:solidFill>
                  <a:schemeClr val="accent5"/>
                </a:solidFill>
                <a:sym typeface="+mn-ea"/>
              </a:rPr>
              <a:t>常用HTML标签的介绍和用法</a:t>
            </a:r>
            <a:endParaRPr lang="zh-CN" altLang="en-US" b="1">
              <a:solidFill>
                <a:schemeClr val="accent5"/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>
                <a:sym typeface="+mn-ea"/>
              </a:rPr>
              <a:t>&lt;h1&gt; - &lt;h6&gt;：</a:t>
            </a:r>
            <a:r>
              <a:rPr lang="zh-CN" altLang="en-US" sz="900"/>
              <a:t>用于定于标题，数字越小，字号越大</a:t>
            </a:r>
            <a:endParaRPr lang="zh-CN" altLang="en-US" sz="1000"/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>
                <a:sym typeface="+mn-ea"/>
              </a:rPr>
              <a:t>&lt;p&gt;：</a:t>
            </a:r>
            <a:r>
              <a:rPr lang="zh-CN" altLang="en-US" sz="900">
                <a:sym typeface="+mn-ea"/>
              </a:rPr>
              <a:t>用于定义段落</a:t>
            </a:r>
            <a:endParaRPr lang="zh-CN" altLang="en-US" sz="1000"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>
                <a:sym typeface="+mn-ea"/>
              </a:rPr>
              <a:t>&lt;ul&gt; 和&lt;l</a:t>
            </a:r>
            <a:r>
              <a:rPr lang="en-US" altLang="zh-CN" sz="1000">
                <a:sym typeface="+mn-ea"/>
              </a:rPr>
              <a:t>i</a:t>
            </a:r>
            <a:r>
              <a:rPr lang="zh-CN" altLang="en-US" sz="1000">
                <a:sym typeface="+mn-ea"/>
              </a:rPr>
              <a:t>&gt;：</a:t>
            </a:r>
            <a:r>
              <a:rPr lang="zh-CN" altLang="en-US" sz="900">
                <a:sym typeface="+mn-ea"/>
              </a:rPr>
              <a:t>用于创建无序列表</a:t>
            </a:r>
            <a:endParaRPr lang="zh-CN" altLang="en-US" sz="1000"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>
                <a:sym typeface="+mn-ea"/>
              </a:rPr>
              <a:t>&lt;</a:t>
            </a:r>
            <a:r>
              <a:rPr lang="en-US" altLang="zh-CN" sz="1000">
                <a:sym typeface="+mn-ea"/>
              </a:rPr>
              <a:t>o</a:t>
            </a:r>
            <a:r>
              <a:rPr lang="zh-CN" altLang="en-US" sz="1000">
                <a:sym typeface="+mn-ea"/>
              </a:rPr>
              <a:t>l&gt; 和&lt;l</a:t>
            </a:r>
            <a:r>
              <a:rPr lang="en-US" altLang="zh-CN" sz="1000">
                <a:sym typeface="+mn-ea"/>
              </a:rPr>
              <a:t>i</a:t>
            </a:r>
            <a:r>
              <a:rPr lang="zh-CN" altLang="en-US" sz="1000">
                <a:sym typeface="+mn-ea"/>
              </a:rPr>
              <a:t>&gt;：</a:t>
            </a:r>
            <a:r>
              <a:rPr lang="zh-CN" altLang="en-US" sz="900">
                <a:sym typeface="+mn-ea"/>
              </a:rPr>
              <a:t>用于创建有序列表</a:t>
            </a:r>
            <a:endParaRPr lang="zh-CN" altLang="en-US" sz="900"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>
                <a:sym typeface="+mn-ea"/>
              </a:rPr>
              <a:t>&lt;</a:t>
            </a:r>
            <a:r>
              <a:rPr lang="en-US" altLang="zh-CN" sz="1000">
                <a:sym typeface="+mn-ea"/>
              </a:rPr>
              <a:t>div</a:t>
            </a:r>
            <a:r>
              <a:rPr lang="zh-CN" altLang="en-US" sz="1000">
                <a:sym typeface="+mn-ea"/>
              </a:rPr>
              <a:t>&gt;：</a:t>
            </a:r>
            <a:r>
              <a:rPr lang="zh-CN" altLang="en-US" sz="900">
                <a:sym typeface="+mn-ea"/>
              </a:rPr>
              <a:t>用于组合其他HTML元素，创建分组或布局结构</a:t>
            </a:r>
            <a:endParaRPr lang="zh-CN" altLang="en-US" sz="900"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>
                <a:sym typeface="+mn-ea"/>
              </a:rPr>
              <a:t>&lt;a&gt;：</a:t>
            </a:r>
            <a:r>
              <a:rPr lang="zh-CN" altLang="en-US" sz="900">
                <a:sym typeface="+mn-ea"/>
              </a:rPr>
              <a:t>用于创建链接</a:t>
            </a:r>
            <a:endParaRPr lang="zh-CN" altLang="en-US" sz="900"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>
                <a:sym typeface="+mn-ea"/>
              </a:rPr>
              <a:t>&lt;img&gt;：</a:t>
            </a:r>
            <a:r>
              <a:rPr lang="zh-CN" altLang="en-US" sz="900">
                <a:sym typeface="+mn-ea"/>
              </a:rPr>
              <a:t>用于插入图像</a:t>
            </a:r>
            <a:endParaRPr lang="zh-CN" altLang="en-US" sz="900"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>
                <a:sym typeface="+mn-ea"/>
              </a:rPr>
              <a:t>&lt;</a:t>
            </a:r>
            <a:r>
              <a:rPr lang="en-US" altLang="zh-CN" sz="1000">
                <a:sym typeface="+mn-ea"/>
              </a:rPr>
              <a:t>span</a:t>
            </a:r>
            <a:r>
              <a:rPr lang="zh-CN" altLang="en-US" sz="1000">
                <a:sym typeface="+mn-ea"/>
              </a:rPr>
              <a:t>&gt;：</a:t>
            </a:r>
            <a:r>
              <a:rPr lang="zh-CN" altLang="en-US" sz="900">
                <a:sym typeface="+mn-ea"/>
              </a:rPr>
              <a:t>用于为文本的部分内容设置样式或</a:t>
            </a:r>
            <a:endParaRPr lang="zh-CN" altLang="en-US" sz="900"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>
                <a:sym typeface="+mn-ea"/>
              </a:rPr>
              <a:t>&lt;table&gt;：</a:t>
            </a:r>
            <a:r>
              <a:rPr lang="zh-CN" altLang="en-US" sz="900">
                <a:sym typeface="+mn-ea"/>
              </a:rPr>
              <a:t>表格标签</a:t>
            </a:r>
            <a:endParaRPr lang="zh-CN" altLang="en-US" sz="1000"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>
                <a:sym typeface="+mn-ea"/>
              </a:rPr>
              <a:t>&lt;form&gt;/&lt;input&gt;/&lt;select&gt;/&lt;label&gt;&lt;button&gt;/&lt;textarea&gt;/&lt;fieldset&gt;</a:t>
            </a:r>
            <a:r>
              <a:rPr lang="zh-CN" altLang="en-US" sz="1000">
                <a:sym typeface="+mn-ea"/>
              </a:rPr>
              <a:t>：</a:t>
            </a:r>
            <a:r>
              <a:rPr lang="zh-CN" altLang="en-US" sz="900">
                <a:sym typeface="+mn-ea"/>
              </a:rPr>
              <a:t>表单元素标签</a:t>
            </a:r>
            <a:endParaRPr lang="zh-CN" altLang="en-US" sz="90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8495" y="777240"/>
            <a:ext cx="3644265" cy="2115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zh-CN" b="1">
                <a:solidFill>
                  <a:schemeClr val="accent5"/>
                </a:solidFill>
                <a:sym typeface="+mn-ea"/>
              </a:rPr>
              <a:t> </a:t>
            </a:r>
            <a:r>
              <a:rPr lang="zh-CN" altLang="en-US" b="1">
                <a:solidFill>
                  <a:schemeClr val="accent5"/>
                </a:solidFill>
                <a:sym typeface="+mn-ea"/>
              </a:rPr>
              <a:t>HTML文档的基本结构组成</a:t>
            </a:r>
            <a:endParaRPr lang="zh-CN" altLang="en-US"/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>
                <a:sym typeface="+mn-ea"/>
              </a:rPr>
              <a:t>&lt;!DOCTYPE&gt; </a:t>
            </a:r>
            <a:r>
              <a:rPr lang="zh-CN" altLang="en-US" sz="1000">
                <a:sym typeface="+mn-ea"/>
              </a:rPr>
              <a:t>声明</a:t>
            </a:r>
            <a:endParaRPr lang="zh-CN" altLang="en-US" sz="1000">
              <a:sym typeface="+mn-ea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900">
                <a:sym typeface="+mn-ea"/>
              </a:rPr>
              <a:t>     </a:t>
            </a:r>
            <a:r>
              <a:rPr lang="zh-CN" altLang="en-US" sz="900">
                <a:sym typeface="+mn-ea"/>
              </a:rPr>
              <a:t>指定文档类型，告诉浏览器用那个</a:t>
            </a:r>
            <a:r>
              <a:rPr lang="en-US" altLang="zh-CN" sz="900">
                <a:sym typeface="+mn-ea"/>
              </a:rPr>
              <a:t>HTML</a:t>
            </a:r>
            <a:r>
              <a:rPr lang="zh-CN" altLang="en-US" sz="900">
                <a:sym typeface="+mn-ea"/>
              </a:rPr>
              <a:t>版本解析</a:t>
            </a:r>
            <a:endParaRPr lang="zh-CN" altLang="en-US" sz="1000">
              <a:sym typeface="+mn-ea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>
                <a:sym typeface="+mn-ea"/>
              </a:rPr>
              <a:t>&lt;html&gt; 标签</a:t>
            </a:r>
            <a:endParaRPr lang="zh-CN" altLang="en-US" sz="1000">
              <a:sym typeface="+mn-ea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900"/>
              <a:t>      HTML</a:t>
            </a:r>
            <a:r>
              <a:rPr lang="zh-CN" altLang="en-US" sz="900"/>
              <a:t>文档的根元素，包含整个网页的内容</a:t>
            </a:r>
            <a:endParaRPr lang="zh-CN" altLang="en-US" sz="900"/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>
                <a:sym typeface="+mn-ea"/>
              </a:rPr>
              <a:t>&lt;head&gt; 标签</a:t>
            </a:r>
            <a:endParaRPr lang="zh-CN" altLang="en-US" sz="1000">
              <a:sym typeface="+mn-ea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900"/>
              <a:t>     </a:t>
            </a:r>
            <a:r>
              <a:rPr lang="zh-CN" altLang="en-US" sz="900"/>
              <a:t>包含网页的元信息，如标题、字符编码等</a:t>
            </a:r>
            <a:endParaRPr lang="zh-CN" altLang="en-US" sz="900"/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>
                <a:sym typeface="+mn-ea"/>
              </a:rPr>
              <a:t>&lt;body&gt; 标签</a:t>
            </a:r>
            <a:endParaRPr lang="zh-CN" altLang="en-US" sz="1000">
              <a:sym typeface="+mn-ea"/>
            </a:endParaRPr>
          </a:p>
          <a:p>
            <a:pPr indent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900">
                <a:sym typeface="+mn-ea"/>
              </a:rPr>
              <a:t>含网页的主要内容，如文本、图像、链接等。</a:t>
            </a:r>
            <a:endParaRPr lang="zh-CN" altLang="en-US" sz="9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UNIT_TABLE_BEAUTIFY" val="smartTable{0e78ac2b-7681-46a5-bd6a-2f02ec5ea5aa}"/>
  <p:tag name="TABLE_ENDDRAG_ORIGIN_RECT" val="595*285"/>
  <p:tag name="TABLE_ENDDRAG_RECT" val="70*77*595*285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UNIT_TABLE_BEAUTIFY" val="smartTable{afdeb305-4541-4556-9dba-e33eacf0b90f}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COMMONDATA" val="eyJoZGlkIjoiN2YzNjBkOTgyNWQ1YTMxYzM3MzMwNWFiODNmOWIzYWMifQ=="/>
  <p:tag name="KSO_WPP_MARK_KEY" val="94071ca4-6453-4de9-bb44-746a02c3e035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rgbClr val="000000"/>
      </a:dk1>
      <a:lt1>
        <a:srgbClr val="FFFFFF"/>
      </a:lt1>
      <a:dk2>
        <a:srgbClr val="A6A6A6"/>
      </a:dk2>
      <a:lt2>
        <a:srgbClr val="D9D9D9"/>
      </a:lt2>
      <a:accent1>
        <a:srgbClr val="2A97E4"/>
      </a:accent1>
      <a:accent2>
        <a:srgbClr val="F79646"/>
      </a:accent2>
      <a:accent3>
        <a:srgbClr val="D9D9D9"/>
      </a:accent3>
      <a:accent4>
        <a:srgbClr val="A6A6A6"/>
      </a:accent4>
      <a:accent5>
        <a:srgbClr val="F79646"/>
      </a:accent5>
      <a:accent6>
        <a:srgbClr val="2A97E4"/>
      </a:accent6>
      <a:hlink>
        <a:srgbClr val="F79646"/>
      </a:hlink>
      <a:folHlink>
        <a:srgbClr val="A6A6A6"/>
      </a:folHlink>
    </a:clrScheme>
    <a:fontScheme name="BJCA">
      <a:majorFont>
        <a:latin typeface="Microsoft YaHei Light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CA橙">
      <a:dk1>
        <a:srgbClr val="000000"/>
      </a:dk1>
      <a:lt1>
        <a:srgbClr val="FFFFFF"/>
      </a:lt1>
      <a:dk2>
        <a:srgbClr val="A6A6A6"/>
      </a:dk2>
      <a:lt2>
        <a:srgbClr val="D9D9D9"/>
      </a:lt2>
      <a:accent1>
        <a:srgbClr val="2A97E4"/>
      </a:accent1>
      <a:accent2>
        <a:srgbClr val="F79646"/>
      </a:accent2>
      <a:accent3>
        <a:srgbClr val="A6A6A6"/>
      </a:accent3>
      <a:accent4>
        <a:srgbClr val="D9D9D9"/>
      </a:accent4>
      <a:accent5>
        <a:srgbClr val="F79646"/>
      </a:accent5>
      <a:accent6>
        <a:srgbClr val="2A97E4"/>
      </a:accent6>
      <a:hlink>
        <a:srgbClr val="FF0000"/>
      </a:hlink>
      <a:folHlink>
        <a:srgbClr val="575757"/>
      </a:folHlink>
    </a:clrScheme>
    <a:fontScheme name="BJCA">
      <a:majorFont>
        <a:latin typeface="Microsoft YaHei Light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16889</Words>
  <Application>WPS 演示</Application>
  <PresentationFormat>全屏显示(16:9)</PresentationFormat>
  <Paragraphs>1006</Paragraphs>
  <Slides>39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Arial</vt:lpstr>
      <vt:lpstr>宋体</vt:lpstr>
      <vt:lpstr>Wingdings</vt:lpstr>
      <vt:lpstr>微软雅黑</vt:lpstr>
      <vt:lpstr>Calibri</vt:lpstr>
      <vt:lpstr>Wingdings</vt:lpstr>
      <vt:lpstr>Arial Unicode MS</vt:lpstr>
      <vt:lpstr>微软雅黑 Light</vt:lpstr>
      <vt:lpstr>Office 主题​​</vt:lpstr>
      <vt:lpstr>自定义设计方案</vt:lpstr>
      <vt:lpstr>前端三驾马车之  HTML+CSS 入门到实践</vt:lpstr>
      <vt:lpstr>PowerPoint 演示文稿</vt:lpstr>
      <vt:lpstr>HTML元素和标签</vt:lpstr>
      <vt:lpstr>HTML基础</vt:lpstr>
      <vt:lpstr>HTML常用标签</vt:lpstr>
      <vt:lpstr>HTML常用标签</vt:lpstr>
      <vt:lpstr>HTML常用标签</vt:lpstr>
      <vt:lpstr>HTML元素</vt:lpstr>
      <vt:lpstr>学习重点</vt:lpstr>
      <vt:lpstr>CSS选择器和样式属性</vt:lpstr>
      <vt:lpstr>CSS基础</vt:lpstr>
      <vt:lpstr>CSS选择器</vt:lpstr>
      <vt:lpstr>CSS常用样式属性</vt:lpstr>
      <vt:lpstr>CSS常用样式属性</vt:lpstr>
      <vt:lpstr>CSS常用样式属性</vt:lpstr>
      <vt:lpstr>CSS常用样式属性</vt:lpstr>
      <vt:lpstr>CSS常用样式属性</vt:lpstr>
      <vt:lpstr>CSS盒模型和布局</vt:lpstr>
      <vt:lpstr>CSS盒模型</vt:lpstr>
      <vt:lpstr>常用布局方式</vt:lpstr>
      <vt:lpstr>常用布局方式</vt:lpstr>
      <vt:lpstr>常用布局方式</vt:lpstr>
      <vt:lpstr>常用布局方式</vt:lpstr>
      <vt:lpstr>PC端和移动端H5兼容性</vt:lpstr>
      <vt:lpstr>PC端和移动端区别</vt:lpstr>
      <vt:lpstr>移动端兼容性问题和解决方案</vt:lpstr>
      <vt:lpstr>兼容性写法</vt:lpstr>
      <vt:lpstr>兼容性</vt:lpstr>
      <vt:lpstr>兼容性</vt:lpstr>
      <vt:lpstr>常用框架对比</vt:lpstr>
      <vt:lpstr>综合实践及学习资源</vt:lpstr>
      <vt:lpstr>综合实践1-菜单布局</vt:lpstr>
      <vt:lpstr>综合实践2-banner</vt:lpstr>
      <vt:lpstr>综合实践3-消息列表</vt:lpstr>
      <vt:lpstr>综合实践4-内容列表</vt:lpstr>
      <vt:lpstr>前端学习资源推荐</vt:lpstr>
      <vt:lpstr>注意事项</vt:lpstr>
      <vt:lpstr>Q&amp;A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飞菲fly</cp:lastModifiedBy>
  <cp:revision>2805</cp:revision>
  <dcterms:created xsi:type="dcterms:W3CDTF">2023-03-25T10:30:00Z</dcterms:created>
  <dcterms:modified xsi:type="dcterms:W3CDTF">2023-06-01T05:43:52Z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2A85B8688CE3433A9D5A9875C587001A</vt:lpwstr>
  </property>
  <property fmtid="{D5CDD505-2E9C-101B-9397-08002B2CF9AE}" pid="3" name="KSOProductBuildVer">
    <vt:lpwstr>2052-11.1.0.14309</vt:lpwstr>
  </property>
</Properties>
</file>