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6" r:id="rId18"/>
    <p:sldId id="278" r:id="rId19"/>
    <p:sldId id="277" r:id="rId20"/>
    <p:sldId id="282" r:id="rId21"/>
    <p:sldId id="285" r:id="rId22"/>
    <p:sldId id="279" r:id="rId23"/>
    <p:sldId id="284" r:id="rId24"/>
    <p:sldId id="280" r:id="rId25"/>
    <p:sldId id="281" r:id="rId26"/>
    <p:sldId id="283" r:id="rId27"/>
    <p:sldId id="286" r:id="rId28"/>
    <p:sldId id="287" r:id="rId29"/>
    <p:sldId id="289" r:id="rId30"/>
    <p:sldId id="290" r:id="rId31"/>
    <p:sldId id="274" r:id="rId32"/>
    <p:sldId id="288" r:id="rId33"/>
    <p:sldId id="291" r:id="rId34"/>
    <p:sldId id="292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F00"/>
    <a:srgbClr val="00FFFF"/>
    <a:srgbClr val="FB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90A2-9365-46C3-B6FE-63591FE0A93C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93726-A2A2-453E-BE54-99DD31F0B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4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Computational: graphing and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3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Intensity is proportional to amplitude squared. There should be </a:t>
            </a:r>
            <a:r>
              <a:rPr lang="en-GB" i="1" dirty="0"/>
              <a:t>p</a:t>
            </a:r>
            <a:r>
              <a:rPr lang="en-GB" dirty="0"/>
              <a:t>+1 crests and troughs.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00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Chiral molecules (also optically active). Superimposable - able to turn one mirror image into the other by means of rotation or translation. Molecule is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Alanine, an amino acid.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7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FGR, an expression equal to the rate of transition probability per unit time. </a:t>
            </a:r>
            <a:r>
              <a:rPr lang="en-GB" dirty="0"/>
              <a:t>In perturbation theory, the interaction Hamiltonian is considered the perturbation.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54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1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20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9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Methodology, code. Prepare for next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28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4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6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6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quantization per photon. Arrows represent the electric field vector. Colours represent intensities and the colour wheel represents the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57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3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14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Chiroptic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Chiroptic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53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82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81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37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24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24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8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Convenient because of cylindrical symmetry. Middle figure: typical beam profile. Laguerre-Gaussian beams from the paraxial scalar Helmholtz equation, a particular representation of the time-independent wave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93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18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328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7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252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There is still ongoing development with OAM in light, VD and CVD.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6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each quantity in the equation. Last term determines the phase. Azimuthal dependence which determines the “twist” structure. Next slides: Importance of RDF in couplings.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9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 Gaussian beam.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5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8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6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5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197-02A5-4373-A974-43701BC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3BBEB-9B56-4B75-864D-12788C38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E85D-22D5-43E7-BDE9-96F0E609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A2B8-51A2-40D0-A24E-0DA0FDDE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8107-56A7-410E-9AF3-1ED65672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083-3B1E-4500-BB2D-7671FE8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9E16-75A2-486E-8CF9-F999A95F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D935-81D8-429D-87BC-AAF4ED96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84BC-C531-4EE4-AF85-78348B8D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B5FC-E079-4A83-911D-CB4A2B15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CC1D-345C-4DA1-8476-EA97FA31B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F3057-4069-425E-AAEB-1F04A3DA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6A9E3-3603-47B9-9D12-6943032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F5F1-9692-4AAD-BC87-EE5EC827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5A43-2798-46D6-9CDA-264E9048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1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82FB-E5C8-490D-B9F8-6B8F7D9F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971F-B1D8-4917-A7DA-2E58D412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8852-EC36-4630-B7BE-0F64EB34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9405-CF8F-4F30-8692-D51BDD9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7FE1-4C22-452C-A120-ED64F84F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DC0-C567-401E-840E-2A137C1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1BBB-C042-4B65-A8D0-40C32DE4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489D-F212-4461-9480-31364BF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A8A8-E1F3-42B4-BE7A-DA14DF7F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1EFF-5190-4312-B816-33E8932E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735F-E4E2-438A-85FD-CAAB16CD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DAE4-B68D-4509-A50B-9BE7EC3C1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E7932-EB84-43C3-A29F-20C1FD78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15E9-C913-4FB1-B57A-6CDA655B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FEB60-80F3-408F-8B50-07F667BA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9C734-16BF-49E2-8CB7-76F167EB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6CA-4D6A-4EDF-A991-AE4C89E5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ED5C-4847-4C18-ADE5-187C2EF7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3FA1-F2D0-4F57-9C87-0C838DBA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2567-BFFD-4A7B-BC37-472DD90C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68105-70EA-45B9-B50D-8B339F6B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B1877-DCEF-4247-A7C9-ED6C1966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D61B-E0A0-4C64-9E0B-C4473854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95B72-A14D-4E96-B690-A72690C5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4EBF-1535-4B96-95CD-ECF54C38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A81BE-10E9-4808-8459-752B2089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EA936-74C1-43D9-8101-318407DF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840E-17E6-4B63-8F3B-FAFC791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B1F21-CFB7-4E95-AB22-D0E52675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6FE09-727E-4ECC-A43C-1D829AFC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904C2-7912-4588-B65E-AAACD568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B13A-72FA-4700-88F5-06D89CF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AE7C-44E0-4786-8FAC-2375ACD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D69CE-BE56-457A-B9FA-AB18F9DA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D9D7-CA35-4D03-B1D6-7B528914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B5A4-D5CA-41D8-9E14-B0D01068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582E-F2A5-436B-882B-D8329EC9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6317-2732-4A18-93AF-AB542EFD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EB7E5-BBC4-42C6-88EB-913435905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C53C0-DECF-43FC-96BA-8D10B2F5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6B58-08FA-46F1-BAF3-2A09F2D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2ED4-5162-459F-911E-8E742AB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80AE-513A-47D9-90E8-737A4E03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64DD8-55BA-4F77-A0BF-CD3ABB51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1CCA-56ED-4C79-AD7C-2730F79A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B44C-6168-40DD-9D53-73477956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A4F9-D513-4643-B1D5-6DF13C3972A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E6F9-FD2E-41C6-B4DD-4BA1F23F5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FAE7-F961-4B13-A320-166D11F84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8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C94E-CE1E-48D0-AB01-F40931929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Computational and Theoretical Analysis of Structured Light: Quadrupole Interactions in Chiral Molecules</a:t>
            </a:r>
            <a:endParaRPr lang="en-GB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74EF1-5D63-4384-818F-ED13BFB1A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Physics Project </a:t>
            </a:r>
            <a:r>
              <a:rPr lang="en-GB" sz="2000" b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PHY-6004Y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—</a:t>
            </a:r>
            <a:r>
              <a:rPr lang="en-GB" b="0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Presentation</a:t>
            </a:r>
          </a:p>
          <a:p>
            <a:endParaRPr lang="en-GB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James (Wenzhao) Jia</a:t>
            </a:r>
          </a:p>
        </p:txBody>
      </p:sp>
    </p:spTree>
    <p:extLst>
      <p:ext uri="{BB962C8B-B14F-4D97-AF65-F5344CB8AC3E}">
        <p14:creationId xmlns:p14="http://schemas.microsoft.com/office/powerpoint/2010/main" val="3668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Distribution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nm,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2, </a:t>
            </a: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±1.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C8DD7-F32F-47AC-A983-8AC2DC98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1985843"/>
            <a:ext cx="10655006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Distribution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nm,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3, </a:t>
            </a: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±2.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4328A-566B-4523-B2B7-330920E2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1985843"/>
            <a:ext cx="10892209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Circular Vortex Dichroism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623" y="1428047"/>
            <a:ext cx="7780175" cy="45901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Chiral molecules are molecules whose mirror images are not superimposable, and absorb light differently, depending on the light: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having SAM, in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circular dichroism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(CD);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having OAM, in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vortex dichroism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(VD);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 conjunction,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circular vortex dichroism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(CVD).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By using perturbative QED methods, the difference in absorption rates can be 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theoretically calculated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688C2-43BA-427F-A427-64516C38D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/>
          <a:stretch/>
        </p:blipFill>
        <p:spPr bwMode="auto">
          <a:xfrm>
            <a:off x="779588" y="1661720"/>
            <a:ext cx="2584579" cy="183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26B7D99-64E9-49D5-ABCB-05F873058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0"/>
          <a:stretch/>
        </p:blipFill>
        <p:spPr bwMode="auto">
          <a:xfrm>
            <a:off x="626460" y="3974945"/>
            <a:ext cx="2648585" cy="18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Circular Vortex Dichroism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30041"/>
            <a:ext cx="10515600" cy="466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matrix element,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88099-8911-4C0B-AB36-A031FA7A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540" y="1879876"/>
            <a:ext cx="5786250" cy="164267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3E70BC-2000-4878-BDD1-CE0FA5BFE6CA}"/>
              </a:ext>
            </a:extLst>
          </p:cNvPr>
          <p:cNvSpPr txBox="1">
            <a:spLocks/>
          </p:cNvSpPr>
          <p:nvPr/>
        </p:nvSpPr>
        <p:spPr>
          <a:xfrm>
            <a:off x="990600" y="1580448"/>
            <a:ext cx="10515600" cy="90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Fermi Golden rule,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8815C-6362-40B1-9E47-0BA4CD169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74" y="3866005"/>
            <a:ext cx="6066188" cy="90902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EF1A0B-42DE-4854-B5BC-74AECD66091C}"/>
              </a:ext>
            </a:extLst>
          </p:cNvPr>
          <p:cNvSpPr/>
          <p:nvPr/>
        </p:nvSpPr>
        <p:spPr>
          <a:xfrm rot="18882253">
            <a:off x="6105604" y="3370134"/>
            <a:ext cx="860980" cy="3862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CB684E-3ED7-4324-B070-7BC456019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9" y="5484458"/>
            <a:ext cx="11013381" cy="100295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5A42EA-F131-423D-A628-09EA07C89E89}"/>
              </a:ext>
            </a:extLst>
          </p:cNvPr>
          <p:cNvSpPr/>
          <p:nvPr/>
        </p:nvSpPr>
        <p:spPr>
          <a:xfrm rot="18882253">
            <a:off x="7564289" y="4890665"/>
            <a:ext cx="860980" cy="3862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B873400-1679-4A30-A20B-F34D147FBA7C}"/>
              </a:ext>
            </a:extLst>
          </p:cNvPr>
          <p:cNvSpPr txBox="1">
            <a:spLocks/>
          </p:cNvSpPr>
          <p:nvPr/>
        </p:nvSpPr>
        <p:spPr>
          <a:xfrm>
            <a:off x="990600" y="4954830"/>
            <a:ext cx="10515600" cy="466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interaction Hamiltonian,</a:t>
            </a:r>
          </a:p>
        </p:txBody>
      </p:sp>
    </p:spTree>
    <p:extLst>
      <p:ext uri="{BB962C8B-B14F-4D97-AF65-F5344CB8AC3E}">
        <p14:creationId xmlns:p14="http://schemas.microsoft.com/office/powerpoint/2010/main" val="20774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Circular Vortex Dichroism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DADE56-D4F4-4D70-BEA5-2677B5D0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5" y="1330859"/>
            <a:ext cx="10574595" cy="962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4F44D-E46A-453D-A587-2C68E1AE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3" y="4505972"/>
            <a:ext cx="11507197" cy="2042337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68ACFA3-3F4B-415A-BE5E-EE7CF933207A}"/>
              </a:ext>
            </a:extLst>
          </p:cNvPr>
          <p:cNvSpPr txBox="1">
            <a:spLocks/>
          </p:cNvSpPr>
          <p:nvPr/>
        </p:nvSpPr>
        <p:spPr>
          <a:xfrm>
            <a:off x="1701285" y="3255124"/>
            <a:ext cx="9486122" cy="5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Electric dipole E1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>
                <a:solidFill>
                  <a:srgbClr val="C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magnetic dipole M1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electric quadrupole E2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7ECB5E8-09C8-440B-9F91-B5423D2462C9}"/>
              </a:ext>
            </a:extLst>
          </p:cNvPr>
          <p:cNvSpPr/>
          <p:nvPr/>
        </p:nvSpPr>
        <p:spPr>
          <a:xfrm rot="16200000">
            <a:off x="3484069" y="933427"/>
            <a:ext cx="145285" cy="2777032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6DBD15B-CE52-4EFF-BC70-47BB2D0E4F01}"/>
              </a:ext>
            </a:extLst>
          </p:cNvPr>
          <p:cNvSpPr/>
          <p:nvPr/>
        </p:nvSpPr>
        <p:spPr>
          <a:xfrm rot="16200000">
            <a:off x="6296706" y="1096169"/>
            <a:ext cx="140152" cy="2456679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181AB4B-BFBD-457D-BAEF-5DD1CDD6FF6C}"/>
              </a:ext>
            </a:extLst>
          </p:cNvPr>
          <p:cNvSpPr/>
          <p:nvPr/>
        </p:nvSpPr>
        <p:spPr>
          <a:xfrm rot="16200000">
            <a:off x="9406416" y="607435"/>
            <a:ext cx="140154" cy="3421828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6B5DEEA-E3C6-40AE-8504-025BFF50756A}"/>
              </a:ext>
            </a:extLst>
          </p:cNvPr>
          <p:cNvSpPr/>
          <p:nvPr/>
        </p:nvSpPr>
        <p:spPr>
          <a:xfrm rot="5400000">
            <a:off x="2036258" y="3809335"/>
            <a:ext cx="132478" cy="145830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0B2A145-C386-417C-8D75-F2BAF01B7648}"/>
              </a:ext>
            </a:extLst>
          </p:cNvPr>
          <p:cNvSpPr/>
          <p:nvPr/>
        </p:nvSpPr>
        <p:spPr>
          <a:xfrm rot="5400000">
            <a:off x="3817723" y="3650675"/>
            <a:ext cx="132480" cy="176795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189B3F5-2A70-47CD-83F4-EA0EDE90BA15}"/>
              </a:ext>
            </a:extLst>
          </p:cNvPr>
          <p:cNvSpPr/>
          <p:nvPr/>
        </p:nvSpPr>
        <p:spPr>
          <a:xfrm rot="5400000">
            <a:off x="8154177" y="1332743"/>
            <a:ext cx="140152" cy="6411494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6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Circular Vortex Dichroism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3E70BC-2000-4878-BDD1-CE0FA5BFE6CA}"/>
              </a:ext>
            </a:extLst>
          </p:cNvPr>
          <p:cNvSpPr txBox="1">
            <a:spLocks/>
          </p:cNvSpPr>
          <p:nvPr/>
        </p:nvSpPr>
        <p:spPr>
          <a:xfrm>
            <a:off x="990600" y="1661720"/>
            <a:ext cx="4131906" cy="929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When squaring with 3 terms, we get 9 couplings.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CE1FFC-5DE8-4C99-A8BE-392CED77D990}"/>
              </a:ext>
            </a:extLst>
          </p:cNvPr>
          <p:cNvSpPr txBox="1">
            <a:spLocks/>
          </p:cNvSpPr>
          <p:nvPr/>
        </p:nvSpPr>
        <p:spPr>
          <a:xfrm>
            <a:off x="990600" y="2791339"/>
            <a:ext cx="10515600" cy="387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Important couplings are:</a:t>
            </a:r>
          </a:p>
          <a:p>
            <a:r>
              <a:rPr lang="en-GB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E1</a:t>
            </a:r>
            <a:r>
              <a:rPr lang="en-GB" dirty="0">
                <a:solidFill>
                  <a:srgbClr val="C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M1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Leading term of circular dichroism</a:t>
            </a:r>
          </a:p>
          <a:p>
            <a:r>
              <a:rPr lang="en-GB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E1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E2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Leading term of vortex dichroism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E2E2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Has no chiroptical influence in standard VD/CVD, but could interact with polarization</a:t>
            </a:r>
          </a:p>
          <a:p>
            <a:endParaRPr lang="en-GB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lang="en-GB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E1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E2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E2E2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couplings are computationally analysed and graphed.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83234-C6B0-494E-B323-D8117C5B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43" y="1269803"/>
            <a:ext cx="5786250" cy="16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Circular Vortex Dichroism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FB76F-59B9-4A02-BC9D-0C35CD60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2" y="2434504"/>
            <a:ext cx="10973751" cy="1988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78FC-524A-4C65-BBC0-EEFB0934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2" y="4546876"/>
            <a:ext cx="11019475" cy="1882303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46080FF9-EB96-4ECA-8289-61F48EC62879}"/>
              </a:ext>
            </a:extLst>
          </p:cNvPr>
          <p:cNvSpPr/>
          <p:nvPr/>
        </p:nvSpPr>
        <p:spPr>
          <a:xfrm rot="5400000">
            <a:off x="2763884" y="2107958"/>
            <a:ext cx="45719" cy="74295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A1CE6C-D099-4E8D-AB72-B841A2F9D9B4}"/>
              </a:ext>
            </a:extLst>
          </p:cNvPr>
          <p:cNvSpPr/>
          <p:nvPr/>
        </p:nvSpPr>
        <p:spPr>
          <a:xfrm rot="5400000">
            <a:off x="8401319" y="1499145"/>
            <a:ext cx="45719" cy="196215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7E82F4-167A-4612-B703-C6B43D83490D}"/>
              </a:ext>
            </a:extLst>
          </p:cNvPr>
          <p:cNvSpPr txBox="1">
            <a:spLocks/>
          </p:cNvSpPr>
          <p:nvPr/>
        </p:nvSpPr>
        <p:spPr>
          <a:xfrm>
            <a:off x="950407" y="1659250"/>
            <a:ext cx="4841033" cy="64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Radial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9394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047"/>
                <a:ext cx="5098946" cy="50007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</a:t>
                </a:r>
                <a:r>
                  <a:rPr lang="en-GB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= 729 nm,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= 2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π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/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</a:t>
                </a:r>
                <a:r>
                  <a:rPr lang="en-GB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</a:t>
                </a:r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= 0,</a:t>
                </a:r>
              </a:p>
              <a:p>
                <a:pPr marL="0" indent="0">
                  <a:buNone/>
                </a:pPr>
                <a:r>
                  <a:rPr lang="en-GB" i="1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ℓ</a:t>
                </a:r>
                <a:r>
                  <a:rPr lang="en-GB" dirty="0">
                    <a:effectLst/>
                  </a:rPr>
                  <a:t> </a:t>
                </a:r>
                <a:r>
                  <a:rPr lang="en-GB" dirty="0">
                    <a:effectLst/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1,</a:t>
                </a:r>
              </a:p>
              <a:p>
                <a:pPr marL="0" indent="0">
                  <a:buNone/>
                </a:pPr>
                <a:r>
                  <a:rPr lang="en-GB" i="1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σ</a:t>
                </a:r>
                <a:r>
                  <a:rPr lang="en-GB" dirty="0">
                    <a:effectLst/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= 1,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μ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047"/>
                <a:ext cx="5098946" cy="5000745"/>
              </a:xfrm>
              <a:blipFill>
                <a:blip r:embed="rId3"/>
                <a:stretch>
                  <a:fillRect l="-2512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78AC0B-B542-4FDF-BB7E-C889F5E6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856" y="1661720"/>
            <a:ext cx="54166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DD8162-AB15-42E3-9193-177EA6B3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023" y="0"/>
            <a:ext cx="8309652" cy="685800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4566033-A68D-403A-B9DF-6CCF44D2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5" y="947289"/>
            <a:ext cx="2427514" cy="1096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= E1E2 </a:t>
            </a:r>
          </a:p>
          <a:p>
            <a:pPr marL="0" indent="0">
              <a:buNone/>
            </a:pP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+ E1E2</a:t>
            </a:r>
          </a:p>
          <a:p>
            <a:pPr marL="0" indent="0">
              <a:buNone/>
            </a:pPr>
            <a:endParaRPr lang="en-GB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B93DA-0FFD-407D-9797-EDB0C010373F}"/>
              </a:ext>
            </a:extLst>
          </p:cNvPr>
          <p:cNvCxnSpPr>
            <a:cxnSpLocks/>
          </p:cNvCxnSpPr>
          <p:nvPr/>
        </p:nvCxnSpPr>
        <p:spPr>
          <a:xfrm>
            <a:off x="2043405" y="947289"/>
            <a:ext cx="3545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4CB554-0717-470C-861C-8912621C4773}"/>
              </a:ext>
            </a:extLst>
          </p:cNvPr>
          <p:cNvCxnSpPr>
            <a:cxnSpLocks/>
          </p:cNvCxnSpPr>
          <p:nvPr/>
        </p:nvCxnSpPr>
        <p:spPr>
          <a:xfrm>
            <a:off x="2466392" y="1463583"/>
            <a:ext cx="3545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EF53C9-9F26-4EEA-98DC-4127FA1FFC8B}"/>
              </a:ext>
            </a:extLst>
          </p:cNvPr>
          <p:cNvSpPr txBox="1"/>
          <p:nvPr/>
        </p:nvSpPr>
        <p:spPr>
          <a:xfrm>
            <a:off x="800102" y="4561897"/>
            <a:ext cx="22136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Coupling is</a:t>
            </a:r>
          </a:p>
          <a:p>
            <a:pPr marL="0" indent="0" algn="ctr">
              <a:buNone/>
            </a:pP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always real</a:t>
            </a:r>
          </a:p>
        </p:txBody>
      </p:sp>
    </p:spTree>
    <p:extLst>
      <p:ext uri="{BB962C8B-B14F-4D97-AF65-F5344CB8AC3E}">
        <p14:creationId xmlns:p14="http://schemas.microsoft.com/office/powerpoint/2010/main" val="9878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D1882A4-BEE8-4C06-9E61-2670EAEA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12"/>
            <a:ext cx="12192000" cy="220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A2FD1-925F-4469-8D6C-F84226530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6353"/>
            <a:ext cx="12192000" cy="331362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03B030E9-29EF-45BC-85AC-CFE2A78DD366}"/>
              </a:ext>
            </a:extLst>
          </p:cNvPr>
          <p:cNvSpPr/>
          <p:nvPr/>
        </p:nvSpPr>
        <p:spPr>
          <a:xfrm rot="5400000">
            <a:off x="1927858" y="1528140"/>
            <a:ext cx="71107" cy="3183103"/>
          </a:xfrm>
          <a:prstGeom prst="leftBrace">
            <a:avLst/>
          </a:prstGeom>
          <a:ln w="38100">
            <a:solidFill>
              <a:srgbClr val="B6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B185B28-0BF5-4507-8C5B-589FD18CF233}"/>
              </a:ext>
            </a:extLst>
          </p:cNvPr>
          <p:cNvSpPr/>
          <p:nvPr/>
        </p:nvSpPr>
        <p:spPr>
          <a:xfrm rot="5400000">
            <a:off x="5943131" y="1528140"/>
            <a:ext cx="71107" cy="3183103"/>
          </a:xfrm>
          <a:prstGeom prst="leftBrace">
            <a:avLst/>
          </a:prstGeom>
          <a:ln w="38100">
            <a:solidFill>
              <a:srgbClr val="00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E582F2A-AEB7-4CE0-A447-6BDA2ABF152F}"/>
              </a:ext>
            </a:extLst>
          </p:cNvPr>
          <p:cNvSpPr/>
          <p:nvPr/>
        </p:nvSpPr>
        <p:spPr>
          <a:xfrm rot="5400000">
            <a:off x="10061042" y="1528140"/>
            <a:ext cx="71107" cy="3183103"/>
          </a:xfrm>
          <a:prstGeom prst="leftBrace">
            <a:avLst/>
          </a:prstGeom>
          <a:ln w="38100">
            <a:solidFill>
              <a:srgbClr val="FBB2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of the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505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First, the 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introduction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of important background aspects,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Angular momentum of light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Laguerre-Gaussian beams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Circular Vortex Dichroism</a:t>
            </a:r>
          </a:p>
          <a:p>
            <a:pPr marL="0" indent="0">
              <a:buNone/>
            </a:pPr>
            <a:endParaRPr lang="en-GB" sz="105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en-GB" sz="105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Later, a summary of the 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research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and the computation of: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Electric dipole-quadrupole coupling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Electric quadrupole-quadrupole coupling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These couplings in a paraxial and non-paraxial field</a:t>
            </a:r>
          </a:p>
          <a:p>
            <a:pPr marL="0" indent="0">
              <a:buNone/>
            </a:pP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68" y="1671488"/>
            <a:ext cx="2238651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DDF9D-F34E-4A86-89F4-6561ADBD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16" y="2378847"/>
            <a:ext cx="4832614" cy="385420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9E68E9E-A208-4F69-A2E7-6EB0D627C66F}"/>
              </a:ext>
            </a:extLst>
          </p:cNvPr>
          <p:cNvSpPr txBox="1">
            <a:spLocks/>
          </p:cNvSpPr>
          <p:nvPr/>
        </p:nvSpPr>
        <p:spPr>
          <a:xfrm>
            <a:off x="7491623" y="1661720"/>
            <a:ext cx="2238651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320 nm</a:t>
            </a:r>
          </a:p>
        </p:txBody>
      </p:sp>
    </p:spTree>
    <p:extLst>
      <p:ext uri="{BB962C8B-B14F-4D97-AF65-F5344CB8AC3E}">
        <p14:creationId xmlns:p14="http://schemas.microsoft.com/office/powerpoint/2010/main" val="35207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576" y="1662591"/>
            <a:ext cx="2238651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π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9E68E9E-A208-4F69-A2E7-6EB0D627C66F}"/>
              </a:ext>
            </a:extLst>
          </p:cNvPr>
          <p:cNvSpPr txBox="1">
            <a:spLocks/>
          </p:cNvSpPr>
          <p:nvPr/>
        </p:nvSpPr>
        <p:spPr>
          <a:xfrm>
            <a:off x="7667562" y="1661720"/>
            <a:ext cx="2238651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20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π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2D808-23D9-407D-ACE2-62E62C4D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81" y="2378847"/>
            <a:ext cx="4832614" cy="38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7" y="1661720"/>
            <a:ext cx="1186543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F3BB05-51D7-4AC5-8368-CA0CA889D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28" y="2378848"/>
            <a:ext cx="4832614" cy="385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5DEB5-48C2-4CB3-9B81-8FB2A81BC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8" y="2378847"/>
            <a:ext cx="4832614" cy="385420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0A7008-F279-4FAE-8B39-1A71C1F5D984}"/>
              </a:ext>
            </a:extLst>
          </p:cNvPr>
          <p:cNvSpPr txBox="1">
            <a:spLocks/>
          </p:cNvSpPr>
          <p:nvPr/>
        </p:nvSpPr>
        <p:spPr>
          <a:xfrm>
            <a:off x="8063204" y="1661720"/>
            <a:ext cx="1186543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3FF20DD-6B5E-4902-9325-E360D964A22B}"/>
              </a:ext>
            </a:extLst>
          </p:cNvPr>
          <p:cNvSpPr txBox="1">
            <a:spLocks/>
          </p:cNvSpPr>
          <p:nvPr/>
        </p:nvSpPr>
        <p:spPr>
          <a:xfrm>
            <a:off x="8063204" y="1661720"/>
            <a:ext cx="1186543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670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7" y="1661720"/>
            <a:ext cx="1186543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0A7008-F279-4FAE-8B39-1A71C1F5D984}"/>
              </a:ext>
            </a:extLst>
          </p:cNvPr>
          <p:cNvSpPr txBox="1">
            <a:spLocks/>
          </p:cNvSpPr>
          <p:nvPr/>
        </p:nvSpPr>
        <p:spPr>
          <a:xfrm>
            <a:off x="8025882" y="1661720"/>
            <a:ext cx="1472682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−1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5397E-CD5C-48C6-9A5B-F91C8DB5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16" y="2378847"/>
            <a:ext cx="4832614" cy="38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7" y="1661720"/>
            <a:ext cx="1186543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0A7008-F279-4FAE-8B39-1A71C1F5D984}"/>
              </a:ext>
            </a:extLst>
          </p:cNvPr>
          <p:cNvSpPr txBox="1">
            <a:spLocks/>
          </p:cNvSpPr>
          <p:nvPr/>
        </p:nvSpPr>
        <p:spPr>
          <a:xfrm>
            <a:off x="8025882" y="1661720"/>
            <a:ext cx="1472682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−1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5397E-CD5C-48C6-9A5B-F91C8DB5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16" y="2378847"/>
            <a:ext cx="4832614" cy="38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7" y="1661720"/>
            <a:ext cx="1186543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0A7008-F279-4FAE-8B39-1A71C1F5D984}"/>
              </a:ext>
            </a:extLst>
          </p:cNvPr>
          <p:cNvSpPr txBox="1">
            <a:spLocks/>
          </p:cNvSpPr>
          <p:nvPr/>
        </p:nvSpPr>
        <p:spPr>
          <a:xfrm>
            <a:off x="8025882" y="1661720"/>
            <a:ext cx="1472682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F6FFF-B43C-4D9C-89E9-9A83B0EE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20" y="2406967"/>
            <a:ext cx="4768605" cy="3854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E9F90-59A4-4011-99AB-4A4EE21A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3" y="2406967"/>
            <a:ext cx="4768605" cy="3854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A1738F-E863-4E43-BF3E-64E76523E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920" y="2406968"/>
            <a:ext cx="4768605" cy="3854204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EBD7753-DCB8-4627-8AAA-099BC05D3C66}"/>
              </a:ext>
            </a:extLst>
          </p:cNvPr>
          <p:cNvSpPr txBox="1">
            <a:spLocks/>
          </p:cNvSpPr>
          <p:nvPr/>
        </p:nvSpPr>
        <p:spPr>
          <a:xfrm>
            <a:off x="8025881" y="1661720"/>
            <a:ext cx="1472682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20753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752" y="1661719"/>
                <a:ext cx="1587759" cy="124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μ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752" y="1661719"/>
                <a:ext cx="1587759" cy="1240100"/>
              </a:xfrm>
              <a:blipFill>
                <a:blip r:embed="rId3"/>
                <a:stretch>
                  <a:fillRect l="-76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3" y="2987283"/>
            <a:ext cx="4832614" cy="3854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D8370-B7DA-41F4-8CDB-C523F344D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09" y="2987283"/>
            <a:ext cx="4832614" cy="3854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4973B78-D649-4362-A2EB-88FA29B204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3238" y="1673408"/>
                <a:ext cx="1587759" cy="124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μ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4973B78-D649-4362-A2EB-88FA29B20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238" y="1673408"/>
                <a:ext cx="1587759" cy="1240100"/>
              </a:xfrm>
              <a:prstGeom prst="rect">
                <a:avLst/>
              </a:prstGeom>
              <a:blipFill>
                <a:blip r:embed="rId6"/>
                <a:stretch>
                  <a:fillRect l="-8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0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893" y="1630676"/>
                <a:ext cx="5096069" cy="1325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893" y="1630676"/>
                <a:ext cx="5096069" cy="1325564"/>
              </a:xfrm>
              <a:blipFill>
                <a:blip r:embed="rId3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3" y="2987283"/>
            <a:ext cx="4832614" cy="385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9BF6C-C216-48E9-A87D-9812F88CC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879" y="2972576"/>
            <a:ext cx="4832614" cy="3854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5125345-ECBE-4420-83F8-C847CE0151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832" y="1630676"/>
                <a:ext cx="5096069" cy="132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5125345-ECBE-4420-83F8-C847CE01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832" y="1630676"/>
                <a:ext cx="5096069" cy="1325564"/>
              </a:xfrm>
              <a:prstGeom prst="rect">
                <a:avLst/>
              </a:prstGeom>
              <a:blipFill>
                <a:blip r:embed="rId6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893" y="1630676"/>
                <a:ext cx="5096069" cy="1325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893" y="1630676"/>
                <a:ext cx="5096069" cy="1325564"/>
              </a:xfrm>
              <a:blipFill>
                <a:blip r:embed="rId3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3" y="2987283"/>
            <a:ext cx="4832614" cy="3854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5125345-ECBE-4420-83F8-C847CE0151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832" y="1630676"/>
                <a:ext cx="5096069" cy="132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5125345-ECBE-4420-83F8-C847CE01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832" y="1630676"/>
                <a:ext cx="5096069" cy="1325564"/>
              </a:xfrm>
              <a:prstGeom prst="rect">
                <a:avLst/>
              </a:prstGeom>
              <a:blipFill>
                <a:blip r:embed="rId5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7471EBF-47D6-4796-9FDB-080386B00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879" y="2987283"/>
            <a:ext cx="4832614" cy="38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E2E2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7" y="1661720"/>
            <a:ext cx="1186543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6F55D-821A-4E8B-89A7-414D3476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556258"/>
            <a:ext cx="4759461" cy="3854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3239F-AEC1-4DF6-9AE5-267EBE7C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742" y="2556258"/>
            <a:ext cx="4759461" cy="3854204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ECAC90F-D347-4D0B-8BBF-4D72956CFEDA}"/>
              </a:ext>
            </a:extLst>
          </p:cNvPr>
          <p:cNvSpPr txBox="1">
            <a:spLocks/>
          </p:cNvSpPr>
          <p:nvPr/>
        </p:nvSpPr>
        <p:spPr>
          <a:xfrm>
            <a:off x="8287140" y="1661720"/>
            <a:ext cx="1186543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1A0193-92F8-4591-BC3B-48AC3EB9C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742" y="2556258"/>
            <a:ext cx="4759461" cy="3854204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CC46D5D-FE4D-428E-8A36-D95AC02AA408}"/>
              </a:ext>
            </a:extLst>
          </p:cNvPr>
          <p:cNvSpPr txBox="1">
            <a:spLocks/>
          </p:cNvSpPr>
          <p:nvPr/>
        </p:nvSpPr>
        <p:spPr>
          <a:xfrm>
            <a:off x="8287139" y="1661720"/>
            <a:ext cx="1186543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4137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Angular Momentum of Light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491A297-3C38-4697-A3CB-A263EC7E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" y="1389473"/>
            <a:ext cx="5228493" cy="49863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08A51-E38B-4303-A881-74D8920DF32D}"/>
              </a:ext>
            </a:extLst>
          </p:cNvPr>
          <p:cNvSpPr txBox="1"/>
          <p:nvPr/>
        </p:nvSpPr>
        <p:spPr>
          <a:xfrm>
            <a:off x="6664570" y="1682063"/>
            <a:ext cx="46599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Angular momentum in light manifests itself in two different ways: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Spin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angular momentum (SAM), from to the circular polarization of light: </a:t>
            </a:r>
            <a:r>
              <a:rPr lang="en-GB" sz="28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ℏσ</a:t>
            </a:r>
            <a:r>
              <a:rPr lang="en-GB" sz="2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photon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Orbital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angular momentum (OAM), from its twisted wavefront: </a:t>
            </a:r>
            <a:r>
              <a:rPr lang="en-GB" sz="2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ℓℏ 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photon</a:t>
            </a:r>
          </a:p>
        </p:txBody>
      </p:sp>
    </p:spTree>
    <p:extLst>
      <p:ext uri="{BB962C8B-B14F-4D97-AF65-F5344CB8AC3E}">
        <p14:creationId xmlns:p14="http://schemas.microsoft.com/office/powerpoint/2010/main" val="20429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E2E2 couplings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893" y="1630676"/>
                <a:ext cx="5096069" cy="1325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01BCA6-0BE2-4994-9000-8185FA084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893" y="1630676"/>
                <a:ext cx="5096069" cy="1325564"/>
              </a:xfrm>
              <a:blipFill>
                <a:blip r:embed="rId3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83B4E5F-A8FE-41D2-A0B6-740E5E333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3" y="2956239"/>
            <a:ext cx="4759461" cy="3854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69F45B28-DA1B-479C-80BE-19FCEECDC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832" y="1630675"/>
                <a:ext cx="5096069" cy="132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69F45B28-DA1B-479C-80BE-19FCEECDC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832" y="1630675"/>
                <a:ext cx="5096069" cy="1325564"/>
              </a:xfrm>
              <a:prstGeom prst="rect">
                <a:avLst/>
              </a:prstGeom>
              <a:blipFill>
                <a:blip r:embed="rId5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F610F-5FB6-4F67-A154-935929FA7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736" y="2956238"/>
            <a:ext cx="4759461" cy="38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Longitudinal </a:t>
            </a:r>
            <a:r>
              <a:rPr lang="en-GB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ﬁ</a:t>
            </a:r>
            <a:r>
              <a:rPr lang="en-GB" b="0" i="0" dirty="0">
                <a:solidFill>
                  <a:srgbClr val="DF000F"/>
                </a:solidFill>
                <a:effectLst/>
                <a:latin typeface="Source Sans Pro" panose="020B0604020202020204" pitchFamily="34" charset="0"/>
              </a:rPr>
              <a:t> </a:t>
            </a:r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elds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3E70BC-2000-4878-BDD1-CE0FA5BFE6CA}"/>
              </a:ext>
            </a:extLst>
          </p:cNvPr>
          <p:cNvSpPr txBox="1">
            <a:spLocks/>
          </p:cNvSpPr>
          <p:nvPr/>
        </p:nvSpPr>
        <p:spPr>
          <a:xfrm>
            <a:off x="808893" y="1661720"/>
            <a:ext cx="8456405" cy="444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 the calculation, we assumed the beam is fully transverse.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When we consider polarization in the direction of propagation, we encounter additional terms, viz. a longitudinal ﬁeld.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By including this, VD terms appear in the </a:t>
            </a:r>
            <a:r>
              <a:rPr lang="en-GB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E1</a:t>
            </a:r>
            <a:r>
              <a:rPr lang="en-GB" dirty="0">
                <a:solidFill>
                  <a:srgbClr val="C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M1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coupling, and in beams with plane polarization.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lang="en-GB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E1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E2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E2E2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couplings become mathematically more complex and are different to purely paraxial fields seen before.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D951DA-68AB-45E6-8F61-7DB54780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137" y="168078"/>
            <a:ext cx="2803100" cy="65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70" y="1661720"/>
            <a:ext cx="1468875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Paraxial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87B4-CB0B-4E03-A826-DF3EB545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129B7-868D-48DD-AD07-6827EF77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447" y="2378847"/>
            <a:ext cx="4860046" cy="385420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4E6DAA-7AB8-4576-87DB-98051E5EDCBE}"/>
              </a:ext>
            </a:extLst>
          </p:cNvPr>
          <p:cNvSpPr txBox="1">
            <a:spLocks/>
          </p:cNvSpPr>
          <p:nvPr/>
        </p:nvSpPr>
        <p:spPr>
          <a:xfrm>
            <a:off x="7743548" y="1662591"/>
            <a:ext cx="1961146" cy="550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Non-Paraxial</a:t>
            </a:r>
          </a:p>
        </p:txBody>
      </p:sp>
    </p:spTree>
    <p:extLst>
      <p:ext uri="{BB962C8B-B14F-4D97-AF65-F5344CB8AC3E}">
        <p14:creationId xmlns:p14="http://schemas.microsoft.com/office/powerpoint/2010/main" val="2324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E1E2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70" y="1661720"/>
            <a:ext cx="1468875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Paraxial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4E6DAA-7AB8-4576-87DB-98051E5EDCBE}"/>
              </a:ext>
            </a:extLst>
          </p:cNvPr>
          <p:cNvSpPr txBox="1">
            <a:spLocks/>
          </p:cNvSpPr>
          <p:nvPr/>
        </p:nvSpPr>
        <p:spPr>
          <a:xfrm>
            <a:off x="7743548" y="1662591"/>
            <a:ext cx="1961146" cy="550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Non-Paraxial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7176DA2-6DD7-4AD7-AE9A-C05FB1A5D0BE}"/>
              </a:ext>
            </a:extLst>
          </p:cNvPr>
          <p:cNvSpPr txBox="1">
            <a:spLocks/>
          </p:cNvSpPr>
          <p:nvPr/>
        </p:nvSpPr>
        <p:spPr>
          <a:xfrm>
            <a:off x="2333121" y="2021155"/>
            <a:ext cx="1472682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−1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FCAE0-BD61-4EC7-A893-A24AFBBC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2378847"/>
            <a:ext cx="4832614" cy="3854204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3109FECF-58FE-4804-A63E-5BA416844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88" y="2378847"/>
            <a:ext cx="4860046" cy="3854204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3DC9CC2-E48D-4BBD-9075-DAF8752C2230}"/>
              </a:ext>
            </a:extLst>
          </p:cNvPr>
          <p:cNvSpPr txBox="1">
            <a:spLocks/>
          </p:cNvSpPr>
          <p:nvPr/>
        </p:nvSpPr>
        <p:spPr>
          <a:xfrm>
            <a:off x="8106570" y="1979806"/>
            <a:ext cx="1472682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−1</a:t>
            </a:r>
          </a:p>
        </p:txBody>
      </p:sp>
    </p:spTree>
    <p:extLst>
      <p:ext uri="{BB962C8B-B14F-4D97-AF65-F5344CB8AC3E}">
        <p14:creationId xmlns:p14="http://schemas.microsoft.com/office/powerpoint/2010/main" val="30654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E2E2 couplings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70" y="1545741"/>
            <a:ext cx="1468875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Paraxial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4E6DAA-7AB8-4576-87DB-98051E5EDCBE}"/>
              </a:ext>
            </a:extLst>
          </p:cNvPr>
          <p:cNvSpPr txBox="1">
            <a:spLocks/>
          </p:cNvSpPr>
          <p:nvPr/>
        </p:nvSpPr>
        <p:spPr>
          <a:xfrm>
            <a:off x="7743548" y="1629283"/>
            <a:ext cx="1961146" cy="550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Non-Paraxial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7176DA2-6DD7-4AD7-AE9A-C05FB1A5D0BE}"/>
              </a:ext>
            </a:extLst>
          </p:cNvPr>
          <p:cNvSpPr txBox="1">
            <a:spLocks/>
          </p:cNvSpPr>
          <p:nvPr/>
        </p:nvSpPr>
        <p:spPr>
          <a:xfrm>
            <a:off x="1922107" y="1979805"/>
            <a:ext cx="2388346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2000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π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3A64BF5-76D5-4EBF-AD67-E4BF3BCD42F9}"/>
              </a:ext>
            </a:extLst>
          </p:cNvPr>
          <p:cNvSpPr txBox="1">
            <a:spLocks/>
          </p:cNvSpPr>
          <p:nvPr/>
        </p:nvSpPr>
        <p:spPr>
          <a:xfrm>
            <a:off x="7529948" y="1937589"/>
            <a:ext cx="2388346" cy="55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2000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π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D3222-59D8-4269-8B6C-12C71C14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11" y="2378847"/>
            <a:ext cx="4786893" cy="3854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8DA48-D5C8-4083-A270-0F855417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3" y="2378847"/>
            <a:ext cx="4759461" cy="38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121"/>
            <a:ext cx="10515600" cy="4655721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Chiroptical contributions to the transition rate can be theoretically analysed using QED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Investigation into this analysis can be done using computational visualization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There are some unexplained properties with regards to the graphs of the non-paraxial/longitudinal fields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topic can be expanded upon by investigation into other couplings, e.g., M1E2.</a:t>
            </a:r>
          </a:p>
        </p:txBody>
      </p:sp>
    </p:spTree>
    <p:extLst>
      <p:ext uri="{BB962C8B-B14F-4D97-AF65-F5344CB8AC3E}">
        <p14:creationId xmlns:p14="http://schemas.microsoft.com/office/powerpoint/2010/main" val="13532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Laguerre-Gaussian Beams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1035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convenient mathematical description of a beam of light with angular momentum are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Laguerre-Gaussian modes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B554F-2362-4A7A-913B-CFB710F03382}"/>
              </a:ext>
            </a:extLst>
          </p:cNvPr>
          <p:cNvSpPr txBox="1"/>
          <p:nvPr/>
        </p:nvSpPr>
        <p:spPr>
          <a:xfrm>
            <a:off x="838200" y="5429953"/>
            <a:ext cx="9402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 simplify equations, we assume </a:t>
            </a:r>
            <a:r>
              <a:rPr lang="en-GB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GB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 </a:t>
            </a:r>
            <a:r>
              <a:rPr lang="en-GB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≈ </a:t>
            </a:r>
            <a:r>
              <a:rPr lang="en-GB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i.e., in the long </a:t>
            </a:r>
            <a:r>
              <a:rPr lang="en-GB" sz="2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Rayleigh range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4F026C-E95A-48EF-A354-5B056382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02" y="2584579"/>
            <a:ext cx="5350196" cy="25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B674F-8108-4A36-8822-08D64F60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10" y="1919249"/>
            <a:ext cx="10950476" cy="1988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Laguerre-Gaussian Beams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01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amplitude of an L-G beam is now approximated as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8F61C8-D0C3-4DFB-8D7F-2D692C897A82}"/>
              </a:ext>
            </a:extLst>
          </p:cNvPr>
          <p:cNvSpPr txBox="1">
            <a:spLocks/>
          </p:cNvSpPr>
          <p:nvPr/>
        </p:nvSpPr>
        <p:spPr>
          <a:xfrm>
            <a:off x="808893" y="5127558"/>
            <a:ext cx="4425580" cy="173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Note the lack of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dependence from our assumption in the previous slide.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F0E3BD4-5D06-439E-9E93-3CE3FCF47A7D}"/>
              </a:ext>
            </a:extLst>
          </p:cNvPr>
          <p:cNvSpPr/>
          <p:nvPr/>
        </p:nvSpPr>
        <p:spPr>
          <a:xfrm rot="16200000">
            <a:off x="6791868" y="594852"/>
            <a:ext cx="89106" cy="653727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3BD568A-0000-49BD-B553-3A1D81527B40}"/>
              </a:ext>
            </a:extLst>
          </p:cNvPr>
          <p:cNvSpPr txBox="1">
            <a:spLocks/>
          </p:cNvSpPr>
          <p:nvPr/>
        </p:nvSpPr>
        <p:spPr>
          <a:xfrm>
            <a:off x="4799745" y="4165569"/>
            <a:ext cx="4308230" cy="477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Radial distribution function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6E76CE-0529-4C0E-80C8-493732240492}"/>
              </a:ext>
            </a:extLst>
          </p:cNvPr>
          <p:cNvSpPr txBox="1">
            <a:spLocks/>
          </p:cNvSpPr>
          <p:nvPr/>
        </p:nvSpPr>
        <p:spPr>
          <a:xfrm>
            <a:off x="6898913" y="5295508"/>
            <a:ext cx="4425580" cy="115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ℓ </a:t>
            </a:r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Topological charge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: Radial Index</a:t>
            </a:r>
          </a:p>
        </p:txBody>
      </p:sp>
    </p:spTree>
    <p:extLst>
      <p:ext uri="{BB962C8B-B14F-4D97-AF65-F5344CB8AC3E}">
        <p14:creationId xmlns:p14="http://schemas.microsoft.com/office/powerpoint/2010/main" val="38927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Distribution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nm,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0, </a:t>
            </a: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±0.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F9CE1-7C03-4B7F-9A2E-017798C2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7" y="1985843"/>
            <a:ext cx="10669525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Distribution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nm,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0, </a:t>
            </a: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±1.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23DE6-8D4A-47FD-A7EF-9A2734C2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3" y="1985843"/>
            <a:ext cx="10572707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5963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Distribution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nm,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1, </a:t>
            </a: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±0.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B3E59-A45A-4A73-A67E-263AC358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0" y="1986037"/>
            <a:ext cx="1075666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Radial Distribution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BCA6-0BE2-4994-9000-8185FA08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47"/>
            <a:ext cx="10515600" cy="55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729 nm, </a:t>
            </a:r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1, </a:t>
            </a:r>
            <a:r>
              <a:rPr lang="en-GB" i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ℓ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±2.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F6F92-F69C-4B7A-82DA-2704F985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5" y="1985843"/>
            <a:ext cx="10892209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1010</Words>
  <Application>Microsoft Office PowerPoint</Application>
  <PresentationFormat>Widescreen</PresentationFormat>
  <Paragraphs>179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CMU Sans Serif</vt:lpstr>
      <vt:lpstr>CMU Serif</vt:lpstr>
      <vt:lpstr>Consolas</vt:lpstr>
      <vt:lpstr>Linux Libertine</vt:lpstr>
      <vt:lpstr>Menlo</vt:lpstr>
      <vt:lpstr>Source Sans Pro</vt:lpstr>
      <vt:lpstr>Office Theme</vt:lpstr>
      <vt:lpstr>Computational and Theoretical Analysis of Structured Light: Quadrupole Interactions in Chiral Molecules</vt:lpstr>
      <vt:lpstr>Structure of the Presentation</vt:lpstr>
      <vt:lpstr>The Angular Momentum of Light</vt:lpstr>
      <vt:lpstr>Laguerre-Gaussian Beams</vt:lpstr>
      <vt:lpstr>Laguerre-Gaussian Beams</vt:lpstr>
      <vt:lpstr>Radial Distribution function</vt:lpstr>
      <vt:lpstr>Radial Distribution function</vt:lpstr>
      <vt:lpstr>Radial Distribution function</vt:lpstr>
      <vt:lpstr>Radial Distribution function</vt:lpstr>
      <vt:lpstr>Radial Distribution function</vt:lpstr>
      <vt:lpstr>Radial Distribution function</vt:lpstr>
      <vt:lpstr>Circular Vortex Dichroism</vt:lpstr>
      <vt:lpstr>Circular Vortex Dichroism</vt:lpstr>
      <vt:lpstr>Circular Vortex Dichroism</vt:lpstr>
      <vt:lpstr>Circular Vortex Dichroism</vt:lpstr>
      <vt:lpstr>Circular Vortex Dichroism</vt:lpstr>
      <vt:lpstr>E1E2 couplings</vt:lpstr>
      <vt:lpstr>PowerPoint Presentation</vt:lpstr>
      <vt:lpstr>PowerPoint Presentation</vt:lpstr>
      <vt:lpstr>E1E2 couplings</vt:lpstr>
      <vt:lpstr>E1E2 couplings</vt:lpstr>
      <vt:lpstr>E1E2 couplings</vt:lpstr>
      <vt:lpstr>E1E2 couplings</vt:lpstr>
      <vt:lpstr>E1E2 couplings</vt:lpstr>
      <vt:lpstr>E1E2 couplings</vt:lpstr>
      <vt:lpstr>E1E2 couplings</vt:lpstr>
      <vt:lpstr>E1E2 couplings</vt:lpstr>
      <vt:lpstr>E1E2 couplings</vt:lpstr>
      <vt:lpstr>E2E2 couplings</vt:lpstr>
      <vt:lpstr>E2E2 couplings</vt:lpstr>
      <vt:lpstr>Longitudinal ﬁ elds</vt:lpstr>
      <vt:lpstr>E1E2 couplings</vt:lpstr>
      <vt:lpstr>E1E2 couplings</vt:lpstr>
      <vt:lpstr>E2E2 couplings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and Theoretical Analysis of Structured Light: Quadrupole Interactions in Chiral Molecules</dc:title>
  <dc:creator>James Jia (PHY - Student)</dc:creator>
  <cp:lastModifiedBy>James Jia (PHY - Student)</cp:lastModifiedBy>
  <cp:revision>65</cp:revision>
  <dcterms:created xsi:type="dcterms:W3CDTF">2022-05-12T08:10:11Z</dcterms:created>
  <dcterms:modified xsi:type="dcterms:W3CDTF">2022-05-17T11:02:05Z</dcterms:modified>
</cp:coreProperties>
</file>