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59" r:id="rId4"/>
    <p:sldId id="260" r:id="rId5"/>
    <p:sldId id="286" r:id="rId6"/>
    <p:sldId id="261" r:id="rId7"/>
    <p:sldId id="263" r:id="rId8"/>
    <p:sldId id="281" r:id="rId9"/>
    <p:sldId id="283" r:id="rId10"/>
    <p:sldId id="284" r:id="rId11"/>
    <p:sldId id="282" r:id="rId12"/>
    <p:sldId id="280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69" r:id="rId22"/>
    <p:sldId id="278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B6FF00"/>
    <a:srgbClr val="00FFFF"/>
    <a:srgbClr val="FB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85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90A2-9365-46C3-B6FE-63591FE0A93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93726-A2A2-453E-BE54-99DD31F0B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4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53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59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06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113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683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377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599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94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76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8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14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07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569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40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00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7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8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2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44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47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93726-A2A2-453E-BE54-99DD31F0B0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19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197-02A5-4373-A974-43701BC99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3BBEB-9B56-4B75-864D-12788C38C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AE85D-22D5-43E7-BDE9-96F0E609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A2B8-51A2-40D0-A24E-0DA0FDDE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8107-56A7-410E-9AF3-1ED65672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083-3B1E-4500-BB2D-7671FE8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39E16-75A2-486E-8CF9-F999A95F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D935-81D8-429D-87BC-AAF4ED96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484BC-C531-4EE4-AF85-78348B8D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B5FC-E079-4A83-911D-CB4A2B15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61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8CC1D-345C-4DA1-8476-EA97FA31B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F3057-4069-425E-AAEB-1F04A3DA8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6A9E3-3603-47B9-9D12-6943032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3F5F1-9692-4AAD-BC87-EE5EC827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35A43-2798-46D6-9CDA-264E9048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13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82FB-E5C8-490D-B9F8-6B8F7D9F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971F-B1D8-4917-A7DA-2E58D412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8852-EC36-4630-B7BE-0F64EB34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9405-CF8F-4F30-8692-D51BDD9F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7FE1-4C22-452C-A120-ED64F84F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9DC0-C567-401E-840E-2A137C12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81BBB-C042-4B65-A8D0-40C32DE4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489D-F212-4461-9480-31364BF8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4A8A8-E1F3-42B4-BE7A-DA14DF7F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1EFF-5190-4312-B816-33E8932E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4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735F-E4E2-438A-85FD-CAAB16CD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DAE4-B68D-4509-A50B-9BE7EC3C1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E7932-EB84-43C3-A29F-20C1FD784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515E9-C913-4FB1-B57A-6CDA655B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FEB60-80F3-408F-8B50-07F667BA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9C734-16BF-49E2-8CB7-76F167EB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5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A6CA-4D6A-4EDF-A991-AE4C89E5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4ED5C-4847-4C18-ADE5-187C2EF76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3FA1-F2D0-4F57-9C87-0C838DBAF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02567-BFFD-4A7B-BC37-472DD90CD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68105-70EA-45B9-B50D-8B339F6B9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B1877-DCEF-4247-A7C9-ED6C1966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DD61B-E0A0-4C64-9E0B-C4473854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95B72-A14D-4E96-B690-A72690C5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4EBF-1535-4B96-95CD-ECF54C38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A81BE-10E9-4808-8459-752B2089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EA936-74C1-43D9-8101-318407DF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A840E-17E6-4B63-8F3B-FAFC791E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9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B1F21-CFB7-4E95-AB22-D0E52675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6FE09-727E-4ECC-A43C-1D829AFC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904C2-7912-4588-B65E-AAACD568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B13A-72FA-4700-88F5-06D89CF0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AE7C-44E0-4786-8FAC-2375ACD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D69CE-BE56-457A-B9FA-AB18F9DAA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9D9D7-CA35-4D03-B1D6-7B528914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DB5A4-D5CA-41D8-9E14-B0D01068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1582E-F2A5-436B-882B-D8329EC9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4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6317-2732-4A18-93AF-AB542EFD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EB7E5-BBC4-42C6-88EB-913435905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C53C0-DECF-43FC-96BA-8D10B2F5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6B58-08FA-46F1-BAF3-2A09F2D9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4F9-D513-4643-B1D5-6DF13C3972AA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42ED4-5162-459F-911E-8E742AB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80AE-513A-47D9-90E8-737A4E03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7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64DD8-55BA-4F77-A0BF-CD3ABB51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21CCA-56ED-4C79-AD7C-2730F79A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B44C-6168-40DD-9D53-734779569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A4F9-D513-4643-B1D5-6DF13C3972AA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E6F9-FD2E-41C6-B4DD-4BA1F23F5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FAE7-F961-4B13-A320-166D11F84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75E2A-BA2D-454D-B692-BAE81DB7D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78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2.mp4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RkOl0hXPwc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mLO-WQW89uM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C94E-CE1E-48D0-AB01-F40931929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9462"/>
          </a:xfrm>
        </p:spPr>
        <p:txBody>
          <a:bodyPr>
            <a:noAutofit/>
          </a:bodyPr>
          <a:lstStyle/>
          <a:p>
            <a:r>
              <a:rPr lang="en-GB" sz="4000" b="1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Creation of a Graphical User Interface for the Analysis of Quantum Dynamics Simulations</a:t>
            </a:r>
            <a:endParaRPr lang="en-GB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74EF1-5D63-4384-818F-ED13BFB1A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18427"/>
          </a:xfrm>
        </p:spPr>
        <p:txBody>
          <a:bodyPr>
            <a:normAutofit/>
          </a:bodyPr>
          <a:lstStyle/>
          <a:p>
            <a:r>
              <a:rPr lang="en-GB" b="0" dirty="0">
                <a:effectLst/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Scientific Computing Individual Research Project </a:t>
            </a:r>
            <a:r>
              <a:rPr lang="en-GB" sz="2000" b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PHAS00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77</a:t>
            </a:r>
            <a:endParaRPr lang="en-GB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James (Wenzhao) Jia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1FDFF01-2533-08F5-7F12-1DC0486DB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28" y="5079088"/>
            <a:ext cx="2857143" cy="8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PyQt</a:t>
            </a:r>
            <a:endParaRPr lang="en-GB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142F6-90A8-78EF-4BFB-799819A3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8" y="720377"/>
            <a:ext cx="8362397" cy="54172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C124CF-DC2A-CCBA-6261-9D8D1C00FC29}"/>
              </a:ext>
            </a:extLst>
          </p:cNvPr>
          <p:cNvSpPr/>
          <p:nvPr/>
        </p:nvSpPr>
        <p:spPr>
          <a:xfrm>
            <a:off x="4766011" y="3547846"/>
            <a:ext cx="1397721" cy="20818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C2001-17C1-EC23-788D-CC496777AAF5}"/>
              </a:ext>
            </a:extLst>
          </p:cNvPr>
          <p:cNvSpPr txBox="1"/>
          <p:nvPr/>
        </p:nvSpPr>
        <p:spPr>
          <a:xfrm>
            <a:off x="0" y="5535644"/>
            <a:ext cx="321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QDoubleSpinBox</a:t>
            </a:r>
            <a:endParaRPr lang="en-GB" sz="2400" dirty="0">
              <a:solidFill>
                <a:schemeClr val="accent4">
                  <a:lumMod val="75000"/>
                </a:schemeClr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2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PyQt</a:t>
            </a:r>
            <a:endParaRPr lang="en-GB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142F6-90A8-78EF-4BFB-799819A3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8" y="720377"/>
            <a:ext cx="8362397" cy="54172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B37A3C-AABA-D7AC-DFC5-A2344BAD4781}"/>
              </a:ext>
            </a:extLst>
          </p:cNvPr>
          <p:cNvSpPr/>
          <p:nvPr/>
        </p:nvSpPr>
        <p:spPr>
          <a:xfrm>
            <a:off x="6459345" y="1722005"/>
            <a:ext cx="4564255" cy="366768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C2001-17C1-EC23-788D-CC496777AAF5}"/>
              </a:ext>
            </a:extLst>
          </p:cNvPr>
          <p:cNvSpPr txBox="1"/>
          <p:nvPr/>
        </p:nvSpPr>
        <p:spPr>
          <a:xfrm>
            <a:off x="0" y="4789520"/>
            <a:ext cx="3215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CustomTextWidget</a:t>
            </a:r>
            <a:endParaRPr lang="en-GB" sz="2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r"/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(inherited from </a:t>
            </a:r>
            <a:r>
              <a:rPr lang="en-GB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QPlainTextEdit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16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PyQt</a:t>
            </a:r>
            <a:endParaRPr lang="en-GB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F7326-2CC4-0F9B-B802-D5740A58E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41" y="719855"/>
            <a:ext cx="8352244" cy="5418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B37A3C-AABA-D7AC-DFC5-A2344BAD4781}"/>
              </a:ext>
            </a:extLst>
          </p:cNvPr>
          <p:cNvSpPr/>
          <p:nvPr/>
        </p:nvSpPr>
        <p:spPr>
          <a:xfrm>
            <a:off x="6459345" y="1722005"/>
            <a:ext cx="4564255" cy="36676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C2001-17C1-EC23-788D-CC496777AAF5}"/>
              </a:ext>
            </a:extLst>
          </p:cNvPr>
          <p:cNvSpPr txBox="1"/>
          <p:nvPr/>
        </p:nvSpPr>
        <p:spPr>
          <a:xfrm>
            <a:off x="0" y="4455224"/>
            <a:ext cx="3215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err="1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CustomPlotWidget</a:t>
            </a:r>
            <a:endParaRPr lang="en-GB" sz="2400" dirty="0">
              <a:solidFill>
                <a:srgbClr val="C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r"/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(inherited from </a:t>
            </a:r>
            <a:r>
              <a:rPr lang="en-GB" sz="2400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pyqtgraph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’s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PlotWidget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79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Signals and slots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F8B8-3FEC-4F68-9F48-46A26628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5"/>
            <a:ext cx="4772025" cy="4846760"/>
          </a:xfrm>
        </p:spPr>
        <p:txBody>
          <a:bodyPr>
            <a:normAutofit/>
          </a:bodyPr>
          <a:lstStyle/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signal is emitted from a widget/object when it is interacted with in some way (e.g., button is pressed).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slot is a function that is called when the corresponding signal is emitted.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Connections can be made to link signals and slots together.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F63B6-A7FD-9A6B-70B4-50ADC0AF4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517" y="618059"/>
            <a:ext cx="5790201" cy="56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4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analysis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F8B8-3FEC-4F68-9F48-46A26628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68315"/>
            <a:ext cx="7619268" cy="4846760"/>
          </a:xfrm>
        </p:spPr>
        <p:txBody>
          <a:bodyPr>
            <a:normAutofit/>
          </a:bodyPr>
          <a:lstStyle/>
          <a:p>
            <a:r>
              <a:rPr lang="en-GB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AnalysisTab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class created that represents one of tabs in the GUI.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Analysis programs in the CLI represented by analysis methods in a class inheriting from </a:t>
            </a:r>
            <a:r>
              <a:rPr lang="en-GB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AnalysisTab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Parameters to the program represented by widgets in a parameter container.</a:t>
            </a:r>
          </a:p>
          <a:p>
            <a:r>
              <a:rPr lang="en-GB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AnalysisTab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class sets up functionality like</a:t>
            </a:r>
          </a:p>
          <a:p>
            <a:pPr lvl="1"/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method to call for each button,</a:t>
            </a:r>
          </a:p>
          <a:p>
            <a:pPr lvl="1"/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container to show for each button,</a:t>
            </a:r>
          </a:p>
          <a:p>
            <a:pPr lvl="1"/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greying out “Analyse” for missing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84302-EBDA-1E21-0E5A-F7DBE3CE6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777" y="281381"/>
            <a:ext cx="3173850" cy="62952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F25BA3-9E84-E630-6119-20F1DA06BF0F}"/>
              </a:ext>
            </a:extLst>
          </p:cNvPr>
          <p:cNvSpPr/>
          <p:nvPr/>
        </p:nvSpPr>
        <p:spPr>
          <a:xfrm>
            <a:off x="8563989" y="1981200"/>
            <a:ext cx="3019425" cy="242887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72DE03-88A3-801C-3E5D-E812B26CCCC6}"/>
              </a:ext>
            </a:extLst>
          </p:cNvPr>
          <p:cNvSpPr/>
          <p:nvPr/>
        </p:nvSpPr>
        <p:spPr>
          <a:xfrm>
            <a:off x="8563989" y="766762"/>
            <a:ext cx="3019425" cy="107156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35070-F821-5EEE-B8F7-BD895B13307C}"/>
              </a:ext>
            </a:extLst>
          </p:cNvPr>
          <p:cNvSpPr/>
          <p:nvPr/>
        </p:nvSpPr>
        <p:spPr>
          <a:xfrm>
            <a:off x="8563988" y="4410076"/>
            <a:ext cx="3019425" cy="876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F11D7C-EE5D-9D2D-3269-AFF74D4E8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988" y="5286376"/>
            <a:ext cx="3045339" cy="2712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28DE79-2E49-1E1D-C36E-7DE97571FAD4}"/>
              </a:ext>
            </a:extLst>
          </p:cNvPr>
          <p:cNvSpPr/>
          <p:nvPr/>
        </p:nvSpPr>
        <p:spPr>
          <a:xfrm>
            <a:off x="8563988" y="5286376"/>
            <a:ext cx="3019425" cy="28574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7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F485A-C759-40B3-F704-499D28FF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78" y="1210243"/>
            <a:ext cx="8352244" cy="531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6CE4D-AEA0-BEAA-227A-83D74AB2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Analysis method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C8027-0020-2D29-4FB3-A7683B63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68314"/>
            <a:ext cx="3019424" cy="492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rdcheck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natpop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2 1</a:t>
            </a:r>
          </a:p>
        </p:txBody>
      </p:sp>
    </p:spTree>
    <p:extLst>
      <p:ext uri="{BB962C8B-B14F-4D97-AF65-F5344CB8AC3E}">
        <p14:creationId xmlns:p14="http://schemas.microsoft.com/office/powerpoint/2010/main" val="23245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Animated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F8B8-3FEC-4F68-9F48-46A26628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5"/>
            <a:ext cx="10515600" cy="4846760"/>
          </a:xfrm>
        </p:spPr>
        <p:txBody>
          <a:bodyPr>
            <a:normAutofit/>
          </a:bodyPr>
          <a:lstStyle/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Animated plots are possible with the aid of the </a:t>
            </a:r>
            <a:r>
              <a:rPr lang="en-GB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MediaWidget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which contains functionality to play, pause, and select timeframe.</a:t>
            </a:r>
          </a:p>
          <a:p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“scrubber” can be connected to a slot which can change the data in the plot widget</a:t>
            </a:r>
          </a:p>
          <a:p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Animated plot can be saved to an .mp4 file by saving each frame as an image and combining using </a:t>
            </a:r>
            <a:r>
              <a:rPr lang="en-GB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FFmpeg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24EAF-275C-07D8-4316-8DC7890B4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854" y="2447915"/>
            <a:ext cx="6999988" cy="345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44DC79-C62C-EFBF-C835-10BFE5046965}"/>
              </a:ext>
            </a:extLst>
          </p:cNvPr>
          <p:cNvSpPr txBox="1"/>
          <p:nvPr/>
        </p:nvSpPr>
        <p:spPr>
          <a:xfrm>
            <a:off x="1552209" y="3836281"/>
            <a:ext cx="9087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scrubber_pos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.window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</a:t>
            </a:r>
            <a:r>
              <a:rPr lang="en-GB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media.scrubber.value</a:t>
            </a:r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  <a:endParaRPr lang="en-GB" sz="2000" b="0" i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2000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line1, line2 = </a:t>
            </a:r>
            <a:r>
              <a:rPr lang="en-GB" sz="20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2000" b="0" i="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.window</a:t>
            </a:r>
            <a:r>
              <a:rPr lang="en-GB" sz="2000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</a:t>
            </a:r>
            <a:r>
              <a:rPr lang="en-GB" sz="2000" b="0" i="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plot.listDataItems</a:t>
            </a:r>
            <a:r>
              <a:rPr lang="en-GB" sz="2000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2000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line1.setData(</a:t>
            </a:r>
            <a:r>
              <a:rPr lang="en-GB" sz="20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2000" b="0" i="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.window</a:t>
            </a:r>
            <a:r>
              <a:rPr lang="en-GB" sz="2000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().data[</a:t>
            </a:r>
            <a:r>
              <a:rPr lang="en-GB" sz="2000" b="0" i="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scrubber_pos</a:t>
            </a:r>
            <a:r>
              <a:rPr lang="en-GB" sz="2000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][:, </a:t>
            </a:r>
            <a:r>
              <a:rPr lang="en-GB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GB" sz="2000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</a:p>
          <a:p>
            <a:r>
              <a:rPr lang="en-GB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</a:t>
            </a:r>
            <a:r>
              <a:rPr lang="en-GB" sz="20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2000" b="0" i="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.window</a:t>
            </a:r>
            <a:r>
              <a:rPr lang="en-GB" sz="2000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().data[</a:t>
            </a:r>
            <a:r>
              <a:rPr lang="en-GB" sz="2000" b="0" i="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scrubber_pos</a:t>
            </a:r>
            <a:r>
              <a:rPr lang="en-GB" sz="2000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][:, </a:t>
            </a:r>
            <a:r>
              <a:rPr lang="en-GB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GB" sz="2000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1209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5D85-E347-C718-B124-A1B014BF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Scattering at an avoided crossing</a:t>
            </a:r>
          </a:p>
        </p:txBody>
      </p:sp>
      <p:pic>
        <p:nvPicPr>
          <p:cNvPr id="9" name="s1">
            <a:hlinkClick r:id="" action="ppaction://media"/>
            <a:extLst>
              <a:ext uri="{FF2B5EF4-FFF2-40B4-BE49-F238E27FC236}">
                <a16:creationId xmlns:a16="http://schemas.microsoft.com/office/drawing/2014/main" id="{BB5277A5-6AB6-8298-D349-FFB17A8D3D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20258" y="1661720"/>
            <a:ext cx="5453277" cy="3913376"/>
          </a:xfrm>
          <a:prstGeom prst="rect">
            <a:avLst/>
          </a:prstGeom>
        </p:spPr>
      </p:pic>
      <p:pic>
        <p:nvPicPr>
          <p:cNvPr id="10" name="s2">
            <a:hlinkClick r:id="" action="ppaction://media"/>
            <a:extLst>
              <a:ext uri="{FF2B5EF4-FFF2-40B4-BE49-F238E27FC236}">
                <a16:creationId xmlns:a16="http://schemas.microsoft.com/office/drawing/2014/main" id="{35917361-4886-8243-0EAC-4B473500F460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73535" y="1679420"/>
            <a:ext cx="5287251" cy="389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67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Contour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F8B8-3FEC-4F68-9F48-46A26628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5"/>
            <a:ext cx="4943475" cy="4846760"/>
          </a:xfrm>
        </p:spPr>
        <p:txBody>
          <a:bodyPr>
            <a:normAutofit/>
          </a:bodyPr>
          <a:lstStyle/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Contour plots not a built-in method in </a:t>
            </a:r>
            <a:r>
              <a:rPr lang="en-GB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pyqtgraph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must implement manually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There is functionality to plot an isocurve (one contour line) however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Can use this to create a custom method that creates a contour plot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Animated contour plots also possible</a:t>
            </a:r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12A1C90-77E8-5604-894A-61FDA09B2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8315"/>
            <a:ext cx="5695238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6AF0-0E21-3358-F514-76AD9C3A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Bifurcation at a conical intersection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A2E2EFA-DED4-97D4-BC5D-6201122ED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7081"/>
            <a:ext cx="5679139" cy="3991897"/>
          </a:xfrm>
          <a:prstGeom prst="rect">
            <a:avLst/>
          </a:prstGeom>
        </p:spPr>
      </p:pic>
      <p:pic>
        <p:nvPicPr>
          <p:cNvPr id="6" name="den2d">
            <a:hlinkClick r:id="" action="ppaction://media"/>
            <a:extLst>
              <a:ext uri="{FF2B5EF4-FFF2-40B4-BE49-F238E27FC236}">
                <a16:creationId xmlns:a16="http://schemas.microsoft.com/office/drawing/2014/main" id="{C931AE3B-7FCF-C59B-6016-D43AF519BB1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8894" y="1566470"/>
            <a:ext cx="5287106" cy="461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 of the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F8B8-3FEC-4F68-9F48-46A26628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5"/>
            <a:ext cx="10515600" cy="4846760"/>
          </a:xfrm>
        </p:spPr>
        <p:txBody>
          <a:bodyPr>
            <a:normAutofit/>
          </a:bodyPr>
          <a:lstStyle/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What is a quantum dynamics simulation?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Performing a quantum dynamics simulation in </a:t>
            </a:r>
            <a:r>
              <a:rPr lang="en-GB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Quantics</a:t>
            </a:r>
            <a:endParaRPr lang="en-GB" i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r>
              <a:rPr lang="en-GB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Demonstration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Analysis in </a:t>
            </a:r>
            <a:r>
              <a:rPr lang="en-GB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Quantics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(without a GUI)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Aims of the project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Using the GUI’s analysis framework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Animated and contour plots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Usability design</a:t>
            </a:r>
          </a:p>
          <a:p>
            <a:r>
              <a:rPr lang="en-GB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Demonstration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Analysis in </a:t>
            </a:r>
            <a:r>
              <a:rPr lang="en-GB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Quantics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(with a GUI)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Limitations and conclusion</a:t>
            </a:r>
          </a:p>
          <a:p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7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Usability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F8B8-3FEC-4F68-9F48-46A26628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4"/>
            <a:ext cx="10515600" cy="5053529"/>
          </a:xfrm>
        </p:spPr>
        <p:txBody>
          <a:bodyPr>
            <a:normAutofit/>
          </a:bodyPr>
          <a:lstStyle/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Is the GUI more usable than the CLI?</a:t>
            </a:r>
          </a:p>
          <a:p>
            <a:r>
              <a:rPr lang="en-GB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Demonstration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</a:t>
            </a:r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https://youtu.be/8RkOl0hXPwc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Effectiveness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how well users can do a task without getting stuck</a:t>
            </a:r>
          </a:p>
          <a:p>
            <a:pPr lvl="1"/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Names of analysis programs do not need to be known</a:t>
            </a:r>
          </a:p>
          <a:p>
            <a:pPr lvl="1"/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Parameters/inputs of analysis programs do not need to be known</a:t>
            </a:r>
          </a:p>
          <a:p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Efficiency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how much effort needs to be expended to do a task</a:t>
            </a:r>
          </a:p>
          <a:p>
            <a:pPr lvl="1"/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Plots are shown inside the GUI rather than in a pop-up window</a:t>
            </a:r>
          </a:p>
          <a:p>
            <a:pPr lvl="1"/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Objects can be clicked on rather than typing in commands</a:t>
            </a:r>
          </a:p>
          <a:p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Satisfaction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how comfortable the user feels when doing a task</a:t>
            </a:r>
          </a:p>
          <a:p>
            <a:pPr lvl="1"/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Can be evaluated with a survey (but not enough people were able to respond for an analysis)</a:t>
            </a:r>
          </a:p>
        </p:txBody>
      </p:sp>
    </p:spTree>
    <p:extLst>
      <p:ext uri="{BB962C8B-B14F-4D97-AF65-F5344CB8AC3E}">
        <p14:creationId xmlns:p14="http://schemas.microsoft.com/office/powerpoint/2010/main" val="423533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F8B8-3FEC-4F68-9F48-46A26628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5"/>
            <a:ext cx="10515600" cy="4846760"/>
          </a:xfrm>
        </p:spPr>
        <p:txBody>
          <a:bodyPr>
            <a:normAutofit/>
          </a:bodyPr>
          <a:lstStyle/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3D plots such as surface plots not implemented—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pyqtgraph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has functionality for them but doesn’t work on my machine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Not all analysis programs in Quantics can be implemented in the GUI—there are far too many of them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Problems with the existing analysis programs will cause problems with the Python GUI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May be faster if Fortran arrays can be accessed directly from RAM rather than write to disk then read from disk—can be done using NumPy’s </a:t>
            </a:r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F2Py</a:t>
            </a:r>
          </a:p>
          <a:p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F8B8-3FEC-4F68-9F48-46A26628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5"/>
            <a:ext cx="10515600" cy="4846760"/>
          </a:xfrm>
        </p:spPr>
        <p:txBody>
          <a:bodyPr>
            <a:normAutofit/>
          </a:bodyPr>
          <a:lstStyle/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GUI that performs analysis for the </a:t>
            </a:r>
            <a:r>
              <a:rPr lang="en-GB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Quantics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package was developed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This GUI can be created in Python using </a:t>
            </a:r>
            <a:r>
              <a:rPr lang="en-GB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PyQt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(and </a:t>
            </a:r>
            <a:r>
              <a:rPr lang="en-GB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pyqtgraph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for plotting)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 analysis framework was created to make integrating analyses easier (with </a:t>
            </a:r>
            <a:r>
              <a:rPr lang="en-GB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AnalysisTab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We covered animated and contour plots in the GUI with examples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We explained how the GUI is more “usable” than the command line interface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Some limitations of the program were discussed</a:t>
            </a:r>
          </a:p>
          <a:p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D6E4A-1517-274E-4F31-90C1971782AA}"/>
              </a:ext>
            </a:extLst>
          </p:cNvPr>
          <p:cNvSpPr txBox="1"/>
          <p:nvPr/>
        </p:nvSpPr>
        <p:spPr>
          <a:xfrm>
            <a:off x="4672012" y="3002518"/>
            <a:ext cx="284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143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Quantum Dynamics Simulations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F8B8-3FEC-4F68-9F48-46A26628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5"/>
            <a:ext cx="10515600" cy="3427535"/>
          </a:xfrm>
        </p:spPr>
        <p:txBody>
          <a:bodyPr>
            <a:normAutofit/>
          </a:bodyPr>
          <a:lstStyle/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behaviour of molecular systems are governed by quantum mechanics.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Processes at the molecular scale also often happen at a very fast timescale.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Experiments concerning these processes usually require accompanying simulations for interpretation.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quantum dynamics simulation can be divided into three parts:</a:t>
            </a:r>
          </a:p>
          <a:p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FE8D136B-7199-1934-0169-6C0B021EB1F8}"/>
              </a:ext>
            </a:extLst>
          </p:cNvPr>
          <p:cNvSpPr/>
          <p:nvPr/>
        </p:nvSpPr>
        <p:spPr>
          <a:xfrm>
            <a:off x="695325" y="5086350"/>
            <a:ext cx="3829050" cy="1190625"/>
          </a:xfrm>
          <a:prstGeom prst="chevron">
            <a:avLst>
              <a:gd name="adj" fmla="val 38000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Set up initial </a:t>
            </a:r>
            <a:r>
              <a:rPr lang="en-GB" sz="20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Ψ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GB" sz="20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GB" sz="2000" baseline="-25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 </a:t>
            </a:r>
            <a:r>
              <a:rPr lang="en-GB" sz="2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and parameters for propagation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82D796E-42B2-1BF2-6896-63BF075C21D1}"/>
              </a:ext>
            </a:extLst>
          </p:cNvPr>
          <p:cNvSpPr/>
          <p:nvPr/>
        </p:nvSpPr>
        <p:spPr>
          <a:xfrm>
            <a:off x="4191000" y="5086349"/>
            <a:ext cx="3829050" cy="1190625"/>
          </a:xfrm>
          <a:prstGeom prst="chevron">
            <a:avLst>
              <a:gd name="adj" fmla="val 38000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Propagate </a:t>
            </a:r>
            <a:r>
              <a:rPr lang="en-GB" sz="20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Ψ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GB" sz="20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GB" sz="2000" baseline="-25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 </a:t>
            </a:r>
            <a:r>
              <a:rPr lang="en-GB" sz="2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</a:t>
            </a:r>
            <a:r>
              <a:rPr lang="en-GB" sz="20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Ψ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GB" sz="20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GB" sz="1000" i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r>
              <a:rPr lang="en-GB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2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and output information at each step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620E703-2839-D6C2-1DE3-F703A31326C1}"/>
              </a:ext>
            </a:extLst>
          </p:cNvPr>
          <p:cNvSpPr/>
          <p:nvPr/>
        </p:nvSpPr>
        <p:spPr>
          <a:xfrm>
            <a:off x="7686675" y="5086348"/>
            <a:ext cx="3829050" cy="1190625"/>
          </a:xfrm>
          <a:prstGeom prst="chevron">
            <a:avLst>
              <a:gd name="adj" fmla="val 38000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Analyse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000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r>
              <a:rPr lang="en-GB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UANTICS</a:t>
            </a:r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Suite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081F8B8-3FEC-4F68-9F48-46A26628E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315"/>
                <a:ext cx="10515600" cy="5053528"/>
              </a:xfrm>
            </p:spPr>
            <p:txBody>
              <a:bodyPr>
                <a:normAutofit/>
              </a:bodyPr>
              <a:lstStyle/>
              <a:p>
                <a:r>
                  <a:rPr lang="en-GB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Quantics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is a package of programs for </a:t>
                </a:r>
                <a:r>
                  <a:rPr lang="en-GB" u="sng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quant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um dynam</a:t>
                </a:r>
                <a:r>
                  <a:rPr lang="en-GB" u="sng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ics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simulations.</a:t>
                </a:r>
              </a:p>
              <a:p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The simulation is performed by solving the time-dependent Schrödinger equation, which reads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ℏ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fPr>
                        <m:num>
                          <m:r>
                            <a:rPr lang="en-GB" b="0" i="0" smtClean="0"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𝛹</m:t>
                          </m:r>
                        </m:num>
                        <m:den>
                          <m:r>
                            <a:rPr lang="en-GB" b="0" i="0" smtClean="0"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𝐻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𝛹</m:t>
                      </m:r>
                    </m:oMath>
                  </m:oMathPara>
                </a14:m>
                <a:endPara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A range of methods are available in </a:t>
                </a:r>
                <a:r>
                  <a:rPr lang="en-GB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Quantics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which solve this equation, including multiconfiguration time-dependent Hartree (MCTDH) and direct dynamics variational multiconfigurational Gaussian method (DD-</a:t>
                </a:r>
                <a:r>
                  <a:rPr lang="en-GB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vMCG</a:t>
                </a:r>
                <a:r>
                  <a:rPr lang="en-GB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081F8B8-3FEC-4F68-9F48-46A26628E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315"/>
                <a:ext cx="10515600" cy="5053528"/>
              </a:xfrm>
              <a:blipFill>
                <a:blip r:embed="rId3"/>
                <a:stretch>
                  <a:fillRect l="-1043" t="-2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3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Butatriene</a:t>
            </a:r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absorption spectrum</a:t>
            </a: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E93F2C51-873A-1544-8ECC-D79C93D42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90" y="1747456"/>
            <a:ext cx="3696510" cy="5008726"/>
          </a:xfrm>
          <a:prstGeom prst="rect">
            <a:avLst/>
          </a:prstGeom>
        </p:spPr>
      </p:pic>
      <p:pic>
        <p:nvPicPr>
          <p:cNvPr id="9" name="Picture 8" descr="A graph of energy and energy&#10;&#10;Description automatically generated">
            <a:extLst>
              <a:ext uri="{FF2B5EF4-FFF2-40B4-BE49-F238E27FC236}">
                <a16:creationId xmlns:a16="http://schemas.microsoft.com/office/drawing/2014/main" id="{1018284F-AA6C-4149-6B00-6F17E7EEE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2210041"/>
            <a:ext cx="6390543" cy="4083557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D12D59A-5685-0AEF-6FC7-ABC7409C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5"/>
            <a:ext cx="10515600" cy="522410"/>
          </a:xfrm>
        </p:spPr>
        <p:txBody>
          <a:bodyPr>
            <a:normAutofit/>
          </a:bodyPr>
          <a:lstStyle/>
          <a:p>
            <a:r>
              <a:rPr lang="en-GB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Demonstration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</a:t>
            </a:r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https://youtu.be/mLO-WQW89uM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Improving the current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F8B8-3FEC-4F68-9F48-46A26628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5"/>
            <a:ext cx="10515600" cy="2179760"/>
          </a:xfrm>
        </p:spPr>
        <p:txBody>
          <a:bodyPr>
            <a:normAutofit/>
          </a:bodyPr>
          <a:lstStyle/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Would be much better if the command line interface (CLI) is not used at all!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Aim of the project is to develop a graphics user interface (GUI) to replace the use of the CLI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E71AD4-CE2E-5BFA-F751-8CFB13583F97}"/>
              </a:ext>
            </a:extLst>
          </p:cNvPr>
          <p:cNvSpPr/>
          <p:nvPr/>
        </p:nvSpPr>
        <p:spPr>
          <a:xfrm>
            <a:off x="838200" y="4091079"/>
            <a:ext cx="2209800" cy="866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Quantics</a:t>
            </a:r>
            <a:r>
              <a:rPr lang="en-GB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D3675-7F93-31B6-A1A9-465880EB5713}"/>
              </a:ext>
            </a:extLst>
          </p:cNvPr>
          <p:cNvSpPr/>
          <p:nvPr/>
        </p:nvSpPr>
        <p:spPr>
          <a:xfrm>
            <a:off x="3552000" y="4091079"/>
            <a:ext cx="2209800" cy="866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Existing analysis programs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ACD35-5CBA-1905-2FBA-70C291415575}"/>
              </a:ext>
            </a:extLst>
          </p:cNvPr>
          <p:cNvSpPr/>
          <p:nvPr/>
        </p:nvSpPr>
        <p:spPr>
          <a:xfrm>
            <a:off x="6256680" y="4097492"/>
            <a:ext cx="2209800" cy="866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Analysis output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B7D05-ECE6-8EEF-4BAF-A6B18894B92D}"/>
              </a:ext>
            </a:extLst>
          </p:cNvPr>
          <p:cNvSpPr/>
          <p:nvPr/>
        </p:nvSpPr>
        <p:spPr>
          <a:xfrm>
            <a:off x="8970480" y="4097492"/>
            <a:ext cx="2209800" cy="866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gnuplot</a:t>
            </a:r>
            <a:endParaRPr lang="en-GB" sz="2000" i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18992-0781-A5BA-881B-16330550A3B3}"/>
              </a:ext>
            </a:extLst>
          </p:cNvPr>
          <p:cNvSpPr/>
          <p:nvPr/>
        </p:nvSpPr>
        <p:spPr>
          <a:xfrm>
            <a:off x="4991100" y="5407270"/>
            <a:ext cx="2209800" cy="866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Analysis GUI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3C02E-A301-3BBA-515C-25F3C3FBFDA6}"/>
              </a:ext>
            </a:extLst>
          </p:cNvPr>
          <p:cNvCxnSpPr>
            <a:cxnSpLocks/>
          </p:cNvCxnSpPr>
          <p:nvPr/>
        </p:nvCxnSpPr>
        <p:spPr>
          <a:xfrm>
            <a:off x="3048000" y="4524466"/>
            <a:ext cx="50400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A861CB-CC13-55F3-0D9B-86312F65C394}"/>
              </a:ext>
            </a:extLst>
          </p:cNvPr>
          <p:cNvCxnSpPr>
            <a:cxnSpLocks/>
          </p:cNvCxnSpPr>
          <p:nvPr/>
        </p:nvCxnSpPr>
        <p:spPr>
          <a:xfrm>
            <a:off x="5757240" y="4524466"/>
            <a:ext cx="50400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E6BF61-4B6B-EFE2-FDD2-61F0124D4669}"/>
              </a:ext>
            </a:extLst>
          </p:cNvPr>
          <p:cNvCxnSpPr>
            <a:cxnSpLocks/>
          </p:cNvCxnSpPr>
          <p:nvPr/>
        </p:nvCxnSpPr>
        <p:spPr>
          <a:xfrm flipV="1">
            <a:off x="8466480" y="4530879"/>
            <a:ext cx="50400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154CDCF-65E9-3F73-FCFD-0B87CFEECC45}"/>
              </a:ext>
            </a:extLst>
          </p:cNvPr>
          <p:cNvCxnSpPr>
            <a:stCxn id="9" idx="1"/>
          </p:cNvCxnSpPr>
          <p:nvPr/>
        </p:nvCxnSpPr>
        <p:spPr>
          <a:xfrm rot="10800000">
            <a:off x="4228774" y="4957853"/>
            <a:ext cx="762326" cy="882805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582E12B-F0CF-0F15-A696-86932A862262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00900" y="4948282"/>
            <a:ext cx="762326" cy="882805"/>
          </a:xfrm>
          <a:prstGeom prst="bentConnector2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27308B-A295-88D1-0BE6-A76E040FB4B1}"/>
              </a:ext>
            </a:extLst>
          </p:cNvPr>
          <p:cNvSpPr txBox="1"/>
          <p:nvPr/>
        </p:nvSpPr>
        <p:spPr>
          <a:xfrm>
            <a:off x="4221496" y="5873934"/>
            <a:ext cx="65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Call</a:t>
            </a:r>
            <a:endParaRPr lang="en-GB" sz="2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8E7B25-7107-23C1-0B08-F98F1982AA29}"/>
              </a:ext>
            </a:extLst>
          </p:cNvPr>
          <p:cNvSpPr txBox="1"/>
          <p:nvPr/>
        </p:nvSpPr>
        <p:spPr>
          <a:xfrm>
            <a:off x="7268822" y="5873934"/>
            <a:ext cx="76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Read</a:t>
            </a:r>
            <a:endParaRPr lang="en-GB" sz="2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6" grpId="0" animBg="1"/>
      <p:bldP spid="7" grpId="0" animBg="1"/>
      <p:bldP spid="8" grpId="0" animBg="1"/>
      <p:bldP spid="9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PyQt</a:t>
            </a:r>
            <a:endParaRPr lang="en-GB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F8B8-3FEC-4F68-9F48-46A26628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5"/>
            <a:ext cx="10515600" cy="4077352"/>
          </a:xfrm>
        </p:spPr>
        <p:txBody>
          <a:bodyPr>
            <a:normAutofit/>
          </a:bodyPr>
          <a:lstStyle/>
          <a:p>
            <a:r>
              <a:rPr lang="en-GB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PyQt</a:t>
            </a:r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is a cross-platform Python framework for creating GUIs.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Objects in the GUI are called “widgets” and are represented as instances of a class in the code.</a:t>
            </a:r>
          </a:p>
          <a:p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Inheritance can add functionality to an existing class or change its behaviour.</a:t>
            </a:r>
          </a:p>
        </p:txBody>
      </p:sp>
    </p:spTree>
    <p:extLst>
      <p:ext uri="{BB962C8B-B14F-4D97-AF65-F5344CB8AC3E}">
        <p14:creationId xmlns:p14="http://schemas.microsoft.com/office/powerpoint/2010/main" val="190172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PyQt</a:t>
            </a:r>
            <a:endParaRPr lang="en-GB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142F6-90A8-78EF-4BFB-799819A3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8" y="720377"/>
            <a:ext cx="8362397" cy="5417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78C0CE-94F8-584D-5B29-5D4E989914B8}"/>
              </a:ext>
            </a:extLst>
          </p:cNvPr>
          <p:cNvSpPr/>
          <p:nvPr/>
        </p:nvSpPr>
        <p:spPr>
          <a:xfrm>
            <a:off x="4400089" y="1413323"/>
            <a:ext cx="6467936" cy="2003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C2001-17C1-EC23-788D-CC496777AAF5}"/>
              </a:ext>
            </a:extLst>
          </p:cNvPr>
          <p:cNvSpPr txBox="1"/>
          <p:nvPr/>
        </p:nvSpPr>
        <p:spPr>
          <a:xfrm>
            <a:off x="0" y="5535644"/>
            <a:ext cx="321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err="1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QLineEdit</a:t>
            </a:r>
            <a:endParaRPr lang="en-GB" sz="2400" dirty="0">
              <a:solidFill>
                <a:srgbClr val="C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1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034-35D1-4C08-9CE9-9A8C11D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3" y="336157"/>
            <a:ext cx="10515600" cy="1325563"/>
          </a:xfrm>
        </p:spPr>
        <p:txBody>
          <a:bodyPr/>
          <a:lstStyle/>
          <a:p>
            <a:r>
              <a:rPr lang="en-GB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PyQt</a:t>
            </a:r>
            <a:endParaRPr lang="en-GB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142F6-90A8-78EF-4BFB-799819A3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8" y="720377"/>
            <a:ext cx="8362397" cy="54172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C6012C-8A2D-D641-2411-508AC22275E9}"/>
              </a:ext>
            </a:extLst>
          </p:cNvPr>
          <p:cNvSpPr/>
          <p:nvPr/>
        </p:nvSpPr>
        <p:spPr>
          <a:xfrm>
            <a:off x="10897332" y="1413323"/>
            <a:ext cx="216734" cy="20032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623418-F92A-E7F5-3D0B-4CD7E2EDC63C}"/>
              </a:ext>
            </a:extLst>
          </p:cNvPr>
          <p:cNvSpPr/>
          <p:nvPr/>
        </p:nvSpPr>
        <p:spPr>
          <a:xfrm>
            <a:off x="3649865" y="4986867"/>
            <a:ext cx="2607002" cy="20818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C2001-17C1-EC23-788D-CC496777AAF5}"/>
              </a:ext>
            </a:extLst>
          </p:cNvPr>
          <p:cNvSpPr txBox="1"/>
          <p:nvPr/>
        </p:nvSpPr>
        <p:spPr>
          <a:xfrm>
            <a:off x="0" y="5195047"/>
            <a:ext cx="321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QToolButton</a:t>
            </a:r>
            <a:endParaRPr lang="en-GB" sz="2400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r"/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QPushButton</a:t>
            </a:r>
            <a:endParaRPr lang="en-GB" sz="2400" dirty="0">
              <a:solidFill>
                <a:schemeClr val="accent6">
                  <a:lumMod val="75000"/>
                </a:schemeClr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6484</TotalTime>
  <Words>968</Words>
  <Application>Microsoft Office PowerPoint</Application>
  <PresentationFormat>Widescreen</PresentationFormat>
  <Paragraphs>134</Paragraphs>
  <Slides>23</Slides>
  <Notes>21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CMU Sans Serif</vt:lpstr>
      <vt:lpstr>CMU Serif</vt:lpstr>
      <vt:lpstr>Menlo</vt:lpstr>
      <vt:lpstr>Office Theme</vt:lpstr>
      <vt:lpstr>Creation of a Graphical User Interface for the Analysis of Quantum Dynamics Simulations</vt:lpstr>
      <vt:lpstr>Structure of the presentation</vt:lpstr>
      <vt:lpstr>Quantum Dynamics Simulations</vt:lpstr>
      <vt:lpstr>QUANTICS Suite</vt:lpstr>
      <vt:lpstr>Butatriene absorption spectrum</vt:lpstr>
      <vt:lpstr>Improving the current pipeline</vt:lpstr>
      <vt:lpstr>PyQt</vt:lpstr>
      <vt:lpstr>PyQt</vt:lpstr>
      <vt:lpstr>PyQt</vt:lpstr>
      <vt:lpstr>PyQt</vt:lpstr>
      <vt:lpstr>PyQt</vt:lpstr>
      <vt:lpstr>PyQt</vt:lpstr>
      <vt:lpstr>Signals and slots</vt:lpstr>
      <vt:lpstr>The analysis framework</vt:lpstr>
      <vt:lpstr>Analysis method example</vt:lpstr>
      <vt:lpstr>Animated plots</vt:lpstr>
      <vt:lpstr>Scattering at an avoided crossing</vt:lpstr>
      <vt:lpstr>Contour plots</vt:lpstr>
      <vt:lpstr>Bifurcation at a conical intersection</vt:lpstr>
      <vt:lpstr>Usability Design</vt:lpstr>
      <vt:lpstr>Limitations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of a Graphical User Interface for the Analysis of Quantum Dynamics Simulations</dc:title>
  <dc:creator>James Jia (PHY - Student)</dc:creator>
  <cp:lastModifiedBy>Jia, James</cp:lastModifiedBy>
  <cp:revision>97</cp:revision>
  <dcterms:created xsi:type="dcterms:W3CDTF">2022-05-12T08:10:11Z</dcterms:created>
  <dcterms:modified xsi:type="dcterms:W3CDTF">2023-12-11T11:55:02Z</dcterms:modified>
</cp:coreProperties>
</file>