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9" r:id="rId4"/>
    <p:sldId id="281" r:id="rId5"/>
    <p:sldId id="269" r:id="rId6"/>
    <p:sldId id="259" r:id="rId7"/>
    <p:sldId id="270" r:id="rId8"/>
    <p:sldId id="268" r:id="rId9"/>
    <p:sldId id="273" r:id="rId10"/>
    <p:sldId id="278" r:id="rId11"/>
    <p:sldId id="277" r:id="rId12"/>
    <p:sldId id="262" r:id="rId13"/>
    <p:sldId id="272" r:id="rId14"/>
    <p:sldId id="280" r:id="rId15"/>
    <p:sldId id="265" r:id="rId16"/>
    <p:sldId id="266" r:id="rId17"/>
    <p:sldId id="275" r:id="rId18"/>
    <p:sldId id="271" r:id="rId19"/>
    <p:sldId id="276" r:id="rId20"/>
    <p:sldId id="264" r:id="rId21"/>
    <p:sldId id="267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8"/>
    <p:restoredTop sz="94694"/>
  </p:normalViewPr>
  <p:slideViewPr>
    <p:cSldViewPr snapToGrid="0">
      <p:cViewPr varScale="1">
        <p:scale>
          <a:sx n="97" d="100"/>
          <a:sy n="97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7D9F-57C9-C8E3-9522-0955C7E31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16EC-FBB1-BBD0-B384-93F81424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9274-60F1-215B-36D1-5D65FBF3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2FFE-3089-450B-A79B-8A6AF993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C3594-FF14-291B-5C83-863B9726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3FDA-046E-E254-8EBC-9C5D3D0E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D2619-F02A-2AD5-80D4-64C7B9927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62C99-8236-ECA4-51ED-94FFF567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10D1-931B-8158-3D34-A5D6449D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30E48-B6AF-8322-1FF9-DF4C740A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5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E8152-622E-DE06-FAA0-67890A7F1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89E6F-3389-A008-7C6B-7D387831C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CB27-2FAA-B057-726A-B5725A65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2CE0-9BF0-CC21-CD83-5A3E8DCF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07A9-7701-D491-CCA3-BDA53F4A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4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6A0A-17C8-4727-7B66-3ADF4333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1373-DC30-C12B-5042-905CD663D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D1F9-8A57-FDEE-C823-2C66B74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22E62-284C-B05F-B812-B0781CC3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7021-3B21-8D62-22FA-64BC8DB1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7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44F8-E679-4E5A-B61A-E6A0BFE7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1579C-6D4C-C726-BE50-92E5A01D0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113D4-C9FA-7280-AF9C-E8AB3088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379F-AB73-DBE4-F4E9-BAD7B113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8AFC8-3301-DAA4-4EE7-B70DF2F9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1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DCAA-B92C-6E8A-09AF-A5714431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7C39-76CD-ACAC-2F09-24EFF4C61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E8959-DCC7-A257-A3EB-ED3810151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7C102-5FE2-AC9A-C5B9-A82E2110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C422E-C42C-C5BE-B63F-1E33C75C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E6995-CAE0-51C4-D844-7B3222AB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AC68-E57A-DA14-ED11-4A416CD6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E0FF7-4374-E50F-A612-F6A7B1EA8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8683D-90A2-88F8-15F5-AE354E3FF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EB88B-8E33-DB31-EA2F-323F38D6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5413D-77E4-69F2-2FC7-98C47F24E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B7328-EC7C-8833-2442-BFBD6105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61F26-0426-F1D9-96F1-9C207B8B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2132D-44FA-5256-7C30-B1B60CEC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0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2105-228A-C878-1495-7CCFFB90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3E45F-511F-A2A5-9354-32B1B35E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72148-92AD-D0B7-3142-F0231920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B180A-F16E-5D23-B0D6-A247DB43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9B2B8-5204-E663-0CBD-E0DBB153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64662-50C3-49BE-4872-57A4D0FC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CCB13-A530-0B82-9D7F-A5F7E181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9D2E-706F-502D-F35E-90005982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965D-32B9-A482-276A-DADE665D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EE767-41CD-44AF-ED5C-8D88E4013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9FD3B-972B-DBB0-EE20-29CBEF0E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F2DF-1E90-13C0-0C9E-9A656EAF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38283-E8E1-F4E1-9275-1C540B67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9F2F-9921-EC5C-D6DA-675A019C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495AB-BE19-3F4F-F3C8-00F627B56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15DAF-5818-D1B1-1385-3326E9444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2734D-350A-1487-F9FC-C638AB64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F2CE9-22BB-458E-B7A3-2BB32042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EEDCC-587A-EBD3-7CD2-3859ECC8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2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FE823-4C41-C7CB-795C-9132F02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A8DA5-5A74-5D27-4252-979F1AAA9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71733-01A2-4968-D856-73D645EE3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269A5-B65C-F448-B642-DCA7D20C68E1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7DA35-DA90-E307-8BC4-6D3651A13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006F-5ED7-C734-BA81-05D38EAB6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5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pysal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pysal.org/spreg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DB9C-2415-105A-AE5F-449AE33F4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709" y="1122363"/>
            <a:ext cx="9648497" cy="2387600"/>
          </a:xfrm>
        </p:spPr>
        <p:txBody>
          <a:bodyPr/>
          <a:lstStyle/>
          <a:p>
            <a:r>
              <a:rPr lang="en-US" b="1" dirty="0"/>
              <a:t>Week 3_12 </a:t>
            </a:r>
            <a:br>
              <a:rPr lang="en-US" b="1" dirty="0"/>
            </a:br>
            <a:r>
              <a:rPr lang="en-US" b="1" dirty="0"/>
              <a:t>Spatial Regressions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B8EA0-62AE-8958-3F90-A3C66257A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CRP 3850/5850</a:t>
            </a:r>
          </a:p>
          <a:p>
            <a:endParaRPr lang="en-US" dirty="0"/>
          </a:p>
          <a:p>
            <a:r>
              <a:rPr lang="en-US" dirty="0"/>
              <a:t>Yujin Hazel Lee</a:t>
            </a:r>
          </a:p>
          <a:p>
            <a:r>
              <a:rPr lang="en-US" dirty="0" err="1"/>
              <a:t>Wenzheng</a:t>
            </a:r>
            <a:r>
              <a:rPr lang="en-US" dirty="0"/>
              <a:t> Li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A9360F4A-F756-491E-BFA4-623EEABA17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6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Interpretation 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08" y="1790422"/>
            <a:ext cx="578910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Python results will differ depending on the model you run </a:t>
            </a:r>
          </a:p>
          <a:p>
            <a:r>
              <a:rPr lang="en-US" sz="2400" dirty="0"/>
              <a:t>Basic statistics such as p-values, t-stats, and r-squared can be interpreted as the same way as we did in the linear regression</a:t>
            </a:r>
          </a:p>
          <a:p>
            <a:r>
              <a:rPr lang="en-US" sz="2400" b="1" dirty="0"/>
              <a:t>Results from the weighted (or lagged) variables will give you the spatial effects 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42B7C-5F0B-3F1A-AB24-74DC60B02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042" y="584200"/>
            <a:ext cx="47371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Interpretation 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08" y="1790422"/>
            <a:ext cx="578910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Direct and Indirect Effects are given separately for spatial regressions</a:t>
            </a:r>
          </a:p>
          <a:p>
            <a:r>
              <a:rPr lang="en-US" sz="2400" b="1" dirty="0"/>
              <a:t>Direct Effects </a:t>
            </a:r>
            <a:r>
              <a:rPr lang="en-US" sz="2400" dirty="0"/>
              <a:t>( Local effects) - how the independent variables within my area is correlated with the dependent variable within my area</a:t>
            </a:r>
          </a:p>
          <a:p>
            <a:r>
              <a:rPr lang="en-US" sz="2400" b="1" dirty="0"/>
              <a:t>Indirect Effects </a:t>
            </a:r>
            <a:r>
              <a:rPr lang="en-US" sz="2400" dirty="0"/>
              <a:t>(</a:t>
            </a:r>
            <a:r>
              <a:rPr lang="en-US" sz="2400" dirty="0" err="1"/>
              <a:t>Extralocal</a:t>
            </a:r>
            <a:r>
              <a:rPr lang="en-US" sz="2400" dirty="0"/>
              <a:t> Effects) – known as the spillover effect. How the independent/dependent variables from my neighbors explains my dependent variable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74BAA-ABF4-FD49-E0B3-933B1E091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119" y="751833"/>
            <a:ext cx="5290781" cy="53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2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Choice 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44" y="1508758"/>
            <a:ext cx="4881621" cy="466820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Substantive choice </a:t>
            </a:r>
          </a:p>
          <a:p>
            <a:pPr lvl="1"/>
            <a:r>
              <a:rPr lang="en-US" sz="2000" dirty="0"/>
              <a:t>i.e. if we’re looking at voting results, because elections happen on a single day, it’s hard to argue that the results from neighboring regions will spillover</a:t>
            </a:r>
          </a:p>
          <a:p>
            <a:endParaRPr lang="en-US" sz="2400" dirty="0"/>
          </a:p>
          <a:p>
            <a:r>
              <a:rPr lang="en-US" sz="2400" dirty="0"/>
              <a:t>A lot of the spatial effects are not clear cut though </a:t>
            </a:r>
          </a:p>
          <a:p>
            <a:pPr lvl="1"/>
            <a:r>
              <a:rPr lang="en-US" sz="2000" dirty="0"/>
              <a:t>i.e. the feedback loop is unclear (whether there are global or local spillover effects)</a:t>
            </a:r>
          </a:p>
          <a:p>
            <a:pPr lvl="1"/>
            <a:r>
              <a:rPr lang="en-US" sz="2000" dirty="0"/>
              <a:t>Sometimes hard to discern to what extent indirect effects would exist – do we assume investment for infrastructure are local or global?</a:t>
            </a:r>
          </a:p>
          <a:p>
            <a:pPr lvl="1"/>
            <a:endParaRPr lang="en-US" sz="2000" dirty="0"/>
          </a:p>
        </p:txBody>
      </p:sp>
      <p:pic>
        <p:nvPicPr>
          <p:cNvPr id="1026" name="Picture 2" descr="응봉산(서울) - 나무위키">
            <a:extLst>
              <a:ext uri="{FF2B5EF4-FFF2-40B4-BE49-F238E27FC236}">
                <a16:creationId xmlns:a16="http://schemas.microsoft.com/office/drawing/2014/main" id="{EFB83B1D-D8CD-2BAC-1D4F-239E6925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21" y="1690688"/>
            <a:ext cx="5874943" cy="390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81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Choice 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55434" cy="4351338"/>
          </a:xfrm>
        </p:spPr>
        <p:txBody>
          <a:bodyPr/>
          <a:lstStyle/>
          <a:p>
            <a:r>
              <a:rPr lang="en-US" b="1" dirty="0"/>
              <a:t>Data Driven Approach</a:t>
            </a:r>
          </a:p>
          <a:p>
            <a:r>
              <a:rPr lang="en-US" dirty="0"/>
              <a:t>Series of Lagrange-Multiplier tests that determine whether we would use a spatial lag or spatial error model </a:t>
            </a:r>
          </a:p>
        </p:txBody>
      </p:sp>
      <p:pic>
        <p:nvPicPr>
          <p:cNvPr id="3" name="Picture 2" descr="A flowchart of a algorithm&#10;&#10;Description automatically generated">
            <a:extLst>
              <a:ext uri="{FF2B5EF4-FFF2-40B4-BE49-F238E27FC236}">
                <a16:creationId xmlns:a16="http://schemas.microsoft.com/office/drawing/2014/main" id="{10D63670-5DE1-72C8-7C7F-8170D1E7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032" y="26504"/>
            <a:ext cx="6351968" cy="67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8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Non-Spatial Regressions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2687" cy="4351338"/>
          </a:xfrm>
        </p:spPr>
        <p:txBody>
          <a:bodyPr/>
          <a:lstStyle/>
          <a:p>
            <a:r>
              <a:rPr lang="en-US" dirty="0"/>
              <a:t>Assumption: the errors are not correlated (complete spatial randomness of error terms) </a:t>
            </a:r>
          </a:p>
          <a:p>
            <a:r>
              <a:rPr lang="en-US" dirty="0"/>
              <a:t>What if we see spatial autocorrelation in the error terms – would indicate that there are issues behind the structural ideas captured in the independent variables that have been unobserved </a:t>
            </a:r>
          </a:p>
        </p:txBody>
      </p:sp>
      <p:pic>
        <p:nvPicPr>
          <p:cNvPr id="3074" name="Picture 2" descr="Spatial regression in R">
            <a:extLst>
              <a:ext uri="{FF2B5EF4-FFF2-40B4-BE49-F238E27FC236}">
                <a16:creationId xmlns:a16="http://schemas.microsoft.com/office/drawing/2014/main" id="{16B0E992-064F-BF60-5F2A-B37102466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03" y="1825625"/>
            <a:ext cx="4746590" cy="332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27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Non-Spatial Regressions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8823" cy="4351338"/>
          </a:xfrm>
        </p:spPr>
        <p:txBody>
          <a:bodyPr/>
          <a:lstStyle/>
          <a:p>
            <a:r>
              <a:rPr lang="en-US" dirty="0"/>
              <a:t>Why not include regional dummy variable for each state or unit of observation?</a:t>
            </a:r>
          </a:p>
          <a:p>
            <a:pPr lvl="1"/>
            <a:r>
              <a:rPr lang="en-US" dirty="0"/>
              <a:t>Less parsimonious (the general rule of thumb is that the less variables are better)</a:t>
            </a:r>
          </a:p>
          <a:p>
            <a:pPr lvl="1"/>
            <a:r>
              <a:rPr lang="en-US" dirty="0"/>
              <a:t>Lost opportunity if interested in diffusion</a:t>
            </a:r>
          </a:p>
          <a:p>
            <a:pPr lvl="1"/>
            <a:endParaRPr lang="en-US" dirty="0"/>
          </a:p>
        </p:txBody>
      </p:sp>
      <p:pic>
        <p:nvPicPr>
          <p:cNvPr id="3" name="Picture 2" descr="Understanding Multiple Linear Regression | by Christa Dawson | The Startup  | Medium">
            <a:extLst>
              <a:ext uri="{FF2B5EF4-FFF2-40B4-BE49-F238E27FC236}">
                <a16:creationId xmlns:a16="http://schemas.microsoft.com/office/drawing/2014/main" id="{C1C4FA2D-D4A3-0C6B-994A-0A878026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62" y="4001294"/>
            <a:ext cx="5706421" cy="241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88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Lag Model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774034" cy="4351338"/>
          </a:xfrm>
        </p:spPr>
        <p:txBody>
          <a:bodyPr/>
          <a:lstStyle/>
          <a:p>
            <a:r>
              <a:rPr lang="en-US" dirty="0"/>
              <a:t>Global model where we assume that the y values of our neighbors will affect the y values of us </a:t>
            </a:r>
          </a:p>
          <a:p>
            <a:r>
              <a:rPr lang="en-US" dirty="0"/>
              <a:t>i.e. adoption of solar panels; air pollution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149A0-F17B-2E16-6EFC-8174FFD26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05"/>
          <a:stretch/>
        </p:blipFill>
        <p:spPr>
          <a:xfrm>
            <a:off x="5896941" y="1517903"/>
            <a:ext cx="5778500" cy="4027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80AACC-D406-C250-F5A8-7BC071F62276}"/>
              </a:ext>
            </a:extLst>
          </p:cNvPr>
          <p:cNvSpPr txBox="1"/>
          <p:nvPr/>
        </p:nvSpPr>
        <p:spPr>
          <a:xfrm>
            <a:off x="6102910" y="5786069"/>
            <a:ext cx="55984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Arial" panose="020B0604020202020204" pitchFamily="34" charset="0"/>
              </a:rPr>
              <a:t>https://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www.msarrias.com</a:t>
            </a:r>
            <a:r>
              <a:rPr lang="en-US" sz="1200" dirty="0">
                <a:effectLst/>
                <a:latin typeface="Arial" panose="020B0604020202020204" pitchFamily="34" charset="0"/>
              </a:rPr>
              <a:t>/uploads/3/7/7/8/37783629/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spatialeconometrics.pdf</a:t>
            </a:r>
            <a:r>
              <a:rPr lang="en-US" sz="1200" dirty="0"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893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Spatially Lagged X Model (SLX)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87314" cy="4351338"/>
          </a:xfrm>
        </p:spPr>
        <p:txBody>
          <a:bodyPr/>
          <a:lstStyle/>
          <a:p>
            <a:r>
              <a:rPr lang="en-US" dirty="0"/>
              <a:t>Lagged X variable </a:t>
            </a:r>
          </a:p>
          <a:p>
            <a:r>
              <a:rPr lang="en-US" dirty="0"/>
              <a:t>Assuming that the neighbor’s x values will spillover to my Y </a:t>
            </a:r>
          </a:p>
          <a:p>
            <a:r>
              <a:rPr lang="en-US" dirty="0"/>
              <a:t> If we’re looking at the average number of pupils in a school district, the birthrate of my neighbors can also affect the pupils for school districts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AF4E7-98F0-07A3-DCF7-D9FA93A9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925" y="1911096"/>
            <a:ext cx="5380777" cy="3772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BB146D-432C-4A71-6F52-D18C3B9E7128}"/>
              </a:ext>
            </a:extLst>
          </p:cNvPr>
          <p:cNvSpPr txBox="1"/>
          <p:nvPr/>
        </p:nvSpPr>
        <p:spPr>
          <a:xfrm>
            <a:off x="6102910" y="5786069"/>
            <a:ext cx="55984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Arial" panose="020B0604020202020204" pitchFamily="34" charset="0"/>
              </a:rPr>
              <a:t>https://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www.msarrias.com</a:t>
            </a:r>
            <a:r>
              <a:rPr lang="en-US" sz="1200" dirty="0">
                <a:effectLst/>
                <a:latin typeface="Arial" panose="020B0604020202020204" pitchFamily="34" charset="0"/>
              </a:rPr>
              <a:t>/uploads/3/7/7/8/37783629/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spatialeconometrics.pdf</a:t>
            </a:r>
            <a:r>
              <a:rPr lang="en-US" sz="1200" dirty="0"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01633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Error Model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461" y="1921564"/>
            <a:ext cx="4928286" cy="37385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Assumes that the y and x-variable is not subject to spatial diffusion </a:t>
            </a:r>
          </a:p>
          <a:p>
            <a:r>
              <a:rPr lang="en-US" dirty="0"/>
              <a:t>Autocorrelation parameter would be zero </a:t>
            </a:r>
          </a:p>
          <a:p>
            <a:r>
              <a:rPr lang="en-US" dirty="0"/>
              <a:t>No indirect (spillover) effects caused in this model</a:t>
            </a:r>
          </a:p>
          <a:p>
            <a:r>
              <a:rPr lang="en-US" dirty="0"/>
              <a:t>There could be spatial issues that are not included in the model – usually justified theoretically.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9396E-6759-AD97-BF86-E240CA7D7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57"/>
          <a:stretch/>
        </p:blipFill>
        <p:spPr>
          <a:xfrm>
            <a:off x="470981" y="1921565"/>
            <a:ext cx="5778500" cy="4058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2CF65D-E502-9E08-FDC6-AF91C48790C4}"/>
              </a:ext>
            </a:extLst>
          </p:cNvPr>
          <p:cNvSpPr txBox="1"/>
          <p:nvPr/>
        </p:nvSpPr>
        <p:spPr>
          <a:xfrm>
            <a:off x="651067" y="6072697"/>
            <a:ext cx="55984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Arial" panose="020B0604020202020204" pitchFamily="34" charset="0"/>
              </a:rPr>
              <a:t>https://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www.msarrias.com</a:t>
            </a:r>
            <a:r>
              <a:rPr lang="en-US" sz="1200" dirty="0">
                <a:effectLst/>
                <a:latin typeface="Arial" panose="020B0604020202020204" pitchFamily="34" charset="0"/>
              </a:rPr>
              <a:t>/uploads/3/7/7/8/37783629/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spatialeconometrics.pdf</a:t>
            </a:r>
            <a:r>
              <a:rPr lang="en-US" sz="1200" dirty="0"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5666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247980"/>
            <a:ext cx="10515600" cy="1325563"/>
          </a:xfrm>
        </p:spPr>
        <p:txBody>
          <a:bodyPr/>
          <a:lstStyle/>
          <a:p>
            <a:r>
              <a:rPr lang="en-US" b="1" dirty="0"/>
              <a:t>Taxonomy of Spatial Models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8731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69EC1-C8F0-9237-C19E-F8AC485EE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77"/>
          <a:stretch/>
        </p:blipFill>
        <p:spPr>
          <a:xfrm>
            <a:off x="660192" y="1321461"/>
            <a:ext cx="10914263" cy="503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5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EF70-60E4-2025-374A-B03AFAB5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0632" cy="4351338"/>
          </a:xfrm>
        </p:spPr>
        <p:txBody>
          <a:bodyPr/>
          <a:lstStyle/>
          <a:p>
            <a:r>
              <a:rPr lang="en-US" dirty="0"/>
              <a:t>Introduce new spatial terms </a:t>
            </a:r>
          </a:p>
          <a:p>
            <a:r>
              <a:rPr lang="en-US" dirty="0"/>
              <a:t>Learn different types of spatial models and their use </a:t>
            </a:r>
          </a:p>
          <a:p>
            <a:r>
              <a:rPr lang="en-US" dirty="0"/>
              <a:t>Run regressions for different models 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Durbin Model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461" y="2708741"/>
            <a:ext cx="4928286" cy="2811152"/>
          </a:xfrm>
        </p:spPr>
        <p:txBody>
          <a:bodyPr/>
          <a:lstStyle/>
          <a:p>
            <a:r>
              <a:rPr lang="en-US" dirty="0"/>
              <a:t>Lagged x and 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98346-D195-688E-CDD0-8743F5D3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88" y="3127186"/>
            <a:ext cx="5141920" cy="30330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12D7DF-C4AC-6929-F1C3-5F63993D3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587314" cy="1117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D830AC-C642-336B-AE58-7AA03104934D}"/>
              </a:ext>
            </a:extLst>
          </p:cNvPr>
          <p:cNvSpPr txBox="1"/>
          <p:nvPr/>
        </p:nvSpPr>
        <p:spPr>
          <a:xfrm>
            <a:off x="918262" y="6232104"/>
            <a:ext cx="55984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Arial" panose="020B0604020202020204" pitchFamily="34" charset="0"/>
              </a:rPr>
              <a:t>https://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www.msarrias.com</a:t>
            </a:r>
            <a:r>
              <a:rPr lang="en-US" sz="1200" dirty="0">
                <a:effectLst/>
                <a:latin typeface="Arial" panose="020B0604020202020204" pitchFamily="34" charset="0"/>
              </a:rPr>
              <a:t>/uploads/3/7/7/8/37783629/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spatialeconometrics.pdf</a:t>
            </a:r>
            <a:r>
              <a:rPr lang="en-US" sz="1200" dirty="0"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78760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Durbin Error Model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461" y="2708741"/>
            <a:ext cx="4928286" cy="2811152"/>
          </a:xfrm>
        </p:spPr>
        <p:txBody>
          <a:bodyPr/>
          <a:lstStyle/>
          <a:p>
            <a:r>
              <a:rPr lang="en-US" dirty="0"/>
              <a:t>Lagged X and error </a:t>
            </a:r>
          </a:p>
        </p:txBody>
      </p:sp>
      <p:pic>
        <p:nvPicPr>
          <p:cNvPr id="5" name="Picture 4" descr="A white sheet with black text and black text&#10;&#10;Description automatically generated with medium confidence">
            <a:extLst>
              <a:ext uri="{FF2B5EF4-FFF2-40B4-BE49-F238E27FC236}">
                <a16:creationId xmlns:a16="http://schemas.microsoft.com/office/drawing/2014/main" id="{ECAE2BFE-8C97-0A4B-27F0-3CC339B5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17" y="1690688"/>
            <a:ext cx="5883199" cy="42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50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C59F-7EF5-5862-4E5E-AAC25A43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46" y="338142"/>
            <a:ext cx="4805629" cy="62102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EBAB-96AF-35AF-1BB1-E38C2659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4" name="Picture 6">
            <a:hlinkClick r:id="rId2"/>
            <a:extLst>
              <a:ext uri="{FF2B5EF4-FFF2-40B4-BE49-F238E27FC236}">
                <a16:creationId xmlns:a16="http://schemas.microsoft.com/office/drawing/2014/main" id="{ACADC797-8332-004D-5609-9E079059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6" y="2717800"/>
            <a:ext cx="4180331" cy="139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AB1F0030-26C1-C36A-7911-EC23650E7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311" y="2908300"/>
            <a:ext cx="6819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9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Highly Recommended Readings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EF70-60E4-2025-374A-B03AFAB5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23" y="2038120"/>
            <a:ext cx="550387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Lesage, J., 2014. What Regional Scientists Need to Know about Spatial Econometrics </a:t>
            </a:r>
          </a:p>
          <a:p>
            <a:endParaRPr lang="en-US" sz="2000" dirty="0"/>
          </a:p>
          <a:p>
            <a:r>
              <a:rPr lang="en-US" sz="2000" dirty="0"/>
              <a:t>Chi and Zhu, 2008. Spatial Regression Models for Demographic Analysis</a:t>
            </a:r>
          </a:p>
          <a:p>
            <a:endParaRPr lang="en-US" sz="2000" dirty="0"/>
          </a:p>
          <a:p>
            <a:r>
              <a:rPr lang="en-US" sz="2000" dirty="0" err="1"/>
              <a:t>Ruttenauer</a:t>
            </a:r>
            <a:r>
              <a:rPr lang="en-US" sz="2000" dirty="0"/>
              <a:t>, T., 2019. Spatial Regression Models: A Systematic Comparison of Different Model Specifications Using Monte Carlo Experiments</a:t>
            </a:r>
          </a:p>
          <a:p>
            <a:endParaRPr lang="en-US" sz="2000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678C9-F660-DD08-6626-69D60EFB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77" y="3277932"/>
            <a:ext cx="5143500" cy="109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0EE565-7AD4-03B5-7E7E-75BA38748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106" y="4720556"/>
            <a:ext cx="4297085" cy="1489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99F64A-332C-6DD3-80AB-EB5B74C5F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757" y="1428389"/>
            <a:ext cx="2985782" cy="1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5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EF70-60E4-2025-374A-B03AFAB5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110" y="1711602"/>
            <a:ext cx="9782673" cy="435133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b="1" dirty="0"/>
              <a:t>Spatial Weights </a:t>
            </a:r>
            <a:r>
              <a:rPr lang="en-US" sz="2400" dirty="0"/>
              <a:t>– contiguity/ distance-based/block weight/ Kernel matrices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Spatial Autocorrelation </a:t>
            </a:r>
            <a:r>
              <a:rPr lang="en-US" sz="2400" dirty="0"/>
              <a:t>– Global Moran’s I, LISA map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Linear Regressions </a:t>
            </a:r>
            <a:r>
              <a:rPr lang="en-US" sz="2400" dirty="0"/>
              <a:t>- OLS, Interpreting results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Spatial Regressions 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8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Spatial Lag?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EC157-7D8E-FBF8-35CD-14C6117C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4" y="1827848"/>
            <a:ext cx="584089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 linear regressions, a ‘</a:t>
            </a:r>
            <a:r>
              <a:rPr lang="en-US" sz="2400" b="1" dirty="0"/>
              <a:t>lag</a:t>
            </a:r>
            <a:r>
              <a:rPr lang="en-US" sz="2400" dirty="0"/>
              <a:t>’ shifts the variable by one or more periods in time</a:t>
            </a:r>
          </a:p>
          <a:p>
            <a:r>
              <a:rPr lang="en-US" sz="2400" dirty="0"/>
              <a:t>The ‘</a:t>
            </a:r>
            <a:r>
              <a:rPr lang="en-US" sz="2400" b="1" dirty="0"/>
              <a:t>spatial lag operator</a:t>
            </a:r>
            <a:r>
              <a:rPr lang="en-US" sz="2400" dirty="0"/>
              <a:t>’ (Wy or </a:t>
            </a:r>
            <a:r>
              <a:rPr lang="en-US" sz="2400" dirty="0" err="1"/>
              <a:t>Wx</a:t>
            </a:r>
            <a:r>
              <a:rPr lang="en-US" sz="2400" dirty="0"/>
              <a:t> or Wu) relates a variable at one point in space to the observation for that variable in other spatial units in the system </a:t>
            </a:r>
          </a:p>
          <a:p>
            <a:r>
              <a:rPr lang="en-US" sz="2400" dirty="0"/>
              <a:t>We assume that the values in one unit are indirectly influenced by the values found in the neighbors </a:t>
            </a:r>
          </a:p>
        </p:txBody>
      </p:sp>
      <p:pic>
        <p:nvPicPr>
          <p:cNvPr id="3074" name="Picture 2" descr="A typical spatial weights matrix. Note that A and E do not share a... |  Download Scientific Diagram">
            <a:extLst>
              <a:ext uri="{FF2B5EF4-FFF2-40B4-BE49-F238E27FC236}">
                <a16:creationId xmlns:a16="http://schemas.microsoft.com/office/drawing/2014/main" id="{965A6F0F-E9D3-92EE-AD4D-40719FBA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87" y="2175009"/>
            <a:ext cx="5131904" cy="274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19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Spatial Characteristics and Terminology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EC157-7D8E-FBF8-35CD-14C6117C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437243" cy="463162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Spatial Dependence </a:t>
            </a:r>
            <a:r>
              <a:rPr lang="en-US" dirty="0"/>
              <a:t>(= Spatial Autocorrelation) – lack of independence between observations  - it relates to the characteristics of the observations in the dataset (i.e. distance)</a:t>
            </a:r>
          </a:p>
          <a:p>
            <a:endParaRPr lang="en-US" dirty="0"/>
          </a:p>
          <a:p>
            <a:r>
              <a:rPr lang="en-US" b="1" dirty="0"/>
              <a:t>Spatial Heterogeneity </a:t>
            </a:r>
            <a:r>
              <a:rPr lang="en-US" dirty="0"/>
              <a:t>– lack of stability over space and the behavior of other relationships – geographical characteristics are considered as spatial heterogeneity </a:t>
            </a:r>
          </a:p>
          <a:p>
            <a:endParaRPr lang="en-US" dirty="0"/>
          </a:p>
          <a:p>
            <a:r>
              <a:rPr lang="en-US" b="1" dirty="0"/>
              <a:t>Spatial Regimes </a:t>
            </a:r>
            <a:r>
              <a:rPr lang="en-US" dirty="0"/>
              <a:t>– aggregation of neighboring units that are homogenous in functional terms that “share the same relationship between a dependent variable and some covariates (i.e. urban/rural areas; coastal areas)</a:t>
            </a:r>
          </a:p>
        </p:txBody>
      </p:sp>
      <p:pic>
        <p:nvPicPr>
          <p:cNvPr id="5" name="Picture 2" descr="An interesting infographic for ...">
            <a:extLst>
              <a:ext uri="{FF2B5EF4-FFF2-40B4-BE49-F238E27FC236}">
                <a16:creationId xmlns:a16="http://schemas.microsoft.com/office/drawing/2014/main" id="{3079D60E-5440-FC92-C7D9-5BE608D97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069" y="1825625"/>
            <a:ext cx="3421270" cy="431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13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Spatial Regression?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EC157-7D8E-FBF8-35CD-14C6117C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977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Assumes that </a:t>
            </a:r>
            <a:r>
              <a:rPr lang="en-US" b="1" dirty="0"/>
              <a:t>spatial diffusion </a:t>
            </a:r>
            <a:r>
              <a:rPr lang="en-US" dirty="0"/>
              <a:t>affects the choices and behavioral patterns of regions - adding spatially weighted variables into the regression</a:t>
            </a:r>
          </a:p>
          <a:p>
            <a:r>
              <a:rPr lang="en-US" dirty="0"/>
              <a:t>Based on the idea that social events are not simply an artifact of observed and unobserved variables, there’s a spatial component to understand neighbors’ behaviors </a:t>
            </a:r>
          </a:p>
          <a:p>
            <a:r>
              <a:rPr lang="en-US" dirty="0"/>
              <a:t>Depending on whether the dependent variable or independent variable is lagged, the name of the models will vary (taxonomically)</a:t>
            </a:r>
          </a:p>
          <a:p>
            <a:endParaRPr lang="en-US" dirty="0"/>
          </a:p>
          <a:p>
            <a:r>
              <a:rPr lang="en-US" dirty="0"/>
              <a:t>Spatial Regression is still a very new field, and is constantly developing</a:t>
            </a:r>
          </a:p>
        </p:txBody>
      </p:sp>
    </p:spTree>
    <p:extLst>
      <p:ext uri="{BB962C8B-B14F-4D97-AF65-F5344CB8AC3E}">
        <p14:creationId xmlns:p14="http://schemas.microsoft.com/office/powerpoint/2010/main" val="29276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247980"/>
            <a:ext cx="10515600" cy="1325563"/>
          </a:xfrm>
        </p:spPr>
        <p:txBody>
          <a:bodyPr/>
          <a:lstStyle/>
          <a:p>
            <a:r>
              <a:rPr lang="en-US" b="1" dirty="0"/>
              <a:t>Taxonomy of Spatial Models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9F34D-36CF-15B4-5FA1-D774040A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8731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69EC1-C8F0-9237-C19E-F8AC485EE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77"/>
          <a:stretch/>
        </p:blipFill>
        <p:spPr>
          <a:xfrm>
            <a:off x="638868" y="1448309"/>
            <a:ext cx="10914263" cy="50395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5D0A5-6A8A-DF1B-2330-4EECC8DF17C1}"/>
                  </a:ext>
                </a:extLst>
              </p:cNvPr>
              <p:cNvSpPr txBox="1"/>
              <p:nvPr/>
            </p:nvSpPr>
            <p:spPr>
              <a:xfrm>
                <a:off x="7424928" y="247980"/>
                <a:ext cx="43159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 = weights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autocorrelation parameter for y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autocorrelation parameter for x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𝑎𝑢𝑡𝑜𝑐𝑜𝑟𝑟𝑒𝑙𝑎𝑡𝑖𝑜𝑛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5D0A5-6A8A-DF1B-2330-4EECC8DF1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928" y="247980"/>
                <a:ext cx="4315949" cy="1200329"/>
              </a:xfrm>
              <a:prstGeom prst="rect">
                <a:avLst/>
              </a:prstGeom>
              <a:blipFill>
                <a:blip r:embed="rId3"/>
                <a:stretch>
                  <a:fillRect l="-1173" t="-2083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12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EEE315D-F21C-2BCF-E681-9C0E0C3076D2}"/>
              </a:ext>
            </a:extLst>
          </p:cNvPr>
          <p:cNvSpPr/>
          <p:nvPr/>
        </p:nvSpPr>
        <p:spPr>
          <a:xfrm>
            <a:off x="6352459" y="3856309"/>
            <a:ext cx="4939748" cy="227937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954F09-FAC1-B0FF-8C31-CBFF20F45605}"/>
              </a:ext>
            </a:extLst>
          </p:cNvPr>
          <p:cNvSpPr/>
          <p:nvPr/>
        </p:nvSpPr>
        <p:spPr>
          <a:xfrm>
            <a:off x="838200" y="3856309"/>
            <a:ext cx="4939748" cy="22793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B49D6-D640-D1AD-F3AD-BC015D6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Spatial Spillovers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3FB51EC-518F-2FD4-B4F2-8A0071288B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3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EC157-7D8E-FBF8-35CD-14C6117C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Spatial Spillovers (Diffusion) results in Peer Effects (Indirect Effects)</a:t>
            </a:r>
          </a:p>
          <a:p>
            <a:r>
              <a:rPr lang="en-US" dirty="0"/>
              <a:t>The effect that neighboring regions gives to you, rather than characteristics of your own region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21D5E-D487-25F5-2CED-DAD35C93116E}"/>
              </a:ext>
            </a:extLst>
          </p:cNvPr>
          <p:cNvSpPr txBox="1"/>
          <p:nvPr/>
        </p:nvSpPr>
        <p:spPr>
          <a:xfrm>
            <a:off x="980660" y="4257332"/>
            <a:ext cx="4574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Y </a:t>
            </a:r>
            <a:r>
              <a:rPr lang="en-US" dirty="0"/>
              <a:t>= Crime rate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X</a:t>
            </a:r>
            <a:r>
              <a:rPr lang="en-US" dirty="0"/>
              <a:t> = Income, Education, </a:t>
            </a:r>
          </a:p>
          <a:p>
            <a:pPr algn="ctr"/>
            <a:r>
              <a:rPr lang="en-US" dirty="0"/>
              <a:t># of funds flowing to police,  # of streetlights</a:t>
            </a: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9D8BB-81B2-0416-D655-BD47ADFECD10}"/>
              </a:ext>
            </a:extLst>
          </p:cNvPr>
          <p:cNvSpPr txBox="1"/>
          <p:nvPr/>
        </p:nvSpPr>
        <p:spPr>
          <a:xfrm>
            <a:off x="6535329" y="4257332"/>
            <a:ext cx="4574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Y </a:t>
            </a:r>
            <a:r>
              <a:rPr lang="en-US" dirty="0"/>
              <a:t>= Crime rate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X</a:t>
            </a:r>
            <a:r>
              <a:rPr lang="en-US" dirty="0"/>
              <a:t> = Income, Education, </a:t>
            </a:r>
          </a:p>
          <a:p>
            <a:pPr algn="ctr"/>
            <a:r>
              <a:rPr lang="en-US" dirty="0"/>
              <a:t># of funds flowing to police,  # of streetlights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419B5C-873B-7647-971C-18FC9555AE07}"/>
              </a:ext>
            </a:extLst>
          </p:cNvPr>
          <p:cNvCxnSpPr>
            <a:cxnSpLocks/>
          </p:cNvCxnSpPr>
          <p:nvPr/>
        </p:nvCxnSpPr>
        <p:spPr>
          <a:xfrm flipH="1" flipV="1">
            <a:off x="4267200" y="4532243"/>
            <a:ext cx="2994991" cy="540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66A11-039C-6CC2-0281-7B5505A43A1D}"/>
              </a:ext>
            </a:extLst>
          </p:cNvPr>
          <p:cNvCxnSpPr>
            <a:cxnSpLocks/>
          </p:cNvCxnSpPr>
          <p:nvPr/>
        </p:nvCxnSpPr>
        <p:spPr>
          <a:xfrm flipH="1">
            <a:off x="4284468" y="4464326"/>
            <a:ext cx="3653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D458F1-3EB8-2AD8-4CA4-7555ABEA4613}"/>
              </a:ext>
            </a:extLst>
          </p:cNvPr>
          <p:cNvSpPr txBox="1"/>
          <p:nvPr/>
        </p:nvSpPr>
        <p:spPr>
          <a:xfrm>
            <a:off x="3267664" y="3394644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0B5CF7-4FF7-9237-62F9-53B7F482E1BE}"/>
              </a:ext>
            </a:extLst>
          </p:cNvPr>
          <p:cNvSpPr txBox="1"/>
          <p:nvPr/>
        </p:nvSpPr>
        <p:spPr>
          <a:xfrm>
            <a:off x="8670188" y="3428107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4152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5494</TotalTime>
  <Words>986</Words>
  <Application>Microsoft Macintosh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Office Theme</vt:lpstr>
      <vt:lpstr>Week 3_12  Spatial Regressions</vt:lpstr>
      <vt:lpstr>Objectives</vt:lpstr>
      <vt:lpstr>Highly Recommended Readings </vt:lpstr>
      <vt:lpstr>RECAP</vt:lpstr>
      <vt:lpstr>What is a Spatial Lag?</vt:lpstr>
      <vt:lpstr>Spatial Characteristics and Terminology</vt:lpstr>
      <vt:lpstr>What is a Spatial Regression?</vt:lpstr>
      <vt:lpstr>Taxonomy of Spatial Models</vt:lpstr>
      <vt:lpstr>Spatial Spillovers</vt:lpstr>
      <vt:lpstr>Model Interpretation </vt:lpstr>
      <vt:lpstr>Model Interpretation </vt:lpstr>
      <vt:lpstr>Model Choice </vt:lpstr>
      <vt:lpstr>Model Choice </vt:lpstr>
      <vt:lpstr>Non-Spatial Regressions</vt:lpstr>
      <vt:lpstr>Non-Spatial Regressions</vt:lpstr>
      <vt:lpstr>Spatial Lag Model</vt:lpstr>
      <vt:lpstr>Spatially Lagged X Model (SLX)</vt:lpstr>
      <vt:lpstr>Spatial Error Model</vt:lpstr>
      <vt:lpstr>Taxonomy of Spatial Models</vt:lpstr>
      <vt:lpstr>Spatial Durbin Model</vt:lpstr>
      <vt:lpstr>Spatial Durbin Error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Yujin Lee</dc:creator>
  <cp:lastModifiedBy>Yujin Lee</cp:lastModifiedBy>
  <cp:revision>18</cp:revision>
  <dcterms:created xsi:type="dcterms:W3CDTF">2024-06-13T20:09:08Z</dcterms:created>
  <dcterms:modified xsi:type="dcterms:W3CDTF">2024-06-18T15:39:51Z</dcterms:modified>
</cp:coreProperties>
</file>