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0" autoAdjust="0"/>
    <p:restoredTop sz="94660"/>
  </p:normalViewPr>
  <p:slideViewPr>
    <p:cSldViewPr snapToGrid="0">
      <p:cViewPr varScale="1">
        <p:scale>
          <a:sx n="128" d="100"/>
          <a:sy n="128"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alinga_architecture" TargetMode="External"/><Relationship Id="rId2" Type="http://schemas.openxmlformats.org/officeDocument/2006/relationships/hyperlink" Target="https://en.wikipedia.org/wiki/Hindu" TargetMode="External"/><Relationship Id="rId1" Type="http://schemas.openxmlformats.org/officeDocument/2006/relationships/slideLayout" Target="../slideLayouts/slideLayout2.xml"/><Relationship Id="rId5" Type="http://schemas.openxmlformats.org/officeDocument/2006/relationships/hyperlink" Target="https://en.wikipedia.org/wiki/Konark" TargetMode="External"/><Relationship Id="rId4" Type="http://schemas.openxmlformats.org/officeDocument/2006/relationships/hyperlink" Target="https://en.wikipedia.org/wiki/Pu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lstStyle/>
          <a:p>
            <a:r>
              <a:rPr lang="en-IN" dirty="0"/>
              <a:t>Tourism </a:t>
            </a:r>
            <a:r>
              <a:rPr lang="en-IN"/>
              <a:t>&amp; Culture:</a:t>
            </a:r>
            <a:endParaRPr lang="en-IN" dirty="0"/>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ormAutofit/>
          </a:bodyPr>
          <a:lstStyle/>
          <a:p>
            <a:r>
              <a:rPr lang="en-IN" sz="2400" dirty="0">
                <a:solidFill>
                  <a:schemeClr val="accent1">
                    <a:lumMod val="60000"/>
                    <a:lumOff val="40000"/>
                  </a:schemeClr>
                </a:solidFill>
              </a:rPr>
              <a:t>APPRECIATING THE TANGIBLE &amp; THE INTANGIBLE OF BHUBANESWAR THROUGH CULTURAL TOURISM</a:t>
            </a:r>
          </a:p>
          <a:p>
            <a:r>
              <a:rPr lang="en-IN" sz="2000" dirty="0">
                <a:solidFill>
                  <a:schemeClr val="accent1">
                    <a:lumMod val="60000"/>
                    <a:lumOff val="40000"/>
                  </a:schemeClr>
                </a:solidFill>
              </a:rPr>
              <a:t>By Ayona </a:t>
            </a:r>
            <a:r>
              <a:rPr lang="en-IN" sz="2000" dirty="0" err="1">
                <a:solidFill>
                  <a:schemeClr val="accent1">
                    <a:lumMod val="60000"/>
                    <a:lumOff val="40000"/>
                  </a:schemeClr>
                </a:solidFill>
              </a:rPr>
              <a:t>Bhaduri</a:t>
            </a:r>
            <a:r>
              <a:rPr lang="en-IN" sz="2000" dirty="0">
                <a:solidFill>
                  <a:schemeClr val="accent1">
                    <a:lumMod val="60000"/>
                    <a:lumOff val="40000"/>
                  </a:schemeClr>
                </a:solidFill>
              </a:rPr>
              <a:t> </a:t>
            </a:r>
          </a:p>
        </p:txBody>
      </p:sp>
    </p:spTree>
    <p:extLst>
      <p:ext uri="{BB962C8B-B14F-4D97-AF65-F5344CB8AC3E}">
        <p14:creationId xmlns:p14="http://schemas.microsoft.com/office/powerpoint/2010/main" val="118947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320800"/>
          </a:xfrm>
        </p:spPr>
        <p:txBody>
          <a:bodyPr/>
          <a:lstStyle/>
          <a:p>
            <a:r>
              <a:rPr lang="en-IN" dirty="0"/>
              <a:t>What is culture?</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oAutofit/>
          </a:bodyPr>
          <a:lstStyle/>
          <a:p>
            <a:pPr marL="0" indent="0">
              <a:buNone/>
            </a:pPr>
            <a:r>
              <a:rPr lang="en-IN" sz="2400" dirty="0">
                <a:solidFill>
                  <a:schemeClr val="accent1">
                    <a:lumMod val="60000"/>
                    <a:lumOff val="40000"/>
                  </a:schemeClr>
                </a:solidFill>
              </a:rPr>
              <a:t>In Sri </a:t>
            </a:r>
            <a:r>
              <a:rPr lang="en-IN" sz="2400" dirty="0" err="1">
                <a:solidFill>
                  <a:schemeClr val="accent1">
                    <a:lumMod val="60000"/>
                    <a:lumOff val="40000"/>
                  </a:schemeClr>
                </a:solidFill>
              </a:rPr>
              <a:t>Aurobindo’s</a:t>
            </a:r>
            <a:r>
              <a:rPr lang="en-IN" sz="2400" dirty="0">
                <a:solidFill>
                  <a:schemeClr val="accent1">
                    <a:lumMod val="60000"/>
                    <a:lumOff val="40000"/>
                  </a:schemeClr>
                </a:solidFill>
              </a:rPr>
              <a:t> words,</a:t>
            </a:r>
          </a:p>
          <a:p>
            <a:r>
              <a:rPr lang="en-IN" sz="2400" dirty="0">
                <a:solidFill>
                  <a:schemeClr val="accent1">
                    <a:lumMod val="60000"/>
                    <a:lumOff val="40000"/>
                  </a:schemeClr>
                </a:solidFill>
              </a:rPr>
              <a:t>The culture of a people may be described as the expression of a consciousness of life which formulates itself in </a:t>
            </a:r>
            <a:r>
              <a:rPr lang="en-IN" sz="2400" b="1" u="sng" dirty="0">
                <a:solidFill>
                  <a:schemeClr val="accent1">
                    <a:lumMod val="60000"/>
                    <a:lumOff val="40000"/>
                  </a:schemeClr>
                </a:solidFill>
              </a:rPr>
              <a:t>three</a:t>
            </a:r>
            <a:r>
              <a:rPr lang="en-IN" sz="2400" dirty="0">
                <a:solidFill>
                  <a:schemeClr val="accent1">
                    <a:lumMod val="60000"/>
                    <a:lumOff val="40000"/>
                  </a:schemeClr>
                </a:solidFill>
              </a:rPr>
              <a:t> aspects.</a:t>
            </a:r>
          </a:p>
          <a:p>
            <a:r>
              <a:rPr lang="en-IN" sz="2400" dirty="0">
                <a:solidFill>
                  <a:schemeClr val="accent1">
                    <a:lumMod val="60000"/>
                    <a:lumOff val="40000"/>
                  </a:schemeClr>
                </a:solidFill>
              </a:rPr>
              <a:t>There is a side of thought, of ideal, of upward will and soul’s aspiration, which is reflected in the people’s </a:t>
            </a:r>
            <a:r>
              <a:rPr lang="en-IN" sz="2400" b="1" u="sng" dirty="0">
                <a:solidFill>
                  <a:schemeClr val="accent1">
                    <a:lumMod val="60000"/>
                    <a:lumOff val="40000"/>
                  </a:schemeClr>
                </a:solidFill>
              </a:rPr>
              <a:t>philosophy and religion</a:t>
            </a:r>
            <a:r>
              <a:rPr lang="en-IN" sz="2400" dirty="0">
                <a:solidFill>
                  <a:schemeClr val="accent1">
                    <a:lumMod val="60000"/>
                    <a:lumOff val="40000"/>
                  </a:schemeClr>
                </a:solidFill>
              </a:rPr>
              <a:t>.</a:t>
            </a:r>
          </a:p>
          <a:p>
            <a:r>
              <a:rPr lang="en-IN" sz="2400" dirty="0">
                <a:solidFill>
                  <a:schemeClr val="accent1">
                    <a:lumMod val="60000"/>
                    <a:lumOff val="40000"/>
                  </a:schemeClr>
                </a:solidFill>
              </a:rPr>
              <a:t>There is a side of </a:t>
            </a:r>
            <a:r>
              <a:rPr lang="en-IN" sz="2400" b="1" u="sng" dirty="0">
                <a:solidFill>
                  <a:schemeClr val="accent1">
                    <a:lumMod val="60000"/>
                    <a:lumOff val="40000"/>
                  </a:schemeClr>
                </a:solidFill>
              </a:rPr>
              <a:t>creative self-expression </a:t>
            </a:r>
            <a:r>
              <a:rPr lang="en-IN" sz="2400" dirty="0">
                <a:solidFill>
                  <a:schemeClr val="accent1">
                    <a:lumMod val="60000"/>
                    <a:lumOff val="40000"/>
                  </a:schemeClr>
                </a:solidFill>
              </a:rPr>
              <a:t>and appreciative aesthesis, intelligence and imagination, which finds expression in its </a:t>
            </a:r>
            <a:r>
              <a:rPr lang="en-IN" sz="2400" b="1" u="sng" dirty="0">
                <a:solidFill>
                  <a:schemeClr val="accent1">
                    <a:lumMod val="60000"/>
                    <a:lumOff val="40000"/>
                  </a:schemeClr>
                </a:solidFill>
              </a:rPr>
              <a:t>art, poetry, literature, music, dance</a:t>
            </a:r>
          </a:p>
          <a:p>
            <a:r>
              <a:rPr lang="en-IN" sz="2400" dirty="0">
                <a:solidFill>
                  <a:schemeClr val="accent1">
                    <a:lumMod val="60000"/>
                    <a:lumOff val="40000"/>
                  </a:schemeClr>
                </a:solidFill>
              </a:rPr>
              <a:t>And, there is a side of practical and outward formulation, which is provided for in its </a:t>
            </a:r>
            <a:r>
              <a:rPr lang="en-IN" sz="2400" b="1" u="sng" dirty="0">
                <a:solidFill>
                  <a:schemeClr val="accent1">
                    <a:lumMod val="60000"/>
                    <a:lumOff val="40000"/>
                  </a:schemeClr>
                </a:solidFill>
              </a:rPr>
              <a:t>society and politics</a:t>
            </a:r>
          </a:p>
        </p:txBody>
      </p:sp>
    </p:spTree>
    <p:extLst>
      <p:ext uri="{BB962C8B-B14F-4D97-AF65-F5344CB8AC3E}">
        <p14:creationId xmlns:p14="http://schemas.microsoft.com/office/powerpoint/2010/main" val="11592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p>
          <a:p>
            <a:r>
              <a:rPr lang="en-IN" sz="2000" dirty="0">
                <a:solidFill>
                  <a:schemeClr val="accent1">
                    <a:lumMod val="60000"/>
                    <a:lumOff val="40000"/>
                  </a:schemeClr>
                </a:solidFill>
                <a:latin typeface="Arial Rounded MT Bold" panose="020F0704030504030204" pitchFamily="34" charset="0"/>
              </a:rPr>
              <a:t>“ beyond the common perception of tourism as being limited to holiday activity only”, as people “ travelling to and staying in places outside their usual environment for not more than one consecutive year for leisure, business and other purposes”</a:t>
            </a:r>
          </a:p>
          <a:p>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a:p>
            <a:r>
              <a:rPr lang="en-IN" sz="2000" dirty="0">
                <a:solidFill>
                  <a:schemeClr val="accent1">
                    <a:lumMod val="60000"/>
                    <a:lumOff val="40000"/>
                  </a:schemeClr>
                </a:solidFill>
                <a:latin typeface="Arial Rounded MT Bold" panose="020F0704030504030204" pitchFamily="34" charset="0"/>
              </a:rPr>
              <a:t>Today, tourism is a major source of income for many countries, and affects the economy of both the source and the host countries, in some cases being of vital importance</a:t>
            </a:r>
          </a:p>
        </p:txBody>
      </p:sp>
    </p:spTree>
    <p:extLst>
      <p:ext uri="{BB962C8B-B14F-4D97-AF65-F5344CB8AC3E}">
        <p14:creationId xmlns:p14="http://schemas.microsoft.com/office/powerpoint/2010/main" val="13549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B38C-0E0A-475E-AAF1-5C4557C3F24A}"/>
              </a:ext>
            </a:extLst>
          </p:cNvPr>
          <p:cNvSpPr>
            <a:spLocks noGrp="1"/>
          </p:cNvSpPr>
          <p:nvPr>
            <p:ph type="title"/>
          </p:nvPr>
        </p:nvSpPr>
        <p:spPr>
          <a:xfrm>
            <a:off x="677334" y="156237"/>
            <a:ext cx="8596668" cy="1320800"/>
          </a:xfrm>
        </p:spPr>
        <p:txBody>
          <a:bodyPr/>
          <a:lstStyle/>
          <a:p>
            <a:r>
              <a:rPr lang="en-IN" dirty="0"/>
              <a:t>What do we mean by Cultural Tourism?</a:t>
            </a:r>
          </a:p>
        </p:txBody>
      </p:sp>
      <p:sp>
        <p:nvSpPr>
          <p:cNvPr id="3" name="Content Placeholder 2">
            <a:extLst>
              <a:ext uri="{FF2B5EF4-FFF2-40B4-BE49-F238E27FC236}">
                <a16:creationId xmlns:a16="http://schemas.microsoft.com/office/drawing/2014/main" id="{0649A416-4688-43F4-BBB6-AFE1E13406BA}"/>
              </a:ext>
            </a:extLst>
          </p:cNvPr>
          <p:cNvSpPr>
            <a:spLocks noGrp="1"/>
          </p:cNvSpPr>
          <p:nvPr>
            <p:ph idx="1"/>
          </p:nvPr>
        </p:nvSpPr>
        <p:spPr>
          <a:xfrm>
            <a:off x="677334" y="1234440"/>
            <a:ext cx="8596668" cy="5623559"/>
          </a:xfrm>
        </p:spPr>
        <p:txBody>
          <a:bodyPr>
            <a:normAutofit/>
          </a:bodyPr>
          <a:lstStyle/>
          <a:p>
            <a:r>
              <a:rPr lang="en-IN" sz="2000" dirty="0"/>
              <a:t>Cultural Tourism is the subset of tourism concerned with a particular country or region’s culture, specifically the lifestyle of the people in those geographical areas, the history of those people, their art and craft, their language and literature, their architecture, their religion, and all other elements that have helped shape their way of life.</a:t>
            </a:r>
          </a:p>
          <a:p>
            <a:pPr marL="0" indent="0">
              <a:buNone/>
            </a:pPr>
            <a:endParaRPr lang="en-IN" dirty="0"/>
          </a:p>
          <a:p>
            <a:r>
              <a:rPr lang="en-IN" dirty="0">
                <a:solidFill>
                  <a:schemeClr val="accent1">
                    <a:lumMod val="60000"/>
                    <a:lumOff val="40000"/>
                  </a:schemeClr>
                </a:solidFill>
              </a:rPr>
              <a:t>Every race has something essential to contribute to the world’s civilisation in the course of its own self-expression and self-realisation. </a:t>
            </a:r>
          </a:p>
          <a:p>
            <a:r>
              <a:rPr lang="en-IN" dirty="0">
                <a:solidFill>
                  <a:schemeClr val="accent1">
                    <a:lumMod val="60000"/>
                    <a:lumOff val="40000"/>
                  </a:schemeClr>
                </a:solidFill>
              </a:rPr>
              <a:t>And the essential contribution of India is simply her </a:t>
            </a:r>
            <a:r>
              <a:rPr lang="en-IN" dirty="0" err="1">
                <a:solidFill>
                  <a:schemeClr val="accent1">
                    <a:lumMod val="60000"/>
                    <a:lumOff val="40000"/>
                  </a:schemeClr>
                </a:solidFill>
              </a:rPr>
              <a:t>Indianness</a:t>
            </a:r>
            <a:r>
              <a:rPr lang="en-IN" dirty="0">
                <a:solidFill>
                  <a:schemeClr val="accent1">
                    <a:lumMod val="60000"/>
                    <a:lumOff val="40000"/>
                  </a:schemeClr>
                </a:solidFill>
              </a:rPr>
              <a:t>. </a:t>
            </a:r>
          </a:p>
          <a:p>
            <a:r>
              <a:rPr lang="en-IN" dirty="0">
                <a:solidFill>
                  <a:schemeClr val="accent1">
                    <a:lumMod val="60000"/>
                    <a:lumOff val="40000"/>
                  </a:schemeClr>
                </a:solidFill>
              </a:rPr>
              <a:t>All that India has to offer to the world proceeds from her philosophy. </a:t>
            </a:r>
          </a:p>
          <a:p>
            <a:r>
              <a:rPr lang="en-IN" dirty="0">
                <a:solidFill>
                  <a:schemeClr val="accent1">
                    <a:lumMod val="60000"/>
                    <a:lumOff val="40000"/>
                  </a:schemeClr>
                </a:solidFill>
              </a:rPr>
              <a:t>That this philosophy has held India together and seen her through many upheavals – political, social, economic, intellectual, is brought to the fore when Max Muller, the famous scholar and Orientalist, remarks, ‘</a:t>
            </a:r>
            <a:r>
              <a:rPr lang="en-IN" b="1" i="1" dirty="0">
                <a:solidFill>
                  <a:schemeClr val="accent1">
                    <a:lumMod val="60000"/>
                    <a:lumOff val="40000"/>
                  </a:schemeClr>
                </a:solidFill>
              </a:rPr>
              <a:t>There is, in fact, an unbroken continuity between the most modern and the most ancient phases of Hindu thought, extending over more than three thousand years</a:t>
            </a:r>
            <a:r>
              <a:rPr lang="en-IN" dirty="0">
                <a:solidFill>
                  <a:schemeClr val="accent1">
                    <a:lumMod val="60000"/>
                    <a:lumOff val="40000"/>
                  </a:schemeClr>
                </a:solidFill>
              </a:rPr>
              <a:t>.’</a:t>
            </a:r>
          </a:p>
          <a:p>
            <a:endParaRPr lang="en-IN" dirty="0"/>
          </a:p>
        </p:txBody>
      </p:sp>
    </p:spTree>
    <p:extLst>
      <p:ext uri="{BB962C8B-B14F-4D97-AF65-F5344CB8AC3E}">
        <p14:creationId xmlns:p14="http://schemas.microsoft.com/office/powerpoint/2010/main" val="205473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5E2C-7C82-4F40-A018-6C3A5F580AA3}"/>
              </a:ext>
            </a:extLst>
          </p:cNvPr>
          <p:cNvSpPr>
            <a:spLocks noGrp="1"/>
          </p:cNvSpPr>
          <p:nvPr>
            <p:ph type="title"/>
          </p:nvPr>
        </p:nvSpPr>
        <p:spPr>
          <a:xfrm>
            <a:off x="677334" y="194311"/>
            <a:ext cx="8596668" cy="1320800"/>
          </a:xfrm>
        </p:spPr>
        <p:txBody>
          <a:bodyPr/>
          <a:lstStyle/>
          <a:p>
            <a:r>
              <a:rPr lang="en-IN" dirty="0"/>
              <a:t>Bhubaneswar – The Temple City of India</a:t>
            </a:r>
          </a:p>
        </p:txBody>
      </p:sp>
      <p:sp>
        <p:nvSpPr>
          <p:cNvPr id="3" name="Content Placeholder 2">
            <a:extLst>
              <a:ext uri="{FF2B5EF4-FFF2-40B4-BE49-F238E27FC236}">
                <a16:creationId xmlns:a16="http://schemas.microsoft.com/office/drawing/2014/main" id="{AE3B8020-90C7-4E85-BAEB-4827A12729EA}"/>
              </a:ext>
            </a:extLst>
          </p:cNvPr>
          <p:cNvSpPr>
            <a:spLocks noGrp="1"/>
          </p:cNvSpPr>
          <p:nvPr>
            <p:ph idx="1"/>
          </p:nvPr>
        </p:nvSpPr>
        <p:spPr>
          <a:xfrm>
            <a:off x="677334" y="1165860"/>
            <a:ext cx="8596668" cy="5497829"/>
          </a:xfrm>
        </p:spPr>
        <p:txBody>
          <a:bodyPr>
            <a:normAutofit/>
          </a:bodyPr>
          <a:lstStyle/>
          <a:p>
            <a:r>
              <a:rPr lang="en-IN" dirty="0">
                <a:solidFill>
                  <a:schemeClr val="accent1">
                    <a:lumMod val="60000"/>
                    <a:lumOff val="40000"/>
                  </a:schemeClr>
                </a:solidFill>
              </a:rPr>
              <a:t>The land of Odisha is a thriving example of India’s exquisite cultural heritage – be it tangible, as observed in </a:t>
            </a:r>
            <a:r>
              <a:rPr lang="en-IN" dirty="0" err="1">
                <a:solidFill>
                  <a:schemeClr val="accent1">
                    <a:lumMod val="60000"/>
                    <a:lumOff val="40000"/>
                  </a:schemeClr>
                </a:solidFill>
              </a:rPr>
              <a:t>Orissan</a:t>
            </a:r>
            <a:r>
              <a:rPr lang="en-IN" dirty="0">
                <a:solidFill>
                  <a:schemeClr val="accent1">
                    <a:lumMod val="60000"/>
                    <a:lumOff val="40000"/>
                  </a:schemeClr>
                </a:solidFill>
              </a:rPr>
              <a:t> sculpture and architecture, or intangible, as in the rich legacy of </a:t>
            </a:r>
            <a:r>
              <a:rPr lang="en-IN" dirty="0" err="1">
                <a:solidFill>
                  <a:schemeClr val="accent1">
                    <a:lumMod val="60000"/>
                    <a:lumOff val="40000"/>
                  </a:schemeClr>
                </a:solidFill>
              </a:rPr>
              <a:t>Odissi</a:t>
            </a:r>
            <a:r>
              <a:rPr lang="en-IN" dirty="0">
                <a:solidFill>
                  <a:schemeClr val="accent1">
                    <a:lumMod val="60000"/>
                    <a:lumOff val="40000"/>
                  </a:schemeClr>
                </a:solidFill>
              </a:rPr>
              <a:t> dance and allied arts.</a:t>
            </a:r>
          </a:p>
          <a:p>
            <a:r>
              <a:rPr lang="en-IN" dirty="0">
                <a:solidFill>
                  <a:schemeClr val="accent1">
                    <a:lumMod val="60000"/>
                    <a:lumOff val="40000"/>
                  </a:schemeClr>
                </a:solidFill>
              </a:rPr>
              <a:t>Within it, the city of Bhubaneswar is found to be a confluence of Hindu, Buddhist and Jain heritage boasting of some of the finest </a:t>
            </a:r>
            <a:r>
              <a:rPr lang="en-IN" dirty="0" err="1">
                <a:solidFill>
                  <a:schemeClr val="accent1">
                    <a:lumMod val="60000"/>
                    <a:lumOff val="40000"/>
                  </a:schemeClr>
                </a:solidFill>
              </a:rPr>
              <a:t>Kalingan</a:t>
            </a:r>
            <a:r>
              <a:rPr lang="en-IN" dirty="0">
                <a:solidFill>
                  <a:schemeClr val="accent1">
                    <a:lumMod val="60000"/>
                    <a:lumOff val="40000"/>
                  </a:schemeClr>
                </a:solidFill>
              </a:rPr>
              <a:t> temples. With many 6th-13th century CE </a:t>
            </a:r>
            <a:r>
              <a:rPr lang="en-IN" u="sng" dirty="0">
                <a:solidFill>
                  <a:schemeClr val="accent1">
                    <a:lumMod val="60000"/>
                    <a:lumOff val="40000"/>
                  </a:schemeClr>
                </a:solidFill>
                <a:hlinkClick r:id="rId2" tooltip="Hindu"/>
              </a:rPr>
              <a:t>Hindu</a:t>
            </a:r>
            <a:r>
              <a:rPr lang="en-IN" dirty="0">
                <a:solidFill>
                  <a:schemeClr val="accent1">
                    <a:lumMod val="60000"/>
                    <a:lumOff val="40000"/>
                  </a:schemeClr>
                </a:solidFill>
              </a:rPr>
              <a:t> temples, which span the entire spectrum of </a:t>
            </a:r>
            <a:r>
              <a:rPr lang="en-IN" u="sng" dirty="0">
                <a:solidFill>
                  <a:schemeClr val="accent1">
                    <a:lumMod val="60000"/>
                    <a:lumOff val="40000"/>
                  </a:schemeClr>
                </a:solidFill>
                <a:hlinkClick r:id="rId3" tooltip="Kalinga architecture"/>
              </a:rPr>
              <a:t>Kalinga architecture</a:t>
            </a:r>
            <a:r>
              <a:rPr lang="en-IN" dirty="0">
                <a:solidFill>
                  <a:schemeClr val="accent1">
                    <a:lumMod val="60000"/>
                    <a:lumOff val="40000"/>
                  </a:schemeClr>
                </a:solidFill>
              </a:rPr>
              <a:t>, Bhubaneswar is often referred to as a "Temple City of India".</a:t>
            </a:r>
          </a:p>
          <a:p>
            <a:r>
              <a:rPr lang="en-IN" dirty="0">
                <a:solidFill>
                  <a:schemeClr val="accent1">
                    <a:lumMod val="60000"/>
                    <a:lumOff val="40000"/>
                  </a:schemeClr>
                </a:solidFill>
              </a:rPr>
              <a:t>Along with the old town, the region, historically was often depicted as </a:t>
            </a:r>
            <a:r>
              <a:rPr lang="en-IN" i="1" dirty="0" err="1">
                <a:solidFill>
                  <a:schemeClr val="accent1">
                    <a:lumMod val="60000"/>
                    <a:lumOff val="40000"/>
                  </a:schemeClr>
                </a:solidFill>
              </a:rPr>
              <a:t>Ekamra</a:t>
            </a:r>
            <a:r>
              <a:rPr lang="en-IN" i="1" dirty="0">
                <a:solidFill>
                  <a:schemeClr val="accent1">
                    <a:lumMod val="60000"/>
                    <a:lumOff val="40000"/>
                  </a:schemeClr>
                </a:solidFill>
              </a:rPr>
              <a:t> </a:t>
            </a:r>
            <a:r>
              <a:rPr lang="en-IN" i="1" dirty="0" err="1">
                <a:solidFill>
                  <a:schemeClr val="accent1">
                    <a:lumMod val="60000"/>
                    <a:lumOff val="40000"/>
                  </a:schemeClr>
                </a:solidFill>
              </a:rPr>
              <a:t>Kshetra</a:t>
            </a:r>
            <a:r>
              <a:rPr lang="en-IN" dirty="0">
                <a:solidFill>
                  <a:schemeClr val="accent1">
                    <a:lumMod val="60000"/>
                    <a:lumOff val="40000"/>
                  </a:schemeClr>
                </a:solidFill>
              </a:rPr>
              <a:t> (Temple City). With the diverse ranges of heritage resources, it showcases significant sacred cultural landscape components which have evolved with the support of available natural resource base and cultural trigger. </a:t>
            </a:r>
          </a:p>
          <a:p>
            <a:r>
              <a:rPr lang="en-IN" dirty="0">
                <a:solidFill>
                  <a:schemeClr val="accent1">
                    <a:lumMod val="60000"/>
                    <a:lumOff val="40000"/>
                  </a:schemeClr>
                </a:solidFill>
              </a:rPr>
              <a:t>Although the modern city of Bhubaneswar was formally established only in 1948, the history of the areas in and around the present-day city can be traced to 3rd century BCE and earlier. With </a:t>
            </a:r>
            <a:r>
              <a:rPr lang="en-IN" u="sng" dirty="0" err="1">
                <a:solidFill>
                  <a:schemeClr val="accent1">
                    <a:lumMod val="60000"/>
                    <a:lumOff val="40000"/>
                  </a:schemeClr>
                </a:solidFill>
                <a:hlinkClick r:id="rId4" tooltip="Puri"/>
              </a:rPr>
              <a:t>Puri</a:t>
            </a:r>
            <a:r>
              <a:rPr lang="en-IN" dirty="0">
                <a:solidFill>
                  <a:schemeClr val="accent1">
                    <a:lumMod val="60000"/>
                    <a:lumOff val="40000"/>
                  </a:schemeClr>
                </a:solidFill>
              </a:rPr>
              <a:t> and </a:t>
            </a:r>
            <a:r>
              <a:rPr lang="en-IN" u="sng" dirty="0">
                <a:solidFill>
                  <a:schemeClr val="accent1">
                    <a:lumMod val="60000"/>
                    <a:lumOff val="40000"/>
                  </a:schemeClr>
                </a:solidFill>
                <a:hlinkClick r:id="rId5" tooltip="Konark"/>
              </a:rPr>
              <a:t>Konark</a:t>
            </a:r>
            <a:r>
              <a:rPr lang="en-IN" dirty="0">
                <a:solidFill>
                  <a:schemeClr val="accent1">
                    <a:lumMod val="60000"/>
                    <a:lumOff val="40000"/>
                  </a:schemeClr>
                </a:solidFill>
              </a:rPr>
              <a:t> it forms the </a:t>
            </a:r>
            <a:r>
              <a:rPr lang="en-IN" i="1" dirty="0">
                <a:solidFill>
                  <a:schemeClr val="accent1">
                    <a:lumMod val="60000"/>
                    <a:lumOff val="40000"/>
                  </a:schemeClr>
                </a:solidFill>
              </a:rPr>
              <a:t>Swarna </a:t>
            </a:r>
            <a:r>
              <a:rPr lang="en-IN" i="1" dirty="0" err="1">
                <a:solidFill>
                  <a:schemeClr val="accent1">
                    <a:lumMod val="60000"/>
                    <a:lumOff val="40000"/>
                  </a:schemeClr>
                </a:solidFill>
              </a:rPr>
              <a:t>Tribhuja</a:t>
            </a:r>
            <a:r>
              <a:rPr lang="en-IN" dirty="0">
                <a:solidFill>
                  <a:schemeClr val="accent1">
                    <a:lumMod val="60000"/>
                    <a:lumOff val="40000"/>
                  </a:schemeClr>
                </a:solidFill>
              </a:rPr>
              <a:t> (Golden Triangle), one of eastern India's most visited destinations.</a:t>
            </a:r>
          </a:p>
          <a:p>
            <a:endParaRPr lang="en-IN" dirty="0"/>
          </a:p>
        </p:txBody>
      </p:sp>
    </p:spTree>
    <p:extLst>
      <p:ext uri="{BB962C8B-B14F-4D97-AF65-F5344CB8AC3E}">
        <p14:creationId xmlns:p14="http://schemas.microsoft.com/office/powerpoint/2010/main" val="51348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661</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Trebuchet MS</vt:lpstr>
      <vt:lpstr>Wingdings 3</vt:lpstr>
      <vt:lpstr>Facet</vt:lpstr>
      <vt:lpstr>Tourism &amp; Culture:</vt:lpstr>
      <vt:lpstr>What is culture?</vt:lpstr>
      <vt:lpstr>What is Tourism?</vt:lpstr>
      <vt:lpstr>What do we mean by Cultural Tourism?</vt:lpstr>
      <vt:lpstr>Bhubaneswar – The Temple City of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Ouyang Mingyu</cp:lastModifiedBy>
  <cp:revision>20</cp:revision>
  <dcterms:created xsi:type="dcterms:W3CDTF">2018-03-15T13:52:44Z</dcterms:created>
  <dcterms:modified xsi:type="dcterms:W3CDTF">2025-02-01T08:53:11Z</dcterms:modified>
</cp:coreProperties>
</file>