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7" d="100"/>
          <a:sy n="67" d="100"/>
        </p:scale>
        <p:origin x="102"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bg>
      <p:bgPr>
        <a:noFill/>
        <a:effectLst/>
      </p:bgPr>
    </p:bg>
    <p:spTree>
      <p:nvGrpSpPr>
        <p:cNvPr id="1" name=""/>
        <p:cNvGrpSpPr/>
        <p:nvPr/>
      </p:nvGrpSpPr>
      <p:grpSpPr/>
      <p:sp>
        <p:nvSpPr>
          <p:cNvPr id="2" name="Title 1">
            <a:extLst>
              <a:ext uri="{FF2B5EF4-FFF2-40B4-BE49-F238E27FC236}">
                <a16:creationId xmlns:a16="http://schemas.microsoft.com/office/drawing/2014/main" id="{EBAD408D-CD41-468D-B127-3485E79E98E4}"/>
              </a:ext>
            </a:extLst>
          </p:cNvPr>
          <p:cNvSpPr>
            <a:spLocks noGrp="1"/>
          </p:cNvSpPr>
          <p:nvPr>
            <p:ph type="ctrTitle"/>
          </p:nvPr>
        </p:nvSpPr>
        <p:spPr/>
        <p:txBody>
          <a:bodyPr/>
          <a:lstStyle>
            <a:lvl1pPr>
              <a:defRPr>
                <a:solidFill/>
              </a:defRPr>
            </a:lvl1pPr>
          </a:lstStyle>
          <a:p>
            <a:pPr>
              <a:defRPr>
                <a:solidFill/>
              </a:defRPr>
            </a:pPr>
            <a:r>
              <a:rPr lang="en-IN">
                <a:solidFill/>
              </a:rPr>
              <a:t>iPhone 16 Pro</a:t>
            </a:r>
            <a:endParaRPr lang="en-IN" dirty="0"/>
          </a:p>
        </p:txBody>
      </p:sp>
      <p:sp>
        <p:nvSpPr>
          <p:cNvPr id="3" name="Subtitle 2">
            <a:extLst>
              <a:ext uri="{FF2B5EF4-FFF2-40B4-BE49-F238E27FC236}">
                <a16:creationId xmlns:a16="http://schemas.microsoft.com/office/drawing/2014/main" id="{145F6AD7-357B-4E96-B74A-2D5F03226A42}"/>
              </a:ext>
            </a:extLst>
          </p:cNvPr>
          <p:cNvSpPr>
            <a:spLocks noGrp="1"/>
          </p:cNvSpPr>
          <p:nvPr>
            <p:ph type="subTitle" idx="1"/>
          </p:nvPr>
        </p:nvSpPr>
        <p:spPr>
          <a:xfrm>
            <a:off x="1507067" y="4050833"/>
            <a:ext cx="7766936" cy="1412707"/>
          </a:xfrm>
        </p:spPr>
        <p:txBody>
          <a:bodyPr>
            <a:normAutofit/>
          </a:bodyPr>
          <a:lstStyle>
            <a:lvl1pPr>
              <a:defRPr>
                <a:solidFill/>
              </a:defRPr>
            </a:lvl1pPr>
          </a:lstStyle>
          <a:p>
            <a:pPr>
              <a:defRPr>
                <a:solidFill/>
              </a:defRPr>
            </a:pPr>
            <a:r>
              <a:rPr lang="en-IN" sz="2400" dirty="0">
                <a:solidFill>
                  <a:schemeClr val="accent1">
                    <a:lumMod val="60000"/>
                    <a:lumOff val="40000"/>
                  </a:schemeClr>
                </a:solidFill>
              </a:rPr>
              <a:t>Discover the Future of Innovation</a:t>
            </a:r>
          </a:p>
          <a:p>
            <a:pPr>
              <a:defRPr>
                <a:solidFill/>
              </a:defRPr>
            </a:pPr>
            <a:r>
              <a:rPr lang="en-IN" sz="2000" dirty="0">
                <a:solidFill>
                  <a:schemeClr val="accent1">
                    <a:lumMod val="60000"/>
                    <a:lumOff val="40000"/>
                  </a:schemeClr>
                </a:solidFill>
              </a:rPr>
              <a:t>Apple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noFill/>
        <a:effectLst/>
      </p:bgPr>
    </p:bg>
    <p:spTree>
      <p:nvGrpSpPr>
        <p:cNvPr id="1" name=""/>
        <p:cNvGrpSpPr/>
        <p:nvPr/>
      </p:nvGrpSpPr>
      <p:grpSpPr/>
      <p:sp>
        <p:nvSpPr>
          <p:cNvPr id="2" name="Title 1">
            <a:extLst>
              <a:ext uri="{FF2B5EF4-FFF2-40B4-BE49-F238E27FC236}">
                <a16:creationId xmlns:a16="http://schemas.microsoft.com/office/drawing/2014/main" id="{7C8510CC-2D9C-4AE5-A4E9-0FE369EB394C}"/>
              </a:ext>
            </a:extLst>
          </p:cNvPr>
          <p:cNvSpPr>
            <a:spLocks noGrp="1"/>
          </p:cNvSpPr>
          <p:nvPr>
            <p:ph type="title"/>
          </p:nvPr>
        </p:nvSpPr>
        <p:spPr>
          <a:xfrm>
            <a:off x="677334" y="106680"/>
            <a:ext cx="8596668" cy="1320800"/>
          </a:xfrm>
        </p:spPr>
        <p:txBody>
          <a:bodyPr/>
          <a:lstStyle>
            <a:lvl1pPr>
              <a:defRPr>
                <a:solidFill/>
              </a:defRPr>
            </a:lvl1pPr>
          </a:lstStyle>
          <a:p>
            <a:pPr>
              <a:defRPr>
                <a:solidFill/>
              </a:defRPr>
            </a:pPr>
            <a:r>
              <a:rPr lang="en-IN" dirty="0">
                <a:solidFill/>
              </a:rPr>
              <a:t>iPhone 16 Pro</a:t>
            </a:r>
          </a:p>
        </p:txBody>
      </p:sp>
      <p:sp>
        <p:nvSpPr>
          <p:cNvPr id="3" name="Content Placeholder 2">
            <a:extLst>
              <a:ext uri="{FF2B5EF4-FFF2-40B4-BE49-F238E27FC236}">
                <a16:creationId xmlns:a16="http://schemas.microsoft.com/office/drawing/2014/main" id="{B08168F9-DBFD-422A-918C-F44607DF0B12}"/>
              </a:ext>
            </a:extLst>
          </p:cNvPr>
          <p:cNvSpPr>
            <a:spLocks noGrp="1"/>
          </p:cNvSpPr>
          <p:nvPr>
            <p:ph idx="1"/>
          </p:nvPr>
        </p:nvSpPr>
        <p:spPr>
          <a:xfrm>
            <a:off x="677334" y="1132840"/>
            <a:ext cx="8596668" cy="5382260"/>
          </a:xfrm>
        </p:spPr>
        <p:txBody>
          <a:bodyPr>
            <a:noAutofit/>
          </a:bodyPr>
          <a:lstStyle>
            <a:lvl1pPr>
              <a:defRPr>
                <a:solidFill/>
              </a:defRPr>
            </a:lvl1pPr>
          </a:lstStyle>
          <a:p>
            <a:pPr marL="0" indent="0">
              <a:buNone/>
              <a:defRPr>
                <a:solidFill/>
              </a:defRPr>
            </a:pPr>
            <a:r>
              <a:rPr lang="en-IN" sz="2400" dirty="0" err="1">
                <a:solidFill>
                  <a:schemeClr val="accent1">
                    <a:lumMod val="60000"/>
                    <a:lumOff val="40000"/>
                  </a:schemeClr>
                </a:solidFill>
              </a:rPr>
              <a:t>Trade-In and Pricing: Receive $180–$650 credit towards iPhone 16 Pro when trading in an iPhone 12 or newer.</a:t>
            </a:r>
          </a:p>
          <a:p>
            <a:pPr>
              <a:defRPr>
                <a:solidFill/>
              </a:defRPr>
            </a:pPr>
            <a:r>
              <a:rPr lang="en-IN" sz="2400" dirty="0">
                <a:solidFill>
                  <a:schemeClr val="accent1">
                    <a:lumMod val="60000"/>
                    <a:lumOff val="40000"/>
                  </a:schemeClr>
                </a:solidFill>
              </a:rPr>
              <a:t>Design and Durability: Grade 5 titanium design with microblasted texture, available in four finishes including Desert Titanium.</a:t>
            </a:r>
          </a:p>
          <a:p>
            <a:pPr>
              <a:defRPr>
                <a:solidFill/>
              </a:defRPr>
            </a:pPr>
            <a:r>
              <a:rPr lang="en-IN" sz="2400" dirty="0">
                <a:solidFill>
                  <a:schemeClr val="accent1">
                    <a:lumMod val="60000"/>
                    <a:lumOff val="40000"/>
                  </a:schemeClr>
                </a:solidFill>
              </a:rPr>
              <a:t>Display and Camera: New Super Retina XDR displays with 48MP Ultra Wide and 5x Telephoto cameras.</a:t>
            </a:r>
          </a:p>
          <a:p>
            <a:pPr>
              <a:defRPr>
                <a:solidFill/>
              </a:defRPr>
            </a:pPr>
            <a:r>
              <a:rPr lang="en-IN" sz="2400" dirty="0">
                <a:solidFill>
                  <a:schemeClr val="accent1">
                    <a:lumMod val="60000"/>
                    <a:lumOff val="40000"/>
                  </a:schemeClr>
                </a:solidFill>
              </a:rPr>
              <a:t>Performance and Battery: Up to 27 hours video playback.</a:t>
            </a:r>
          </a:p>
          <a:p>
            <a:pPr>
              <a:defRPr>
                <a:solidFill/>
              </a:defRPr>
            </a:pPr>
            <a:r>
              <a:rPr lang="en-IN" sz="2400" dirty="0">
                <a:solidFill>
                  <a:schemeClr val="accent1">
                    <a:lumMod val="60000"/>
                    <a:lumOff val="40000"/>
                  </a:schemeClr>
                </a:solidFill>
              </a:rPr>
              <a:t>Additional Features: Advanced Apple Intelligence, enhanced accessibility, environmental and ethical considerations.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noFill/>
        <a:effectLst/>
      </p:bgPr>
    </p:bg>
    <p:spTree>
      <p:nvGrpSpPr>
        <p:cNvPr id="1" name=""/>
        <p:cNvGrpSpPr/>
        <p:nvPr/>
      </p:nvGrpSpPr>
      <p:grpSpPr/>
      <p:sp>
        <p:nvSpPr>
          <p:cNvPr id="2" name="Title 1">
            <a:extLst>
              <a:ext uri="{FF2B5EF4-FFF2-40B4-BE49-F238E27FC236}">
                <a16:creationId xmlns:a16="http://schemas.microsoft.com/office/drawing/2014/main" id="{F3605411-7D2C-4654-8BFB-2F393DFD5913}"/>
              </a:ext>
            </a:extLst>
          </p:cNvPr>
          <p:cNvSpPr>
            <a:spLocks noGrp="1"/>
          </p:cNvSpPr>
          <p:nvPr>
            <p:ph type="title"/>
          </p:nvPr>
        </p:nvSpPr>
        <p:spPr>
          <a:xfrm>
            <a:off x="677334" y="4237304"/>
            <a:ext cx="8596667" cy="674024"/>
          </a:xfrm>
        </p:spPr>
        <p:txBody>
          <a:bodyPr/>
          <a:lstStyle>
            <a:lvl1pPr>
              <a:defRPr>
                <a:solidFill/>
              </a:defRPr>
            </a:lvl1pPr>
          </a:lstStyle>
          <a:p>
            <a:pPr algn="ctr">
              <a:defRPr>
                <a:solidFill/>
              </a:defRPr>
            </a:pPr>
            <a:r>
              <a:rPr lang="en-IN" dirty="0">
                <a:solidFill/>
              </a:rPr>
              <a:t>Design and Durability</a:t>
            </a:r>
          </a:p>
        </p:txBody>
      </p:sp>
      <p:pic>
        <p:nvPicPr>
          <p:cNvPr id="3" name="Picture Placeholder 5" descr="_page_0_Picture_6.jpeg"/>
          <p:cNvPicPr>
            <a:picLocks noChangeAspect="1"/>
          </p:cNvPicPr>
          <p:nvPr/>
        </p:nvPicPr>
        <p:blipFill>
          <a:blip r:embed="rId2"/>
          <a:stretch>
            <a:fillRect/>
          </a:stretch>
        </p:blipFill>
        <p:spPr>
          <a:xfrm>
            <a:off x="677334" y="609600"/>
            <a:ext cx="5499100" cy="3835400"/>
          </a:xfrm>
          <a:prstGeom prst="rect">
            <a:avLst/>
          </a:prstGeom>
        </p:spPr>
      </p:pic>
      <p:sp>
        <p:nvSpPr>
          <p:cNvPr id="4" name="Text Placeholder 3">
            <a:extLst>
              <a:ext uri="{FF2B5EF4-FFF2-40B4-BE49-F238E27FC236}">
                <a16:creationId xmlns:a16="http://schemas.microsoft.com/office/drawing/2014/main" id="{6A48B58D-A676-460B-A052-DDB6DC16EEF4}"/>
              </a:ext>
            </a:extLst>
          </p:cNvPr>
          <p:cNvSpPr>
            <a:spLocks noGrp="1"/>
          </p:cNvSpPr>
          <p:nvPr>
            <p:ph type="body" sz="half" idx="2"/>
          </p:nvPr>
        </p:nvSpPr>
        <p:spPr>
          <a:xfrm>
            <a:off x="677334" y="4911328"/>
            <a:ext cx="8596667" cy="1789510"/>
          </a:xfrm>
        </p:spPr>
        <p:txBody>
          <a:bodyPr>
            <a:normAutofit lnSpcReduction="10000"/>
          </a:bodyPr>
          <a:lstStyle>
            <a:lvl1pPr>
              <a:defRPr>
                <a:solidFill/>
              </a:defRPr>
            </a:lvl1pPr>
          </a:lstStyle>
          <a:p>
            <a:pPr>
              <a:defRPr>
                <a:solidFill/>
              </a:defRPr>
            </a:pPr>
            <a:r>
              <a:rPr lang="en-IN" sz="1600" dirty="0">
                <a:solidFill>
                  <a:schemeClr val="accent1">
                    <a:lumMod val="60000"/>
                    <a:lumOff val="40000"/>
                  </a:schemeClr>
                </a:solidFill>
              </a:rPr>
              <a:t>The iPhone 16 Pro features a Grade 5 titanium design with a microblasted texture, combining strength with a lightweight build.</a:t>
            </a:r>
          </a:p>
          <a:p>
            <a:pPr>
              <a:defRPr>
                <a:solidFill/>
              </a:defRPr>
            </a:pPr>
            <a:r>
              <a:rPr lang="en-IN" sz="1600" dirty="0">
                <a:solidFill>
                  <a:schemeClr val="accent1">
                    <a:lumMod val="60000"/>
                    <a:lumOff val="40000"/>
                  </a:schemeClr>
                </a:solidFill>
              </a:rPr>
              <a:t>Available in four finishes, including the new Desert Titanium, the iPhone 16 Pro is splash, water, and dust resistant, and comes with the latest-generation Ceramic Shield for enhanced durability.</a:t>
            </a:r>
          </a:p>
          <a:p>
            <a:endParaRPr lang="en-IN" dirty="0"/>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noFill/>
        <a:effectLst/>
      </p:bgPr>
    </p:bg>
    <p:spTree>
      <p:nvGrpSpPr>
        <p:cNvPr id="1" name=""/>
        <p:cNvGrpSpPr/>
        <p:nvPr/>
      </p:nvGrpSpPr>
      <p:grpSpPr/>
      <p:sp>
        <p:nvSpPr>
          <p:cNvPr id="2" name="Title 1">
            <a:extLst>
              <a:ext uri="{FF2B5EF4-FFF2-40B4-BE49-F238E27FC236}">
                <a16:creationId xmlns:a16="http://schemas.microsoft.com/office/drawing/2014/main" id="{F3605411-7D2C-4654-8BFB-2F393DFD5913}"/>
              </a:ext>
            </a:extLst>
          </p:cNvPr>
          <p:cNvSpPr>
            <a:spLocks noGrp="1"/>
          </p:cNvSpPr>
          <p:nvPr>
            <p:ph type="title"/>
          </p:nvPr>
        </p:nvSpPr>
        <p:spPr>
          <a:xfrm>
            <a:off x="677334" y="4237304"/>
            <a:ext cx="8596667" cy="674024"/>
          </a:xfrm>
        </p:spPr>
        <p:txBody>
          <a:bodyPr/>
          <a:lstStyle>
            <a:lvl1pPr>
              <a:defRPr>
                <a:solidFill/>
              </a:defRPr>
            </a:lvl1pPr>
          </a:lstStyle>
          <a:p>
            <a:pPr algn="ctr">
              <a:defRPr>
                <a:solidFill/>
              </a:defRPr>
            </a:pPr>
            <a:r>
              <a:rPr lang="en-IN" dirty="0">
                <a:solidFill/>
              </a:rPr>
              <a:t>Display and Camera Features</a:t>
            </a:r>
          </a:p>
        </p:txBody>
      </p:sp>
      <p:pic>
        <p:nvPicPr>
          <p:cNvPr id="3" name="Picture Placeholder 5" descr="_page_0_Picture_6.jpeg"/>
          <p:cNvPicPr>
            <a:picLocks noChangeAspect="1"/>
          </p:cNvPicPr>
          <p:nvPr/>
        </p:nvPicPr>
        <p:blipFill>
          <a:blip r:embed="rId2"/>
          <a:stretch>
            <a:fillRect/>
          </a:stretch>
        </p:blipFill>
        <p:spPr>
          <a:xfrm>
            <a:off x="677334" y="609600"/>
            <a:ext cx="5499100" cy="3835400"/>
          </a:xfrm>
          <a:prstGeom prst="rect">
            <a:avLst/>
          </a:prstGeom>
        </p:spPr>
      </p:pic>
      <p:sp>
        <p:nvSpPr>
          <p:cNvPr id="4" name="Text Placeholder 3">
            <a:extLst>
              <a:ext uri="{FF2B5EF4-FFF2-40B4-BE49-F238E27FC236}">
                <a16:creationId xmlns:a16="http://schemas.microsoft.com/office/drawing/2014/main" id="{6A48B58D-A676-460B-A052-DDB6DC16EEF4}"/>
              </a:ext>
            </a:extLst>
          </p:cNvPr>
          <p:cNvSpPr>
            <a:spLocks noGrp="1"/>
          </p:cNvSpPr>
          <p:nvPr>
            <p:ph type="body" sz="half" idx="2"/>
          </p:nvPr>
        </p:nvSpPr>
        <p:spPr>
          <a:xfrm>
            <a:off x="677334" y="4911328"/>
            <a:ext cx="8596667" cy="1789510"/>
          </a:xfrm>
        </p:spPr>
        <p:txBody>
          <a:bodyPr>
            <a:normAutofit lnSpcReduction="10000"/>
          </a:bodyPr>
          <a:lstStyle>
            <a:lvl1pPr>
              <a:defRPr>
                <a:solidFill/>
              </a:defRPr>
            </a:lvl1pPr>
          </a:lstStyle>
          <a:p>
            <a:pPr>
              <a:defRPr>
                <a:solidFill/>
              </a:defRPr>
            </a:pPr>
            <a:r>
              <a:rPr lang="en-IN" sz="1600" dirty="0">
                <a:solidFill>
                  <a:schemeClr val="accent1">
                    <a:lumMod val="60000"/>
                    <a:lumOff val="40000"/>
                  </a:schemeClr>
                </a:solidFill>
              </a:rPr>
              <a:t>New display technology offers thinner borders and larger 6.3-inch and 6.9-inch Super Retina XDR displays, providing an immersive viewing experience.</a:t>
            </a:r>
          </a:p>
          <a:p>
            <a:pPr>
              <a:defRPr>
                <a:solidFill/>
              </a:defRPr>
            </a:pPr>
            <a:r>
              <a:rPr lang="en-IN" sz="1600" dirty="0">
                <a:solidFill>
                  <a:schemeClr val="accent1">
                    <a:lumMod val="60000"/>
                    <a:lumOff val="40000"/>
                  </a:schemeClr>
                </a:solidFill>
              </a:rPr>
              <a:t>The 48MP Ultra Wide camera captures high-resolution photos and videos with advanced features like autofocus and ProRAW support. The 5x Telephoto camera provides sharper close-ups, even from a distance.</a:t>
            </a:r>
          </a:p>
          <a:p>
            <a:endParaRPr lang="en-IN" dirty="0"/>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noFill/>
        <a:effectLst/>
      </p:bgPr>
    </p:bg>
    <p:spTree>
      <p:nvGrpSpPr>
        <p:cNvPr id="1" name=""/>
        <p:cNvGrpSpPr/>
        <p:nvPr/>
      </p:nvGrpSpPr>
      <p:grpSpPr/>
      <p:sp>
        <p:nvSpPr>
          <p:cNvPr id="2" name="Title 1">
            <a:extLst>
              <a:ext uri="{FF2B5EF4-FFF2-40B4-BE49-F238E27FC236}">
                <a16:creationId xmlns:a16="http://schemas.microsoft.com/office/drawing/2014/main" id="{F3605411-7D2C-4654-8BFB-2F393DFD5913}"/>
              </a:ext>
            </a:extLst>
          </p:cNvPr>
          <p:cNvSpPr>
            <a:spLocks noGrp="1"/>
          </p:cNvSpPr>
          <p:nvPr>
            <p:ph type="title"/>
          </p:nvPr>
        </p:nvSpPr>
        <p:spPr>
          <a:xfrm>
            <a:off x="677334" y="4237304"/>
            <a:ext cx="8596667" cy="674024"/>
          </a:xfrm>
        </p:spPr>
        <p:txBody>
          <a:bodyPr/>
          <a:lstStyle>
            <a:lvl1pPr>
              <a:defRPr>
                <a:solidFill/>
              </a:defRPr>
            </a:lvl1pPr>
          </a:lstStyle>
          <a:p>
            <a:pPr algn="ctr">
              <a:defRPr>
                <a:solidFill/>
              </a:defRPr>
            </a:pPr>
            <a:r>
              <a:rPr lang="en-IN" dirty="0">
                <a:solidFill/>
              </a:rPr>
              <a:t>Apple Intelligence: Personal and Private</a:t>
            </a:r>
          </a:p>
        </p:txBody>
      </p:sp>
      <p:pic>
        <p:nvPicPr>
          <p:cNvPr id="3" name="Picture Placeholder 5" descr="_page_1_Picture_8.jpeg"/>
          <p:cNvPicPr>
            <a:picLocks noChangeAspect="1"/>
          </p:cNvPicPr>
          <p:nvPr/>
        </p:nvPicPr>
        <p:blipFill>
          <a:blip r:embed="rId2"/>
          <a:stretch>
            <a:fillRect/>
          </a:stretch>
        </p:blipFill>
        <p:spPr>
          <a:xfrm>
            <a:off x="677334" y="609600"/>
            <a:ext cx="8369300" cy="3835400"/>
          </a:xfrm>
          <a:prstGeom prst="rect">
            <a:avLst/>
          </a:prstGeom>
        </p:spPr>
      </p:pic>
      <p:sp>
        <p:nvSpPr>
          <p:cNvPr id="4" name="Text Placeholder 3">
            <a:extLst>
              <a:ext uri="{FF2B5EF4-FFF2-40B4-BE49-F238E27FC236}">
                <a16:creationId xmlns:a16="http://schemas.microsoft.com/office/drawing/2014/main" id="{6A48B58D-A676-460B-A052-DDB6DC16EEF4}"/>
              </a:ext>
            </a:extLst>
          </p:cNvPr>
          <p:cNvSpPr>
            <a:spLocks noGrp="1"/>
          </p:cNvSpPr>
          <p:nvPr>
            <p:ph type="body" sz="half" idx="2"/>
          </p:nvPr>
        </p:nvSpPr>
        <p:spPr>
          <a:xfrm>
            <a:off x="677334" y="4911328"/>
            <a:ext cx="8596667" cy="1789510"/>
          </a:xfrm>
        </p:spPr>
        <p:txBody>
          <a:bodyPr>
            <a:normAutofit lnSpcReduction="10000"/>
          </a:bodyPr>
          <a:lstStyle>
            <a:lvl1pPr>
              <a:defRPr>
                <a:solidFill/>
              </a:defRPr>
            </a:lvl1pPr>
          </a:lstStyle>
          <a:p>
            <a:pPr>
              <a:defRPr>
                <a:solidFill/>
              </a:defRPr>
            </a:pPr>
            <a:r>
              <a:rPr lang="en-IN" sz="1600" dirty="0">
                <a:solidFill>
                  <a:schemeClr val="accent1">
                    <a:lumMod val="60000"/>
                    <a:lumOff val="40000"/>
                  </a:schemeClr>
                </a:solidFill>
              </a:rPr>
              <a:t>Apple Intelligence is a personal intelligence system that assists in writing, self-expression, and task completion. It is designed with privacy at its core, ensuring your data is safe and private at every step.</a:t>
            </a:r>
          </a:p>
          <a:p>
            <a:pPr>
              <a:defRPr>
                <a:solidFill/>
              </a:defRPr>
            </a:pPr>
            <a:r>
              <a:rPr lang="en-IN" sz="1600" dirty="0">
                <a:solidFill>
                  <a:schemeClr val="accent1">
                    <a:lumMod val="60000"/>
                    <a:lumOff val="40000"/>
                  </a:schemeClr>
                </a:solidFill>
              </a:rPr>
              <a:t>Features include on-device processing and Private Cloud Compute, which keep your data secure and private. Enjoy the benefits of advanced AI without compromising your personal information.</a:t>
            </a:r>
          </a:p>
          <a:p>
            <a:endParaRPr lang="en-IN" dirty="0"/>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noFill/>
        <a:effectLst/>
      </p:bgPr>
    </p:bg>
    <p:spTree>
      <p:nvGrpSpPr>
        <p:cNvPr id="1" name=""/>
        <p:cNvGrpSpPr/>
        <p:nvPr/>
      </p:nvGrpSpPr>
      <p:grpSpPr/>
      <p:sp>
        <p:nvSpPr>
          <p:cNvPr id="2" name="Title 1">
            <a:extLst>
              <a:ext uri="{FF2B5EF4-FFF2-40B4-BE49-F238E27FC236}">
                <a16:creationId xmlns:a16="http://schemas.microsoft.com/office/drawing/2014/main" id="{F3605411-7D2C-4654-8BFB-2F393DFD5913}"/>
              </a:ext>
            </a:extLst>
          </p:cNvPr>
          <p:cNvSpPr>
            <a:spLocks noGrp="1"/>
          </p:cNvSpPr>
          <p:nvPr>
            <p:ph type="title"/>
          </p:nvPr>
        </p:nvSpPr>
        <p:spPr>
          <a:xfrm>
            <a:off x="677334" y="4237304"/>
            <a:ext cx="8596667" cy="674024"/>
          </a:xfrm>
        </p:spPr>
        <p:txBody>
          <a:bodyPr/>
          <a:lstStyle>
            <a:lvl1pPr>
              <a:defRPr>
                <a:solidFill/>
              </a:defRPr>
            </a:lvl1pPr>
          </a:lstStyle>
          <a:p>
            <a:pPr algn="ctr">
              <a:defRPr>
                <a:solidFill/>
              </a:defRPr>
            </a:pPr>
            <a:r>
              <a:rPr lang="en-IN" dirty="0">
                <a:solidFill/>
              </a:rPr>
              <a:t>Performance and Battery Life</a:t>
            </a:r>
          </a:p>
        </p:txBody>
      </p:sp>
      <p:pic>
        <p:nvPicPr>
          <p:cNvPr id="3" name="Picture Placeholder 5" descr="_page_2_Picture_0.jpeg"/>
          <p:cNvPicPr>
            <a:picLocks noChangeAspect="1"/>
          </p:cNvPicPr>
          <p:nvPr/>
        </p:nvPicPr>
        <p:blipFill>
          <a:blip r:embed="rId2"/>
          <a:stretch>
            <a:fillRect/>
          </a:stretch>
        </p:blipFill>
        <p:spPr>
          <a:xfrm>
            <a:off x="677334" y="609600"/>
            <a:ext cx="7569200" cy="3835400"/>
          </a:xfrm>
          <a:prstGeom prst="rect">
            <a:avLst/>
          </a:prstGeom>
        </p:spPr>
      </p:pic>
      <p:sp>
        <p:nvSpPr>
          <p:cNvPr id="4" name="Text Placeholder 3">
            <a:extLst>
              <a:ext uri="{FF2B5EF4-FFF2-40B4-BE49-F238E27FC236}">
                <a16:creationId xmlns:a16="http://schemas.microsoft.com/office/drawing/2014/main" id="{6A48B58D-A676-460B-A052-DDB6DC16EEF4}"/>
              </a:ext>
            </a:extLst>
          </p:cNvPr>
          <p:cNvSpPr>
            <a:spLocks noGrp="1"/>
          </p:cNvSpPr>
          <p:nvPr>
            <p:ph type="body" sz="half" idx="2"/>
          </p:nvPr>
        </p:nvSpPr>
        <p:spPr>
          <a:xfrm>
            <a:off x="677334" y="4911328"/>
            <a:ext cx="8596667" cy="1789510"/>
          </a:xfrm>
        </p:spPr>
        <p:txBody>
          <a:bodyPr>
            <a:normAutofit lnSpcReduction="10000"/>
          </a:bodyPr>
          <a:lstStyle>
            <a:lvl1pPr>
              <a:defRPr>
                <a:solidFill/>
              </a:defRPr>
            </a:lvl1pPr>
          </a:lstStyle>
          <a:p>
            <a:pPr>
              <a:defRPr>
                <a:solidFill/>
              </a:defRPr>
            </a:pPr>
            <a:r>
              <a:rPr lang="en-IN" sz="1600" dirty="0">
                <a:solidFill>
                  <a:schemeClr val="accent1">
                    <a:lumMod val="60000"/>
                    <a:lumOff val="40000"/>
                  </a:schemeClr>
                </a:solidFill>
              </a:rPr>
              <a:t>The A18 Pro chip features a faster Neural Engine, improved CPU and GPU, and increased memory bandwidth. It offers advanced video and photo capabilities, the best graphics performance for gaming, and hardware-accelerated ray tracing in iOS 18.</a:t>
            </a:r>
          </a:p>
          <a:p>
            <a:pPr>
              <a:defRPr>
                <a:solidFill/>
              </a:defRPr>
            </a:pPr>
            <a:r>
              <a:rPr lang="en-IN" sz="1600" dirty="0">
                <a:solidFill>
                  <a:schemeClr val="accent1">
                    <a:lumMod val="60000"/>
                    <a:lumOff val="40000"/>
                  </a:schemeClr>
                </a:solidFill>
              </a:rPr>
              <a:t>The iPhone 16 Pro provides extended battery life, with the Pro Max model offering up to 33 hours of video playback. Fast wireless charging supports up to 25W using a 30W power adapter, allowing up to 50% charge in approximately 30 minutes.</a:t>
            </a:r>
          </a:p>
          <a:p>
            <a:endParaRPr lang="en-IN" dirty="0"/>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noFill/>
        <a:effectLst/>
      </p:bgPr>
    </p:bg>
    <p:spTree>
      <p:nvGrpSpPr>
        <p:cNvPr id="1" name=""/>
        <p:cNvGrpSpPr/>
        <p:nvPr/>
      </p:nvGrpSpPr>
      <p:grpSpPr/>
      <p:sp>
        <p:nvSpPr>
          <p:cNvPr id="2" name="Title 1">
            <a:extLst>
              <a:ext uri="{FF2B5EF4-FFF2-40B4-BE49-F238E27FC236}">
                <a16:creationId xmlns:a16="http://schemas.microsoft.com/office/drawing/2014/main" id="{A007B38C-0E0A-475E-AAF1-5C4557C3F24A}"/>
              </a:ext>
            </a:extLst>
          </p:cNvPr>
          <p:cNvSpPr>
            <a:spLocks noGrp="1"/>
          </p:cNvSpPr>
          <p:nvPr>
            <p:ph type="title"/>
          </p:nvPr>
        </p:nvSpPr>
        <p:spPr>
          <a:xfrm>
            <a:off x="677334" y="156237"/>
            <a:ext cx="8596668" cy="1320800"/>
          </a:xfrm>
        </p:spPr>
        <p:txBody>
          <a:bodyPr/>
          <a:lstStyle>
            <a:lvl1pPr>
              <a:defRPr>
                <a:solidFill/>
              </a:defRPr>
            </a:lvl1pPr>
          </a:lstStyle>
          <a:p>
            <a:pPr>
              <a:defRPr>
                <a:solidFill/>
              </a:defRPr>
            </a:pPr>
            <a:r>
              <a:rPr lang="en-IN" dirty="0">
                <a:solidFill/>
              </a:rPr>
              <a:t>Additional Features and Accessibility</a:t>
            </a:r>
          </a:p>
        </p:txBody>
      </p:sp>
      <p:sp>
        <p:nvSpPr>
          <p:cNvPr id="3" name="Content Placeholder 2">
            <a:extLst>
              <a:ext uri="{FF2B5EF4-FFF2-40B4-BE49-F238E27FC236}">
                <a16:creationId xmlns:a16="http://schemas.microsoft.com/office/drawing/2014/main" id="{0649A416-4688-43F4-BBB6-AFE1E13406BA}"/>
              </a:ext>
            </a:extLst>
          </p:cNvPr>
          <p:cNvSpPr>
            <a:spLocks noGrp="1"/>
          </p:cNvSpPr>
          <p:nvPr>
            <p:ph idx="1"/>
          </p:nvPr>
        </p:nvSpPr>
        <p:spPr>
          <a:xfrm>
            <a:off x="677334" y="1234440"/>
            <a:ext cx="8596668" cy="5623559"/>
          </a:xfrm>
        </p:spPr>
        <p:txBody>
          <a:bodyPr>
            <a:normAutofit/>
          </a:bodyPr>
          <a:lstStyle>
            <a:lvl1pPr>
              <a:defRPr>
                <a:solidFill/>
              </a:defRPr>
            </a:lvl1pPr>
          </a:lstStyle>
          <a:p>
            <a:pPr>
              <a:defRPr>
                <a:solidFill/>
              </a:defRPr>
            </a:pPr>
            <a:r>
              <a:rPr lang="en-IN" sz="2000" dirty="0">
                <a:solidFill/>
              </a:rPr>
              <a:t>Satellite Connectivity: Stay connected in remote areas.</a:t>
            </a:r>
          </a:p>
          <a:p>
            <a:pPr marL="0" indent="0">
              <a:buNone/>
            </a:pPr>
            <a:endParaRPr lang="en-IN" dirty="0"/>
          </a:p>
          <a:p>
            <a:pPr>
              <a:defRPr>
                <a:solidFill/>
              </a:defRPr>
            </a:pPr>
            <a:r>
              <a:rPr lang="en-IN" dirty="0">
                <a:solidFill>
                  <a:schemeClr val="accent1">
                    <a:lumMod val="60000"/>
                    <a:lumOff val="40000"/>
                  </a:schemeClr>
                </a:solidFill>
              </a:rPr>
              <a:t>Privacy and Security: Secure your data with end-to-end encryption.</a:t>
            </a:r>
          </a:p>
          <a:p>
            <a:pPr>
              <a:defRPr>
                <a:solidFill/>
              </a:defRPr>
            </a:pPr>
            <a:r>
              <a:rPr lang="en-IN" dirty="0">
                <a:solidFill>
                  <a:schemeClr val="accent1">
                    <a:lumMod val="60000"/>
                    <a:lumOff val="40000"/>
                  </a:schemeClr>
                </a:solidFill>
              </a:rPr>
              <a:t>Accessibility: Features for all users, including Eye Tracking and Music Haptics.</a:t>
            </a:r>
          </a:p>
          <a:p>
            <a:pPr>
              <a:defRPr>
                <a:solidFill/>
              </a:defRPr>
            </a:pPr>
            <a:r>
              <a:rPr lang="en-IN" dirty="0">
                <a:solidFill>
                  <a:schemeClr val="accent1">
                    <a:lumMod val="60000"/>
                    <a:lumOff val="40000"/>
                  </a:schemeClr>
                </a:solidFill>
              </a:rPr>
              <a:t>Satellite SOS: Text emergency services when cell service is unavailable.</a:t>
            </a:r>
          </a:p>
          <a:p>
            <a:pPr>
              <a:defRPr>
                <a:solidFill/>
              </a:defRPr>
            </a:pPr>
            <a:r>
              <a:rPr lang="en-IN" dirty="0">
                <a:solidFill>
                  <a:schemeClr val="accent1">
                    <a:lumMod val="60000"/>
                    <a:lumOff val="40000"/>
                  </a:schemeClr>
                </a:solidFill>
              </a:rPr>
              <a:t>Vocal Shortcuts: Voice commands to enhance usability.</a:t>
            </a:r>
          </a:p>
          <a:p>
            <a:endParaRPr lang="en-IN" dirty="0"/>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noFill/>
        <a:effectLst/>
      </p:bgPr>
    </p:bg>
    <p:spTree>
      <p:nvGrpSpPr>
        <p:cNvPr id="1" name=""/>
        <p:cNvGrpSpPr/>
        <p:nvPr/>
      </p:nvGrpSpPr>
      <p:grpSpPr/>
      <p:sp>
        <p:nvSpPr>
          <p:cNvPr id="2" name="Title 1">
            <a:extLst>
              <a:ext uri="{FF2B5EF4-FFF2-40B4-BE49-F238E27FC236}">
                <a16:creationId xmlns:a16="http://schemas.microsoft.com/office/drawing/2014/main" id="{A007B38C-0E0A-475E-AAF1-5C4557C3F24A}"/>
              </a:ext>
            </a:extLst>
          </p:cNvPr>
          <p:cNvSpPr>
            <a:spLocks noGrp="1"/>
          </p:cNvSpPr>
          <p:nvPr>
            <p:ph type="title"/>
          </p:nvPr>
        </p:nvSpPr>
        <p:spPr>
          <a:xfrm>
            <a:off x="677334" y="156237"/>
            <a:ext cx="8596668" cy="1320800"/>
          </a:xfrm>
        </p:spPr>
        <p:txBody>
          <a:bodyPr/>
          <a:lstStyle>
            <a:lvl1pPr>
              <a:defRPr>
                <a:solidFill/>
              </a:defRPr>
            </a:lvl1pPr>
          </a:lstStyle>
          <a:p>
            <a:pPr>
              <a:defRPr>
                <a:solidFill/>
              </a:defRPr>
            </a:pPr>
            <a:r>
              <a:rPr lang="en-IN" dirty="0">
                <a:solidFill/>
              </a:rPr>
              <a:t>Environmental and Ethical Considerations</a:t>
            </a:r>
          </a:p>
        </p:txBody>
      </p:sp>
      <p:sp>
        <p:nvSpPr>
          <p:cNvPr id="3" name="Content Placeholder 2">
            <a:extLst>
              <a:ext uri="{FF2B5EF4-FFF2-40B4-BE49-F238E27FC236}">
                <a16:creationId xmlns:a16="http://schemas.microsoft.com/office/drawing/2014/main" id="{0649A416-4688-43F4-BBB6-AFE1E13406BA}"/>
              </a:ext>
            </a:extLst>
          </p:cNvPr>
          <p:cNvSpPr>
            <a:spLocks noGrp="1"/>
          </p:cNvSpPr>
          <p:nvPr>
            <p:ph idx="1"/>
          </p:nvPr>
        </p:nvSpPr>
        <p:spPr>
          <a:xfrm>
            <a:off x="677334" y="1234440"/>
            <a:ext cx="8596668" cy="5623559"/>
          </a:xfrm>
        </p:spPr>
        <p:txBody>
          <a:bodyPr>
            <a:normAutofit/>
          </a:bodyPr>
          <a:lstStyle>
            <a:lvl1pPr>
              <a:defRPr>
                <a:solidFill/>
              </a:defRPr>
            </a:lvl1pPr>
          </a:lstStyle>
          <a:p>
            <a:pPr>
              <a:defRPr>
                <a:solidFill/>
              </a:defRPr>
            </a:pPr>
            <a:r>
              <a:rPr lang="en-IN" sz="2000" dirty="0">
                <a:solidFill/>
              </a:rPr>
              <a:t>All Apple data centers run on 100% renewable energy.</a:t>
            </a:r>
          </a:p>
          <a:p>
            <a:pPr marL="0" indent="0">
              <a:buNone/>
            </a:pPr>
            <a:endParaRPr lang="en-IN" dirty="0"/>
          </a:p>
          <a:p>
            <a:pPr>
              <a:defRPr>
                <a:solidFill/>
              </a:defRPr>
            </a:pPr>
            <a:r>
              <a:rPr lang="en-IN" dirty="0">
                <a:solidFill>
                  <a:schemeClr val="accent1">
                    <a:lumMod val="60000"/>
                    <a:lumOff val="40000"/>
                  </a:schemeClr>
                </a:solidFill>
              </a:rPr>
              <a:t>The iPhone 16 Pro uses over 95% recycled lithium in the battery, 100% recycled gold in the USB-C connector, and 100% recycled copper in the MagSafe charger.</a:t>
            </a:r>
          </a:p>
          <a:p>
            <a:pPr>
              <a:defRPr>
                <a:solidFill/>
              </a:defRPr>
            </a:pPr>
            <a:r>
              <a:rPr lang="en-IN" dirty="0">
                <a:solidFill>
                  <a:schemeClr val="accent1">
                    <a:lumMod val="60000"/>
                    <a:lumOff val="40000"/>
                  </a:schemeClr>
                </a:solidFill>
              </a:rPr>
              <a:t>Packaging is 100% fiber-based and thinner, reducing carbon impact for shipping.</a:t>
            </a:r>
          </a:p>
          <a:p>
            <a:pPr>
              <a:defRPr>
                <a:solidFill/>
              </a:defRPr>
            </a:pPr>
            <a:r>
              <a:rPr lang="en-IN" dirty="0">
                <a:solidFill>
                  <a:schemeClr val="accent1">
                    <a:lumMod val="60000"/>
                    <a:lumOff val="40000"/>
                  </a:schemeClr>
                </a:solidFill>
              </a:rPr>
              <a:t>Apple prioritizes ethical practices with the use of recycled materials and sustainable packaging.</a:t>
            </a:r>
          </a:p>
          <a:p>
            <a:pPr>
              <a:defRPr>
                <a:solidFill/>
              </a:defRPr>
            </a:pPr>
            <a:r>
              <a:rPr lang="en-IN" dirty="0">
                <a:solidFill>
                  <a:schemeClr val="accent1">
                    <a:lumMod val="60000"/>
                    <a:lumOff val="40000"/>
                  </a:schemeClr>
                </a:solidFill>
              </a:rPr>
              <a:t>Privacy and security are paramount, ensuring user data is protected and inaccessible to anyone, including Apple.</a:t>
            </a:r>
          </a:p>
          <a:p>
            <a:endParaRPr lang="en-IN" dirty="0"/>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noFill/>
        <a:effectLst/>
      </p:bgPr>
    </p:bg>
    <p:spTree>
      <p:nvGrpSpPr>
        <p:cNvPr id="1" name=""/>
        <p:cNvGrpSpPr/>
        <p:nvPr/>
      </p:nvGrpSpPr>
      <p:grpSpPr/>
      <p:sp>
        <p:nvSpPr>
          <p:cNvPr id="2" name="Title 1">
            <a:extLst>
              <a:ext uri="{FF2B5EF4-FFF2-40B4-BE49-F238E27FC236}">
                <a16:creationId xmlns:a16="http://schemas.microsoft.com/office/drawing/2014/main" id="{681FCB56-235C-408C-9DC7-10D03944A3A5}"/>
              </a:ext>
            </a:extLst>
          </p:cNvPr>
          <p:cNvSpPr>
            <a:spLocks noGrp="1"/>
          </p:cNvSpPr>
          <p:nvPr>
            <p:ph type="title"/>
          </p:nvPr>
        </p:nvSpPr>
        <p:spPr>
          <a:xfrm>
            <a:off x="677334" y="142875"/>
            <a:ext cx="8596668" cy="1320800"/>
          </a:xfrm>
        </p:spPr>
        <p:txBody>
          <a:bodyPr/>
          <a:lstStyle>
            <a:lvl1pPr>
              <a:defRPr>
                <a:solidFill/>
              </a:defRPr>
            </a:lvl1pPr>
          </a:lstStyle>
          <a:p>
            <a:pPr>
              <a:defRPr>
                <a:solidFill/>
              </a:defRPr>
            </a:pPr>
            <a:r>
              <a:rPr lang="en-IN" dirty="0">
                <a:solidFill/>
              </a:rPr>
              <a:t>Thank You for Joining Us</a:t>
            </a:r>
          </a:p>
        </p:txBody>
      </p:sp>
      <p:sp>
        <p:nvSpPr>
          <p:cNvPr id="3" name="Content Placeholder 2">
            <a:extLst>
              <a:ext uri="{FF2B5EF4-FFF2-40B4-BE49-F238E27FC236}">
                <a16:creationId xmlns:a16="http://schemas.microsoft.com/office/drawing/2014/main" id="{D26B22D8-88E4-4422-838D-71DFE6BB6D81}"/>
              </a:ext>
            </a:extLst>
          </p:cNvPr>
          <p:cNvSpPr>
            <a:spLocks noGrp="1"/>
          </p:cNvSpPr>
          <p:nvPr>
            <p:ph idx="1"/>
          </p:nvPr>
        </p:nvSpPr>
        <p:spPr>
          <a:xfrm>
            <a:off x="677334" y="1346201"/>
            <a:ext cx="8596668" cy="5368923"/>
          </a:xfrm>
        </p:spPr>
        <p:txBody>
          <a:bodyPr>
            <a:noAutofit/>
          </a:bodyPr>
          <a:lstStyle>
            <a:lvl1pPr>
              <a:defRPr>
                <a:solidFill/>
              </a:defRPr>
            </a:lvl1pPr>
          </a:lstStyle>
          <a:p>
            <a:pPr>
              <a:defRPr>
                <a:solidFill/>
              </a:defRPr>
            </a:pPr>
            <a:r>
              <a:rPr lang="en-IN" sz="2000" dirty="0">
                <a:solidFill>
                  <a:schemeClr val="accent1">
                    <a:lumMod val="60000"/>
                    <a:lumOff val="40000"/>
                  </a:schemeClr>
                </a:solidFill>
              </a:rPr>
              <a:t>We hope you enjoyed learning about the iPhone 16 Pro.</a:t>
            </a:r>
          </a:p>
          <a:p>
            <a:pPr>
              <a:defRPr>
                <a:solidFill/>
              </a:defRPr>
            </a:pPr>
            <a:r>
              <a:rPr lang="en-IN" sz="2000" dirty="0">
                <a:solidFill>
                  <a:schemeClr val="accent1">
                    <a:lumMod val="60000"/>
                    <a:lumOff val="40000"/>
                  </a:schemeClr>
                </a:solidFill>
              </a:rPr>
              <a:t>For further inquiries, please contact:</a:t>
            </a:r>
          </a:p>
          <a:p>
            <a:pPr>
              <a:defRPr>
                <a:solidFill/>
              </a:defRPr>
            </a:pPr>
            <a:r>
              <a:rPr lang="en-IN" sz="2000" dirty="0">
                <a:solidFill>
                  <a:schemeClr val="accent1">
                    <a:lumMod val="60000"/>
                    <a:lumOff val="40000"/>
                  </a:schemeClr>
                </a:solidFill>
              </a:rPr>
              <a:t>Customer Support: support@apple.com</a:t>
            </a:r>
          </a:p>
          <a:p>
            <a:pPr>
              <a:defRPr>
                <a:solidFill/>
              </a:defRPr>
            </a:pPr>
            <a:r>
              <a:rPr lang="en-IN" sz="2000" dirty="0">
                <a:solidFill>
                  <a:schemeClr val="accent1">
                    <a:lumMod val="60000"/>
                    <a:lumOff val="40000"/>
                  </a:schemeClr>
                </a:solidFill>
              </a:rPr>
              <a:t>Stay tuned for more exciting updates from Apple!</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155</TotalTime>
  <Words>1742</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Rounded MT Bold</vt:lpstr>
      <vt:lpstr>Trebuchet MS</vt:lpstr>
      <vt:lpstr>Wingdings 3</vt:lpstr>
      <vt:lpstr>Facet</vt:lpstr>
      <vt:lpstr>Tourism &amp; Culture:</vt:lpstr>
      <vt:lpstr>What is culture?</vt:lpstr>
      <vt:lpstr>What is Tourism?</vt:lpstr>
      <vt:lpstr>What do we mean by Cultural Tourism?</vt:lpstr>
      <vt:lpstr>Bhubaneswar – The Temple City of India</vt:lpstr>
      <vt:lpstr>The Tangible – The Hindu Temple</vt:lpstr>
      <vt:lpstr>PowerPoint Presentation</vt:lpstr>
      <vt:lpstr>The Mukteswara Temple – Early Orissan style</vt:lpstr>
      <vt:lpstr>The Lingaraj Temple – Later Orissan Style (Pancharatha plan)</vt:lpstr>
      <vt:lpstr>The Intangible – Indian Classical Dance ODISSI of ODISHA</vt:lpstr>
      <vt:lpstr>PowerPoint Presentation</vt:lpstr>
      <vt:lpstr>The Connecting Link</vt:lpstr>
      <vt:lpstr>The practice of Indian classical dance, like meditation, tames and purifies the external Sthula-Sharira (the body composed of fluid, with humours and saps, as also of the bones, muscles and vital vulnerable junctures) as it quiets and balances the body’s three humours (tridosha, tridhaatu) – wind (vata), phlegm (kapha) and fire (pitta). Eventually the dancer should begin to discover the Suksma Sharira (the subtle, metaphysical interior body) within her which articulates the psycho-spiritual experiences similar to those of the yogi and the pilgrim or devotee visiting the temple. This subtle body, most often identified with Kundalini Yoga, is defined by one of the many scholars as “ an invisible mandala formed by a combination of symbolic (but also very real) geometric figures” and often depicted as a microcosm of the universe, with the Shiva Samhita noting, “All the beings that exist in the three worlds are also to be found in the subtle body”. Rightly, it is called the seat of the Atma or soul.  And the discovery of this subtle body is made possible by the awakening of the vital Kundalini energy within the dancer’s body through the practise and performance of the Odissi repertoire wherein the dancer begins with Mangalacharan, an invocation at the entrance to the temple, proceeds to circumambulate the temple structure depicting the exquisite physical beauty of the numerous postures in various bhangi-s sculpted on the temple walls through Batu, then advancing through the Natya Mandapa with the joyous Pallavi, enters the Garbha griha with the self-reflective Abhinaya, an Ashatapadi wherein she is in private conversation with her Lord, finally leading to Moshya Nata, the dance of liberation. Thus, the repertoire leads the dancer from collective external consciousness to singular internal consciousness such that in Mokshya Nata a moment of absolute peace and stillness is reached when the dancer is in total union while in movement with her Atma or soul within.  </vt:lpstr>
      <vt:lpstr>ODISSI DANCER – A Global Ambassador of cultural heritage of Odisha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&amp; Culture</dc:title>
  <dc:creator>Ayona Bhaduri</dc:creator>
  <cp:lastModifiedBy>PPTAgent</cp:lastModifiedBy>
  <cp:revision>17</cp:revision>
  <dcterms:created xsi:type="dcterms:W3CDTF">2018-03-15T13:52:44Z</dcterms:created>
  <dcterms:modified xsi:type="dcterms:W3CDTF">2018-03-16T15:38:16Z</dcterms:modified>
</cp:coreProperties>
</file>