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8"/>
    <p:sldId id="257" r:id="rId9"/>
    <p:sldId id="258" r:id="rId10"/>
    <p:sldId id="259" r:id="rId7"/>
    <p:sldId id="260" r:id="rId6"/>
    <p:sldId id="261" r:id="rId5"/>
    <p:sldId id="262" r:id="rId4"/>
    <p:sldId id="263" r:id="rId3"/>
    <p:sldId id="264" r:id="rId2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24BF8E4-71D8-5144-BD12-393016A0C3FF}">
          <p14:sldIdLst>
            <p14:sldId id="2134391688"/>
            <p14:sldId id="3685236"/>
            <p14:sldId id="3685296"/>
            <p14:sldId id="2134392049"/>
            <p14:sldId id="2134391690"/>
            <p14:sldId id="2134391696"/>
            <p14:sldId id="2134392051"/>
            <p14:sldId id="2134392052"/>
            <p14:sldId id="21343916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IA" initials="LJ" lastIdx="3" clrIdx="0"/>
  <p:cmAuthor id="2" name="Ludovic Liu" initials="LL" lastIdx="2" clrIdx="1">
    <p:extLst>
      <p:ext uri="{19B8F6BF-5375-455C-9EA6-DF929625EA0E}">
        <p15:presenceInfo xmlns:p15="http://schemas.microsoft.com/office/powerpoint/2012/main" userId="6cd9464a9cc741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6"/>
    <p:restoredTop sz="94607"/>
  </p:normalViewPr>
  <p:slideViewPr>
    <p:cSldViewPr>
      <p:cViewPr varScale="1">
        <p:scale>
          <a:sx n="91" d="100"/>
          <a:sy n="91" d="100"/>
        </p:scale>
        <p:origin x="224" y="888"/>
      </p:cViewPr>
      <p:guideLst>
        <p:guide orient="horz" pos="2364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45005" cy="45005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9.xml"/><Relationship Id="rId3" Type="http://schemas.openxmlformats.org/officeDocument/2006/relationships/slide" Target="slides/slide8.xml"/><Relationship Id="rId4" Type="http://schemas.openxmlformats.org/officeDocument/2006/relationships/slide" Target="slides/slide7.xml"/><Relationship Id="rId5" Type="http://schemas.openxmlformats.org/officeDocument/2006/relationships/slide" Target="slides/slide6.xml"/><Relationship Id="rId6" Type="http://schemas.openxmlformats.org/officeDocument/2006/relationships/slide" Target="slides/slide5.xml"/><Relationship Id="rId7" Type="http://schemas.openxmlformats.org/officeDocument/2006/relationships/slide" Target="slides/slid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3760459-E7D0-815F-BAF9-05802A0A44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23FD5-4088-4DD3-43D7-E90045FFF1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98786-8DB6-F04C-9F57-77556B8E1BF3}" type="datetimeFigureOut">
              <a:rPr kumimoji="1" lang="zh-CN" altLang="en-US" smtClean="0"/>
              <a:t>2024/12/28</a:t>
            </a:fld>
            <a:endParaRPr kumimoji="1"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8FAB60-9D94-93D0-9ED7-E9CFFDD34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ACFD8C-0B13-1088-68C7-255E401C1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E611C-C4A5-5C1B-938C-D7B7D0310E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DB8EE-C630-8491-6C01-DD893AD21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3EE2F-51E3-E245-8187-288F33EED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5A118F2-9B6F-D14B-59A9-DFCE45C9C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716629"/>
            <a:ext cx="12192001" cy="1610767"/>
          </a:xfrm>
          <a:solidFill>
            <a:srgbClr val="375AA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sz="2400" dirty="0">
                <a:solidFill>
                  <a:schemeClr val="bg1"/>
                </a:solidFill>
              </a:rPr>
              <a:t>单击此处编辑母版标题样式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D09E68-5E83-B8DB-E08C-07CA0D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75188"/>
            <a:ext cx="12192001" cy="1143000"/>
          </a:xfrm>
        </p:spPr>
        <p:txBody>
          <a:bodyPr/>
          <a:lstStyle>
            <a:lvl1pPr>
              <a:defRPr b="1">
                <a:solidFill>
                  <a:srgbClr val="194297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A09D2-C520-2555-55EB-A7C22E15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FA5-A072-C74F-B9AC-F2D758607E96}" type="datetime1">
              <a:rPr kumimoji="1" lang="zh-CN" altLang="en-US" smtClean="0"/>
              <a:t>2024/12/28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ADFC3-389A-F44E-922A-89862B2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FF51D-986E-C963-E6A1-F892FBAA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37EA-8E75-5C46-B6C5-33E17701B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D27035-8DF6-219F-E5E8-64797702C1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5"/>
            <a:ext cx="4855029" cy="738450"/>
          </a:xfrm>
          <a:prstGeom prst="rect">
            <a:avLst/>
          </a:prstGeom>
        </p:spPr>
      </p:pic>
      <p:pic>
        <p:nvPicPr>
          <p:cNvPr id="8" name="Picture 2" descr="所标（标准版）">
            <a:extLst>
              <a:ext uri="{FF2B5EF4-FFF2-40B4-BE49-F238E27FC236}">
                <a16:creationId xmlns:a16="http://schemas.microsoft.com/office/drawing/2014/main" id="{629FE540-837B-C796-8472-0FF2DDA15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459" y="12665"/>
            <a:ext cx="1616700" cy="7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4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599AB1C-711B-1DD3-F654-AC52178ABB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81" y="182522"/>
            <a:ext cx="4018520" cy="61121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1492" y="1051562"/>
            <a:ext cx="11469016" cy="541340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cxnSp>
        <p:nvCxnSpPr>
          <p:cNvPr id="10" name="直接连接符 2"/>
          <p:cNvCxnSpPr/>
          <p:nvPr userDrawn="1"/>
        </p:nvCxnSpPr>
        <p:spPr>
          <a:xfrm>
            <a:off x="361492" y="879000"/>
            <a:ext cx="11469016" cy="0"/>
          </a:xfrm>
          <a:prstGeom prst="line">
            <a:avLst/>
          </a:prstGeom>
          <a:ln w="28575">
            <a:solidFill>
              <a:srgbClr val="385A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11686448" y="6499065"/>
            <a:ext cx="288121" cy="28812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75815" y="6467540"/>
            <a:ext cx="307910" cy="3409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A3F35204-DFFB-A947-BE2B-25CB3E0633F6}" type="slidenum">
              <a:rPr kumimoji="1" lang="zh-CN" alt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1"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标题 20">
            <a:extLst>
              <a:ext uri="{FF2B5EF4-FFF2-40B4-BE49-F238E27FC236}">
                <a16:creationId xmlns:a16="http://schemas.microsoft.com/office/drawing/2014/main" id="{B934DFC8-0DE2-9772-2BC3-E1418C63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92" y="146627"/>
            <a:ext cx="10972800" cy="77444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1942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A09D2-C520-2555-55EB-A7C22E15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FA5-A072-C74F-B9AC-F2D758607E96}" type="datetime1">
              <a:rPr kumimoji="1" lang="zh-CN" altLang="en-US" smtClean="0"/>
              <a:t>2024/12/28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ADFC3-389A-F44E-922A-89862B2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FF51D-986E-C963-E6A1-F892FBAA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37EA-8E75-5C46-B6C5-33E17701B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D27035-8DF6-219F-E5E8-64797702C1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5"/>
            <a:ext cx="4855029" cy="738450"/>
          </a:xfrm>
          <a:prstGeom prst="rect">
            <a:avLst/>
          </a:prstGeom>
        </p:spPr>
      </p:pic>
      <p:pic>
        <p:nvPicPr>
          <p:cNvPr id="8" name="Picture 2" descr="所标（标准版）">
            <a:extLst>
              <a:ext uri="{FF2B5EF4-FFF2-40B4-BE49-F238E27FC236}">
                <a16:creationId xmlns:a16="http://schemas.microsoft.com/office/drawing/2014/main" id="{629FE540-837B-C796-8472-0FF2DDA15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459" y="12665"/>
            <a:ext cx="1616700" cy="7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5A118F2-9B6F-D14B-59A9-DFCE45C9C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2422527"/>
            <a:ext cx="12192001" cy="1610767"/>
          </a:xfrm>
          <a:solidFill>
            <a:srgbClr val="375AA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sz="2400" dirty="0">
                <a:solidFill>
                  <a:schemeClr val="bg1"/>
                </a:solidFill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41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599AB1C-711B-1DD3-F654-AC52178ABB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9" y="219728"/>
            <a:ext cx="3628572" cy="55190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1492" y="1051562"/>
            <a:ext cx="11469016" cy="5413406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Headline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cxnSp>
        <p:nvCxnSpPr>
          <p:cNvPr id="10" name="直接连接符 2"/>
          <p:cNvCxnSpPr/>
          <p:nvPr userDrawn="1"/>
        </p:nvCxnSpPr>
        <p:spPr>
          <a:xfrm>
            <a:off x="361492" y="879000"/>
            <a:ext cx="11469016" cy="0"/>
          </a:xfrm>
          <a:prstGeom prst="line">
            <a:avLst/>
          </a:prstGeom>
          <a:ln w="28575">
            <a:solidFill>
              <a:srgbClr val="385A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11686448" y="6499065"/>
            <a:ext cx="288121" cy="28812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75815" y="6467540"/>
            <a:ext cx="307910" cy="3409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A3F35204-DFFB-A947-BE2B-25CB3E0633F6}" type="slidenum">
              <a:rPr kumimoji="1" lang="zh-CN" alt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1"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标题 20">
            <a:extLst>
              <a:ext uri="{FF2B5EF4-FFF2-40B4-BE49-F238E27FC236}">
                <a16:creationId xmlns:a16="http://schemas.microsoft.com/office/drawing/2014/main" id="{B934DFC8-0DE2-9772-2BC3-E1418C63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92" y="146627"/>
            <a:ext cx="10972800" cy="77444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1942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4207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6912" y="6657628"/>
            <a:ext cx="2844800" cy="200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B3551FA5-A072-C74F-B9AC-F2D758607E96}" type="datetime1">
              <a:rPr kumimoji="1" lang="zh-CN" altLang="en-US" smtClean="0"/>
              <a:t>2024/12/28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71797" y="6657628"/>
            <a:ext cx="3860800" cy="1737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272" y="6657625"/>
            <a:ext cx="28448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84837EA-8E75-5C46-B6C5-33E17701B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3" r:id="rId3"/>
    <p:sldLayoutId id="2147483654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BBF87E-65A1-ADA5-A336-82AA26B47E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en-US" altLang="zh-CN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Building Effective Agents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E40B1-6C5D-781C-BC62-8C3F74BB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fld id="{184837EA-8E75-5C46-B6C5-33E17701B5D3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0D73713-14A7-E970-9E5A-CC6C0201FB9E}"/>
              </a:ext>
            </a:extLst>
          </p:cNvPr>
          <p:cNvSpPr txBox="1">
            <a:spLocks/>
          </p:cNvSpPr>
          <p:nvPr/>
        </p:nvSpPr>
        <p:spPr>
          <a:xfrm>
            <a:off x="-1" y="3575187"/>
            <a:ext cx="12192001" cy="326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b="1" kern="1200">
                <a:solidFill>
                  <a:srgbClr val="194297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br>
              <a:rPr kumimoji="1"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1"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1"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pPr>
              <a:defRPr>
                <a:solidFill/>
              </a:defRPr>
            </a:pPr>
            <a:r>
              <a:rPr kumimoji="1"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Erik Schluntz and Barry Zhang</a:t>
            </a:r>
            <a:br>
              <a:rPr kumimoji="1"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5F3E1D-2A45-8C9D-D814-4A22FEBF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fld id="{184837EA-8E75-5C46-B6C5-33E17701B5D3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F34FC-22F8-D952-98A7-D5FEC4A17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zh-CN" altLang="en-US" sz="4800" dirty="0">
                <a:solidFill>
                  <a:schemeClr val="bg1"/>
                </a:solidFill>
              </a:rPr>
              <a:t>Thank you.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388D50-2528-50AD-0C2F-F4CA833F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055606"/>
            <a:ext cx="10254437" cy="5235626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en" altLang="zh-CN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Agents can be fully autonomous systems performing complex tasks.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Some implementations follow predefined workflows.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At Anthropic, we distinguish between workflows and agents: workflows are predefined, agents are dynamically controlled by LLMs.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DD4D12-2A40-3657-0BAE-D4155FA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zh-CN" altLang="en-US" dirty="0">
                <a:solidFill/>
              </a:rPr>
              <a:t>What are Agents?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388D50-2528-50AD-0C2F-F4CA833F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055606"/>
            <a:ext cx="10254437" cy="5235626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en" altLang="zh-CN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Use simplest solution first, increase complexity only when needed.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Agentic systems trade latency and cost for better task performance.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Workflows: Predictability and consistency for well-defined tasks.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Agents: Flexibility and model-driven decision-making for complex, scalable tasks.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DD4D12-2A40-3657-0BAE-D4155FA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zh-CN" altLang="en-US" dirty="0">
                <a:solidFill/>
              </a:rPr>
              <a:t>When (and when not) to use Agents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388D50-2528-50AD-0C2F-F4CA833F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055606"/>
            <a:ext cx="10254437" cy="5235626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en" altLang="zh-CN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LangGraph (LangChain): Simplifies LLM calls and tool integration.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Amazon Bedrock: Provides a robust AI Agent framework.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Rivet &amp; Vellum: Offer streamlined tool definitions and chaining.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Warning: Frameworks can obscure underlying prompts, complicating debugging.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DD4D12-2A40-3657-0BAE-D4155FA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zh-CN" altLang="en-US" dirty="0">
                <a:solidFill/>
              </a:rPr>
              <a:t>Common Frameworks for Agents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388D50-2528-50AD-0C2F-F4CA833F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055606"/>
            <a:ext cx="10254437" cy="5235626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en" altLang="zh-CN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Augmented LLM: Enhances models with retrieval, tools, and memory, tailored to specific use cases.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Prompt Chaining: Breaks tasks into sequential steps, trading latency for accuracy.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Routing: Classifies inputs to specialized tasks, improving performance on diverse inputs.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DD4D12-2A40-3657-0BAE-D4155FA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zh-CN" altLang="en-US" dirty="0">
                <a:solidFill/>
              </a:rPr>
              <a:t>Building Blocks and Workflows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388D50-2528-50AD-0C2F-F4CA833F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055606"/>
            <a:ext cx="10254437" cy="5235626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en" altLang="zh-CN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 Support: Integrates chatbot interfaces with tool access for enhanced capabilities, enabling actions like issuing refunds and updating tickets.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Measurable Success: Companies use usage-based pricing models, charging only for successful resolutions, showcasing agent effectiveness.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Coding Agents: LLMs evolve from code completion to autonomous problem-solving, verified through automated tests and human review.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DD4D12-2A40-3657-0BAE-D4155FA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zh-CN" altLang="en-US" dirty="0">
                <a:solidFill/>
              </a:rPr>
              <a:t>Agents in Practice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388D50-2528-50AD-0C2F-F4CA833F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055606"/>
            <a:ext cx="10254437" cy="5235626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en" altLang="zh-CN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Maintain simplicity in your agent's design.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Prioritize transparency by showing planning steps.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>
                <a:solidFill/>
              </a:defRPr>
            </a:pPr>
            <a:r>
              <a:rPr lang="zh-CN" altLang="en-US" sz="2200" dirty="0">
                <a:solidFill/>
                <a:latin typeface="Microsoft YaHei" panose="020B0503020204020204" pitchFamily="34" charset="-122"/>
                <a:ea typeface="Microsoft YaHei" panose="020B0503020204020204" pitchFamily="34" charset="-122"/>
              </a:rPr>
              <a:t>Thoroughly document and test your agent-computer interface (ACI).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DD4D12-2A40-3657-0BAE-D4155FA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zh-CN" altLang="en-US" dirty="0">
                <a:solidFill/>
              </a:rPr>
              <a:t>Key Principles for Building Effective Agents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3" descr="_page_0_Figure_4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76" y="1007723"/>
            <a:ext cx="7086600" cy="34036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1D8A6A1-67A7-D20E-4324-27560EC5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en-US" altLang="zh-CN" dirty="0">
                <a:solidFill/>
              </a:rPr>
              <a:t>LLM Interaction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179E13EB-6ABE-AA00-9D85-AC8C3BBB6429}"/>
              </a:ext>
            </a:extLst>
          </p:cNvPr>
          <p:cNvSpPr txBox="1">
            <a:spLocks/>
          </p:cNvSpPr>
          <p:nvPr/>
        </p:nvSpPr>
        <p:spPr>
          <a:xfrm>
            <a:off x="361493" y="1051562"/>
            <a:ext cx="4654388" cy="541340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530" indent="-214630" algn="l" defTabSz="3429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defRPr>
                <a:solidFill/>
              </a:defRPr>
            </a:pPr>
            <a:r>
              <a:rPr kumimoji="1" lang="zh-CN" altLang="en-US" b="1" dirty="0">
                <a:solidFill/>
              </a:rPr>
              <a:t>Input, LLM, and Output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Font typeface="Arial" panose="020B0604020202020204"/>
              <a:buNone/>
              <a:defRPr>
                <a:solidFill/>
              </a:defRPr>
            </a:pPr>
            <a:r>
              <a:rPr kumimoji="1" lang="zh-CN" altLang="en-US" sz="2200" dirty="0">
                <a:solidFill/>
              </a:rPr>
              <a:t>Flowchart illustrating the interaction between input, LLM, and output, including retrieval, tools, and memory functions.</a:t>
            </a:r>
            <a:endParaRPr kumimoji="1" lang="en-US" altLang="zh-CN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3" descr="_page_0_Figure_1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76" y="1007723"/>
            <a:ext cx="7086600" cy="3073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1D8A6A1-67A7-D20E-4324-27560EC5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kumimoji="1" lang="en-US" altLang="zh-CN" dirty="0">
                <a:solidFill/>
              </a:rPr>
              <a:t>LLM Call Generator and Evaluator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179E13EB-6ABE-AA00-9D85-AC8C3BBB6429}"/>
              </a:ext>
            </a:extLst>
          </p:cNvPr>
          <p:cNvSpPr txBox="1">
            <a:spLocks/>
          </p:cNvSpPr>
          <p:nvPr/>
        </p:nvSpPr>
        <p:spPr>
          <a:xfrm>
            <a:off x="361493" y="1051562"/>
            <a:ext cx="4654388" cy="541340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57530" indent="-214630" algn="l" defTabSz="3429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defRPr>
                <a:solidFill/>
              </a:defRPr>
            </a:pPr>
            <a:r>
              <a:rPr kumimoji="1" lang="zh-CN" altLang="en-US" b="1" dirty="0">
                <a:solidFill/>
              </a:rPr>
              <a:t>Flowchart and Feedback Loop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Font typeface="Arial" panose="020B0604020202020204"/>
              <a:buNone/>
              <a:defRPr>
                <a:solidFill/>
              </a:defRPr>
            </a:pPr>
            <a:r>
              <a:rPr kumimoji="1" lang="zh-CN" altLang="en-US" sz="2200" dirty="0">
                <a:solidFill/>
              </a:rPr>
              <a:t>This diagram illustrates the process from input to output through an LLM Call Generator and Evaluator. It includes a feedback loop for rejected solutions, ensuring continuous improvement and accuracy.</a:t>
            </a:r>
            <a:endParaRPr kumimoji="1" lang="en-US" altLang="zh-C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NIC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806</Words>
  <Application>Microsoft Macintosh PowerPoint</Application>
  <PresentationFormat>宽屏</PresentationFormat>
  <Paragraphs>56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Microsoft YaHei</vt:lpstr>
      <vt:lpstr>Microsoft YaHei</vt:lpstr>
      <vt:lpstr>等线</vt:lpstr>
      <vt:lpstr>SimHei</vt:lpstr>
      <vt:lpstr>Arial</vt:lpstr>
      <vt:lpstr>Calibri</vt:lpstr>
      <vt:lpstr>Comic Sans MS</vt:lpstr>
      <vt:lpstr>CNIC</vt:lpstr>
      <vt:lpstr>PowerPoint 演示文稿</vt:lpstr>
      <vt:lpstr>题纲</vt:lpstr>
      <vt:lpstr>高效微调技术分类</vt:lpstr>
      <vt:lpstr>高效微调</vt:lpstr>
      <vt:lpstr>思路</vt:lpstr>
      <vt:lpstr>思路</vt:lpstr>
      <vt:lpstr>LLM表征</vt:lpstr>
      <vt:lpstr>LLM表征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PPTAgent</cp:lastModifiedBy>
  <cp:revision>31</cp:revision>
  <dcterms:modified xsi:type="dcterms:W3CDTF">2024-12-28T14:29:51Z</dcterms:modified>
</cp:coreProperties>
</file>