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5" r:id="rId8"/>
    <p:sldId id="267" r:id="rId9"/>
    <p:sldId id="266" r:id="rId10"/>
    <p:sldId id="261" r:id="rId11"/>
    <p:sldId id="268" r:id="rId12"/>
    <p:sldId id="262" r:id="rId13"/>
    <p:sldId id="269"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102"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Kalinga_architecture" TargetMode="External"/><Relationship Id="rId2" Type="http://schemas.openxmlformats.org/officeDocument/2006/relationships/hyperlink" Target="https://en.wikipedia.org/wiki/Hindu" TargetMode="External"/><Relationship Id="rId1" Type="http://schemas.openxmlformats.org/officeDocument/2006/relationships/slideLayout" Target="../slideLayouts/slideLayout2.xml"/><Relationship Id="rId5" Type="http://schemas.openxmlformats.org/officeDocument/2006/relationships/hyperlink" Target="https://en.wikipedia.org/wiki/Konark" TargetMode="External"/><Relationship Id="rId4" Type="http://schemas.openxmlformats.org/officeDocument/2006/relationships/hyperlink" Target="https://en.wikipedia.org/wiki/Pur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408D-CD41-468D-B127-3485E79E98E4}"/>
              </a:ext>
            </a:extLst>
          </p:cNvPr>
          <p:cNvSpPr>
            <a:spLocks noGrp="1"/>
          </p:cNvSpPr>
          <p:nvPr>
            <p:ph type="ctrTitle"/>
          </p:nvPr>
        </p:nvSpPr>
        <p:spPr/>
        <p:txBody>
          <a:bodyPr/>
          <a:lstStyle/>
          <a:p>
            <a:r>
              <a:rPr lang="en-IN" dirty="0"/>
              <a:t>Tourism </a:t>
            </a:r>
            <a:r>
              <a:rPr lang="en-IN"/>
              <a:t>&amp; Culture:</a:t>
            </a:r>
            <a:endParaRPr lang="en-IN" dirty="0"/>
          </a:p>
        </p:txBody>
      </p:sp>
      <p:sp>
        <p:nvSpPr>
          <p:cNvPr id="3" name="Subtitle 2">
            <a:extLst>
              <a:ext uri="{FF2B5EF4-FFF2-40B4-BE49-F238E27FC236}">
                <a16:creationId xmlns:a16="http://schemas.microsoft.com/office/drawing/2014/main" id="{145F6AD7-357B-4E96-B74A-2D5F03226A42}"/>
              </a:ext>
            </a:extLst>
          </p:cNvPr>
          <p:cNvSpPr>
            <a:spLocks noGrp="1"/>
          </p:cNvSpPr>
          <p:nvPr>
            <p:ph type="subTitle" idx="1"/>
          </p:nvPr>
        </p:nvSpPr>
        <p:spPr>
          <a:xfrm>
            <a:off x="1507067" y="4050833"/>
            <a:ext cx="7766936" cy="1412707"/>
          </a:xfrm>
        </p:spPr>
        <p:txBody>
          <a:bodyPr>
            <a:normAutofit/>
          </a:bodyPr>
          <a:lstStyle/>
          <a:p>
            <a:r>
              <a:rPr lang="en-IN" sz="2400" dirty="0">
                <a:solidFill>
                  <a:schemeClr val="accent1">
                    <a:lumMod val="60000"/>
                    <a:lumOff val="40000"/>
                  </a:schemeClr>
                </a:solidFill>
              </a:rPr>
              <a:t>APPRECIATING THE TANGIBLE &amp; THE INTANGIBLE OF BHUBANESWAR THROUGH CULTURAL TOURISM</a:t>
            </a:r>
          </a:p>
          <a:p>
            <a:r>
              <a:rPr lang="en-IN" sz="2000" dirty="0">
                <a:solidFill>
                  <a:schemeClr val="accent1">
                    <a:lumMod val="60000"/>
                    <a:lumOff val="40000"/>
                  </a:schemeClr>
                </a:solidFill>
              </a:rPr>
              <a:t>By Ayona </a:t>
            </a:r>
            <a:r>
              <a:rPr lang="en-IN" sz="2000" dirty="0" err="1">
                <a:solidFill>
                  <a:schemeClr val="accent1">
                    <a:lumMod val="60000"/>
                    <a:lumOff val="40000"/>
                  </a:schemeClr>
                </a:solidFill>
              </a:rPr>
              <a:t>Bhaduri</a:t>
            </a:r>
            <a:r>
              <a:rPr lang="en-IN" sz="2000" dirty="0">
                <a:solidFill>
                  <a:schemeClr val="accent1">
                    <a:lumMod val="60000"/>
                    <a:lumOff val="40000"/>
                  </a:schemeClr>
                </a:solidFill>
              </a:rPr>
              <a:t> </a:t>
            </a:r>
          </a:p>
        </p:txBody>
      </p:sp>
    </p:spTree>
    <p:extLst>
      <p:ext uri="{BB962C8B-B14F-4D97-AF65-F5344CB8AC3E}">
        <p14:creationId xmlns:p14="http://schemas.microsoft.com/office/powerpoint/2010/main" val="1189472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1209-5CB7-4812-9BBB-72647D41AC31}"/>
              </a:ext>
            </a:extLst>
          </p:cNvPr>
          <p:cNvSpPr>
            <a:spLocks noGrp="1"/>
          </p:cNvSpPr>
          <p:nvPr>
            <p:ph type="title"/>
          </p:nvPr>
        </p:nvSpPr>
        <p:spPr>
          <a:xfrm>
            <a:off x="677334" y="309563"/>
            <a:ext cx="8596668" cy="1320800"/>
          </a:xfrm>
        </p:spPr>
        <p:txBody>
          <a:bodyPr/>
          <a:lstStyle/>
          <a:p>
            <a:pPr algn="ctr"/>
            <a:r>
              <a:rPr lang="en-IN" dirty="0"/>
              <a:t>The Intangible – Indian Classical Dance</a:t>
            </a:r>
            <a:br>
              <a:rPr lang="en-IN" dirty="0"/>
            </a:br>
            <a:r>
              <a:rPr lang="en-IN" dirty="0"/>
              <a:t>ODISSI of ODISHA</a:t>
            </a:r>
          </a:p>
        </p:txBody>
      </p:sp>
      <p:sp>
        <p:nvSpPr>
          <p:cNvPr id="3" name="Content Placeholder 2">
            <a:extLst>
              <a:ext uri="{FF2B5EF4-FFF2-40B4-BE49-F238E27FC236}">
                <a16:creationId xmlns:a16="http://schemas.microsoft.com/office/drawing/2014/main" id="{5916AE32-ADA0-4731-B34E-91836FE73A20}"/>
              </a:ext>
            </a:extLst>
          </p:cNvPr>
          <p:cNvSpPr>
            <a:spLocks noGrp="1"/>
          </p:cNvSpPr>
          <p:nvPr>
            <p:ph idx="1"/>
          </p:nvPr>
        </p:nvSpPr>
        <p:spPr>
          <a:xfrm>
            <a:off x="677334" y="1630363"/>
            <a:ext cx="8596668" cy="5084762"/>
          </a:xfrm>
        </p:spPr>
        <p:txBody>
          <a:bodyPr>
            <a:noAutofit/>
          </a:bodyPr>
          <a:lstStyle/>
          <a:p>
            <a:r>
              <a:rPr lang="en-IN" dirty="0" err="1">
                <a:solidFill>
                  <a:schemeClr val="accent1">
                    <a:lumMod val="60000"/>
                    <a:lumOff val="40000"/>
                  </a:schemeClr>
                </a:solidFill>
              </a:rPr>
              <a:t>Odissi</a:t>
            </a:r>
            <a:r>
              <a:rPr lang="en-IN" dirty="0">
                <a:solidFill>
                  <a:schemeClr val="accent1">
                    <a:lumMod val="60000"/>
                    <a:lumOff val="40000"/>
                  </a:schemeClr>
                </a:solidFill>
              </a:rPr>
              <a:t> dance as an indispensable element of the intangible cultural heritage of Odisha, the earliest evidence of which is found in the form of carvings found in the caves of </a:t>
            </a:r>
            <a:r>
              <a:rPr lang="en-IN" i="1" dirty="0" err="1">
                <a:solidFill>
                  <a:schemeClr val="accent1">
                    <a:lumMod val="60000"/>
                    <a:lumOff val="40000"/>
                  </a:schemeClr>
                </a:solidFill>
              </a:rPr>
              <a:t>Khandagiri</a:t>
            </a:r>
            <a:r>
              <a:rPr lang="en-IN" dirty="0">
                <a:solidFill>
                  <a:schemeClr val="accent1">
                    <a:lumMod val="60000"/>
                    <a:lumOff val="40000"/>
                  </a:schemeClr>
                </a:solidFill>
              </a:rPr>
              <a:t> and </a:t>
            </a:r>
            <a:r>
              <a:rPr lang="en-IN" i="1" dirty="0" err="1">
                <a:solidFill>
                  <a:schemeClr val="accent1">
                    <a:lumMod val="60000"/>
                    <a:lumOff val="40000"/>
                  </a:schemeClr>
                </a:solidFill>
              </a:rPr>
              <a:t>Udaygiri</a:t>
            </a:r>
            <a:r>
              <a:rPr lang="en-IN" dirty="0">
                <a:solidFill>
                  <a:schemeClr val="accent1">
                    <a:lumMod val="60000"/>
                    <a:lumOff val="40000"/>
                  </a:schemeClr>
                </a:solidFill>
              </a:rPr>
              <a:t> dating back to 100 B.C.(D N Patnaik), establish without doubt that </a:t>
            </a:r>
            <a:r>
              <a:rPr lang="en-IN" dirty="0" err="1">
                <a:solidFill>
                  <a:schemeClr val="accent1">
                    <a:lumMod val="60000"/>
                    <a:lumOff val="40000"/>
                  </a:schemeClr>
                </a:solidFill>
              </a:rPr>
              <a:t>Odissi</a:t>
            </a:r>
            <a:r>
              <a:rPr lang="en-IN" dirty="0">
                <a:solidFill>
                  <a:schemeClr val="accent1">
                    <a:lumMod val="60000"/>
                    <a:lumOff val="40000"/>
                  </a:schemeClr>
                </a:solidFill>
              </a:rPr>
              <a:t> is one of the oldest dance traditions in the world today.</a:t>
            </a:r>
          </a:p>
          <a:p>
            <a:pPr marL="0" indent="0">
              <a:buNone/>
            </a:pPr>
            <a:endParaRPr lang="en-IN" dirty="0">
              <a:solidFill>
                <a:schemeClr val="accent1">
                  <a:lumMod val="60000"/>
                  <a:lumOff val="40000"/>
                </a:schemeClr>
              </a:solidFill>
            </a:endParaRPr>
          </a:p>
        </p:txBody>
      </p:sp>
      <p:pic>
        <p:nvPicPr>
          <p:cNvPr id="22" name="Picture 21">
            <a:extLst>
              <a:ext uri="{FF2B5EF4-FFF2-40B4-BE49-F238E27FC236}">
                <a16:creationId xmlns:a16="http://schemas.microsoft.com/office/drawing/2014/main" id="{E0716C3F-B043-4E26-98E8-823D23CBD8E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514600" y="3119504"/>
            <a:ext cx="5429250" cy="3614830"/>
          </a:xfrm>
          <a:prstGeom prst="rect">
            <a:avLst/>
          </a:prstGeom>
        </p:spPr>
      </p:pic>
    </p:spTree>
    <p:extLst>
      <p:ext uri="{BB962C8B-B14F-4D97-AF65-F5344CB8AC3E}">
        <p14:creationId xmlns:p14="http://schemas.microsoft.com/office/powerpoint/2010/main" val="3013632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D2C5-3427-48F5-B25E-1584B8E1DA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6D53D6-44C2-4268-8003-070C992BB78A}"/>
              </a:ext>
            </a:extLst>
          </p:cNvPr>
          <p:cNvSpPr>
            <a:spLocks noGrp="1"/>
          </p:cNvSpPr>
          <p:nvPr>
            <p:ph idx="1"/>
          </p:nvPr>
        </p:nvSpPr>
        <p:spPr>
          <a:xfrm>
            <a:off x="4749449" y="276225"/>
            <a:ext cx="4723341" cy="6557963"/>
          </a:xfrm>
        </p:spPr>
        <p:txBody>
          <a:bodyPr>
            <a:normAutofit fontScale="92500" lnSpcReduction="10000"/>
          </a:bodyPr>
          <a:lstStyle/>
          <a:p>
            <a:pPr algn="ctr"/>
            <a:r>
              <a:rPr lang="en-IN" sz="1900" dirty="0">
                <a:solidFill>
                  <a:schemeClr val="accent1">
                    <a:lumMod val="60000"/>
                    <a:lumOff val="40000"/>
                  </a:schemeClr>
                </a:solidFill>
              </a:rPr>
              <a:t>Born out of two ancient traditions, the </a:t>
            </a:r>
            <a:r>
              <a:rPr lang="en-IN" sz="1900" i="1" dirty="0" err="1">
                <a:solidFill>
                  <a:schemeClr val="accent1">
                    <a:lumMod val="60000"/>
                    <a:lumOff val="40000"/>
                  </a:schemeClr>
                </a:solidFill>
              </a:rPr>
              <a:t>Mahari</a:t>
            </a:r>
            <a:r>
              <a:rPr lang="en-IN" sz="1900" dirty="0">
                <a:solidFill>
                  <a:schemeClr val="accent1">
                    <a:lumMod val="60000"/>
                    <a:lumOff val="40000"/>
                  </a:schemeClr>
                </a:solidFill>
              </a:rPr>
              <a:t> – servants of God who, consecrated to the deity as young maidens, sang and danced for the deity alone within the temple’s sanctum sanctorum, and the </a:t>
            </a:r>
            <a:r>
              <a:rPr lang="en-IN" sz="1900" i="1" dirty="0" err="1">
                <a:solidFill>
                  <a:schemeClr val="accent1">
                    <a:lumMod val="60000"/>
                    <a:lumOff val="40000"/>
                  </a:schemeClr>
                </a:solidFill>
              </a:rPr>
              <a:t>Gotipua</a:t>
            </a:r>
            <a:r>
              <a:rPr lang="en-IN" sz="1900" dirty="0">
                <a:solidFill>
                  <a:schemeClr val="accent1">
                    <a:lumMod val="60000"/>
                    <a:lumOff val="40000"/>
                  </a:schemeClr>
                </a:solidFill>
              </a:rPr>
              <a:t> – young boys dressed up as women who sang and danced in public propagating the Vaishnava consciousness of the union of  humanity (the female) and the Infinite (the only male), </a:t>
            </a:r>
            <a:r>
              <a:rPr lang="en-IN" sz="1900" dirty="0" err="1">
                <a:solidFill>
                  <a:schemeClr val="accent1">
                    <a:lumMod val="60000"/>
                    <a:lumOff val="40000"/>
                  </a:schemeClr>
                </a:solidFill>
              </a:rPr>
              <a:t>Odissi</a:t>
            </a:r>
            <a:r>
              <a:rPr lang="en-IN" sz="1900" dirty="0">
                <a:solidFill>
                  <a:schemeClr val="accent1">
                    <a:lumMod val="60000"/>
                    <a:lumOff val="40000"/>
                  </a:schemeClr>
                </a:solidFill>
              </a:rPr>
              <a:t>, deeply impacted over centuries by the religious, social and political changes of its birth land Orissa, was reconstructed from extant dance treatises such as the invaluable </a:t>
            </a:r>
            <a:r>
              <a:rPr lang="en-IN" sz="1900" i="1" dirty="0">
                <a:solidFill>
                  <a:schemeClr val="accent1">
                    <a:lumMod val="60000"/>
                    <a:lumOff val="40000"/>
                  </a:schemeClr>
                </a:solidFill>
              </a:rPr>
              <a:t>Abhinaya Chandrika</a:t>
            </a:r>
            <a:r>
              <a:rPr lang="en-IN" sz="1900" dirty="0">
                <a:solidFill>
                  <a:schemeClr val="accent1">
                    <a:lumMod val="60000"/>
                    <a:lumOff val="40000"/>
                  </a:schemeClr>
                </a:solidFill>
              </a:rPr>
              <a:t> of the 15</a:t>
            </a:r>
            <a:r>
              <a:rPr lang="en-IN" sz="1900" baseline="30000" dirty="0">
                <a:solidFill>
                  <a:schemeClr val="accent1">
                    <a:lumMod val="60000"/>
                    <a:lumOff val="40000"/>
                  </a:schemeClr>
                </a:solidFill>
              </a:rPr>
              <a:t>th</a:t>
            </a:r>
            <a:r>
              <a:rPr lang="en-IN" sz="1900" dirty="0">
                <a:solidFill>
                  <a:schemeClr val="accent1">
                    <a:lumMod val="60000"/>
                    <a:lumOff val="40000"/>
                  </a:schemeClr>
                </a:solidFill>
              </a:rPr>
              <a:t> century  and the endless sculptural poses on the </a:t>
            </a:r>
            <a:r>
              <a:rPr lang="en-IN" sz="1900" dirty="0" err="1">
                <a:solidFill>
                  <a:schemeClr val="accent1">
                    <a:lumMod val="60000"/>
                    <a:lumOff val="40000"/>
                  </a:schemeClr>
                </a:solidFill>
              </a:rPr>
              <a:t>Orissan</a:t>
            </a:r>
            <a:r>
              <a:rPr lang="en-IN" sz="1900" dirty="0">
                <a:solidFill>
                  <a:schemeClr val="accent1">
                    <a:lumMod val="60000"/>
                    <a:lumOff val="40000"/>
                  </a:schemeClr>
                </a:solidFill>
              </a:rPr>
              <a:t> temple walls, these serving as reference points of authenticity to the scholars and gurus who set themselves the task of identifying what was true to the form, refining it and finally not only codifying the grammar and technique, but also devising a fixed repertory for the dance. </a:t>
            </a:r>
          </a:p>
          <a:p>
            <a:endParaRPr lang="en-IN" dirty="0"/>
          </a:p>
        </p:txBody>
      </p:sp>
      <p:pic>
        <p:nvPicPr>
          <p:cNvPr id="5" name="Picture 4">
            <a:extLst>
              <a:ext uri="{FF2B5EF4-FFF2-40B4-BE49-F238E27FC236}">
                <a16:creationId xmlns:a16="http://schemas.microsoft.com/office/drawing/2014/main" id="{9033B545-2682-4EEF-9558-A5149592FB52}"/>
              </a:ext>
            </a:extLst>
          </p:cNvPr>
          <p:cNvPicPr>
            <a:picLocks noChangeAspect="1"/>
          </p:cNvPicPr>
          <p:nvPr/>
        </p:nvPicPr>
        <p:blipFill>
          <a:blip r:embed="rId2">
            <a:extLst>
              <a:ext uri="{BEBA8EAE-BF5A-486C-A8C5-ECC9F3942E4B}">
                <a14:imgProps xmlns:a14="http://schemas.microsoft.com/office/drawing/2010/main">
                  <a14:imgLayer r:embed="rId3">
                    <a14:imgEffect>
                      <a14:saturation sat="15000"/>
                    </a14:imgEffect>
                  </a14:imgLayer>
                </a14:imgProps>
              </a:ext>
            </a:extLst>
          </a:blip>
          <a:stretch>
            <a:fillRect/>
          </a:stretch>
        </p:blipFill>
        <p:spPr>
          <a:xfrm>
            <a:off x="349662" y="276225"/>
            <a:ext cx="4598575" cy="5972175"/>
          </a:xfrm>
          <a:prstGeom prst="rect">
            <a:avLst/>
          </a:prstGeom>
        </p:spPr>
      </p:pic>
    </p:spTree>
    <p:extLst>
      <p:ext uri="{BB962C8B-B14F-4D97-AF65-F5344CB8AC3E}">
        <p14:creationId xmlns:p14="http://schemas.microsoft.com/office/powerpoint/2010/main" val="3141578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454C-6FC6-4B5C-B18B-9892AFD67C09}"/>
              </a:ext>
            </a:extLst>
          </p:cNvPr>
          <p:cNvSpPr>
            <a:spLocks noGrp="1"/>
          </p:cNvSpPr>
          <p:nvPr>
            <p:ph type="title"/>
          </p:nvPr>
        </p:nvSpPr>
        <p:spPr>
          <a:xfrm>
            <a:off x="1352603" y="271463"/>
            <a:ext cx="8596668" cy="1320800"/>
          </a:xfrm>
        </p:spPr>
        <p:txBody>
          <a:bodyPr>
            <a:normAutofit/>
          </a:bodyPr>
          <a:lstStyle/>
          <a:p>
            <a:pPr algn="r"/>
            <a:r>
              <a:rPr lang="en-IN" sz="4000" dirty="0"/>
              <a:t>The Connecting Link</a:t>
            </a:r>
          </a:p>
        </p:txBody>
      </p:sp>
      <p:sp>
        <p:nvSpPr>
          <p:cNvPr id="3" name="Content Placeholder 2">
            <a:extLst>
              <a:ext uri="{FF2B5EF4-FFF2-40B4-BE49-F238E27FC236}">
                <a16:creationId xmlns:a16="http://schemas.microsoft.com/office/drawing/2014/main" id="{5B872D77-1959-4D13-8780-B9A7241F1061}"/>
              </a:ext>
            </a:extLst>
          </p:cNvPr>
          <p:cNvSpPr>
            <a:spLocks noGrp="1"/>
          </p:cNvSpPr>
          <p:nvPr>
            <p:ph idx="1"/>
          </p:nvPr>
        </p:nvSpPr>
        <p:spPr>
          <a:xfrm>
            <a:off x="4857750" y="1200150"/>
            <a:ext cx="4544839" cy="5657850"/>
          </a:xfrm>
        </p:spPr>
        <p:txBody>
          <a:bodyPr>
            <a:normAutofit fontScale="85000" lnSpcReduction="20000"/>
          </a:bodyPr>
          <a:lstStyle/>
          <a:p>
            <a:r>
              <a:rPr lang="en-IN" sz="2000" dirty="0">
                <a:solidFill>
                  <a:schemeClr val="accent1">
                    <a:lumMod val="60000"/>
                    <a:lumOff val="40000"/>
                  </a:schemeClr>
                </a:solidFill>
              </a:rPr>
              <a:t>In India the ultimate temple, since times ancient, has always been the human body.</a:t>
            </a:r>
          </a:p>
          <a:p>
            <a:r>
              <a:rPr lang="en-IN" sz="2000" dirty="0">
                <a:solidFill>
                  <a:schemeClr val="accent1">
                    <a:lumMod val="60000"/>
                    <a:lumOff val="40000"/>
                  </a:schemeClr>
                </a:solidFill>
              </a:rPr>
              <a:t>The Hindu temple is perceived as a link between man and God, between the earthly life and the divine life, between the actual and the ideal.</a:t>
            </a:r>
          </a:p>
          <a:p>
            <a:r>
              <a:rPr lang="en-IN" sz="2000" dirty="0">
                <a:solidFill>
                  <a:schemeClr val="accent1">
                    <a:lumMod val="60000"/>
                    <a:lumOff val="40000"/>
                  </a:schemeClr>
                </a:solidFill>
              </a:rPr>
              <a:t>The origin of all the classical dances of India has been the Hindu temple; it is in the temple that they were conceived and nourished and it is in the temple itself that they acquired their full stature. Fostered by religion, they continue to be an intrinsic part of worship in the temples even today. </a:t>
            </a:r>
          </a:p>
          <a:p>
            <a:r>
              <a:rPr lang="en-IN" sz="2000" dirty="0">
                <a:solidFill>
                  <a:schemeClr val="accent1">
                    <a:lumMod val="60000"/>
                    <a:lumOff val="40000"/>
                  </a:schemeClr>
                </a:solidFill>
              </a:rPr>
              <a:t>The intangible, born and nurtured in the tangible that is built on the metaphysical plan of the cosmic intangible, contains within it, the entire structure of the tangible itself. Neither without the other. </a:t>
            </a:r>
          </a:p>
          <a:p>
            <a:r>
              <a:rPr lang="en-IN" sz="2000" dirty="0">
                <a:solidFill>
                  <a:schemeClr val="accent1">
                    <a:lumMod val="60000"/>
                    <a:lumOff val="40000"/>
                  </a:schemeClr>
                </a:solidFill>
              </a:rPr>
              <a:t>Thus, the dancer, while in the dance akin to yoga, seeks the sacred temple within.</a:t>
            </a:r>
          </a:p>
          <a:p>
            <a:endParaRPr lang="en-IN" dirty="0"/>
          </a:p>
        </p:txBody>
      </p:sp>
      <p:pic>
        <p:nvPicPr>
          <p:cNvPr id="5" name="Picture 4">
            <a:extLst>
              <a:ext uri="{FF2B5EF4-FFF2-40B4-BE49-F238E27FC236}">
                <a16:creationId xmlns:a16="http://schemas.microsoft.com/office/drawing/2014/main" id="{A4C69169-C3A6-4011-AD26-FABC8DBA0C36}"/>
              </a:ext>
            </a:extLst>
          </p:cNvPr>
          <p:cNvPicPr>
            <a:picLocks noChangeAspect="1"/>
          </p:cNvPicPr>
          <p:nvPr/>
        </p:nvPicPr>
        <p:blipFill>
          <a:blip r:embed="rId2">
            <a:extLst>
              <a:ext uri="{BEBA8EAE-BF5A-486C-A8C5-ECC9F3942E4B}">
                <a14:imgProps xmlns:a14="http://schemas.microsoft.com/office/drawing/2010/main">
                  <a14:imgLayer r:embed="rId3">
                    <a14:imgEffect>
                      <a14:saturation sat="34000"/>
                    </a14:imgEffect>
                  </a14:imgLayer>
                </a14:imgProps>
              </a:ext>
            </a:extLst>
          </a:blip>
          <a:stretch>
            <a:fillRect/>
          </a:stretch>
        </p:blipFill>
        <p:spPr>
          <a:xfrm>
            <a:off x="500063" y="62354"/>
            <a:ext cx="4665099" cy="6733292"/>
          </a:xfrm>
          <a:prstGeom prst="rect">
            <a:avLst/>
          </a:prstGeom>
        </p:spPr>
      </p:pic>
    </p:spTree>
    <p:extLst>
      <p:ext uri="{BB962C8B-B14F-4D97-AF65-F5344CB8AC3E}">
        <p14:creationId xmlns:p14="http://schemas.microsoft.com/office/powerpoint/2010/main" val="2709374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1965-45C5-4ADC-8C25-F0C39DE9F0E4}"/>
              </a:ext>
            </a:extLst>
          </p:cNvPr>
          <p:cNvSpPr>
            <a:spLocks noGrp="1"/>
          </p:cNvSpPr>
          <p:nvPr>
            <p:ph type="title"/>
          </p:nvPr>
        </p:nvSpPr>
        <p:spPr>
          <a:xfrm>
            <a:off x="400050" y="78581"/>
            <a:ext cx="9329737" cy="6700838"/>
          </a:xfrm>
        </p:spPr>
        <p:txBody>
          <a:bodyPr>
            <a:noAutofit/>
          </a:bodyPr>
          <a:lstStyle/>
          <a:p>
            <a:r>
              <a:rPr lang="en-IN" sz="1800" dirty="0"/>
              <a:t>The practice of Indian classical dance, like meditation, tames and purifies the external </a:t>
            </a:r>
            <a:r>
              <a:rPr lang="en-IN" sz="1800" dirty="0" err="1"/>
              <a:t>Sthula-Sharira</a:t>
            </a:r>
            <a:r>
              <a:rPr lang="en-IN" sz="1800" dirty="0"/>
              <a:t> (the body composed of fluid, with humours and saps, as also of the bones, muscles and vital vulnerable junctures) as it quiets and balances the body’s three humours (</a:t>
            </a:r>
            <a:r>
              <a:rPr lang="en-IN" sz="1800" dirty="0" err="1"/>
              <a:t>tridosha</a:t>
            </a:r>
            <a:r>
              <a:rPr lang="en-IN" sz="1800" dirty="0"/>
              <a:t>, </a:t>
            </a:r>
            <a:r>
              <a:rPr lang="en-IN" sz="1800" dirty="0" err="1"/>
              <a:t>tridhaatu</a:t>
            </a:r>
            <a:r>
              <a:rPr lang="en-IN" sz="1800" dirty="0"/>
              <a:t>) – wind (</a:t>
            </a:r>
            <a:r>
              <a:rPr lang="en-IN" sz="1800" dirty="0" err="1"/>
              <a:t>vata</a:t>
            </a:r>
            <a:r>
              <a:rPr lang="en-IN" sz="1800" dirty="0"/>
              <a:t>), phlegm (</a:t>
            </a:r>
            <a:r>
              <a:rPr lang="en-IN" sz="1800" dirty="0" err="1"/>
              <a:t>kapha</a:t>
            </a:r>
            <a:r>
              <a:rPr lang="en-IN" sz="1800" dirty="0"/>
              <a:t>) and fire (pitta). Eventually the dancer should begin to discover the </a:t>
            </a:r>
            <a:r>
              <a:rPr lang="en-IN" sz="1800" dirty="0" err="1"/>
              <a:t>Suksma</a:t>
            </a:r>
            <a:r>
              <a:rPr lang="en-IN" sz="1800" dirty="0"/>
              <a:t> </a:t>
            </a:r>
            <a:r>
              <a:rPr lang="en-IN" sz="1800" dirty="0" err="1"/>
              <a:t>Sharira</a:t>
            </a:r>
            <a:r>
              <a:rPr lang="en-IN" sz="1800" dirty="0"/>
              <a:t> (the subtle, metaphysical interior body) within her which articulates the psycho-spiritual experiences similar to those of the yogi and the pilgrim or devotee visiting the temple. This subtle body, most often identified with Kundalini Yoga, is defined by one of the many scholars as “ an invisible mandala formed by a combination of symbolic (but also very real) geometric figures” and often depicted as a microcosm of the universe, with the Shiva Samhita noting, “All the beings that exist in the three worlds are also to be found in the subtle body”. Rightly, it is called the seat of the </a:t>
            </a:r>
            <a:r>
              <a:rPr lang="en-IN" sz="1800" dirty="0" err="1"/>
              <a:t>Atma</a:t>
            </a:r>
            <a:r>
              <a:rPr lang="en-IN" sz="1800" dirty="0"/>
              <a:t> or soul. </a:t>
            </a:r>
            <a:br>
              <a:rPr lang="en-IN" sz="1800" dirty="0"/>
            </a:br>
            <a:r>
              <a:rPr lang="en-IN" sz="1800" dirty="0"/>
              <a:t>And the discovery of this subtle body is made possible by the awakening of the vital Kundalini energy within the dancer’s body through the practise and performance of the </a:t>
            </a:r>
            <a:r>
              <a:rPr lang="en-IN" sz="1800" dirty="0" err="1"/>
              <a:t>Odissi</a:t>
            </a:r>
            <a:r>
              <a:rPr lang="en-IN" sz="1800" dirty="0"/>
              <a:t> repertoire wherein the dancer begins with </a:t>
            </a:r>
            <a:r>
              <a:rPr lang="en-IN" sz="1800" dirty="0" err="1"/>
              <a:t>Mangalacharan</a:t>
            </a:r>
            <a:r>
              <a:rPr lang="en-IN" sz="1800" dirty="0"/>
              <a:t>, an invocation at the entrance to the temple, proceeds to </a:t>
            </a:r>
            <a:r>
              <a:rPr lang="en-IN" sz="1800" dirty="0" err="1"/>
              <a:t>circumambulate</a:t>
            </a:r>
            <a:r>
              <a:rPr lang="en-IN" sz="1800" dirty="0"/>
              <a:t> the temple structure depicting the exquisite physical beauty of the numerous postures in various </a:t>
            </a:r>
            <a:r>
              <a:rPr lang="en-IN" sz="1800" dirty="0" err="1"/>
              <a:t>bhangi</a:t>
            </a:r>
            <a:r>
              <a:rPr lang="en-IN" sz="1800" dirty="0"/>
              <a:t>-s sculpted on the temple walls through </a:t>
            </a:r>
            <a:r>
              <a:rPr lang="en-IN" sz="1800" dirty="0" err="1"/>
              <a:t>Batu</a:t>
            </a:r>
            <a:r>
              <a:rPr lang="en-IN" sz="1800" dirty="0"/>
              <a:t>, then advancing through the </a:t>
            </a:r>
            <a:r>
              <a:rPr lang="en-IN" sz="1800" dirty="0" err="1"/>
              <a:t>Natya</a:t>
            </a:r>
            <a:r>
              <a:rPr lang="en-IN" sz="1800" dirty="0"/>
              <a:t> Mandapa with the joyous Pallavi, enters the </a:t>
            </a:r>
            <a:r>
              <a:rPr lang="en-IN" sz="1800" dirty="0" err="1"/>
              <a:t>Garbha</a:t>
            </a:r>
            <a:r>
              <a:rPr lang="en-IN" sz="1800" dirty="0"/>
              <a:t> </a:t>
            </a:r>
            <a:r>
              <a:rPr lang="en-IN" sz="1800" dirty="0" err="1"/>
              <a:t>griha</a:t>
            </a:r>
            <a:r>
              <a:rPr lang="en-IN" sz="1800" dirty="0"/>
              <a:t> with the self-reflective Abhinaya, an </a:t>
            </a:r>
            <a:r>
              <a:rPr lang="en-IN" sz="1800" dirty="0" err="1"/>
              <a:t>Ashatapadi</a:t>
            </a:r>
            <a:r>
              <a:rPr lang="en-IN" sz="1800" dirty="0"/>
              <a:t> wherein she is in private conversation with her Lord, finally leading to </a:t>
            </a:r>
            <a:r>
              <a:rPr lang="en-IN" sz="1800" dirty="0" err="1"/>
              <a:t>Moshya</a:t>
            </a:r>
            <a:r>
              <a:rPr lang="en-IN" sz="1800" dirty="0"/>
              <a:t> Nata, the dance of liberation. Thus, the repertoire leads the dancer from collective external consciousness to singular internal consciousness such that in </a:t>
            </a:r>
            <a:r>
              <a:rPr lang="en-IN" sz="1800" dirty="0" err="1"/>
              <a:t>Mokshya</a:t>
            </a:r>
            <a:r>
              <a:rPr lang="en-IN" sz="1800" dirty="0"/>
              <a:t> Nata a moment of absolute peace and stillness is reached when the dancer is in total union while in movement with her </a:t>
            </a:r>
            <a:r>
              <a:rPr lang="en-IN" sz="1800" dirty="0" err="1"/>
              <a:t>Atma</a:t>
            </a:r>
            <a:r>
              <a:rPr lang="en-IN" sz="1800" dirty="0"/>
              <a:t> or soul within. </a:t>
            </a:r>
            <a:br>
              <a:rPr lang="en-IN" sz="1600" dirty="0"/>
            </a:br>
            <a:endParaRPr lang="en-IN" sz="1600" dirty="0"/>
          </a:p>
        </p:txBody>
      </p:sp>
      <p:sp>
        <p:nvSpPr>
          <p:cNvPr id="3" name="Content Placeholder 2">
            <a:extLst>
              <a:ext uri="{FF2B5EF4-FFF2-40B4-BE49-F238E27FC236}">
                <a16:creationId xmlns:a16="http://schemas.microsoft.com/office/drawing/2014/main" id="{B07275F9-BCC7-42E8-A6AB-DB0ECD77CCFE}"/>
              </a:ext>
            </a:extLst>
          </p:cNvPr>
          <p:cNvSpPr>
            <a:spLocks noGrp="1"/>
          </p:cNvSpPr>
          <p:nvPr>
            <p:ph idx="1"/>
          </p:nvPr>
        </p:nvSpPr>
        <p:spPr>
          <a:xfrm flipV="1">
            <a:off x="1" y="7427250"/>
            <a:ext cx="3714750" cy="1459575"/>
          </a:xfrm>
        </p:spPr>
        <p:txBody>
          <a:bodyPr/>
          <a:lstStyle/>
          <a:p>
            <a:endParaRPr lang="en-IN" dirty="0"/>
          </a:p>
        </p:txBody>
      </p:sp>
    </p:spTree>
    <p:extLst>
      <p:ext uri="{BB962C8B-B14F-4D97-AF65-F5344CB8AC3E}">
        <p14:creationId xmlns:p14="http://schemas.microsoft.com/office/powerpoint/2010/main" val="1786912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CB56-235C-408C-9DC7-10D03944A3A5}"/>
              </a:ext>
            </a:extLst>
          </p:cNvPr>
          <p:cNvSpPr>
            <a:spLocks noGrp="1"/>
          </p:cNvSpPr>
          <p:nvPr>
            <p:ph type="title"/>
          </p:nvPr>
        </p:nvSpPr>
        <p:spPr>
          <a:xfrm>
            <a:off x="677334" y="142875"/>
            <a:ext cx="8596668" cy="1320800"/>
          </a:xfrm>
        </p:spPr>
        <p:txBody>
          <a:bodyPr/>
          <a:lstStyle/>
          <a:p>
            <a:r>
              <a:rPr lang="en-IN" dirty="0"/>
              <a:t>ODISSI DANCER – A Global Ambassador of cultural heritage of Odisha</a:t>
            </a:r>
          </a:p>
        </p:txBody>
      </p:sp>
      <p:sp>
        <p:nvSpPr>
          <p:cNvPr id="3" name="Content Placeholder 2">
            <a:extLst>
              <a:ext uri="{FF2B5EF4-FFF2-40B4-BE49-F238E27FC236}">
                <a16:creationId xmlns:a16="http://schemas.microsoft.com/office/drawing/2014/main" id="{D26B22D8-88E4-4422-838D-71DFE6BB6D81}"/>
              </a:ext>
            </a:extLst>
          </p:cNvPr>
          <p:cNvSpPr>
            <a:spLocks noGrp="1"/>
          </p:cNvSpPr>
          <p:nvPr>
            <p:ph idx="1"/>
          </p:nvPr>
        </p:nvSpPr>
        <p:spPr>
          <a:xfrm>
            <a:off x="677334" y="1346201"/>
            <a:ext cx="8596668" cy="5368923"/>
          </a:xfrm>
        </p:spPr>
        <p:txBody>
          <a:bodyPr>
            <a:noAutofit/>
          </a:bodyPr>
          <a:lstStyle/>
          <a:p>
            <a:r>
              <a:rPr lang="en-IN" sz="2000" dirty="0" err="1">
                <a:solidFill>
                  <a:schemeClr val="accent1">
                    <a:lumMod val="60000"/>
                    <a:lumOff val="40000"/>
                  </a:schemeClr>
                </a:solidFill>
              </a:rPr>
              <a:t>Kelucharan</a:t>
            </a:r>
            <a:r>
              <a:rPr lang="en-IN" sz="2000" dirty="0">
                <a:solidFill>
                  <a:schemeClr val="accent1">
                    <a:lumMod val="60000"/>
                    <a:lumOff val="40000"/>
                  </a:schemeClr>
                </a:solidFill>
              </a:rPr>
              <a:t> Mahapatra’s artistic journey touches every key aspect of the cultural life of Odisha</a:t>
            </a:r>
          </a:p>
          <a:p>
            <a:r>
              <a:rPr lang="en-IN" sz="2000" dirty="0">
                <a:solidFill>
                  <a:schemeClr val="accent1">
                    <a:lumMod val="60000"/>
                    <a:lumOff val="40000"/>
                  </a:schemeClr>
                </a:solidFill>
              </a:rPr>
              <a:t>Be it the traditional expertise of the </a:t>
            </a:r>
            <a:r>
              <a:rPr lang="en-IN" sz="2000" dirty="0" err="1">
                <a:solidFill>
                  <a:schemeClr val="accent1">
                    <a:lumMod val="60000"/>
                    <a:lumOff val="40000"/>
                  </a:schemeClr>
                </a:solidFill>
              </a:rPr>
              <a:t>Chitrakars</a:t>
            </a:r>
            <a:r>
              <a:rPr lang="en-IN" sz="2000" dirty="0">
                <a:solidFill>
                  <a:schemeClr val="accent1">
                    <a:lumMod val="60000"/>
                    <a:lumOff val="40000"/>
                  </a:schemeClr>
                </a:solidFill>
              </a:rPr>
              <a:t>, or the entertaining art forms of </a:t>
            </a:r>
            <a:r>
              <a:rPr lang="en-IN" sz="2000" dirty="0" err="1">
                <a:solidFill>
                  <a:schemeClr val="accent1">
                    <a:lumMod val="60000"/>
                    <a:lumOff val="40000"/>
                  </a:schemeClr>
                </a:solidFill>
              </a:rPr>
              <a:t>Gotipua</a:t>
            </a:r>
            <a:r>
              <a:rPr lang="en-IN" sz="2000" dirty="0">
                <a:solidFill>
                  <a:schemeClr val="accent1">
                    <a:lumMod val="60000"/>
                    <a:lumOff val="40000"/>
                  </a:schemeClr>
                </a:solidFill>
              </a:rPr>
              <a:t> and </a:t>
            </a:r>
            <a:r>
              <a:rPr lang="en-IN" sz="2000" dirty="0" err="1">
                <a:solidFill>
                  <a:schemeClr val="accent1">
                    <a:lumMod val="60000"/>
                    <a:lumOff val="40000"/>
                  </a:schemeClr>
                </a:solidFill>
              </a:rPr>
              <a:t>Jatra</a:t>
            </a:r>
            <a:r>
              <a:rPr lang="en-IN" sz="2000" dirty="0">
                <a:solidFill>
                  <a:schemeClr val="accent1">
                    <a:lumMod val="60000"/>
                    <a:lumOff val="40000"/>
                  </a:schemeClr>
                </a:solidFill>
              </a:rPr>
              <a:t> parties, or the Ras Leela performances soaked in bhakti, or the innovations attempted at the Annapurna Theatre Groups, all these experiences, acquired not through formal training but through a continuous interaction with life, contributed richly to his understanding and creation of the </a:t>
            </a:r>
            <a:r>
              <a:rPr lang="en-IN" sz="2000" dirty="0" err="1">
                <a:solidFill>
                  <a:schemeClr val="accent1">
                    <a:lumMod val="60000"/>
                    <a:lumOff val="40000"/>
                  </a:schemeClr>
                </a:solidFill>
              </a:rPr>
              <a:t>Odissi</a:t>
            </a:r>
            <a:r>
              <a:rPr lang="en-IN" sz="2000" dirty="0">
                <a:solidFill>
                  <a:schemeClr val="accent1">
                    <a:lumMod val="60000"/>
                    <a:lumOff val="40000"/>
                  </a:schemeClr>
                </a:solidFill>
              </a:rPr>
              <a:t> form.</a:t>
            </a:r>
          </a:p>
          <a:p>
            <a:r>
              <a:rPr lang="en-IN" sz="2000" dirty="0">
                <a:solidFill>
                  <a:schemeClr val="accent1">
                    <a:lumMod val="60000"/>
                    <a:lumOff val="40000"/>
                  </a:schemeClr>
                </a:solidFill>
              </a:rPr>
              <a:t>And it is the magnanimous presence and personality of this great Guru, his detailed teaching and in depth insights into the entire panorama of Odia culture, that have drawn dancers from across the world to his door to learn his art from him, and continue to attract many more</a:t>
            </a:r>
          </a:p>
          <a:p>
            <a:r>
              <a:rPr lang="en-IN" sz="2000" dirty="0">
                <a:solidFill>
                  <a:schemeClr val="accent1">
                    <a:lumMod val="60000"/>
                    <a:lumOff val="40000"/>
                  </a:schemeClr>
                </a:solidFill>
              </a:rPr>
              <a:t>So we see that through </a:t>
            </a:r>
            <a:r>
              <a:rPr lang="en-IN" sz="2000" dirty="0" err="1">
                <a:solidFill>
                  <a:schemeClr val="accent1">
                    <a:lumMod val="60000"/>
                    <a:lumOff val="40000"/>
                  </a:schemeClr>
                </a:solidFill>
              </a:rPr>
              <a:t>Odissi</a:t>
            </a:r>
            <a:r>
              <a:rPr lang="en-IN" sz="2000" dirty="0">
                <a:solidFill>
                  <a:schemeClr val="accent1">
                    <a:lumMod val="60000"/>
                    <a:lumOff val="40000"/>
                  </a:schemeClr>
                </a:solidFill>
              </a:rPr>
              <a:t>, </a:t>
            </a:r>
            <a:r>
              <a:rPr lang="en-IN" sz="2000" dirty="0" err="1">
                <a:solidFill>
                  <a:schemeClr val="accent1">
                    <a:lumMod val="60000"/>
                    <a:lumOff val="40000"/>
                  </a:schemeClr>
                </a:solidFill>
              </a:rPr>
              <a:t>Kelu</a:t>
            </a:r>
            <a:r>
              <a:rPr lang="en-IN" sz="2000" dirty="0">
                <a:solidFill>
                  <a:schemeClr val="accent1">
                    <a:lumMod val="60000"/>
                    <a:lumOff val="40000"/>
                  </a:schemeClr>
                </a:solidFill>
              </a:rPr>
              <a:t> </a:t>
            </a:r>
            <a:r>
              <a:rPr lang="en-IN" sz="2000" dirty="0" err="1">
                <a:solidFill>
                  <a:schemeClr val="accent1">
                    <a:lumMod val="60000"/>
                    <a:lumOff val="40000"/>
                  </a:schemeClr>
                </a:solidFill>
              </a:rPr>
              <a:t>Babu</a:t>
            </a:r>
            <a:r>
              <a:rPr lang="en-IN" sz="2000" dirty="0">
                <a:solidFill>
                  <a:schemeClr val="accent1">
                    <a:lumMod val="60000"/>
                    <a:lumOff val="40000"/>
                  </a:schemeClr>
                </a:solidFill>
              </a:rPr>
              <a:t> was able to not only take Oriya culture to the world but he also succeeded in bringing the world to Odisha to appreciate her rich intangible heritage.</a:t>
            </a:r>
          </a:p>
        </p:txBody>
      </p:sp>
    </p:spTree>
    <p:extLst>
      <p:ext uri="{BB962C8B-B14F-4D97-AF65-F5344CB8AC3E}">
        <p14:creationId xmlns:p14="http://schemas.microsoft.com/office/powerpoint/2010/main" val="3081676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10CC-2D9C-4AE5-A4E9-0FE369EB394C}"/>
              </a:ext>
            </a:extLst>
          </p:cNvPr>
          <p:cNvSpPr>
            <a:spLocks noGrp="1"/>
          </p:cNvSpPr>
          <p:nvPr>
            <p:ph type="title"/>
          </p:nvPr>
        </p:nvSpPr>
        <p:spPr>
          <a:xfrm>
            <a:off x="677334" y="106680"/>
            <a:ext cx="8596668" cy="1320800"/>
          </a:xfrm>
        </p:spPr>
        <p:txBody>
          <a:bodyPr/>
          <a:lstStyle/>
          <a:p>
            <a:r>
              <a:rPr lang="en-IN" dirty="0"/>
              <a:t>What is culture?</a:t>
            </a:r>
          </a:p>
        </p:txBody>
      </p:sp>
      <p:sp>
        <p:nvSpPr>
          <p:cNvPr id="3" name="Content Placeholder 2">
            <a:extLst>
              <a:ext uri="{FF2B5EF4-FFF2-40B4-BE49-F238E27FC236}">
                <a16:creationId xmlns:a16="http://schemas.microsoft.com/office/drawing/2014/main" id="{B08168F9-DBFD-422A-918C-F44607DF0B12}"/>
              </a:ext>
            </a:extLst>
          </p:cNvPr>
          <p:cNvSpPr>
            <a:spLocks noGrp="1"/>
          </p:cNvSpPr>
          <p:nvPr>
            <p:ph idx="1"/>
          </p:nvPr>
        </p:nvSpPr>
        <p:spPr>
          <a:xfrm>
            <a:off x="677334" y="1132840"/>
            <a:ext cx="8596668" cy="5382260"/>
          </a:xfrm>
        </p:spPr>
        <p:txBody>
          <a:bodyPr>
            <a:noAutofit/>
          </a:bodyPr>
          <a:lstStyle/>
          <a:p>
            <a:pPr marL="0" indent="0">
              <a:buNone/>
            </a:pPr>
            <a:r>
              <a:rPr lang="en-IN" sz="2400" dirty="0">
                <a:solidFill>
                  <a:schemeClr val="accent1">
                    <a:lumMod val="60000"/>
                    <a:lumOff val="40000"/>
                  </a:schemeClr>
                </a:solidFill>
              </a:rPr>
              <a:t>In Sri </a:t>
            </a:r>
            <a:r>
              <a:rPr lang="en-IN" sz="2400" dirty="0" err="1">
                <a:solidFill>
                  <a:schemeClr val="accent1">
                    <a:lumMod val="60000"/>
                    <a:lumOff val="40000"/>
                  </a:schemeClr>
                </a:solidFill>
              </a:rPr>
              <a:t>Aurobindo’s</a:t>
            </a:r>
            <a:r>
              <a:rPr lang="en-IN" sz="2400" dirty="0">
                <a:solidFill>
                  <a:schemeClr val="accent1">
                    <a:lumMod val="60000"/>
                    <a:lumOff val="40000"/>
                  </a:schemeClr>
                </a:solidFill>
              </a:rPr>
              <a:t> words,</a:t>
            </a:r>
          </a:p>
          <a:p>
            <a:r>
              <a:rPr lang="en-IN" sz="2400" dirty="0">
                <a:solidFill>
                  <a:schemeClr val="accent1">
                    <a:lumMod val="60000"/>
                    <a:lumOff val="40000"/>
                  </a:schemeClr>
                </a:solidFill>
              </a:rPr>
              <a:t>The culture of a people may be described as the expression of a consciousness of life which formulates itself in </a:t>
            </a:r>
            <a:r>
              <a:rPr lang="en-IN" sz="2400" b="1" u="sng" dirty="0">
                <a:solidFill>
                  <a:schemeClr val="accent1">
                    <a:lumMod val="60000"/>
                    <a:lumOff val="40000"/>
                  </a:schemeClr>
                </a:solidFill>
              </a:rPr>
              <a:t>three</a:t>
            </a:r>
            <a:r>
              <a:rPr lang="en-IN" sz="2400" dirty="0">
                <a:solidFill>
                  <a:schemeClr val="accent1">
                    <a:lumMod val="60000"/>
                    <a:lumOff val="40000"/>
                  </a:schemeClr>
                </a:solidFill>
              </a:rPr>
              <a:t> aspects.</a:t>
            </a:r>
          </a:p>
          <a:p>
            <a:r>
              <a:rPr lang="en-IN" sz="2400" dirty="0">
                <a:solidFill>
                  <a:schemeClr val="accent1">
                    <a:lumMod val="60000"/>
                    <a:lumOff val="40000"/>
                  </a:schemeClr>
                </a:solidFill>
              </a:rPr>
              <a:t>There is a side of thought, of ideal, of upward will and soul’s aspiration, which is reflected in the people’s </a:t>
            </a:r>
            <a:r>
              <a:rPr lang="en-IN" sz="2400" b="1" u="sng" dirty="0">
                <a:solidFill>
                  <a:schemeClr val="accent1">
                    <a:lumMod val="60000"/>
                    <a:lumOff val="40000"/>
                  </a:schemeClr>
                </a:solidFill>
              </a:rPr>
              <a:t>philosophy and religion</a:t>
            </a:r>
            <a:r>
              <a:rPr lang="en-IN" sz="2400" dirty="0">
                <a:solidFill>
                  <a:schemeClr val="accent1">
                    <a:lumMod val="60000"/>
                    <a:lumOff val="40000"/>
                  </a:schemeClr>
                </a:solidFill>
              </a:rPr>
              <a:t>.</a:t>
            </a:r>
          </a:p>
          <a:p>
            <a:r>
              <a:rPr lang="en-IN" sz="2400" dirty="0">
                <a:solidFill>
                  <a:schemeClr val="accent1">
                    <a:lumMod val="60000"/>
                    <a:lumOff val="40000"/>
                  </a:schemeClr>
                </a:solidFill>
              </a:rPr>
              <a:t>There is a side of </a:t>
            </a:r>
            <a:r>
              <a:rPr lang="en-IN" sz="2400" b="1" u="sng" dirty="0">
                <a:solidFill>
                  <a:schemeClr val="accent1">
                    <a:lumMod val="60000"/>
                    <a:lumOff val="40000"/>
                  </a:schemeClr>
                </a:solidFill>
              </a:rPr>
              <a:t>creative self-expression </a:t>
            </a:r>
            <a:r>
              <a:rPr lang="en-IN" sz="2400" dirty="0">
                <a:solidFill>
                  <a:schemeClr val="accent1">
                    <a:lumMod val="60000"/>
                    <a:lumOff val="40000"/>
                  </a:schemeClr>
                </a:solidFill>
              </a:rPr>
              <a:t>and appreciative aesthesis, intelligence and imagination, which finds expression in its </a:t>
            </a:r>
            <a:r>
              <a:rPr lang="en-IN" sz="2400" b="1" u="sng" dirty="0">
                <a:solidFill>
                  <a:schemeClr val="accent1">
                    <a:lumMod val="60000"/>
                    <a:lumOff val="40000"/>
                  </a:schemeClr>
                </a:solidFill>
              </a:rPr>
              <a:t>art, poetry, literature, music, dance</a:t>
            </a:r>
          </a:p>
          <a:p>
            <a:r>
              <a:rPr lang="en-IN" sz="2400" dirty="0">
                <a:solidFill>
                  <a:schemeClr val="accent1">
                    <a:lumMod val="60000"/>
                    <a:lumOff val="40000"/>
                  </a:schemeClr>
                </a:solidFill>
              </a:rPr>
              <a:t>And, there is a side of practical and outward formulation, which is provided for in its </a:t>
            </a:r>
            <a:r>
              <a:rPr lang="en-IN" sz="2400" b="1" u="sng" dirty="0">
                <a:solidFill>
                  <a:schemeClr val="accent1">
                    <a:lumMod val="60000"/>
                    <a:lumOff val="40000"/>
                  </a:schemeClr>
                </a:solidFill>
              </a:rPr>
              <a:t>society and politics</a:t>
            </a:r>
          </a:p>
        </p:txBody>
      </p:sp>
    </p:spTree>
    <p:extLst>
      <p:ext uri="{BB962C8B-B14F-4D97-AF65-F5344CB8AC3E}">
        <p14:creationId xmlns:p14="http://schemas.microsoft.com/office/powerpoint/2010/main" val="1159235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7AA3-FD29-466B-96D4-982514CF08F3}"/>
              </a:ext>
            </a:extLst>
          </p:cNvPr>
          <p:cNvSpPr>
            <a:spLocks noGrp="1"/>
          </p:cNvSpPr>
          <p:nvPr>
            <p:ph type="title"/>
          </p:nvPr>
        </p:nvSpPr>
        <p:spPr>
          <a:xfrm>
            <a:off x="677334" y="156237"/>
            <a:ext cx="8596668" cy="1320800"/>
          </a:xfrm>
        </p:spPr>
        <p:txBody>
          <a:bodyPr/>
          <a:lstStyle/>
          <a:p>
            <a:r>
              <a:rPr lang="en-IN" dirty="0"/>
              <a:t>What is Tourism?</a:t>
            </a:r>
          </a:p>
        </p:txBody>
      </p:sp>
      <p:sp>
        <p:nvSpPr>
          <p:cNvPr id="3" name="Content Placeholder 2">
            <a:extLst>
              <a:ext uri="{FF2B5EF4-FFF2-40B4-BE49-F238E27FC236}">
                <a16:creationId xmlns:a16="http://schemas.microsoft.com/office/drawing/2014/main" id="{C4C7C2B0-A19F-4C53-8E70-945E0E07BDD7}"/>
              </a:ext>
            </a:extLst>
          </p:cNvPr>
          <p:cNvSpPr>
            <a:spLocks noGrp="1"/>
          </p:cNvSpPr>
          <p:nvPr>
            <p:ph idx="1"/>
          </p:nvPr>
        </p:nvSpPr>
        <p:spPr>
          <a:xfrm>
            <a:off x="677334" y="1245871"/>
            <a:ext cx="8596668" cy="4795492"/>
          </a:xfrm>
        </p:spPr>
        <p:txBody>
          <a:bodyPr>
            <a:normAutofit/>
          </a:bodyPr>
          <a:lstStyle/>
          <a:p>
            <a:pPr marL="0" indent="0">
              <a:buNone/>
            </a:pPr>
            <a:r>
              <a:rPr lang="en-IN" sz="2000" dirty="0">
                <a:solidFill>
                  <a:schemeClr val="accent1">
                    <a:lumMod val="60000"/>
                    <a:lumOff val="40000"/>
                  </a:schemeClr>
                </a:solidFill>
                <a:latin typeface="Arial Rounded MT Bold" panose="020F0704030504030204" pitchFamily="34" charset="0"/>
              </a:rPr>
              <a:t>The World Tourism Organisation defines tourism in terms which go</a:t>
            </a:r>
          </a:p>
          <a:p>
            <a:r>
              <a:rPr lang="en-IN" sz="2000" dirty="0">
                <a:solidFill>
                  <a:schemeClr val="accent1">
                    <a:lumMod val="60000"/>
                    <a:lumOff val="40000"/>
                  </a:schemeClr>
                </a:solidFill>
                <a:latin typeface="Arial Rounded MT Bold" panose="020F0704030504030204" pitchFamily="34" charset="0"/>
              </a:rPr>
              <a:t>“ beyond the common perception of tourism as being limited to holiday activity only”, as people “ travelling to and staying in places outside their usual environment for not more than one consecutive year for leisure, business and other purposes”</a:t>
            </a:r>
          </a:p>
          <a:p>
            <a:r>
              <a:rPr lang="en-IN" sz="2000" dirty="0">
                <a:solidFill>
                  <a:schemeClr val="accent1">
                    <a:lumMod val="60000"/>
                    <a:lumOff val="40000"/>
                  </a:schemeClr>
                </a:solidFill>
                <a:latin typeface="Arial Rounded MT Bold" panose="020F0704030504030204" pitchFamily="34" charset="0"/>
              </a:rPr>
              <a:t>Its importance was recognised in the Manila Declaration on World Tourism of 1980 as an activity essential to the life of nations because of its direct effects on the social, cultural, educational, and economic sectors of national societies and on their international relations</a:t>
            </a:r>
          </a:p>
          <a:p>
            <a:r>
              <a:rPr lang="en-IN" sz="2000" dirty="0">
                <a:solidFill>
                  <a:schemeClr val="accent1">
                    <a:lumMod val="60000"/>
                    <a:lumOff val="40000"/>
                  </a:schemeClr>
                </a:solidFill>
                <a:latin typeface="Arial Rounded MT Bold" panose="020F0704030504030204" pitchFamily="34" charset="0"/>
              </a:rPr>
              <a:t>Today, tourism is a major source of income for many countries, and affects the economy of both the source and the host countries, in some cases being of vital importance</a:t>
            </a:r>
          </a:p>
        </p:txBody>
      </p:sp>
    </p:spTree>
    <p:extLst>
      <p:ext uri="{BB962C8B-B14F-4D97-AF65-F5344CB8AC3E}">
        <p14:creationId xmlns:p14="http://schemas.microsoft.com/office/powerpoint/2010/main" val="1354986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B38C-0E0A-475E-AAF1-5C4557C3F24A}"/>
              </a:ext>
            </a:extLst>
          </p:cNvPr>
          <p:cNvSpPr>
            <a:spLocks noGrp="1"/>
          </p:cNvSpPr>
          <p:nvPr>
            <p:ph type="title"/>
          </p:nvPr>
        </p:nvSpPr>
        <p:spPr>
          <a:xfrm>
            <a:off x="677334" y="156237"/>
            <a:ext cx="8596668" cy="1320800"/>
          </a:xfrm>
        </p:spPr>
        <p:txBody>
          <a:bodyPr/>
          <a:lstStyle/>
          <a:p>
            <a:r>
              <a:rPr lang="en-IN" dirty="0"/>
              <a:t>What do we mean by Cultural Tourism?</a:t>
            </a:r>
          </a:p>
        </p:txBody>
      </p:sp>
      <p:sp>
        <p:nvSpPr>
          <p:cNvPr id="3" name="Content Placeholder 2">
            <a:extLst>
              <a:ext uri="{FF2B5EF4-FFF2-40B4-BE49-F238E27FC236}">
                <a16:creationId xmlns:a16="http://schemas.microsoft.com/office/drawing/2014/main" id="{0649A416-4688-43F4-BBB6-AFE1E13406BA}"/>
              </a:ext>
            </a:extLst>
          </p:cNvPr>
          <p:cNvSpPr>
            <a:spLocks noGrp="1"/>
          </p:cNvSpPr>
          <p:nvPr>
            <p:ph idx="1"/>
          </p:nvPr>
        </p:nvSpPr>
        <p:spPr>
          <a:xfrm>
            <a:off x="677334" y="1234440"/>
            <a:ext cx="8596668" cy="5623559"/>
          </a:xfrm>
        </p:spPr>
        <p:txBody>
          <a:bodyPr>
            <a:normAutofit/>
          </a:bodyPr>
          <a:lstStyle/>
          <a:p>
            <a:r>
              <a:rPr lang="en-IN" sz="2000" dirty="0"/>
              <a:t>Cultural Tourism is the subset of tourism concerned with a particular country or region’s culture, specifically the lifestyle of the people in those geographical areas, the history of those people, their art and craft, their language and literature, their architecture, their religion, and all other elements that have helped shape their way of life.</a:t>
            </a:r>
          </a:p>
          <a:p>
            <a:pPr marL="0" indent="0">
              <a:buNone/>
            </a:pPr>
            <a:endParaRPr lang="en-IN" dirty="0"/>
          </a:p>
          <a:p>
            <a:r>
              <a:rPr lang="en-IN" dirty="0">
                <a:solidFill>
                  <a:schemeClr val="accent1">
                    <a:lumMod val="60000"/>
                    <a:lumOff val="40000"/>
                  </a:schemeClr>
                </a:solidFill>
              </a:rPr>
              <a:t>Every race has something essential to contribute to the world’s civilisation in the course of its own self-expression and self-realisation. </a:t>
            </a:r>
          </a:p>
          <a:p>
            <a:r>
              <a:rPr lang="en-IN" dirty="0">
                <a:solidFill>
                  <a:schemeClr val="accent1">
                    <a:lumMod val="60000"/>
                    <a:lumOff val="40000"/>
                  </a:schemeClr>
                </a:solidFill>
              </a:rPr>
              <a:t>And the essential contribution of India is simply her </a:t>
            </a:r>
            <a:r>
              <a:rPr lang="en-IN" dirty="0" err="1">
                <a:solidFill>
                  <a:schemeClr val="accent1">
                    <a:lumMod val="60000"/>
                    <a:lumOff val="40000"/>
                  </a:schemeClr>
                </a:solidFill>
              </a:rPr>
              <a:t>Indianness</a:t>
            </a:r>
            <a:r>
              <a:rPr lang="en-IN" dirty="0">
                <a:solidFill>
                  <a:schemeClr val="accent1">
                    <a:lumMod val="60000"/>
                    <a:lumOff val="40000"/>
                  </a:schemeClr>
                </a:solidFill>
              </a:rPr>
              <a:t>. </a:t>
            </a:r>
          </a:p>
          <a:p>
            <a:r>
              <a:rPr lang="en-IN" dirty="0">
                <a:solidFill>
                  <a:schemeClr val="accent1">
                    <a:lumMod val="60000"/>
                    <a:lumOff val="40000"/>
                  </a:schemeClr>
                </a:solidFill>
              </a:rPr>
              <a:t>All that India has to offer to the world proceeds from her philosophy. </a:t>
            </a:r>
          </a:p>
          <a:p>
            <a:r>
              <a:rPr lang="en-IN" dirty="0">
                <a:solidFill>
                  <a:schemeClr val="accent1">
                    <a:lumMod val="60000"/>
                    <a:lumOff val="40000"/>
                  </a:schemeClr>
                </a:solidFill>
              </a:rPr>
              <a:t>That this philosophy has held India together and seen her through many upheavals – political, social, economic, intellectual, is brought to the fore when Max Muller, the famous scholar and Orientalist, remarks, ‘</a:t>
            </a:r>
            <a:r>
              <a:rPr lang="en-IN" b="1" i="1" dirty="0">
                <a:solidFill>
                  <a:schemeClr val="accent1">
                    <a:lumMod val="60000"/>
                    <a:lumOff val="40000"/>
                  </a:schemeClr>
                </a:solidFill>
              </a:rPr>
              <a:t>There is, in fact, an unbroken continuity between the most modern and the most ancient phases of Hindu thought, extending over more than three thousand years</a:t>
            </a:r>
            <a:r>
              <a:rPr lang="en-IN" dirty="0">
                <a:solidFill>
                  <a:schemeClr val="accent1">
                    <a:lumMod val="60000"/>
                    <a:lumOff val="40000"/>
                  </a:schemeClr>
                </a:solidFill>
              </a:rPr>
              <a:t>.’</a:t>
            </a:r>
          </a:p>
          <a:p>
            <a:endParaRPr lang="en-IN" dirty="0"/>
          </a:p>
        </p:txBody>
      </p:sp>
    </p:spTree>
    <p:extLst>
      <p:ext uri="{BB962C8B-B14F-4D97-AF65-F5344CB8AC3E}">
        <p14:creationId xmlns:p14="http://schemas.microsoft.com/office/powerpoint/2010/main" val="20547372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5E2C-7C82-4F40-A018-6C3A5F580AA3}"/>
              </a:ext>
            </a:extLst>
          </p:cNvPr>
          <p:cNvSpPr>
            <a:spLocks noGrp="1"/>
          </p:cNvSpPr>
          <p:nvPr>
            <p:ph type="title"/>
          </p:nvPr>
        </p:nvSpPr>
        <p:spPr>
          <a:xfrm>
            <a:off x="677334" y="194311"/>
            <a:ext cx="8596668" cy="1320800"/>
          </a:xfrm>
        </p:spPr>
        <p:txBody>
          <a:bodyPr/>
          <a:lstStyle/>
          <a:p>
            <a:r>
              <a:rPr lang="en-IN" dirty="0"/>
              <a:t>Bhubaneswar – The Temple City of India</a:t>
            </a:r>
          </a:p>
        </p:txBody>
      </p:sp>
      <p:sp>
        <p:nvSpPr>
          <p:cNvPr id="3" name="Content Placeholder 2">
            <a:extLst>
              <a:ext uri="{FF2B5EF4-FFF2-40B4-BE49-F238E27FC236}">
                <a16:creationId xmlns:a16="http://schemas.microsoft.com/office/drawing/2014/main" id="{AE3B8020-90C7-4E85-BAEB-4827A12729EA}"/>
              </a:ext>
            </a:extLst>
          </p:cNvPr>
          <p:cNvSpPr>
            <a:spLocks noGrp="1"/>
          </p:cNvSpPr>
          <p:nvPr>
            <p:ph idx="1"/>
          </p:nvPr>
        </p:nvSpPr>
        <p:spPr>
          <a:xfrm>
            <a:off x="677334" y="1165860"/>
            <a:ext cx="8596668" cy="5497829"/>
          </a:xfrm>
        </p:spPr>
        <p:txBody>
          <a:bodyPr>
            <a:normAutofit/>
          </a:bodyPr>
          <a:lstStyle/>
          <a:p>
            <a:r>
              <a:rPr lang="en-IN" dirty="0">
                <a:solidFill>
                  <a:schemeClr val="accent1">
                    <a:lumMod val="60000"/>
                    <a:lumOff val="40000"/>
                  </a:schemeClr>
                </a:solidFill>
              </a:rPr>
              <a:t>The land of Odisha is a thriving example of India’s exquisite cultural heritage – be it tangible, as observed in </a:t>
            </a:r>
            <a:r>
              <a:rPr lang="en-IN" dirty="0" err="1">
                <a:solidFill>
                  <a:schemeClr val="accent1">
                    <a:lumMod val="60000"/>
                    <a:lumOff val="40000"/>
                  </a:schemeClr>
                </a:solidFill>
              </a:rPr>
              <a:t>Orissan</a:t>
            </a:r>
            <a:r>
              <a:rPr lang="en-IN" dirty="0">
                <a:solidFill>
                  <a:schemeClr val="accent1">
                    <a:lumMod val="60000"/>
                    <a:lumOff val="40000"/>
                  </a:schemeClr>
                </a:solidFill>
              </a:rPr>
              <a:t> sculpture and architecture, or intangible, as in the rich legacy of </a:t>
            </a:r>
            <a:r>
              <a:rPr lang="en-IN" dirty="0" err="1">
                <a:solidFill>
                  <a:schemeClr val="accent1">
                    <a:lumMod val="60000"/>
                    <a:lumOff val="40000"/>
                  </a:schemeClr>
                </a:solidFill>
              </a:rPr>
              <a:t>Odissi</a:t>
            </a:r>
            <a:r>
              <a:rPr lang="en-IN" dirty="0">
                <a:solidFill>
                  <a:schemeClr val="accent1">
                    <a:lumMod val="60000"/>
                    <a:lumOff val="40000"/>
                  </a:schemeClr>
                </a:solidFill>
              </a:rPr>
              <a:t> dance and allied arts.</a:t>
            </a:r>
          </a:p>
          <a:p>
            <a:r>
              <a:rPr lang="en-IN" dirty="0">
                <a:solidFill>
                  <a:schemeClr val="accent1">
                    <a:lumMod val="60000"/>
                    <a:lumOff val="40000"/>
                  </a:schemeClr>
                </a:solidFill>
              </a:rPr>
              <a:t>Within it, the city of Bhubaneswar is found to be a confluence of Hindu, Buddhist and Jain heritage boasting of some of the finest </a:t>
            </a:r>
            <a:r>
              <a:rPr lang="en-IN" dirty="0" err="1">
                <a:solidFill>
                  <a:schemeClr val="accent1">
                    <a:lumMod val="60000"/>
                    <a:lumOff val="40000"/>
                  </a:schemeClr>
                </a:solidFill>
              </a:rPr>
              <a:t>Kalingan</a:t>
            </a:r>
            <a:r>
              <a:rPr lang="en-IN" dirty="0">
                <a:solidFill>
                  <a:schemeClr val="accent1">
                    <a:lumMod val="60000"/>
                    <a:lumOff val="40000"/>
                  </a:schemeClr>
                </a:solidFill>
              </a:rPr>
              <a:t> temples. With many 6th-13th century CE </a:t>
            </a:r>
            <a:r>
              <a:rPr lang="en-IN" u="sng" dirty="0">
                <a:solidFill>
                  <a:schemeClr val="accent1">
                    <a:lumMod val="60000"/>
                    <a:lumOff val="40000"/>
                  </a:schemeClr>
                </a:solidFill>
                <a:hlinkClick r:id="rId2" tooltip="Hindu"/>
              </a:rPr>
              <a:t>Hindu</a:t>
            </a:r>
            <a:r>
              <a:rPr lang="en-IN" dirty="0">
                <a:solidFill>
                  <a:schemeClr val="accent1">
                    <a:lumMod val="60000"/>
                    <a:lumOff val="40000"/>
                  </a:schemeClr>
                </a:solidFill>
              </a:rPr>
              <a:t> temples, which span the entire spectrum of </a:t>
            </a:r>
            <a:r>
              <a:rPr lang="en-IN" u="sng" dirty="0">
                <a:solidFill>
                  <a:schemeClr val="accent1">
                    <a:lumMod val="60000"/>
                    <a:lumOff val="40000"/>
                  </a:schemeClr>
                </a:solidFill>
                <a:hlinkClick r:id="rId3" tooltip="Kalinga architecture"/>
              </a:rPr>
              <a:t>Kalinga architecture</a:t>
            </a:r>
            <a:r>
              <a:rPr lang="en-IN" dirty="0">
                <a:solidFill>
                  <a:schemeClr val="accent1">
                    <a:lumMod val="60000"/>
                    <a:lumOff val="40000"/>
                  </a:schemeClr>
                </a:solidFill>
              </a:rPr>
              <a:t>, Bhubaneswar is often referred to as a "Temple City of India".</a:t>
            </a:r>
          </a:p>
          <a:p>
            <a:r>
              <a:rPr lang="en-IN" dirty="0">
                <a:solidFill>
                  <a:schemeClr val="accent1">
                    <a:lumMod val="60000"/>
                    <a:lumOff val="40000"/>
                  </a:schemeClr>
                </a:solidFill>
              </a:rPr>
              <a:t>Along with the old town, the region, historically was often depicted as </a:t>
            </a:r>
            <a:r>
              <a:rPr lang="en-IN" i="1" dirty="0" err="1">
                <a:solidFill>
                  <a:schemeClr val="accent1">
                    <a:lumMod val="60000"/>
                    <a:lumOff val="40000"/>
                  </a:schemeClr>
                </a:solidFill>
              </a:rPr>
              <a:t>Ekamra</a:t>
            </a:r>
            <a:r>
              <a:rPr lang="en-IN" i="1" dirty="0">
                <a:solidFill>
                  <a:schemeClr val="accent1">
                    <a:lumMod val="60000"/>
                    <a:lumOff val="40000"/>
                  </a:schemeClr>
                </a:solidFill>
              </a:rPr>
              <a:t> </a:t>
            </a:r>
            <a:r>
              <a:rPr lang="en-IN" i="1" dirty="0" err="1">
                <a:solidFill>
                  <a:schemeClr val="accent1">
                    <a:lumMod val="60000"/>
                    <a:lumOff val="40000"/>
                  </a:schemeClr>
                </a:solidFill>
              </a:rPr>
              <a:t>Kshetra</a:t>
            </a:r>
            <a:r>
              <a:rPr lang="en-IN" dirty="0">
                <a:solidFill>
                  <a:schemeClr val="accent1">
                    <a:lumMod val="60000"/>
                    <a:lumOff val="40000"/>
                  </a:schemeClr>
                </a:solidFill>
              </a:rPr>
              <a:t> (Temple City). With the diverse ranges of heritage resources, it showcases significant sacred cultural landscape components which have evolved with the support of available natural resource base and cultural trigger. </a:t>
            </a:r>
          </a:p>
          <a:p>
            <a:r>
              <a:rPr lang="en-IN" dirty="0">
                <a:solidFill>
                  <a:schemeClr val="accent1">
                    <a:lumMod val="60000"/>
                    <a:lumOff val="40000"/>
                  </a:schemeClr>
                </a:solidFill>
              </a:rPr>
              <a:t>Although the modern city of Bhubaneswar was formally established only in 1948, the history of the areas in and around the present-day city can be traced to 3rd century BCE and earlier. With </a:t>
            </a:r>
            <a:r>
              <a:rPr lang="en-IN" u="sng" dirty="0" err="1">
                <a:solidFill>
                  <a:schemeClr val="accent1">
                    <a:lumMod val="60000"/>
                    <a:lumOff val="40000"/>
                  </a:schemeClr>
                </a:solidFill>
                <a:hlinkClick r:id="rId4" tooltip="Puri"/>
              </a:rPr>
              <a:t>Puri</a:t>
            </a:r>
            <a:r>
              <a:rPr lang="en-IN" dirty="0">
                <a:solidFill>
                  <a:schemeClr val="accent1">
                    <a:lumMod val="60000"/>
                    <a:lumOff val="40000"/>
                  </a:schemeClr>
                </a:solidFill>
              </a:rPr>
              <a:t> and </a:t>
            </a:r>
            <a:r>
              <a:rPr lang="en-IN" u="sng" dirty="0">
                <a:solidFill>
                  <a:schemeClr val="accent1">
                    <a:lumMod val="60000"/>
                    <a:lumOff val="40000"/>
                  </a:schemeClr>
                </a:solidFill>
                <a:hlinkClick r:id="rId5" tooltip="Konark"/>
              </a:rPr>
              <a:t>Konark</a:t>
            </a:r>
            <a:r>
              <a:rPr lang="en-IN" dirty="0">
                <a:solidFill>
                  <a:schemeClr val="accent1">
                    <a:lumMod val="60000"/>
                    <a:lumOff val="40000"/>
                  </a:schemeClr>
                </a:solidFill>
              </a:rPr>
              <a:t> it forms the </a:t>
            </a:r>
            <a:r>
              <a:rPr lang="en-IN" i="1" dirty="0">
                <a:solidFill>
                  <a:schemeClr val="accent1">
                    <a:lumMod val="60000"/>
                    <a:lumOff val="40000"/>
                  </a:schemeClr>
                </a:solidFill>
              </a:rPr>
              <a:t>Swarna </a:t>
            </a:r>
            <a:r>
              <a:rPr lang="en-IN" i="1" dirty="0" err="1">
                <a:solidFill>
                  <a:schemeClr val="accent1">
                    <a:lumMod val="60000"/>
                    <a:lumOff val="40000"/>
                  </a:schemeClr>
                </a:solidFill>
              </a:rPr>
              <a:t>Tribhuja</a:t>
            </a:r>
            <a:r>
              <a:rPr lang="en-IN" dirty="0">
                <a:solidFill>
                  <a:schemeClr val="accent1">
                    <a:lumMod val="60000"/>
                    <a:lumOff val="40000"/>
                  </a:schemeClr>
                </a:solidFill>
              </a:rPr>
              <a:t> (Golden Triangle), one of eastern India's most visited destinations.</a:t>
            </a:r>
          </a:p>
          <a:p>
            <a:endParaRPr lang="en-IN" dirty="0"/>
          </a:p>
        </p:txBody>
      </p:sp>
    </p:spTree>
    <p:extLst>
      <p:ext uri="{BB962C8B-B14F-4D97-AF65-F5344CB8AC3E}">
        <p14:creationId xmlns:p14="http://schemas.microsoft.com/office/powerpoint/2010/main" val="513482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8135-D423-4ECB-8556-ED9B7C667BAD}"/>
              </a:ext>
            </a:extLst>
          </p:cNvPr>
          <p:cNvSpPr>
            <a:spLocks noGrp="1"/>
          </p:cNvSpPr>
          <p:nvPr>
            <p:ph type="title"/>
          </p:nvPr>
        </p:nvSpPr>
        <p:spPr/>
        <p:txBody>
          <a:bodyPr/>
          <a:lstStyle/>
          <a:p>
            <a:r>
              <a:rPr lang="en-IN" dirty="0"/>
              <a:t>The Tangible – The Hindu Temple</a:t>
            </a:r>
          </a:p>
        </p:txBody>
      </p:sp>
      <p:sp>
        <p:nvSpPr>
          <p:cNvPr id="3" name="Content Placeholder 2">
            <a:extLst>
              <a:ext uri="{FF2B5EF4-FFF2-40B4-BE49-F238E27FC236}">
                <a16:creationId xmlns:a16="http://schemas.microsoft.com/office/drawing/2014/main" id="{E74889E9-881C-46C1-AC55-5E88D0ACCF3E}"/>
              </a:ext>
            </a:extLst>
          </p:cNvPr>
          <p:cNvSpPr>
            <a:spLocks noGrp="1"/>
          </p:cNvSpPr>
          <p:nvPr>
            <p:ph idx="1"/>
          </p:nvPr>
        </p:nvSpPr>
        <p:spPr>
          <a:xfrm>
            <a:off x="677334" y="1784350"/>
            <a:ext cx="8596668" cy="4464050"/>
          </a:xfrm>
        </p:spPr>
        <p:txBody>
          <a:bodyPr>
            <a:normAutofit/>
          </a:bodyPr>
          <a:lstStyle/>
          <a:p>
            <a:pPr marL="0" indent="0">
              <a:buNone/>
            </a:pPr>
            <a:r>
              <a:rPr lang="en-IN" sz="2400" dirty="0">
                <a:solidFill>
                  <a:schemeClr val="accent1">
                    <a:lumMod val="60000"/>
                    <a:lumOff val="40000"/>
                  </a:schemeClr>
                </a:solidFill>
              </a:rPr>
              <a:t>The Hindu temple, in all its sculptural and architectural magnificence, represents a whole metaphysical conception and at the same time its building requires the science and technology of architecture and engineering, thus necessitating an indispensably inter-disciplinary approach.</a:t>
            </a:r>
          </a:p>
          <a:p>
            <a:r>
              <a:rPr lang="en-IN" sz="2400" dirty="0">
                <a:solidFill>
                  <a:schemeClr val="accent1">
                    <a:lumMod val="60000"/>
                    <a:lumOff val="40000"/>
                  </a:schemeClr>
                </a:solidFill>
              </a:rPr>
              <a:t>The vast Hindu canonical literature on </a:t>
            </a:r>
            <a:r>
              <a:rPr lang="en-IN" sz="2400" dirty="0" err="1">
                <a:solidFill>
                  <a:schemeClr val="accent1">
                    <a:lumMod val="60000"/>
                    <a:lumOff val="40000"/>
                  </a:schemeClr>
                </a:solidFill>
              </a:rPr>
              <a:t>Devalaya</a:t>
            </a:r>
            <a:r>
              <a:rPr lang="en-IN" sz="2400" dirty="0">
                <a:solidFill>
                  <a:schemeClr val="accent1">
                    <a:lumMod val="60000"/>
                    <a:lumOff val="40000"/>
                  </a:schemeClr>
                </a:solidFill>
              </a:rPr>
              <a:t> </a:t>
            </a:r>
            <a:r>
              <a:rPr lang="en-IN" sz="2400" dirty="0" err="1">
                <a:solidFill>
                  <a:schemeClr val="accent1">
                    <a:lumMod val="60000"/>
                    <a:lumOff val="40000"/>
                  </a:schemeClr>
                </a:solidFill>
              </a:rPr>
              <a:t>Vastu</a:t>
            </a:r>
            <a:r>
              <a:rPr lang="en-IN" sz="2400" dirty="0">
                <a:solidFill>
                  <a:schemeClr val="accent1">
                    <a:lumMod val="60000"/>
                    <a:lumOff val="40000"/>
                  </a:schemeClr>
                </a:solidFill>
              </a:rPr>
              <a:t> and sacred geography describe the temple as a cosmic man, the ‘Purusha’</a:t>
            </a:r>
          </a:p>
          <a:p>
            <a:r>
              <a:rPr lang="en-IN" sz="2400" dirty="0">
                <a:solidFill>
                  <a:schemeClr val="accent1">
                    <a:lumMod val="60000"/>
                    <a:lumOff val="40000"/>
                  </a:schemeClr>
                </a:solidFill>
              </a:rPr>
              <a:t>The ground plan, the </a:t>
            </a:r>
            <a:r>
              <a:rPr lang="en-IN" sz="2400" dirty="0" err="1">
                <a:solidFill>
                  <a:schemeClr val="accent1">
                    <a:lumMod val="60000"/>
                    <a:lumOff val="40000"/>
                  </a:schemeClr>
                </a:solidFill>
              </a:rPr>
              <a:t>Vastu</a:t>
            </a:r>
            <a:r>
              <a:rPr lang="en-IN" sz="2400" dirty="0">
                <a:solidFill>
                  <a:schemeClr val="accent1">
                    <a:lumMod val="60000"/>
                    <a:lumOff val="40000"/>
                  </a:schemeClr>
                </a:solidFill>
              </a:rPr>
              <a:t> Purusha Mandala is the metaphysical plan of the temple incorporating the course of heavenly bodies and supernatural forces. </a:t>
            </a:r>
          </a:p>
          <a:p>
            <a:endParaRPr lang="en-IN" dirty="0"/>
          </a:p>
        </p:txBody>
      </p:sp>
    </p:spTree>
    <p:extLst>
      <p:ext uri="{BB962C8B-B14F-4D97-AF65-F5344CB8AC3E}">
        <p14:creationId xmlns:p14="http://schemas.microsoft.com/office/powerpoint/2010/main" val="3257735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873803-B393-4781-88F0-B1D7EBA1556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Effect>
                      <a14:brightnessContrast contrast="-58000"/>
                    </a14:imgEffect>
                  </a14:imgLayer>
                </a14:imgProps>
              </a:ext>
            </a:extLst>
          </a:blip>
          <a:stretch>
            <a:fillRect/>
          </a:stretch>
        </p:blipFill>
        <p:spPr>
          <a:xfrm>
            <a:off x="1852612" y="304461"/>
            <a:ext cx="6276975" cy="6249077"/>
          </a:xfrm>
          <a:prstGeom prst="rect">
            <a:avLst/>
          </a:prstGeom>
        </p:spPr>
      </p:pic>
    </p:spTree>
    <p:extLst>
      <p:ext uri="{BB962C8B-B14F-4D97-AF65-F5344CB8AC3E}">
        <p14:creationId xmlns:p14="http://schemas.microsoft.com/office/powerpoint/2010/main" val="518468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5411-7D2C-4654-8BFB-2F393DFD5913}"/>
              </a:ext>
            </a:extLst>
          </p:cNvPr>
          <p:cNvSpPr>
            <a:spLocks noGrp="1"/>
          </p:cNvSpPr>
          <p:nvPr>
            <p:ph type="title"/>
          </p:nvPr>
        </p:nvSpPr>
        <p:spPr>
          <a:xfrm>
            <a:off x="677334" y="4237304"/>
            <a:ext cx="8596667" cy="674024"/>
          </a:xfrm>
        </p:spPr>
        <p:txBody>
          <a:bodyPr/>
          <a:lstStyle/>
          <a:p>
            <a:pPr algn="ctr"/>
            <a:r>
              <a:rPr lang="en-IN" dirty="0"/>
              <a:t>The </a:t>
            </a:r>
            <a:r>
              <a:rPr lang="en-IN" dirty="0" err="1"/>
              <a:t>Mukteswara</a:t>
            </a:r>
            <a:r>
              <a:rPr lang="en-IN" dirty="0"/>
              <a:t> Temple – Early </a:t>
            </a:r>
            <a:r>
              <a:rPr lang="en-IN" dirty="0" err="1"/>
              <a:t>Orissan</a:t>
            </a:r>
            <a:r>
              <a:rPr lang="en-IN" dirty="0"/>
              <a:t> style</a:t>
            </a:r>
          </a:p>
        </p:txBody>
      </p:sp>
      <p:pic>
        <p:nvPicPr>
          <p:cNvPr id="6" name="Picture Placeholder 5">
            <a:extLst>
              <a:ext uri="{FF2B5EF4-FFF2-40B4-BE49-F238E27FC236}">
                <a16:creationId xmlns:a16="http://schemas.microsoft.com/office/drawing/2014/main" id="{77910759-C8EC-4A0E-8C9F-419C6033D99A}"/>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colorTemperature colorTemp="5205"/>
                    </a14:imgEffect>
                    <a14:imgEffect>
                      <a14:saturation sat="0"/>
                    </a14:imgEffect>
                  </a14:imgLayer>
                </a14:imgProps>
              </a:ext>
            </a:extLst>
          </a:blip>
          <a:srcRect t="20182" b="20182"/>
          <a:stretch>
            <a:fillRect/>
          </a:stretch>
        </p:blipFill>
        <p:spPr/>
      </p:pic>
      <p:sp>
        <p:nvSpPr>
          <p:cNvPr id="4" name="Text Placeholder 3">
            <a:extLst>
              <a:ext uri="{FF2B5EF4-FFF2-40B4-BE49-F238E27FC236}">
                <a16:creationId xmlns:a16="http://schemas.microsoft.com/office/drawing/2014/main" id="{6A48B58D-A676-460B-A052-DDB6DC16EEF4}"/>
              </a:ext>
            </a:extLst>
          </p:cNvPr>
          <p:cNvSpPr>
            <a:spLocks noGrp="1"/>
          </p:cNvSpPr>
          <p:nvPr>
            <p:ph type="body" sz="half" idx="2"/>
          </p:nvPr>
        </p:nvSpPr>
        <p:spPr>
          <a:xfrm>
            <a:off x="677334" y="4911328"/>
            <a:ext cx="8596667" cy="1789510"/>
          </a:xfrm>
        </p:spPr>
        <p:txBody>
          <a:bodyPr>
            <a:normAutofit lnSpcReduction="10000"/>
          </a:bodyPr>
          <a:lstStyle/>
          <a:p>
            <a:r>
              <a:rPr lang="en-IN" sz="1600" dirty="0">
                <a:solidFill>
                  <a:schemeClr val="accent1">
                    <a:lumMod val="60000"/>
                    <a:lumOff val="40000"/>
                  </a:schemeClr>
                </a:solidFill>
              </a:rPr>
              <a:t>The finest monument of this early style wherein the sanctum </a:t>
            </a:r>
            <a:r>
              <a:rPr lang="en-IN" sz="1600" dirty="0" err="1">
                <a:solidFill>
                  <a:schemeClr val="accent1">
                    <a:lumMod val="60000"/>
                    <a:lumOff val="40000"/>
                  </a:schemeClr>
                </a:solidFill>
              </a:rPr>
              <a:t>cella</a:t>
            </a:r>
            <a:r>
              <a:rPr lang="en-IN" sz="1600" dirty="0">
                <a:solidFill>
                  <a:schemeClr val="accent1">
                    <a:lumMod val="60000"/>
                    <a:lumOff val="40000"/>
                  </a:schemeClr>
                </a:solidFill>
              </a:rPr>
              <a:t> and its </a:t>
            </a:r>
            <a:r>
              <a:rPr lang="en-IN" sz="1600" i="1" dirty="0" err="1">
                <a:solidFill>
                  <a:schemeClr val="accent1">
                    <a:lumMod val="60000"/>
                    <a:lumOff val="40000"/>
                  </a:schemeClr>
                </a:solidFill>
              </a:rPr>
              <a:t>jagamohana</a:t>
            </a:r>
            <a:r>
              <a:rPr lang="en-IN" sz="1600" dirty="0">
                <a:solidFill>
                  <a:schemeClr val="accent1">
                    <a:lumMod val="60000"/>
                    <a:lumOff val="40000"/>
                  </a:schemeClr>
                </a:solidFill>
              </a:rPr>
              <a:t>, now more organically related, stand within a balustraded court with an elegant </a:t>
            </a:r>
            <a:r>
              <a:rPr lang="en-IN" sz="1600" b="1" i="1" dirty="0" err="1">
                <a:solidFill>
                  <a:schemeClr val="accent1">
                    <a:lumMod val="60000"/>
                    <a:lumOff val="40000"/>
                  </a:schemeClr>
                </a:solidFill>
              </a:rPr>
              <a:t>Torana</a:t>
            </a:r>
            <a:r>
              <a:rPr lang="en-IN" sz="1600" b="1" i="1" dirty="0">
                <a:solidFill>
                  <a:schemeClr val="accent1">
                    <a:lumMod val="60000"/>
                    <a:lumOff val="40000"/>
                  </a:schemeClr>
                </a:solidFill>
              </a:rPr>
              <a:t> </a:t>
            </a:r>
            <a:r>
              <a:rPr lang="en-IN" sz="1600" dirty="0">
                <a:solidFill>
                  <a:schemeClr val="accent1">
                    <a:lumMod val="60000"/>
                    <a:lumOff val="40000"/>
                  </a:schemeClr>
                </a:solidFill>
              </a:rPr>
              <a:t>in front – two columns supporting a superstructure of arched shape. The sanctum is </a:t>
            </a:r>
            <a:r>
              <a:rPr lang="en-IN" sz="1600" i="1" dirty="0" err="1">
                <a:solidFill>
                  <a:schemeClr val="accent1">
                    <a:lumMod val="60000"/>
                    <a:lumOff val="40000"/>
                  </a:schemeClr>
                </a:solidFill>
              </a:rPr>
              <a:t>pancharatha</a:t>
            </a:r>
            <a:r>
              <a:rPr lang="en-IN" sz="1600" i="1" dirty="0">
                <a:solidFill>
                  <a:schemeClr val="accent1">
                    <a:lumMod val="60000"/>
                    <a:lumOff val="40000"/>
                  </a:schemeClr>
                </a:solidFill>
              </a:rPr>
              <a:t> </a:t>
            </a:r>
            <a:r>
              <a:rPr lang="en-IN" sz="1600" dirty="0">
                <a:solidFill>
                  <a:schemeClr val="accent1">
                    <a:lumMod val="60000"/>
                    <a:lumOff val="40000"/>
                  </a:schemeClr>
                </a:solidFill>
              </a:rPr>
              <a:t>in plan and the </a:t>
            </a:r>
            <a:r>
              <a:rPr lang="en-IN" sz="1600" i="1" dirty="0" err="1">
                <a:solidFill>
                  <a:schemeClr val="accent1">
                    <a:lumMod val="60000"/>
                    <a:lumOff val="40000"/>
                  </a:schemeClr>
                </a:solidFill>
              </a:rPr>
              <a:t>jagamohana</a:t>
            </a:r>
            <a:r>
              <a:rPr lang="en-IN" sz="1600" i="1" dirty="0">
                <a:solidFill>
                  <a:schemeClr val="accent1">
                    <a:lumMod val="60000"/>
                    <a:lumOff val="40000"/>
                  </a:schemeClr>
                </a:solidFill>
              </a:rPr>
              <a:t> </a:t>
            </a:r>
            <a:r>
              <a:rPr lang="en-IN" sz="1600" dirty="0">
                <a:solidFill>
                  <a:schemeClr val="accent1">
                    <a:lumMod val="60000"/>
                    <a:lumOff val="40000"/>
                  </a:schemeClr>
                </a:solidFill>
              </a:rPr>
              <a:t>with a pyramidal superstructure approaches more nearly the typical </a:t>
            </a:r>
            <a:r>
              <a:rPr lang="en-IN" sz="1600" dirty="0" err="1">
                <a:solidFill>
                  <a:schemeClr val="accent1">
                    <a:lumMod val="60000"/>
                    <a:lumOff val="40000"/>
                  </a:schemeClr>
                </a:solidFill>
              </a:rPr>
              <a:t>Orissan</a:t>
            </a:r>
            <a:r>
              <a:rPr lang="en-IN" sz="1600" dirty="0">
                <a:solidFill>
                  <a:schemeClr val="accent1">
                    <a:lumMod val="60000"/>
                    <a:lumOff val="40000"/>
                  </a:schemeClr>
                </a:solidFill>
              </a:rPr>
              <a:t> form of the </a:t>
            </a:r>
            <a:r>
              <a:rPr lang="en-IN" sz="1600" i="1" dirty="0" err="1">
                <a:solidFill>
                  <a:schemeClr val="accent1">
                    <a:lumMod val="60000"/>
                    <a:lumOff val="40000"/>
                  </a:schemeClr>
                </a:solidFill>
              </a:rPr>
              <a:t>pidha</a:t>
            </a:r>
            <a:r>
              <a:rPr lang="en-IN" sz="1600" i="1" dirty="0">
                <a:solidFill>
                  <a:schemeClr val="accent1">
                    <a:lumMod val="60000"/>
                    <a:lumOff val="40000"/>
                  </a:schemeClr>
                </a:solidFill>
              </a:rPr>
              <a:t> </a:t>
            </a:r>
            <a:r>
              <a:rPr lang="en-IN" sz="1600" i="1" dirty="0" err="1">
                <a:solidFill>
                  <a:schemeClr val="accent1">
                    <a:lumMod val="60000"/>
                    <a:lumOff val="40000"/>
                  </a:schemeClr>
                </a:solidFill>
              </a:rPr>
              <a:t>deul</a:t>
            </a:r>
            <a:r>
              <a:rPr lang="en-IN" sz="1600" i="1" dirty="0">
                <a:solidFill>
                  <a:schemeClr val="accent1">
                    <a:lumMod val="60000"/>
                    <a:lumOff val="40000"/>
                  </a:schemeClr>
                </a:solidFill>
              </a:rPr>
              <a:t>.</a:t>
            </a:r>
          </a:p>
          <a:p>
            <a:r>
              <a:rPr lang="en-IN" sz="1600" dirty="0">
                <a:solidFill>
                  <a:schemeClr val="accent1">
                    <a:lumMod val="60000"/>
                    <a:lumOff val="40000"/>
                  </a:schemeClr>
                </a:solidFill>
              </a:rPr>
              <a:t>Belonging approximately to the 9</a:t>
            </a:r>
            <a:r>
              <a:rPr lang="en-IN" sz="1600" baseline="30000" dirty="0">
                <a:solidFill>
                  <a:schemeClr val="accent1">
                    <a:lumMod val="60000"/>
                    <a:lumOff val="40000"/>
                  </a:schemeClr>
                </a:solidFill>
              </a:rPr>
              <a:t>th</a:t>
            </a:r>
            <a:r>
              <a:rPr lang="en-IN" sz="1600" dirty="0">
                <a:solidFill>
                  <a:schemeClr val="accent1">
                    <a:lumMod val="60000"/>
                    <a:lumOff val="40000"/>
                  </a:schemeClr>
                </a:solidFill>
              </a:rPr>
              <a:t> century AD, the </a:t>
            </a:r>
            <a:r>
              <a:rPr lang="en-IN" sz="1600" dirty="0" err="1">
                <a:solidFill>
                  <a:schemeClr val="accent1">
                    <a:lumMod val="60000"/>
                    <a:lumOff val="40000"/>
                  </a:schemeClr>
                </a:solidFill>
              </a:rPr>
              <a:t>Mukteshwara</a:t>
            </a:r>
            <a:r>
              <a:rPr lang="en-IN" sz="1600" dirty="0">
                <a:solidFill>
                  <a:schemeClr val="accent1">
                    <a:lumMod val="60000"/>
                    <a:lumOff val="40000"/>
                  </a:schemeClr>
                </a:solidFill>
              </a:rPr>
              <a:t> represents a mature expression of the Nagara temple style in Odisha. </a:t>
            </a:r>
          </a:p>
          <a:p>
            <a:endParaRPr lang="en-IN" dirty="0"/>
          </a:p>
        </p:txBody>
      </p:sp>
    </p:spTree>
    <p:extLst>
      <p:ext uri="{BB962C8B-B14F-4D97-AF65-F5344CB8AC3E}">
        <p14:creationId xmlns:p14="http://schemas.microsoft.com/office/powerpoint/2010/main" val="22912619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CF4D-5E2B-4A24-8C4C-359001715A7F}"/>
              </a:ext>
            </a:extLst>
          </p:cNvPr>
          <p:cNvSpPr>
            <a:spLocks noGrp="1"/>
          </p:cNvSpPr>
          <p:nvPr>
            <p:ph type="title"/>
          </p:nvPr>
        </p:nvSpPr>
        <p:spPr>
          <a:xfrm>
            <a:off x="677333" y="4529138"/>
            <a:ext cx="8596667" cy="414337"/>
          </a:xfrm>
        </p:spPr>
        <p:txBody>
          <a:bodyPr>
            <a:normAutofit fontScale="90000"/>
          </a:bodyPr>
          <a:lstStyle/>
          <a:p>
            <a:pPr algn="ctr"/>
            <a:r>
              <a:rPr lang="en-IN" dirty="0"/>
              <a:t>The </a:t>
            </a:r>
            <a:r>
              <a:rPr lang="en-IN" dirty="0" err="1"/>
              <a:t>Lingaraj</a:t>
            </a:r>
            <a:r>
              <a:rPr lang="en-IN" dirty="0"/>
              <a:t> Temple – </a:t>
            </a:r>
            <a:r>
              <a:rPr lang="en-IN" b="1" i="1" dirty="0"/>
              <a:t>Later </a:t>
            </a:r>
            <a:r>
              <a:rPr lang="en-IN" b="1" i="1" dirty="0" err="1"/>
              <a:t>Orissan</a:t>
            </a:r>
            <a:r>
              <a:rPr lang="en-IN" b="1" i="1" dirty="0"/>
              <a:t> Style (</a:t>
            </a:r>
            <a:r>
              <a:rPr lang="en-IN" b="1" i="1" dirty="0" err="1"/>
              <a:t>Pancharatha</a:t>
            </a:r>
            <a:r>
              <a:rPr lang="en-IN" b="1" i="1" dirty="0"/>
              <a:t> plan)</a:t>
            </a:r>
            <a:endParaRPr lang="en-IN" dirty="0"/>
          </a:p>
        </p:txBody>
      </p:sp>
      <p:pic>
        <p:nvPicPr>
          <p:cNvPr id="6" name="Picture Placeholder 5">
            <a:extLst>
              <a:ext uri="{FF2B5EF4-FFF2-40B4-BE49-F238E27FC236}">
                <a16:creationId xmlns:a16="http://schemas.microsoft.com/office/drawing/2014/main" id="{D7417C76-51C5-4457-8948-4A41AE271DB4}"/>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colorTemperature colorTemp="2795"/>
                    </a14:imgEffect>
                    <a14:imgEffect>
                      <a14:saturation sat="0"/>
                    </a14:imgEffect>
                  </a14:imgLayer>
                </a14:imgProps>
              </a:ext>
            </a:extLst>
          </a:blip>
          <a:srcRect t="16471" b="16471"/>
          <a:stretch>
            <a:fillRect/>
          </a:stretch>
        </p:blipFill>
        <p:spPr>
          <a:xfrm>
            <a:off x="677334" y="609600"/>
            <a:ext cx="8596668" cy="3919538"/>
          </a:xfrm>
        </p:spPr>
      </p:pic>
      <p:sp>
        <p:nvSpPr>
          <p:cNvPr id="4" name="Text Placeholder 3">
            <a:extLst>
              <a:ext uri="{FF2B5EF4-FFF2-40B4-BE49-F238E27FC236}">
                <a16:creationId xmlns:a16="http://schemas.microsoft.com/office/drawing/2014/main" id="{35563AEC-0F89-448C-A989-C7B4947F148F}"/>
              </a:ext>
            </a:extLst>
          </p:cNvPr>
          <p:cNvSpPr>
            <a:spLocks noGrp="1"/>
          </p:cNvSpPr>
          <p:nvPr>
            <p:ph type="body" sz="half" idx="2"/>
          </p:nvPr>
        </p:nvSpPr>
        <p:spPr>
          <a:xfrm>
            <a:off x="677334" y="4943475"/>
            <a:ext cx="8596667" cy="1757363"/>
          </a:xfrm>
        </p:spPr>
        <p:txBody>
          <a:bodyPr>
            <a:noAutofit/>
          </a:bodyPr>
          <a:lstStyle/>
          <a:p>
            <a:r>
              <a:rPr lang="en-IN" sz="1600" dirty="0">
                <a:solidFill>
                  <a:schemeClr val="accent1">
                    <a:lumMod val="60000"/>
                    <a:lumOff val="40000"/>
                  </a:schemeClr>
                </a:solidFill>
              </a:rPr>
              <a:t>The majestic temple of </a:t>
            </a:r>
            <a:r>
              <a:rPr lang="en-IN" sz="1600" dirty="0" err="1">
                <a:solidFill>
                  <a:schemeClr val="accent1">
                    <a:lumMod val="60000"/>
                    <a:lumOff val="40000"/>
                  </a:schemeClr>
                </a:solidFill>
              </a:rPr>
              <a:t>Lingaraj</a:t>
            </a:r>
            <a:r>
              <a:rPr lang="en-IN" sz="1600" dirty="0">
                <a:solidFill>
                  <a:schemeClr val="accent1">
                    <a:lumMod val="60000"/>
                    <a:lumOff val="40000"/>
                  </a:schemeClr>
                </a:solidFill>
              </a:rPr>
              <a:t> represents this </a:t>
            </a:r>
            <a:r>
              <a:rPr lang="en-IN" sz="1600" dirty="0" err="1">
                <a:solidFill>
                  <a:schemeClr val="accent1">
                    <a:lumMod val="60000"/>
                    <a:lumOff val="40000"/>
                  </a:schemeClr>
                </a:solidFill>
              </a:rPr>
              <a:t>Orissan</a:t>
            </a:r>
            <a:r>
              <a:rPr lang="en-IN" sz="1600" dirty="0">
                <a:solidFill>
                  <a:schemeClr val="accent1">
                    <a:lumMod val="60000"/>
                    <a:lumOff val="40000"/>
                  </a:schemeClr>
                </a:solidFill>
              </a:rPr>
              <a:t> type in its maturity. Situated within a large quadrangular court, enclosed by massive walls and with a monumental portal in the east, the complex consists of four adjuncts extending in axial length from east to west, namely, </a:t>
            </a:r>
            <a:r>
              <a:rPr lang="en-IN" sz="1600" dirty="0" err="1">
                <a:solidFill>
                  <a:schemeClr val="accent1">
                    <a:lumMod val="60000"/>
                    <a:lumOff val="40000"/>
                  </a:schemeClr>
                </a:solidFill>
              </a:rPr>
              <a:t>bhoga</a:t>
            </a:r>
            <a:r>
              <a:rPr lang="en-IN" sz="1600" dirty="0">
                <a:solidFill>
                  <a:schemeClr val="accent1">
                    <a:lumMod val="60000"/>
                    <a:lumOff val="40000"/>
                  </a:schemeClr>
                </a:solidFill>
              </a:rPr>
              <a:t>-mandapa (refectory hall), </a:t>
            </a:r>
            <a:r>
              <a:rPr lang="en-IN" sz="1600" dirty="0" err="1">
                <a:solidFill>
                  <a:schemeClr val="accent1">
                    <a:lumMod val="60000"/>
                    <a:lumOff val="40000"/>
                  </a:schemeClr>
                </a:solidFill>
              </a:rPr>
              <a:t>nata</a:t>
            </a:r>
            <a:r>
              <a:rPr lang="en-IN" sz="1600" dirty="0">
                <a:solidFill>
                  <a:schemeClr val="accent1">
                    <a:lumMod val="60000"/>
                    <a:lumOff val="40000"/>
                  </a:schemeClr>
                </a:solidFill>
              </a:rPr>
              <a:t>-mandapa (dancing hall), </a:t>
            </a:r>
            <a:r>
              <a:rPr lang="en-IN" sz="1600" dirty="0" err="1">
                <a:solidFill>
                  <a:schemeClr val="accent1">
                    <a:lumMod val="60000"/>
                    <a:lumOff val="40000"/>
                  </a:schemeClr>
                </a:solidFill>
              </a:rPr>
              <a:t>jagamohana</a:t>
            </a:r>
            <a:r>
              <a:rPr lang="en-IN" sz="1600" dirty="0">
                <a:solidFill>
                  <a:schemeClr val="accent1">
                    <a:lumMod val="60000"/>
                    <a:lumOff val="40000"/>
                  </a:schemeClr>
                </a:solidFill>
              </a:rPr>
              <a:t> (audience hall) and the </a:t>
            </a:r>
            <a:r>
              <a:rPr lang="en-IN" sz="1600" dirty="0" err="1">
                <a:solidFill>
                  <a:schemeClr val="accent1">
                    <a:lumMod val="60000"/>
                    <a:lumOff val="40000"/>
                  </a:schemeClr>
                </a:solidFill>
              </a:rPr>
              <a:t>deul</a:t>
            </a:r>
            <a:r>
              <a:rPr lang="en-IN" sz="1600" dirty="0">
                <a:solidFill>
                  <a:schemeClr val="accent1">
                    <a:lumMod val="60000"/>
                    <a:lumOff val="40000"/>
                  </a:schemeClr>
                </a:solidFill>
              </a:rPr>
              <a:t> or the sanctuary proper. Judged as a whole, the </a:t>
            </a:r>
            <a:r>
              <a:rPr lang="en-IN" sz="1600" dirty="0" err="1">
                <a:solidFill>
                  <a:schemeClr val="accent1">
                    <a:lumMod val="60000"/>
                    <a:lumOff val="40000"/>
                  </a:schemeClr>
                </a:solidFill>
              </a:rPr>
              <a:t>Lingaraj</a:t>
            </a:r>
            <a:r>
              <a:rPr lang="en-IN" sz="1600" dirty="0">
                <a:solidFill>
                  <a:schemeClr val="accent1">
                    <a:lumMod val="60000"/>
                    <a:lumOff val="40000"/>
                  </a:schemeClr>
                </a:solidFill>
              </a:rPr>
              <a:t> temple is one of the supreme creations of Indian architecture, representing </a:t>
            </a:r>
            <a:r>
              <a:rPr lang="en-IN" sz="1600" dirty="0" err="1">
                <a:solidFill>
                  <a:schemeClr val="accent1">
                    <a:lumMod val="60000"/>
                    <a:lumOff val="40000"/>
                  </a:schemeClr>
                </a:solidFill>
              </a:rPr>
              <a:t>Orissan</a:t>
            </a:r>
            <a:r>
              <a:rPr lang="en-IN" sz="1600" dirty="0">
                <a:solidFill>
                  <a:schemeClr val="accent1">
                    <a:lumMod val="60000"/>
                    <a:lumOff val="40000"/>
                  </a:schemeClr>
                </a:solidFill>
              </a:rPr>
              <a:t> temple in its most brilliant expression. </a:t>
            </a:r>
          </a:p>
        </p:txBody>
      </p:sp>
    </p:spTree>
    <p:extLst>
      <p:ext uri="{BB962C8B-B14F-4D97-AF65-F5344CB8AC3E}">
        <p14:creationId xmlns:p14="http://schemas.microsoft.com/office/powerpoint/2010/main" val="20814436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155</TotalTime>
  <Words>1742</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Trebuchet MS</vt:lpstr>
      <vt:lpstr>Wingdings 3</vt:lpstr>
      <vt:lpstr>Facet</vt:lpstr>
      <vt:lpstr>Tourism &amp; Culture:</vt:lpstr>
      <vt:lpstr>What is culture?</vt:lpstr>
      <vt:lpstr>What is Tourism?</vt:lpstr>
      <vt:lpstr>What do we mean by Cultural Tourism?</vt:lpstr>
      <vt:lpstr>Bhubaneswar – The Temple City of India</vt:lpstr>
      <vt:lpstr>The Tangible – The Hindu Temple</vt:lpstr>
      <vt:lpstr>PowerPoint Presentation</vt:lpstr>
      <vt:lpstr>The Mukteswara Temple – Early Orissan style</vt:lpstr>
      <vt:lpstr>The Lingaraj Temple – Later Orissan Style (Pancharatha plan)</vt:lpstr>
      <vt:lpstr>The Intangible – Indian Classical Dance ODISSI of ODISHA</vt:lpstr>
      <vt:lpstr>PowerPoint Presentation</vt:lpstr>
      <vt:lpstr>The Connecting Link</vt:lpstr>
      <vt:lpstr>The practice of Indian classical dance, like meditation, tames and purifies the external Sthula-Sharira (the body composed of fluid, with humours and saps, as also of the bones, muscles and vital vulnerable junctures) as it quiets and balances the body’s three humours (tridosha, tridhaatu) – wind (vata), phlegm (kapha) and fire (pitta). Eventually the dancer should begin to discover the Suksma Sharira (the subtle, metaphysical interior body) within her which articulates the psycho-spiritual experiences similar to those of the yogi and the pilgrim or devotee visiting the temple. This subtle body, most often identified with Kundalini Yoga, is defined by one of the many scholars as “ an invisible mandala formed by a combination of symbolic (but also very real) geometric figures” and often depicted as a microcosm of the universe, with the Shiva Samhita noting, “All the beings that exist in the three worlds are also to be found in the subtle body”. Rightly, it is called the seat of the Atma or soul.  And the discovery of this subtle body is made possible by the awakening of the vital Kundalini energy within the dancer’s body through the practise and performance of the Odissi repertoire wherein the dancer begins with Mangalacharan, an invocation at the entrance to the temple, proceeds to circumambulate the temple structure depicting the exquisite physical beauty of the numerous postures in various bhangi-s sculpted on the temple walls through Batu, then advancing through the Natya Mandapa with the joyous Pallavi, enters the Garbha griha with the self-reflective Abhinaya, an Ashatapadi wherein she is in private conversation with her Lord, finally leading to Moshya Nata, the dance of liberation. Thus, the repertoire leads the dancer from collective external consciousness to singular internal consciousness such that in Mokshya Nata a moment of absolute peace and stillness is reached when the dancer is in total union while in movement with her Atma or soul within.  </vt:lpstr>
      <vt:lpstr>ODISSI DANCER – A Global Ambassador of cultural heritage of Odisha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&amp; Culture</dc:title>
  <dc:creator>Ayona Bhaduri</dc:creator>
  <cp:lastModifiedBy>Ayona Bhaduri</cp:lastModifiedBy>
  <cp:revision>17</cp:revision>
  <dcterms:created xsi:type="dcterms:W3CDTF">2018-03-15T13:52:44Z</dcterms:created>
  <dcterms:modified xsi:type="dcterms:W3CDTF">2018-03-16T15:38:16Z</dcterms:modified>
</cp:coreProperties>
</file>