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3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E7BEE-D275-4E44-8EC0-8980E4ADC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G</a:t>
            </a:r>
            <a:r>
              <a:rPr kumimoji="1" lang="en-US" altLang="zh-CN" cap="none" dirty="0" err="1"/>
              <a:t>raph</a:t>
            </a:r>
            <a:r>
              <a:rPr kumimoji="1" lang="en-US" altLang="zh-CN" dirty="0" err="1"/>
              <a:t>ql</a:t>
            </a:r>
            <a:r>
              <a:rPr kumimoji="1" lang="zh-CN" altLang="en-US" dirty="0"/>
              <a:t>基础实践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4A79A7-6DFF-5847-867F-04725DB04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2019-06-27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94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9329-FD9E-8E4E-8C9C-138C4846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3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3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执行过程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E703AA-7768-F042-B3C7-457BB97955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03450" y="2519363"/>
            <a:ext cx="4229100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CD905-8E30-434A-BA87-395C52FC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3133362"/>
            <a:ext cx="7785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1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FF5F1-B35E-A44F-A301-600D8C18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3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3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</a:rPr>
              <a:t>执行过程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D60C3-C9BB-8442-AB37-2E77023BEC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kumimoji="1" lang="zh-CN" altLang="en-US" dirty="0"/>
              <a:t>将请求体转换为</a:t>
            </a:r>
            <a:r>
              <a:rPr kumimoji="1" lang="en-US" altLang="zh-CN" dirty="0"/>
              <a:t>document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kumimoji="1" lang="zh-CN" altLang="en-US" dirty="0"/>
              <a:t>检查</a:t>
            </a:r>
            <a:r>
              <a:rPr kumimoji="1" lang="en-US" altLang="zh-CN" dirty="0"/>
              <a:t>document</a:t>
            </a:r>
            <a:r>
              <a:rPr kumimoji="1" lang="zh-CN" altLang="en-US" dirty="0"/>
              <a:t>语法。</a:t>
            </a:r>
            <a:endParaRPr kumimoji="1"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kumimoji="1" lang="zh-CN" altLang="en-US" dirty="0"/>
              <a:t>执行。</a:t>
            </a:r>
            <a:endParaRPr kumimoji="1" lang="en-US" altLang="zh-CN" dirty="0"/>
          </a:p>
          <a:p>
            <a:pPr marL="971550" lvl="1" indent="-514350">
              <a:buFont typeface="+mj-lt"/>
              <a:buAutoNum type="romanUcPeriod"/>
            </a:pPr>
            <a:r>
              <a:rPr kumimoji="1" lang="zh-CN" altLang="en-US" dirty="0"/>
              <a:t>验证输入参数是否合法。</a:t>
            </a:r>
            <a:endParaRPr kumimoji="1" lang="en-US" altLang="zh-CN" dirty="0"/>
          </a:p>
          <a:p>
            <a:pPr marL="971550" lvl="1" indent="-514350">
              <a:buFont typeface="+mj-lt"/>
              <a:buAutoNum type="romanUcPeriod"/>
            </a:pPr>
            <a:r>
              <a:rPr kumimoji="1" lang="zh-CN" altLang="en-US" dirty="0"/>
              <a:t>执行与客户端请求方法对应的</a:t>
            </a:r>
            <a:r>
              <a:rPr kumimoji="1" lang="en-US" altLang="zh-CN" dirty="0"/>
              <a:t>resolver</a:t>
            </a:r>
            <a:r>
              <a:rPr kumimoji="1" lang="zh-CN" altLang="en-US" dirty="0"/>
              <a:t>方法。</a:t>
            </a:r>
            <a:endParaRPr kumimoji="1" lang="en-US" altLang="zh-CN" dirty="0"/>
          </a:p>
          <a:p>
            <a:pPr marL="971550" lvl="1" indent="-514350">
              <a:buFont typeface="+mj-lt"/>
              <a:buAutoNum type="romanUcPeriod"/>
            </a:pPr>
            <a:r>
              <a:rPr kumimoji="1" lang="zh-CN" altLang="en-US" dirty="0"/>
              <a:t>根据客户端请求所需返回执行结果。</a:t>
            </a:r>
            <a:endParaRPr kumimoji="1" lang="en-US" altLang="zh-CN" dirty="0"/>
          </a:p>
          <a:p>
            <a:pPr marL="514350" indent="-514350">
              <a:buFont typeface="+mj-lt"/>
              <a:buAutoNum type="romanUcPeriod"/>
            </a:pPr>
            <a:r>
              <a:rPr kumimoji="1" lang="zh-CN" altLang="en-US" dirty="0"/>
              <a:t>应答。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90F86-58DF-9248-B5BC-65B01785D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367" y="2367091"/>
            <a:ext cx="1518131" cy="34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4E4B7-7AEE-8245-80A7-4696D369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4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</a:rPr>
              <a:t>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49A70-0E42-4F42-9F22-C92BC907E0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cap="none" dirty="0"/>
              <a:t>服务端工作量增多。</a:t>
            </a:r>
            <a:endParaRPr kumimoji="1" lang="en-US" altLang="zh-CN" cap="none" dirty="0"/>
          </a:p>
          <a:p>
            <a:r>
              <a:rPr kumimoji="1" lang="en-US" altLang="zh-CN" cap="none" dirty="0"/>
              <a:t>http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status</a:t>
            </a:r>
            <a:r>
              <a:rPr kumimoji="1" lang="zh-CN" altLang="en-US" cap="none" dirty="0"/>
              <a:t>，只要</a:t>
            </a:r>
            <a:r>
              <a:rPr kumimoji="1" lang="en-US" altLang="zh-CN" cap="none" dirty="0"/>
              <a:t>service</a:t>
            </a:r>
            <a:r>
              <a:rPr kumimoji="1" lang="zh-CN" altLang="en-US" cap="none" dirty="0"/>
              <a:t>正常运行就会返回</a:t>
            </a:r>
            <a:r>
              <a:rPr kumimoji="1" lang="en-US" altLang="zh-CN" cap="none" dirty="0"/>
              <a:t>200</a:t>
            </a:r>
            <a:r>
              <a:rPr kumimoji="1" lang="zh-CN" altLang="en-US" cap="none" dirty="0"/>
              <a:t>。</a:t>
            </a: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68177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F24E-967A-3447-8E33-247857A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>
                <a:solidFill>
                  <a:schemeClr val="bg2">
                    <a:lumMod val="75000"/>
                  </a:schemeClr>
                </a:solidFill>
              </a:rPr>
              <a:t>GraphQL</a:t>
            </a:r>
            <a:r>
              <a:rPr kumimoji="1" lang="zh-CN" altLang="en-US" cap="none" dirty="0">
                <a:solidFill>
                  <a:schemeClr val="bg2">
                    <a:lumMod val="75000"/>
                  </a:schemeClr>
                </a:solidFill>
              </a:rPr>
              <a:t>是什么？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6BBDD-C42A-164F-91E2-6A2BBBE5CB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3600" dirty="0" err="1"/>
              <a:t>G</a:t>
            </a:r>
            <a:r>
              <a:rPr lang="en-US" altLang="zh-CN" sz="3600" cap="none" dirty="0" err="1"/>
              <a:t>raph</a:t>
            </a:r>
            <a:r>
              <a:rPr lang="en-US" altLang="zh-CN" sz="3600" dirty="0" err="1"/>
              <a:t>QL</a:t>
            </a:r>
            <a:r>
              <a:rPr lang="en-US" altLang="zh-CN" sz="3600" dirty="0"/>
              <a:t> </a:t>
            </a:r>
            <a:r>
              <a:rPr lang="zh-CN" altLang="en-US" sz="3600" dirty="0"/>
              <a:t>是一个用于 </a:t>
            </a:r>
            <a:r>
              <a:rPr lang="en-US" altLang="zh-CN" sz="3600" dirty="0"/>
              <a:t>API </a:t>
            </a:r>
            <a:r>
              <a:rPr lang="zh-CN" altLang="en-US" sz="3600" dirty="0"/>
              <a:t>的查询语言，是一个使用基于类型系统来执行查询的服务端运行时（类型系统由你的数据定义）。</a:t>
            </a:r>
            <a:r>
              <a:rPr lang="en-US" altLang="zh-CN" sz="3600" dirty="0" err="1"/>
              <a:t>G</a:t>
            </a:r>
            <a:r>
              <a:rPr lang="en-US" altLang="zh-CN" sz="3600" cap="none" dirty="0" err="1"/>
              <a:t>raph</a:t>
            </a:r>
            <a:r>
              <a:rPr lang="en-US" altLang="zh-CN" sz="3600" dirty="0" err="1"/>
              <a:t>QL</a:t>
            </a:r>
            <a:r>
              <a:rPr lang="en-US" altLang="zh-CN" sz="3600" dirty="0"/>
              <a:t> </a:t>
            </a:r>
            <a:r>
              <a:rPr lang="zh-CN" altLang="en-US" sz="3600" dirty="0"/>
              <a:t>并没有和任何特定数据库或者存储引擎绑定，而是依靠你现有的代码和数据支撑。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41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8BF67-2584-0248-BAFA-810A8CD8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kumimoji="1" lang="en-US" altLang="zh-CN" cap="none" dirty="0">
                <a:solidFill>
                  <a:schemeClr val="tx2">
                    <a:lumMod val="75000"/>
                  </a:schemeClr>
                </a:solidFill>
              </a:rPr>
              <a:t>hy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tx2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tx2">
                    <a:lumMod val="75000"/>
                  </a:schemeClr>
                </a:solidFill>
              </a:rPr>
              <a:t>ql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17E09-5B29-304A-9A37-43C7B57EDE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2800" b="1" dirty="0" err="1"/>
              <a:t>RestF</a:t>
            </a:r>
            <a:r>
              <a:rPr kumimoji="1" lang="en-US" altLang="zh-CN" sz="2800" b="1" cap="none" dirty="0" err="1"/>
              <a:t>ul</a:t>
            </a:r>
            <a:r>
              <a:rPr kumimoji="1" lang="zh-CN" altLang="en-US" sz="2800" b="1" cap="none" dirty="0"/>
              <a:t>的不足</a:t>
            </a:r>
            <a:endParaRPr kumimoji="1" lang="en-US" altLang="zh-CN" sz="2800" b="1" cap="none" dirty="0"/>
          </a:p>
          <a:p>
            <a:pPr>
              <a:buFont typeface="Wingdings" pitchFamily="2" charset="2"/>
              <a:buChar char="u"/>
            </a:pPr>
            <a:r>
              <a:rPr kumimoji="1" lang="zh-CN" altLang="en-US" cap="none" dirty="0"/>
              <a:t>后端返回的不止有效字段，还会有冗余字段，扩展性差。</a:t>
            </a:r>
            <a:endParaRPr kumimoji="1" lang="en-US" altLang="zh-CN" cap="none" dirty="0"/>
          </a:p>
          <a:p>
            <a:pPr>
              <a:buFont typeface="Wingdings" pitchFamily="2" charset="2"/>
              <a:buChar char="u"/>
            </a:pPr>
            <a:r>
              <a:rPr kumimoji="1" lang="en-US" altLang="zh-CN" cap="none" dirty="0"/>
              <a:t>API</a:t>
            </a:r>
            <a:r>
              <a:rPr kumimoji="1" lang="zh-CN" altLang="en-US" cap="none" dirty="0"/>
              <a:t>非聚合，某个前端展示可能会调用多个独立的</a:t>
            </a:r>
            <a:r>
              <a:rPr kumimoji="1" lang="en-US" altLang="zh-CN" cap="none" dirty="0"/>
              <a:t>API</a:t>
            </a:r>
            <a:r>
              <a:rPr kumimoji="1" lang="zh-CN" altLang="en-US" cap="none" dirty="0"/>
              <a:t>才能获取到足够的数据。</a:t>
            </a:r>
            <a:endParaRPr kumimoji="1" lang="en-US" altLang="zh-CN" cap="none" dirty="0"/>
          </a:p>
          <a:p>
            <a:pPr>
              <a:buFont typeface="Wingdings" pitchFamily="2" charset="2"/>
              <a:buChar char="u"/>
            </a:pPr>
            <a:r>
              <a:rPr kumimoji="1" lang="zh-CN" altLang="en-US" cap="none" dirty="0"/>
              <a:t>前后端字段频繁改动后，可能会导致字段类型不一致。</a:t>
            </a:r>
            <a:endParaRPr kumimoji="1" lang="en-US" altLang="zh-CN" cap="none" dirty="0"/>
          </a:p>
          <a:p>
            <a:pPr>
              <a:buFont typeface="Wingdings" pitchFamily="2" charset="2"/>
              <a:buChar char="u"/>
            </a:pPr>
            <a:r>
              <a:rPr kumimoji="1" lang="zh-CN" altLang="en-US" cap="none" dirty="0"/>
              <a:t>接口字段不够透明。</a:t>
            </a: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95162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8BF67-2584-0248-BAFA-810A8CD8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kumimoji="1" lang="en-US" altLang="zh-CN" cap="none" dirty="0">
                <a:solidFill>
                  <a:schemeClr val="tx2">
                    <a:lumMod val="75000"/>
                  </a:schemeClr>
                </a:solidFill>
              </a:rPr>
              <a:t>hy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zh-CN" dirty="0" err="1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tx2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tx2">
                    <a:lumMod val="75000"/>
                  </a:schemeClr>
                </a:solidFill>
              </a:rPr>
              <a:t>ql</a:t>
            </a:r>
            <a:r>
              <a:rPr kumimoji="1"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kumimoji="1" lang="zh-CN" altLang="en-US" dirty="0">
                <a:solidFill>
                  <a:schemeClr val="tx2">
                    <a:lumMod val="75000"/>
                  </a:schemeClr>
                </a:solidFill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17E09-5B29-304A-9A37-43C7B57EDE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sz="2800" b="1" dirty="0" err="1"/>
              <a:t>G</a:t>
            </a:r>
            <a:r>
              <a:rPr kumimoji="1" lang="en-US" altLang="zh-CN" sz="2800" b="1" cap="none" dirty="0" err="1"/>
              <a:t>raph</a:t>
            </a:r>
            <a:r>
              <a:rPr kumimoji="1" lang="en-US" altLang="zh-CN" sz="2800" b="1" dirty="0" err="1"/>
              <a:t>ql</a:t>
            </a:r>
            <a:r>
              <a:rPr kumimoji="1" lang="zh-CN" altLang="en-US" sz="2800" b="1" cap="none" dirty="0"/>
              <a:t>的优点</a:t>
            </a:r>
            <a:endParaRPr kumimoji="1" lang="en-US" altLang="zh-CN" sz="2800" b="1" cap="none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所见即所得，所写请求体即为最终数据结构</a:t>
            </a:r>
            <a:r>
              <a:rPr kumimoji="1" lang="zh-CN" altLang="en-US" cap="none" dirty="0"/>
              <a:t>。</a:t>
            </a:r>
            <a:endParaRPr kumimoji="1" lang="en-US" altLang="zh-CN" cap="none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减少网络请求，复杂数据的获取也可以一次请求完成</a:t>
            </a:r>
            <a:r>
              <a:rPr kumimoji="1" lang="zh-CN" altLang="en-US" cap="none" dirty="0"/>
              <a:t>。</a:t>
            </a:r>
            <a:endParaRPr kumimoji="1" lang="en-US" altLang="zh-CN" cap="none" dirty="0"/>
          </a:p>
          <a:p>
            <a:pPr>
              <a:buFont typeface="Wingdings" pitchFamily="2" charset="2"/>
              <a:buChar char="u"/>
            </a:pPr>
            <a:r>
              <a:rPr lang="zh-CN" altLang="en-US" dirty="0"/>
              <a:t>类型检查，严格的类型检查能够消除一定的认为失误。</a:t>
            </a:r>
          </a:p>
          <a:p>
            <a:pPr>
              <a:buFont typeface="Wingdings" pitchFamily="2" charset="2"/>
              <a:buChar char="u"/>
            </a:pPr>
            <a:r>
              <a:rPr lang="en" altLang="zh-CN" cap="none" dirty="0"/>
              <a:t>schema </a:t>
            </a:r>
            <a:r>
              <a:rPr lang="zh-CN" altLang="en-US" dirty="0"/>
              <a:t>即文档，定义的 </a:t>
            </a:r>
            <a:r>
              <a:rPr lang="en" altLang="zh-CN" cap="none" dirty="0"/>
              <a:t>schema</a:t>
            </a:r>
            <a:r>
              <a:rPr lang="en" altLang="zh-CN" dirty="0"/>
              <a:t> </a:t>
            </a:r>
            <a:r>
              <a:rPr lang="zh-CN" altLang="en-US" dirty="0"/>
              <a:t>也规定了请求的规则。</a:t>
            </a:r>
          </a:p>
          <a:p>
            <a:pPr>
              <a:buFont typeface="Wingdings" pitchFamily="2" charset="2"/>
              <a:buChar char="u"/>
            </a:pP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206088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98B09-8C19-914B-9710-74E2FA99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1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F73FC-DBCB-084F-ACD7-1E5E6A1F58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" b="1" cap="none" dirty="0"/>
              <a:t>类型</a:t>
            </a:r>
            <a:r>
              <a:rPr lang="zh-CN" altLang="en-US" b="1" cap="none" dirty="0"/>
              <a:t>系统</a:t>
            </a:r>
            <a:endParaRPr lang="en" altLang="zh-CN" b="1" cap="none" dirty="0"/>
          </a:p>
          <a:p>
            <a:pPr>
              <a:buFont typeface="Wingdings" pitchFamily="2" charset="2"/>
              <a:buChar char="u"/>
            </a:pPr>
            <a:r>
              <a:rPr lang="zh-CN" altLang="en-US" cap="none" dirty="0"/>
              <a:t>标量类型：</a:t>
            </a:r>
            <a:r>
              <a:rPr lang="en-US" altLang="zh-CN" cap="none" dirty="0" err="1"/>
              <a:t>Int</a:t>
            </a:r>
            <a:r>
              <a:rPr lang="zh-CN" altLang="en-US" cap="none" dirty="0"/>
              <a:t>、</a:t>
            </a:r>
            <a:r>
              <a:rPr lang="en-US" altLang="zh-CN" cap="none" dirty="0"/>
              <a:t>Float</a:t>
            </a:r>
            <a:r>
              <a:rPr lang="zh-CN" altLang="en-US" cap="none" dirty="0"/>
              <a:t>、</a:t>
            </a:r>
            <a:r>
              <a:rPr lang="en-US" altLang="zh-CN" cap="none" dirty="0"/>
              <a:t>String</a:t>
            </a:r>
            <a:r>
              <a:rPr lang="zh-CN" altLang="en-US" cap="none" dirty="0"/>
              <a:t>、</a:t>
            </a:r>
            <a:r>
              <a:rPr lang="en-US" altLang="zh-CN" cap="none" dirty="0"/>
              <a:t>Boolean</a:t>
            </a:r>
            <a:r>
              <a:rPr lang="zh-CN" altLang="en-US" cap="none" dirty="0"/>
              <a:t>、</a:t>
            </a:r>
            <a:r>
              <a:rPr lang="en-US" altLang="zh-CN" cap="none" dirty="0"/>
              <a:t>ID</a:t>
            </a:r>
            <a:r>
              <a:rPr lang="zh-CN" altLang="en-US" cap="none" dirty="0"/>
              <a:t>、</a:t>
            </a:r>
            <a:r>
              <a:rPr lang="en-US" altLang="zh-CN" cap="none" dirty="0"/>
              <a:t>Long</a:t>
            </a:r>
            <a:r>
              <a:rPr lang="zh-CN" altLang="en-US" cap="none" dirty="0"/>
              <a:t>、</a:t>
            </a:r>
            <a:r>
              <a:rPr lang="en-US" altLang="zh-CN" cap="none" dirty="0"/>
              <a:t>Short</a:t>
            </a:r>
          </a:p>
          <a:p>
            <a:pPr>
              <a:buFont typeface="Wingdings" pitchFamily="2" charset="2"/>
              <a:buChar char="u"/>
            </a:pPr>
            <a:r>
              <a:rPr lang="zh-CN" altLang="en-US" cap="none" dirty="0"/>
              <a:t>接口类型：</a:t>
            </a:r>
            <a:r>
              <a:rPr lang="en-US" altLang="zh-CN" cap="none" dirty="0"/>
              <a:t>interface</a:t>
            </a:r>
          </a:p>
          <a:p>
            <a:pPr>
              <a:buFont typeface="Wingdings" pitchFamily="2" charset="2"/>
              <a:buChar char="u"/>
            </a:pPr>
            <a:r>
              <a:rPr lang="zh-CN" altLang="en-US" cap="none" dirty="0"/>
              <a:t>联合类型：</a:t>
            </a:r>
            <a:r>
              <a:rPr lang="en-US" altLang="zh-CN" cap="none" dirty="0"/>
              <a:t>union</a:t>
            </a:r>
          </a:p>
          <a:p>
            <a:pPr>
              <a:buFont typeface="Wingdings" pitchFamily="2" charset="2"/>
              <a:buChar char="u"/>
            </a:pPr>
            <a:r>
              <a:rPr lang="zh-CN" altLang="en-US" cap="none" dirty="0"/>
              <a:t>枚举类型：</a:t>
            </a:r>
            <a:r>
              <a:rPr lang="en-US" altLang="zh-CN" cap="none" dirty="0" err="1"/>
              <a:t>enum</a:t>
            </a:r>
            <a:endParaRPr lang="en-US" altLang="zh-CN" cap="none" dirty="0"/>
          </a:p>
          <a:p>
            <a:pPr>
              <a:buFont typeface="Wingdings" pitchFamily="2" charset="2"/>
              <a:buChar char="u"/>
            </a:pPr>
            <a:r>
              <a:rPr lang="zh-CN" altLang="en-US" cap="none" dirty="0"/>
              <a:t>输入类型：</a:t>
            </a:r>
            <a:r>
              <a:rPr lang="en-US" altLang="zh-CN" cap="none" dirty="0"/>
              <a:t>input</a:t>
            </a:r>
          </a:p>
          <a:p>
            <a:pPr>
              <a:buFont typeface="Wingdings" pitchFamily="2" charset="2"/>
              <a:buChar char="u"/>
            </a:pPr>
            <a:r>
              <a:rPr lang="zh-CN" altLang="en-US" cap="none" dirty="0"/>
              <a:t>对象类型：</a:t>
            </a:r>
            <a:r>
              <a:rPr lang="en-US" altLang="zh-CN" cap="none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55755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D8221-18F8-AB4B-8BA1-853D77A6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1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特点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005DD6-F445-324D-80FA-FF62E19BDD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89191" y="2106196"/>
            <a:ext cx="3086945" cy="3424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11C702-AF0F-E349-A19B-6132892B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866" y="2086908"/>
            <a:ext cx="2804221" cy="34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0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11A91-868A-044A-84BD-DE982BE2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1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特点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A6B828-EF22-4245-8A79-926FE670B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86572" y="2366963"/>
            <a:ext cx="6218856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4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2445F-7AC1-7143-B497-648D5DDC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1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03F3F-C3DD-6A43-9648-1F5E962FA3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b="1" cap="none" dirty="0"/>
              <a:t>查询与变更</a:t>
            </a:r>
            <a:endParaRPr kumimoji="1" lang="en-US" altLang="zh-CN" b="1" cap="none" dirty="0"/>
          </a:p>
          <a:p>
            <a:r>
              <a:rPr lang="zh-CN" altLang="en-US" cap="none" dirty="0"/>
              <a:t>操作（</a:t>
            </a:r>
            <a:r>
              <a:rPr lang="en" altLang="zh-CN" cap="none" dirty="0"/>
              <a:t>operation</a:t>
            </a:r>
            <a:r>
              <a:rPr lang="zh-CN" altLang="en" cap="none" dirty="0"/>
              <a:t>）</a:t>
            </a:r>
            <a:r>
              <a:rPr kumimoji="1" lang="zh-CN" altLang="en-US" cap="none" dirty="0"/>
              <a:t>：</a:t>
            </a:r>
            <a:r>
              <a:rPr kumimoji="1" lang="en-US" altLang="zh-CN" cap="none" dirty="0"/>
              <a:t>query</a:t>
            </a:r>
            <a:r>
              <a:rPr kumimoji="1" lang="zh-CN" altLang="en-US" cap="none" dirty="0"/>
              <a:t>、</a:t>
            </a:r>
            <a:r>
              <a:rPr kumimoji="1" lang="en-US" altLang="zh-CN" cap="none" dirty="0"/>
              <a:t>mutation</a:t>
            </a:r>
            <a:r>
              <a:rPr kumimoji="1" lang="zh-CN" altLang="en-US" cap="none" dirty="0"/>
              <a:t>、</a:t>
            </a:r>
            <a:r>
              <a:rPr kumimoji="1" lang="en-US" altLang="zh-CN" cap="none" dirty="0"/>
              <a:t>subscription</a:t>
            </a:r>
          </a:p>
          <a:p>
            <a:r>
              <a:rPr lang="zh-CN" altLang="en-US" cap="none" dirty="0"/>
              <a:t>别名（</a:t>
            </a:r>
            <a:r>
              <a:rPr lang="en" altLang="zh-CN" cap="none" dirty="0"/>
              <a:t>aliases</a:t>
            </a:r>
            <a:r>
              <a:rPr lang="zh-CN" altLang="en" cap="none" dirty="0"/>
              <a:t>）</a:t>
            </a:r>
            <a:endParaRPr kumimoji="1" lang="en-US" altLang="zh-CN" cap="none" dirty="0"/>
          </a:p>
          <a:p>
            <a:r>
              <a:rPr lang="zh-CN" altLang="en-US" cap="none" dirty="0"/>
              <a:t>参数（</a:t>
            </a:r>
            <a:r>
              <a:rPr lang="en" altLang="zh-CN" cap="none" dirty="0"/>
              <a:t>arguments</a:t>
            </a:r>
            <a:r>
              <a:rPr lang="zh-CN" altLang="en" cap="none" dirty="0"/>
              <a:t>）</a:t>
            </a:r>
          </a:p>
          <a:p>
            <a:r>
              <a:rPr lang="zh-CN" altLang="en-US" cap="none" dirty="0"/>
              <a:t>字段（</a:t>
            </a:r>
            <a:r>
              <a:rPr lang="en" altLang="zh-CN" cap="none" dirty="0"/>
              <a:t>fields</a:t>
            </a:r>
            <a:r>
              <a:rPr lang="zh-CN" altLang="en" cap="none" dirty="0"/>
              <a:t>）</a:t>
            </a:r>
          </a:p>
          <a:p>
            <a:r>
              <a:rPr lang="zh-CN" altLang="en-US" cap="none" dirty="0"/>
              <a:t>片段（</a:t>
            </a:r>
            <a:r>
              <a:rPr lang="en" altLang="zh-CN" cap="none" dirty="0"/>
              <a:t>fragments</a:t>
            </a:r>
            <a:r>
              <a:rPr lang="zh-CN" altLang="en" cap="none" dirty="0"/>
              <a:t>）</a:t>
            </a:r>
            <a:r>
              <a:rPr lang="zh-CN" altLang="en-US" cap="none" dirty="0"/>
              <a:t>、内联片段（</a:t>
            </a:r>
            <a:r>
              <a:rPr lang="en" altLang="zh-CN" cap="none" dirty="0"/>
              <a:t>inline fragments</a:t>
            </a:r>
            <a:r>
              <a:rPr lang="zh-CN" altLang="en" cap="none" dirty="0"/>
              <a:t>）</a:t>
            </a:r>
            <a:endParaRPr kumimoji="1" lang="en-US" altLang="zh-CN" cap="none" dirty="0"/>
          </a:p>
          <a:p>
            <a:r>
              <a:rPr lang="zh-CN" altLang="en-US" cap="none" dirty="0"/>
              <a:t>变量（</a:t>
            </a:r>
            <a:r>
              <a:rPr lang="en" altLang="zh-CN" cap="none" dirty="0"/>
              <a:t>variables</a:t>
            </a:r>
            <a:r>
              <a:rPr lang="zh-CN" altLang="en" cap="none" dirty="0"/>
              <a:t>）</a:t>
            </a:r>
            <a:endParaRPr kumimoji="1" lang="en-US" altLang="zh-CN" cap="none" dirty="0"/>
          </a:p>
          <a:p>
            <a:r>
              <a:rPr lang="zh-CN" altLang="en-US" cap="none" dirty="0"/>
              <a:t>指令（</a:t>
            </a:r>
            <a:r>
              <a:rPr lang="en" altLang="zh-CN" cap="none" dirty="0"/>
              <a:t>directives</a:t>
            </a:r>
            <a:r>
              <a:rPr lang="zh-CN" altLang="en" cap="none" dirty="0"/>
              <a:t>）</a:t>
            </a:r>
            <a:r>
              <a:rPr kumimoji="1" lang="zh-CN" altLang="en-US" cap="none" dirty="0"/>
              <a:t>：</a:t>
            </a:r>
            <a:r>
              <a:rPr kumimoji="1" lang="en-US" altLang="zh-CN" cap="none" dirty="0"/>
              <a:t>@skip</a:t>
            </a:r>
            <a:r>
              <a:rPr kumimoji="1" lang="zh-CN" altLang="en-US" cap="none" dirty="0"/>
              <a:t>、</a:t>
            </a:r>
            <a:r>
              <a:rPr kumimoji="1" lang="en-US" altLang="zh-CN" cap="none" dirty="0"/>
              <a:t>@include</a:t>
            </a:r>
          </a:p>
          <a:p>
            <a:r>
              <a:rPr lang="zh-CN" altLang="en-US" cap="none" dirty="0"/>
              <a:t>元字段（</a:t>
            </a:r>
            <a:r>
              <a:rPr lang="en" altLang="zh-CN" cap="none" dirty="0"/>
              <a:t>meta fields</a:t>
            </a:r>
            <a:r>
              <a:rPr lang="zh-CN" altLang="en" cap="none" dirty="0"/>
              <a:t>）</a:t>
            </a:r>
            <a:r>
              <a:rPr lang="zh-CN" altLang="en-US" cap="none" dirty="0"/>
              <a:t>：</a:t>
            </a:r>
            <a:r>
              <a:rPr lang="en-US" altLang="zh-CN" cap="none" dirty="0"/>
              <a:t>__</a:t>
            </a:r>
            <a:r>
              <a:rPr lang="en-US" altLang="zh-CN" cap="none" dirty="0" err="1"/>
              <a:t>typename</a:t>
            </a:r>
            <a:endParaRPr lang="en-US" altLang="zh-CN" cap="none" dirty="0"/>
          </a:p>
          <a:p>
            <a:r>
              <a:rPr kumimoji="1" lang="zh-CN" altLang="en-US" cap="none" dirty="0"/>
              <a:t>内省：</a:t>
            </a:r>
            <a:r>
              <a:rPr lang="en" altLang="zh-CN" cap="none" dirty="0"/>
              <a:t> __schema</a:t>
            </a:r>
            <a:r>
              <a:rPr lang="zh-CN" altLang="en-US" cap="none" dirty="0"/>
              <a:t>、</a:t>
            </a:r>
            <a:r>
              <a:rPr lang="en" altLang="zh-CN" cap="none" dirty="0"/>
              <a:t> __type</a:t>
            </a:r>
            <a:endParaRPr kumimoji="1" lang="en-US" altLang="zh-CN" cap="none" dirty="0"/>
          </a:p>
        </p:txBody>
      </p:sp>
    </p:spTree>
    <p:extLst>
      <p:ext uri="{BB962C8B-B14F-4D97-AF65-F5344CB8AC3E}">
        <p14:creationId xmlns:p14="http://schemas.microsoft.com/office/powerpoint/2010/main" val="3144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3200A-240F-1148-ADDF-2D444A65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kumimoji="1" lang="en-US" altLang="zh-CN" cap="none" dirty="0" err="1">
                <a:solidFill>
                  <a:schemeClr val="accent1">
                    <a:lumMod val="75000"/>
                  </a:schemeClr>
                </a:solidFill>
              </a:rPr>
              <a:t>raph</a:t>
            </a:r>
            <a:r>
              <a:rPr kumimoji="1" lang="en-US" altLang="zh-CN" dirty="0" err="1">
                <a:solidFill>
                  <a:schemeClr val="accent1">
                    <a:lumMod val="75000"/>
                  </a:schemeClr>
                </a:solidFill>
              </a:rPr>
              <a:t>ql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特点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C63B2A-D681-FB4C-A0A2-ABAEC89279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1293" y="2366963"/>
            <a:ext cx="866941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4972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2156</TotalTime>
  <Words>377</Words>
  <Application>Microsoft Macintosh PowerPoint</Application>
  <PresentationFormat>宽屏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水滴</vt:lpstr>
      <vt:lpstr>Graphql基础实践</vt:lpstr>
      <vt:lpstr>GraphQL是什么？</vt:lpstr>
      <vt:lpstr>Why Graphql ？</vt:lpstr>
      <vt:lpstr>Why Graphql ？</vt:lpstr>
      <vt:lpstr>Graphql特点</vt:lpstr>
      <vt:lpstr>Graphql特点</vt:lpstr>
      <vt:lpstr>Graphql特点</vt:lpstr>
      <vt:lpstr>Graphql特点</vt:lpstr>
      <vt:lpstr>Graphql特点</vt:lpstr>
      <vt:lpstr>graphQL执行过程</vt:lpstr>
      <vt:lpstr>graphQL执行过程</vt:lpstr>
      <vt:lpstr>Graphql不足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Graphql基础实践</dc:title>
  <dc:creator>Microsoft Office User</dc:creator>
  <cp:lastModifiedBy>Microsoft Office User</cp:lastModifiedBy>
  <cp:revision>26</cp:revision>
  <dcterms:created xsi:type="dcterms:W3CDTF">2019-06-25T12:22:58Z</dcterms:created>
  <dcterms:modified xsi:type="dcterms:W3CDTF">2019-06-27T15:07:03Z</dcterms:modified>
</cp:coreProperties>
</file>