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61" r:id="rId16"/>
    <p:sldId id="262" r:id="rId17"/>
    <p:sldId id="273" r:id="rId18"/>
    <p:sldId id="263" r:id="rId19"/>
    <p:sldId id="264" r:id="rId20"/>
    <p:sldId id="274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endParaRPr lang="zh-CN" altLang="en-US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/>
            <a:endParaRPr lang="en-US" altLang="zh-CN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endParaRPr lang="en-US" altLang="zh-CN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fld id="{9A0DB2DC-4C9A-4742-B13C-FB6460FD3503}" type="slidenum">
              <a:rPr lang="zh-CN" altLang="en-US" dirty="0">
                <a:latin typeface="Times New Roman" pitchFamily="18" charset="0"/>
                <a:ea typeface="PMingLiU" pitchFamily="18" charset="-120"/>
              </a:rPr>
            </a:fld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827088" y="2493010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itchFamily="18" charset="0"/>
              <a:buNone/>
            </a:pPr>
            <a:r>
              <a:rPr lang="en-US" altLang="zh-CN" kern="1200" baseline="0">
                <a:latin typeface="Arial" pitchFamily="34" charset="0"/>
                <a:ea typeface="楷体_GB2312" pitchFamily="49" charset="-122"/>
              </a:rPr>
              <a:t>j2ee</a:t>
            </a:r>
            <a:r>
              <a:rPr lang="zh-CN" altLang="en-US" kern="1200" baseline="0">
                <a:latin typeface="Arial" pitchFamily="34" charset="0"/>
                <a:ea typeface="楷体_GB2312" pitchFamily="49" charset="-122"/>
              </a:rPr>
              <a:t>快速开发框架</a:t>
            </a:r>
            <a:br>
              <a:rPr lang="zh-CN" altLang="en-US" kern="1200" baseline="0">
                <a:latin typeface="Arial" pitchFamily="34" charset="0"/>
                <a:ea typeface="楷体_GB2312" pitchFamily="49" charset="-122"/>
              </a:rPr>
            </a:br>
            <a:br>
              <a:rPr lang="zh-CN" altLang="en-US" kern="1200" baseline="0">
                <a:latin typeface="Arial" pitchFamily="34" charset="0"/>
                <a:ea typeface="楷体_GB2312" pitchFamily="49" charset="-122"/>
              </a:rPr>
            </a:br>
            <a:r>
              <a:rPr lang="en-US" altLang="zh-CN" kern="1200" baseline="0">
                <a:latin typeface="Arial" pitchFamily="34" charset="0"/>
                <a:ea typeface="楷体_GB2312" pitchFamily="49" charset="-122"/>
              </a:rPr>
              <a:t>zhl-cloud</a:t>
            </a:r>
            <a:endParaRPr lang="en-US" altLang="zh-CN" kern="1200" baseline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>
          <a:xfrm>
            <a:off x="1403350" y="5229225"/>
            <a:ext cx="6400800" cy="1127125"/>
          </a:xfrm>
        </p:spPr>
        <p:txBody>
          <a:bodyPr anchor="ctr"/>
          <a:p>
            <a:pPr defTabSz="914400">
              <a:buSzPct val="110000"/>
              <a:buFont typeface="Wingdings" pitchFamily="2" charset="2"/>
              <a:buNone/>
            </a:pPr>
            <a:r>
              <a:rPr lang="zh-CN" altLang="en-US" kern="1200" baseline="0">
                <a:latin typeface="Arial" pitchFamily="34" charset="0"/>
                <a:ea typeface="宋体" pitchFamily="2" charset="-122"/>
              </a:rPr>
              <a:t>                      刘建军  </a:t>
            </a:r>
            <a:endParaRPr lang="zh-CN" altLang="en-US" kern="1200" baseline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340" y="4364990"/>
            <a:ext cx="5163185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同方知好乐教育科技有限公司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oauth2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授权后实现免登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277110"/>
            <a:ext cx="6616700" cy="39611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标准化服务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  <a:p>
            <a:r>
              <a:rPr lang="zh-CN" altLang="en-US"/>
              <a:t>http://doc.tfedu.net:8090/pages/viewpage.action?pageId=2621466</a:t>
            </a:r>
            <a:endParaRPr lang="zh-CN" altLang="en-US"/>
          </a:p>
          <a:p>
            <a:r>
              <a:rPr lang="zh-CN" altLang="en-US"/>
              <a:t>http://doc.tfedu.net:8090/pages/viewpage.action?pageId=2621471</a:t>
            </a:r>
            <a:endParaRPr lang="zh-CN" altLang="en-US"/>
          </a:p>
          <a:p>
            <a:r>
              <a:rPr lang="zh-CN" altLang="en-US"/>
              <a:t>http://doc.tfedu.net:8090/pages/viewpage.action?pageId=3112995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缓存不是数据库</a:t>
            </a:r>
            <a:endParaRPr lang="zh-CN" altLang="en-US"/>
          </a:p>
          <a:p>
            <a:r>
              <a:rPr lang="zh-CN" altLang="en-US"/>
              <a:t>缓存适用于多次读取很少写入</a:t>
            </a:r>
            <a:endParaRPr lang="zh-CN" altLang="en-US"/>
          </a:p>
          <a:p>
            <a:r>
              <a:rPr lang="zh-CN" altLang="en-US"/>
              <a:t>缓存对高并发基本免疫</a:t>
            </a:r>
            <a:endParaRPr lang="zh-CN" altLang="en-US"/>
          </a:p>
          <a:p>
            <a:r>
              <a:rPr lang="zh-CN" altLang="en-US"/>
              <a:t>缓存不需要编程，不能污染业务代码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架构体系</a:t>
            </a:r>
            <a:endParaRPr lang="zh-CN" altLang="en-US"/>
          </a:p>
        </p:txBody>
      </p:sp>
      <p:sp>
        <p:nvSpPr>
          <p:cNvPr id="8195" name="文本占位符 8194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、总体架构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、逻辑视图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、运行视图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、总体架构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908175" y="2277110"/>
          <a:ext cx="3068320" cy="216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168900" imgH="3670300" progId="Visio.Drawing.11">
                  <p:embed/>
                </p:oleObj>
              </mc:Choice>
              <mc:Fallback>
                <p:oleObj name="" r:id="rId1" imgW="5168900" imgH="36703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908175" y="2277110"/>
                        <a:ext cx="3068320" cy="216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、逻辑视图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844675"/>
            <a:ext cx="6801485" cy="39852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、运行视图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1772920"/>
            <a:ext cx="6078855" cy="37452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快速使用</a:t>
            </a:r>
            <a:endParaRPr lang="zh-CN" altLang="en-US"/>
          </a:p>
        </p:txBody>
      </p:sp>
      <p:sp>
        <p:nvSpPr>
          <p:cNvPr id="11267" name="文本占位符 11266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1、建立mysql数据库</a:t>
            </a:r>
            <a:endParaRPr lang="zh-CN" altLang="en-US"/>
          </a:p>
          <a:p>
            <a:r>
              <a:rPr lang="zh-CN" altLang="en-US"/>
              <a:t>2、git clone </a:t>
            </a:r>
            <a:endParaRPr lang="zh-CN" altLang="en-US"/>
          </a:p>
          <a:p>
            <a:r>
              <a:rPr lang="zh-CN" altLang="en-US"/>
              <a:t>3、在zhl-cloud项目目录下，执行mvn install</a:t>
            </a:r>
            <a:endParaRPr lang="zh-CN" altLang="en-US"/>
          </a:p>
          <a:p>
            <a:r>
              <a:rPr lang="zh-CN" altLang="en-US"/>
              <a:t>4、在zhl-core项目目录下，根据</a:t>
            </a:r>
            <a:r>
              <a:rPr lang="en-US" altLang="zh-CN"/>
              <a:t>readme.txt</a:t>
            </a:r>
            <a:r>
              <a:rPr lang="zh-CN" altLang="en-US"/>
              <a:t>更改配置文件</a:t>
            </a:r>
            <a:endParaRPr lang="zh-CN" altLang="en-US"/>
          </a:p>
          <a:p>
            <a:r>
              <a:rPr lang="zh-CN" altLang="en-US"/>
              <a:t>5、从单元测试开始使用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开发格言</a:t>
            </a:r>
            <a:endParaRPr lang="zh-CN" altLang="en-US"/>
          </a:p>
        </p:txBody>
      </p:sp>
      <p:sp>
        <p:nvSpPr>
          <p:cNvPr id="12291" name="文本占位符 12290"/>
          <p:cNvSpPr/>
          <p:nvPr>
            <p:ph type="body" idx="1"/>
          </p:nvPr>
        </p:nvSpPr>
        <p:spPr>
          <a:xfrm>
            <a:off x="683895" y="1196975"/>
            <a:ext cx="8001000" cy="4465638"/>
          </a:xfrm>
        </p:spPr>
        <p:txBody>
          <a:bodyPr/>
          <a:p>
            <a:r>
              <a:rPr lang="en-US" altLang="zh-CN" sz="2000"/>
              <a:t>1、编码的最高境界是没有代码！最低境界就是快速的复制粘贴、查找替换，不知其所以然，代码量急剧膨胀</a:t>
            </a:r>
            <a:r>
              <a:rPr lang="zh-CN" altLang="en-US" sz="2000"/>
              <a:t>，无法维护</a:t>
            </a:r>
            <a:r>
              <a:rPr lang="en-US" altLang="zh-CN" sz="2000"/>
              <a:t>。</a:t>
            </a:r>
            <a:endParaRPr lang="en-US" altLang="zh-CN" sz="2000"/>
          </a:p>
          <a:p>
            <a:r>
              <a:rPr lang="en-US" altLang="zh-CN" sz="2000"/>
              <a:t>2、减少代码的途径，有重用、重构、注解、aop、泛型、多态、反射等许多方式。</a:t>
            </a:r>
            <a:endParaRPr lang="en-US" altLang="zh-CN" sz="2000"/>
          </a:p>
          <a:p>
            <a:r>
              <a:rPr lang="en-US" altLang="zh-CN" sz="2000"/>
              <a:t>3、少量、强壮的代码，能久经考验，越用越牢固，越用越灵活，越用越强大。</a:t>
            </a:r>
            <a:endParaRPr lang="en-US" altLang="zh-CN" sz="2000"/>
          </a:p>
          <a:p>
            <a:r>
              <a:rPr lang="en-US" altLang="zh-CN" sz="2000"/>
              <a:t>4、优良的代码，善于利用cpu、内存、网络等硬件资源，而不是恣意浪费。</a:t>
            </a:r>
            <a:endParaRPr lang="en-US" altLang="zh-CN" sz="2000"/>
          </a:p>
          <a:p>
            <a:r>
              <a:rPr lang="en-US" altLang="zh-CN" sz="2000"/>
              <a:t>5、在目前所有的编程语言中，没有任何语言能比java更强壮、更可靠、更值得信赖。</a:t>
            </a:r>
            <a:endParaRPr lang="en-US" altLang="zh-CN" sz="2000"/>
          </a:p>
          <a:p>
            <a:r>
              <a:rPr lang="en-US" altLang="zh-CN" sz="2000"/>
              <a:t>6、可靠的代码，都是经过测试的! debug模式+单元测试，是精确制导导弹，有着强大的威力！</a:t>
            </a:r>
            <a:endParaRPr lang="en-US" altLang="zh-CN" sz="2000"/>
          </a:p>
          <a:p>
            <a:r>
              <a:rPr lang="en-US" altLang="zh-CN" sz="2000"/>
              <a:t>7、没有规矩不成方圆，再好的东西，如果不懂得规矩，都会乱套。</a:t>
            </a:r>
            <a:endParaRPr lang="en-US" altLang="zh-CN" sz="2000"/>
          </a:p>
          <a:p>
            <a:r>
              <a:rPr lang="en-US" altLang="zh-CN" sz="2000"/>
              <a:t>8、只写纯粹的业务代码，其他的事情，比如缓存、权限、日志，交给spring</a:t>
            </a:r>
            <a:endParaRPr lang="en-US" altLang="zh-CN" sz="2000"/>
          </a:p>
          <a:p>
            <a:r>
              <a:rPr lang="en-US" altLang="zh-CN" sz="2000"/>
              <a:t>9、要知其所以然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6800" y="3061335"/>
            <a:ext cx="6503035" cy="2961005"/>
          </a:xfrm>
        </p:spPr>
        <p:txBody>
          <a:bodyPr/>
          <a:p>
            <a:pPr marL="0" indent="0">
              <a:buNone/>
            </a:pPr>
            <a:r>
              <a:rPr lang="zh-CN" altLang="en-US"/>
              <a:t>祝大家享受开发，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为自己开发的代码而自豪！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一、设计思想</a:t>
            </a:r>
            <a:endParaRPr lang="zh-CN" altLang="en-US"/>
          </a:p>
          <a:p>
            <a:r>
              <a:rPr lang="zh-CN" altLang="en-US"/>
              <a:t>二、技术要点</a:t>
            </a:r>
            <a:endParaRPr lang="zh-CN" altLang="en-US"/>
          </a:p>
          <a:p>
            <a:r>
              <a:rPr lang="zh-CN" altLang="en-US"/>
              <a:t>三、架构体系</a:t>
            </a:r>
            <a:endParaRPr lang="zh-CN" altLang="en-US"/>
          </a:p>
          <a:p>
            <a:r>
              <a:rPr lang="zh-CN" altLang="en-US"/>
              <a:t>四、快速使用</a:t>
            </a:r>
            <a:endParaRPr lang="zh-CN" altLang="en-US"/>
          </a:p>
          <a:p>
            <a:r>
              <a:rPr lang="zh-CN" altLang="en-US"/>
              <a:t>五、开发格言</a:t>
            </a:r>
            <a:endParaRPr lang="zh-CN" altLang="en-US"/>
          </a:p>
          <a:p>
            <a:r>
              <a:rPr lang="zh-CN" altLang="en-US"/>
              <a:t>六、总结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zh-CN" altLang="en-US">
                <a:sym typeface="+mn-ea"/>
              </a:rPr>
              <a:t>一、设计思想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827405" y="1052830"/>
            <a:ext cx="8001000" cy="5760720"/>
          </a:xfrm>
        </p:spPr>
        <p:txBody>
          <a:bodyPr/>
          <a:p>
            <a:r>
              <a:rPr lang="zh-CN" altLang="en-US" sz="2800"/>
              <a:t>整个项目使用标准化服务思想，所有功能模块化、所有模块服务化、提供可自由组装、无限拓展的服务模型，使程序稳定运行，永不宕机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前后端分离技术，</a:t>
            </a:r>
            <a:r>
              <a:rPr lang="zh-CN" altLang="zh-CN" sz="2800"/>
              <a:t>全</a:t>
            </a:r>
            <a:r>
              <a:rPr lang="en-US" altLang="zh-CN" sz="2800"/>
              <a:t>restful</a:t>
            </a:r>
            <a:r>
              <a:rPr lang="zh-CN" altLang="en-US" sz="2800"/>
              <a:t>风格，让代码清晰化、简约化。</a:t>
            </a:r>
            <a:endParaRPr lang="zh-CN" altLang="en-US" sz="2800"/>
          </a:p>
          <a:p>
            <a:r>
              <a:rPr lang="zh-CN" altLang="en-US" sz="2800"/>
              <a:t>开放架构，提供无缝集成，可轻松集成互联网应用，比如</a:t>
            </a:r>
            <a:r>
              <a:rPr lang="en-US" altLang="zh-CN" sz="2800"/>
              <a:t>qq</a:t>
            </a:r>
            <a:r>
              <a:rPr lang="zh-CN" altLang="en-US" sz="2800"/>
              <a:t>、微信、微博等</a:t>
            </a:r>
            <a:endParaRPr lang="zh-CN" altLang="en-US" sz="2800"/>
          </a:p>
          <a:p>
            <a:r>
              <a:rPr lang="zh-CN" altLang="en-US" sz="2800"/>
              <a:t>真实大型互联网架构，做到高并发、高性能、大数据处理</a:t>
            </a:r>
            <a:endParaRPr lang="zh-CN" altLang="en-US" sz="2800"/>
          </a:p>
          <a:p>
            <a:r>
              <a:rPr lang="zh-CN" altLang="en-US" sz="2800"/>
              <a:t>分布式部署架构，所有模块均可进行拆分，使项目做到绝对解耦，稳定压倒一切~~</a:t>
            </a:r>
            <a:endParaRPr lang="zh-CN" altLang="en-US" sz="2800"/>
          </a:p>
          <a:p>
            <a:r>
              <a:rPr lang="zh-CN" altLang="en-US" sz="2800"/>
              <a:t>快速、高效，无论是开发还是维护，都是一种享受！自动生成、规范化开发，简洁而强悍！</a:t>
            </a:r>
            <a:endParaRPr lang="en-US" sz="2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技术要点</a:t>
            </a:r>
            <a:r>
              <a:rPr lang="en-US" altLang="zh-CN"/>
              <a:t>-</a:t>
            </a:r>
            <a:r>
              <a:rPr lang="zh-CN" altLang="zh-CN"/>
              <a:t>概述</a:t>
            </a:r>
            <a:endParaRPr lang="zh-CN" altLang="zh-CN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>
          <a:xfrm>
            <a:off x="827405" y="1268730"/>
            <a:ext cx="8001000" cy="4465638"/>
          </a:xfrm>
        </p:spPr>
        <p:txBody>
          <a:bodyPr/>
          <a:p>
            <a:r>
              <a:rPr lang="zh-CN" altLang="en-US" sz="2800"/>
              <a:t>Springmvc、Mybatis、</a:t>
            </a:r>
            <a:r>
              <a:rPr lang="en-US" altLang="zh-CN" sz="2800"/>
              <a:t>Shiro</a:t>
            </a:r>
            <a:r>
              <a:rPr lang="zh-CN" altLang="en-US" sz="2800"/>
              <a:t>权限控制、Spring AOP事务处理、</a:t>
            </a:r>
            <a:r>
              <a:rPr lang="en-US" altLang="zh-CN" sz="2800"/>
              <a:t>oauth2</a:t>
            </a:r>
            <a:r>
              <a:rPr lang="zh-CN" altLang="en-US" sz="2800"/>
              <a:t>开放集成。</a:t>
            </a:r>
            <a:endParaRPr lang="zh-CN" altLang="en-US" sz="2800"/>
          </a:p>
          <a:p>
            <a:r>
              <a:rPr lang="zh-CN" altLang="en-US" sz="2800"/>
              <a:t>无状态的REST服务，可以用作独立服务平台</a:t>
            </a:r>
            <a:endParaRPr lang="zh-CN" altLang="en-US" sz="2800"/>
          </a:p>
          <a:p>
            <a:r>
              <a:rPr lang="zh-CN" altLang="en-US" sz="2800"/>
              <a:t>配置文件自动加载，互相独立，维护简单</a:t>
            </a:r>
            <a:endParaRPr lang="zh-CN" altLang="en-US" sz="2800"/>
          </a:p>
          <a:p>
            <a:r>
              <a:rPr lang="zh-CN" altLang="en-US" sz="2800"/>
              <a:t>利用</a:t>
            </a:r>
            <a:r>
              <a:rPr lang="en-US" altLang="zh-CN" sz="2800"/>
              <a:t>spring</a:t>
            </a:r>
            <a:r>
              <a:rPr lang="zh-CN" altLang="en-US" sz="2800"/>
              <a:t>强大的集成优势，可轻松扩展成熟的应用，比如邮件、导出、搜索、定时等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技术要点</a:t>
            </a:r>
            <a:r>
              <a:rPr lang="en-US" altLang="zh-CN"/>
              <a:t>-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spring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 mvc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mybatis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shiro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oauth2</a:t>
            </a:r>
            <a:endParaRPr lang="en-US" altLang="zh-CN"/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、标准化服务</a:t>
            </a:r>
            <a:endParaRPr lang="en-US" altLang="zh-CN">
              <a:sym typeface="+mn-ea"/>
            </a:endParaRPr>
          </a:p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cache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ioc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aop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2060575"/>
            <a:ext cx="2499360" cy="151638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995420" y="2708910"/>
            <a:ext cx="1368425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2060575"/>
            <a:ext cx="2895600" cy="1379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3789045"/>
            <a:ext cx="4222115" cy="2743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springmvc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268730"/>
            <a:ext cx="5144135" cy="28651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99385" y="4869180"/>
            <a:ext cx="575945" cy="1516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600"/>
              <a:t>前端控制器</a:t>
            </a:r>
            <a:endParaRPr lang="zh-CN" altLang="zh-CN" sz="1600"/>
          </a:p>
        </p:txBody>
      </p:sp>
      <p:sp>
        <p:nvSpPr>
          <p:cNvPr id="9" name="单圆角矩形 8"/>
          <p:cNvSpPr/>
          <p:nvPr/>
        </p:nvSpPr>
        <p:spPr>
          <a:xfrm>
            <a:off x="3995420" y="5300980"/>
            <a:ext cx="1656080" cy="575945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页面控制</a:t>
            </a:r>
            <a:r>
              <a:rPr lang="en-US" altLang="zh-CN" sz="1800"/>
              <a:t>/</a:t>
            </a:r>
            <a:r>
              <a:rPr lang="zh-CN" altLang="en-US" sz="1800"/>
              <a:t>命令</a:t>
            </a:r>
            <a:endParaRPr lang="zh-CN" altLang="en-US" sz="1800"/>
          </a:p>
        </p:txBody>
      </p:sp>
      <p:sp>
        <p:nvSpPr>
          <p:cNvPr id="10" name="单圆角矩形 9"/>
          <p:cNvSpPr/>
          <p:nvPr/>
        </p:nvSpPr>
        <p:spPr>
          <a:xfrm>
            <a:off x="6443980" y="5300980"/>
            <a:ext cx="1209675" cy="57594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/>
              <a:t>业务对象</a:t>
            </a:r>
            <a:endParaRPr lang="zh-CN" altLang="en-US" sz="1800"/>
          </a:p>
        </p:txBody>
      </p:sp>
      <p:sp>
        <p:nvSpPr>
          <p:cNvPr id="11" name="笑脸 10"/>
          <p:cNvSpPr/>
          <p:nvPr/>
        </p:nvSpPr>
        <p:spPr>
          <a:xfrm>
            <a:off x="1330960" y="5517515"/>
            <a:ext cx="360045" cy="431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347085" y="55175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867400" y="55175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906905" y="5589270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906905" y="59493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906905" y="5157470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88085" y="4293235"/>
            <a:ext cx="29349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简化后的方式：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43940" y="981075"/>
            <a:ext cx="29349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标准方式：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、强悍灵活的加强版</a:t>
            </a:r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</a:t>
            </a:r>
            <a:r>
              <a:rPr lang="en-US" altLang="zh-CN"/>
              <a:t>hibernate</a:t>
            </a:r>
            <a:r>
              <a:rPr lang="zh-CN" altLang="en-US"/>
              <a:t>和</a:t>
            </a:r>
            <a:r>
              <a:rPr lang="en-US" altLang="zh-CN"/>
              <a:t>mybatis</a:t>
            </a:r>
            <a:r>
              <a:rPr lang="zh-CN" altLang="en-US"/>
              <a:t>的优势于一身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唯一要做的事情，就是多表查询，除此以外，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无需写任何代码，而性能优于</a:t>
            </a:r>
            <a:r>
              <a:rPr lang="en-US" altLang="zh-CN"/>
              <a:t>mybatis</a:t>
            </a:r>
            <a:r>
              <a:rPr lang="zh-CN" altLang="en-US"/>
              <a:t>本身。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3429000"/>
            <a:ext cx="5403215" cy="2971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shiro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输入用户名、密码，然后去数据库验证一下，获取相应权限，没错，</a:t>
            </a:r>
            <a:r>
              <a:rPr lang="en-US" altLang="zh-CN"/>
              <a:t>shiro</a:t>
            </a:r>
            <a:r>
              <a:rPr lang="zh-CN" altLang="en-US"/>
              <a:t>就是这么简单</a:t>
            </a:r>
            <a:endParaRPr lang="zh-CN" altLang="en-US"/>
          </a:p>
          <a:p>
            <a:r>
              <a:rPr lang="zh-CN" altLang="en-US"/>
              <a:t>最大的好处，是剥离权限代码！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1595" y="3573145"/>
            <a:ext cx="689991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shiro</a:t>
            </a:r>
            <a:r>
              <a:rPr lang="zh-CN" altLang="en-US"/>
              <a:t>验证基本步骤：</a:t>
            </a:r>
            <a:endParaRPr lang="zh-CN" altLang="en-US"/>
          </a:p>
          <a:p>
            <a:r>
              <a:rPr lang="zh-CN" altLang="en-US"/>
              <a:t>1.提交凭据（username和password）</a:t>
            </a:r>
            <a:endParaRPr lang="zh-CN" altLang="en-US"/>
          </a:p>
          <a:p>
            <a:r>
              <a:rPr lang="zh-CN" altLang="en-US"/>
              <a:t>2.获取验证信息 （sealm，数据库）</a:t>
            </a:r>
            <a:endParaRPr lang="zh-CN" altLang="en-US"/>
          </a:p>
          <a:p>
            <a:r>
              <a:rPr lang="zh-CN" altLang="en-US"/>
              <a:t>3.验证凭据和验证信息是否一致（比较用户名、密码是否一致）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Kingsoft Office WPP</Application>
  <PresentationFormat>在屏幕上显示</PresentationFormat>
  <Paragraphs>138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通用_汇报</vt:lpstr>
      <vt:lpstr>Visio.Drawing.11</vt:lpstr>
      <vt:lpstr>j2ee快速开发框架  zhl-cloud</vt:lpstr>
      <vt:lpstr>主要内容</vt:lpstr>
      <vt:lpstr>一、设计思想</vt:lpstr>
      <vt:lpstr>技术要点-概述</vt:lpstr>
      <vt:lpstr>技术要点-主要内容</vt:lpstr>
      <vt:lpstr>1、spring</vt:lpstr>
      <vt:lpstr>2、springmvc</vt:lpstr>
      <vt:lpstr>3、强悍灵活的加强版mybatis</vt:lpstr>
      <vt:lpstr>4、shiro</vt:lpstr>
      <vt:lpstr>5、oauth2</vt:lpstr>
      <vt:lpstr>6、标准化服务</vt:lpstr>
      <vt:lpstr>7、cache</vt:lpstr>
      <vt:lpstr>架构体系</vt:lpstr>
      <vt:lpstr>1、总体架构</vt:lpstr>
      <vt:lpstr>2、逻辑视图</vt:lpstr>
      <vt:lpstr>3、运行视图</vt:lpstr>
      <vt:lpstr>快速使用</vt:lpstr>
      <vt:lpstr>开发格言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SKS</dc:creator>
  <cp:lastModifiedBy>SKS</cp:lastModifiedBy>
  <cp:revision>42</cp:revision>
  <dcterms:created xsi:type="dcterms:W3CDTF">2009-03-03T10:06:00Z</dcterms:created>
  <dcterms:modified xsi:type="dcterms:W3CDTF">2016-04-20T06:48:55Z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