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2" r:id="rId2"/>
    <p:sldId id="262" r:id="rId3"/>
    <p:sldId id="339" r:id="rId4"/>
    <p:sldId id="321" r:id="rId5"/>
    <p:sldId id="340" r:id="rId6"/>
    <p:sldId id="341" r:id="rId7"/>
    <p:sldId id="280" r:id="rId8"/>
    <p:sldId id="345" r:id="rId9"/>
    <p:sldId id="296" r:id="rId10"/>
    <p:sldId id="342" r:id="rId11"/>
    <p:sldId id="344" r:id="rId12"/>
    <p:sldId id="343" r:id="rId13"/>
    <p:sldId id="295" r:id="rId14"/>
    <p:sldId id="281" r:id="rId15"/>
    <p:sldId id="350" r:id="rId16"/>
    <p:sldId id="347" r:id="rId17"/>
    <p:sldId id="348" r:id="rId18"/>
    <p:sldId id="346" r:id="rId19"/>
    <p:sldId id="349" r:id="rId20"/>
    <p:sldId id="270" r:id="rId21"/>
    <p:sldId id="351" r:id="rId22"/>
    <p:sldId id="35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关于" id="{9FC37BC3-E02F-441F-96BC-C5AB82EF8073}">
          <p14:sldIdLst>
            <p14:sldId id="322"/>
          </p14:sldIdLst>
        </p14:section>
        <p14:section name="概述" id="{EB94DFE1-56BD-46B8-8089-4ACF6FE44363}">
          <p14:sldIdLst>
            <p14:sldId id="262"/>
            <p14:sldId id="321"/>
            <p14:sldId id="294"/>
            <p14:sldId id="295"/>
            <p14:sldId id="296"/>
            <p14:sldId id="320"/>
            <p14:sldId id="297"/>
          </p14:sldIdLst>
        </p14:section>
        <p14:section name="架构" id="{ACCC85EB-ECF1-4867-A0BD-FFA5032AA541}">
          <p14:sldIdLst>
            <p14:sldId id="259"/>
            <p14:sldId id="327"/>
            <p14:sldId id="316"/>
            <p14:sldId id="326"/>
            <p14:sldId id="324"/>
            <p14:sldId id="337"/>
            <p14:sldId id="338"/>
            <p14:sldId id="332"/>
            <p14:sldId id="325"/>
          </p14:sldIdLst>
        </p14:section>
        <p14:section name="Domain Layer" id="{8A277FC4-95D6-4945-9892-798EE1B882EE}">
          <p14:sldIdLst>
            <p14:sldId id="280"/>
            <p14:sldId id="298"/>
            <p14:sldId id="299"/>
            <p14:sldId id="300"/>
            <p14:sldId id="301"/>
            <p14:sldId id="317"/>
            <p14:sldId id="318"/>
            <p14:sldId id="302"/>
            <p14:sldId id="303"/>
            <p14:sldId id="304"/>
            <p14:sldId id="319"/>
          </p14:sldIdLst>
        </p14:section>
        <p14:section name="Application Layer" id="{43C65D18-134A-478F-BC61-0E8C59EDD825}">
          <p14:sldIdLst>
            <p14:sldId id="270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Web API" id="{766F85B6-DA23-437D-BCEB-7B74A63691DD}">
          <p14:sldIdLst>
            <p14:sldId id="281"/>
            <p14:sldId id="315"/>
            <p14:sldId id="314"/>
            <p14:sldId id="313"/>
          </p14:sldIdLst>
        </p14:section>
        <p14:section name="通用" id="{DC1089B9-7968-4985-AA36-092485842F49}">
          <p14:sldIdLst>
            <p14:sldId id="333"/>
            <p14:sldId id="334"/>
            <p14:sldId id="335"/>
          </p14:sldIdLst>
        </p14:section>
        <p14:section name="使用" id="{D0927A32-8E88-40B7-BA67-BC8690C461E3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99FF33"/>
    <a:srgbClr val="FF6600"/>
    <a:srgbClr val="00FFFF"/>
    <a:srgbClr val="FF3300"/>
    <a:srgbClr val="009900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18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78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168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itchFamily="18" charset="2"/>
                <a:buChar char="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hyperlink" Target="http://thrift.apache.org/docs/idl" TargetMode="External"/><Relationship Id="rId4" Type="http://schemas.openxmlformats.org/officeDocument/2006/relationships/hyperlink" Target="https://thrift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thrift.apache.org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en-US" altLang="zh-CN" sz="4000" dirty="0" smtClean="0">
                <a:latin typeface="+mj-lt"/>
                <a:ea typeface="+mj-ea"/>
              </a:rPr>
              <a:t>Thrift </a:t>
            </a:r>
            <a:r>
              <a:rPr lang="zh-CN" altLang="en-US" sz="4000" dirty="0" smtClean="0">
                <a:latin typeface="+mj-lt"/>
                <a:ea typeface="+mj-ea"/>
              </a:rPr>
              <a:t>框架分享</a:t>
            </a:r>
            <a:endParaRPr lang="da-DK" altLang="zh-CN" sz="4000" dirty="0">
              <a:latin typeface="+mj-lt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154954" y="1780673"/>
            <a:ext cx="8825659" cy="3091577"/>
          </a:xfrm>
        </p:spPr>
        <p:txBody>
          <a:bodyPr tIns="90000" bIns="90000">
            <a:normAutofit/>
          </a:bodyPr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目录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前言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框架概述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性能测试数据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如何使用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</a:t>
            </a: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客户端使用连接池介绍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+ Zookeeper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 例子介绍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模板生成工具介绍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9355" y="5377218"/>
            <a:ext cx="560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畅唐网络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互动娱乐事业部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移动平台业务部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平台研发部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服务端研发组  温作取</a:t>
            </a:r>
            <a:endParaRPr lang="en-US" altLang="zh-CN" dirty="0" smtClean="0"/>
          </a:p>
          <a:p>
            <a:r>
              <a:rPr lang="en-US" altLang="zh-CN" smtClean="0"/>
              <a:t>2016/8/16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621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使用工具将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接口定义文件生成框架代码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6558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thrift-0.9.3.exe -r --gen csharp test.thrift</a:t>
            </a: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执行上面命令 生成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的框架代码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 descr="QQ图片201608101714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6" y="2534503"/>
            <a:ext cx="2136271" cy="7819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7755" y="3807725"/>
            <a:ext cx="6587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thrift-0.9.3.exe -r --gen java test.thrift</a:t>
            </a: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执行上面命令 生成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的框架代码</a:t>
            </a:r>
            <a:endParaRPr lang="zh-CN" altLang="en-US" dirty="0"/>
          </a:p>
        </p:txBody>
      </p:sp>
      <p:pic>
        <p:nvPicPr>
          <p:cNvPr id="7" name="图片 6" descr="QQ图片2016081110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3" y="4864786"/>
            <a:ext cx="2103367" cy="7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服务端使用框架代码实现接口，并提供服务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 descr="QQ图片201608101720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6" y="1491088"/>
            <a:ext cx="4824698" cy="3983257"/>
          </a:xfrm>
          <a:prstGeom prst="rect">
            <a:avLst/>
          </a:prstGeom>
        </p:spPr>
      </p:pic>
      <p:pic>
        <p:nvPicPr>
          <p:cNvPr id="9" name="图片 8" descr="QQ图片20160810172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50" y="1561744"/>
            <a:ext cx="5771364" cy="31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客户端使用框架代码调用远程服务</a:t>
            </a:r>
            <a:endParaRPr lang="zh-CN" altLang="en-US" dirty="0"/>
          </a:p>
        </p:txBody>
      </p:sp>
      <p:pic>
        <p:nvPicPr>
          <p:cNvPr id="6" name="图片 5" descr="QQ图片201608101736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9" y="1706751"/>
            <a:ext cx="7546410" cy="38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20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26354" y="0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endParaRPr lang="da-DK" altLang="zh-CN" sz="3600" b="0" dirty="0">
              <a:latin typeface="+mj-lt"/>
              <a:ea typeface="+mj-ea"/>
            </a:endParaRPr>
          </a:p>
        </p:txBody>
      </p:sp>
      <p:pic>
        <p:nvPicPr>
          <p:cNvPr id="6" name="图片 5" descr="QQ图片201608101750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3" y="1576601"/>
            <a:ext cx="6629116" cy="879996"/>
          </a:xfrm>
          <a:prstGeom prst="rect">
            <a:avLst/>
          </a:prstGeom>
        </p:spPr>
      </p:pic>
      <p:pic>
        <p:nvPicPr>
          <p:cNvPr id="9" name="图片 8" descr="QQ图片201608101754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814" y="2538484"/>
            <a:ext cx="6448274" cy="404801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3107" y="54592"/>
            <a:ext cx="6741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客户端使用连接池调用远程服务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图片 6" descr="QQ图片201608110946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52" y="3030300"/>
            <a:ext cx="5050402" cy="30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-1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488298" y="784035"/>
            <a:ext cx="251030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 smtClean="0">
                <a:solidFill>
                  <a:prstClr val="white"/>
                </a:solidFill>
                <a:cs typeface="+mj-cs"/>
              </a:rPr>
              <a:t>Web Layer</a:t>
            </a:r>
            <a:endParaRPr lang="zh-CN" altLang="en-US" sz="3600" b="1" dirty="0">
              <a:solidFill>
                <a:prstClr val="white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服务端配置</a:t>
            </a:r>
            <a:endParaRPr lang="zh-CN" altLang="en-US" dirty="0"/>
          </a:p>
        </p:txBody>
      </p:sp>
      <p:pic>
        <p:nvPicPr>
          <p:cNvPr id="8" name="图片 7" descr="QQ图片201608101847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42" y="1140370"/>
            <a:ext cx="7837440" cy="4330284"/>
          </a:xfrm>
          <a:prstGeom prst="rect">
            <a:avLst/>
          </a:prstGeom>
        </p:spPr>
      </p:pic>
      <p:pic>
        <p:nvPicPr>
          <p:cNvPr id="9" name="图片 8" descr="QQ图片201608101848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365" y="5486401"/>
            <a:ext cx="5780110" cy="1064526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服务端配置 </a:t>
            </a:r>
            <a:r>
              <a:rPr lang="en-US" altLang="zh-CN" dirty="0" smtClean="0"/>
              <a:t>IP</a:t>
            </a:r>
            <a:r>
              <a:rPr lang="zh-CN" altLang="en-US" dirty="0" smtClean="0"/>
              <a:t>白名单配置</a:t>
            </a:r>
            <a:endParaRPr lang="zh-CN" altLang="en-US" dirty="0"/>
          </a:p>
        </p:txBody>
      </p:sp>
      <p:pic>
        <p:nvPicPr>
          <p:cNvPr id="8" name="图片 7" descr="QQ图片201608101902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5" y="1685498"/>
            <a:ext cx="5156720" cy="730155"/>
          </a:xfrm>
          <a:prstGeom prst="rect">
            <a:avLst/>
          </a:prstGeom>
        </p:spPr>
      </p:pic>
      <p:pic>
        <p:nvPicPr>
          <p:cNvPr id="9" name="图片 8" descr="QQ图片201608101903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66" y="3048212"/>
            <a:ext cx="9723244" cy="20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服务端代码</a:t>
            </a:r>
            <a:endParaRPr lang="zh-CN" altLang="en-US" dirty="0"/>
          </a:p>
        </p:txBody>
      </p:sp>
      <p:pic>
        <p:nvPicPr>
          <p:cNvPr id="8" name="图片 7" descr="QQ图片20160810185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70" y="1138524"/>
            <a:ext cx="8874856" cy="45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服务端代码</a:t>
            </a:r>
            <a:endParaRPr lang="zh-CN" altLang="en-US" dirty="0"/>
          </a:p>
        </p:txBody>
      </p:sp>
      <p:pic>
        <p:nvPicPr>
          <p:cNvPr id="9" name="图片 8" descr="QQ图片201608101855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07" y="1168161"/>
            <a:ext cx="8616883" cy="37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客户端配置</a:t>
            </a:r>
            <a:endParaRPr lang="zh-CN" altLang="en-US" dirty="0"/>
          </a:p>
        </p:txBody>
      </p:sp>
      <p:pic>
        <p:nvPicPr>
          <p:cNvPr id="8" name="图片 7" descr="QQ图片201608101852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13" y="1118689"/>
            <a:ext cx="7698403" cy="53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客户端代码</a:t>
            </a:r>
            <a:endParaRPr lang="zh-CN" altLang="en-US" dirty="0"/>
          </a:p>
        </p:txBody>
      </p:sp>
      <p:pic>
        <p:nvPicPr>
          <p:cNvPr id="7" name="图片 6" descr="QQ图片201608101754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2" y="1760559"/>
            <a:ext cx="6435097" cy="40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da-DK" altLang="zh-CN" sz="4000" dirty="0">
                <a:latin typeface="+mj-lt"/>
                <a:ea typeface="+mj-ea"/>
              </a:rPr>
              <a:t>  </a:t>
            </a:r>
            <a:r>
              <a:rPr lang="zh-CN" altLang="en-US" sz="4000" dirty="0" smtClean="0">
                <a:latin typeface="+mj-lt"/>
                <a:ea typeface="+mj-ea"/>
              </a:rPr>
              <a:t>前言</a:t>
            </a:r>
            <a:endParaRPr lang="da-DK" altLang="zh-CN" sz="4000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0810" y="163629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什么是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框架？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0810" y="2358190"/>
            <a:ext cx="10123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 smtClean="0"/>
              <a:t>RPC</a:t>
            </a:r>
            <a:r>
              <a:rPr lang="zh-CN" altLang="nb-NO" dirty="0" smtClean="0"/>
              <a:t>，</a:t>
            </a:r>
            <a:r>
              <a:rPr lang="zh-CN" altLang="en-US" dirty="0" smtClean="0"/>
              <a:t>即 </a:t>
            </a:r>
            <a:r>
              <a:rPr lang="nb-NO" altLang="zh-CN" dirty="0" smtClean="0"/>
              <a:t>Remote Procedure Call</a:t>
            </a:r>
            <a:r>
              <a:rPr lang="zh-CN" altLang="nb-NO" dirty="0" smtClean="0"/>
              <a:t>（</a:t>
            </a:r>
            <a:r>
              <a:rPr lang="zh-CN" altLang="en-US" dirty="0" smtClean="0"/>
              <a:t>远程过程调用） 主要目的：实现服务的远程调用、远程执行。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.</a:t>
            </a:r>
            <a:r>
              <a:rPr lang="nb-NO" altLang="zh-CN" dirty="0" smtClean="0"/>
              <a:t>NET</a:t>
            </a:r>
            <a:r>
              <a:rPr lang="zh-CN" altLang="en-US" dirty="0" smtClean="0"/>
              <a:t>下的技术有：</a:t>
            </a:r>
            <a:r>
              <a:rPr lang="nb-NO" altLang="zh-CN" dirty="0" smtClean="0"/>
              <a:t>Remoting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WCF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Web Service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Web Api</a:t>
            </a:r>
            <a:r>
              <a:rPr lang="zh-CN" altLang="nb-NO" dirty="0" smtClean="0"/>
              <a:t>。</a:t>
            </a:r>
          </a:p>
          <a:p>
            <a:endParaRPr lang="zh-CN" altLang="nb-NO" dirty="0" smtClean="0"/>
          </a:p>
          <a:p>
            <a:r>
              <a:rPr lang="nb-NO" altLang="zh-CN" dirty="0" smtClean="0"/>
              <a:t>Remoting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WCF </a:t>
            </a:r>
            <a:r>
              <a:rPr lang="zh-CN" altLang="en-US" dirty="0" smtClean="0"/>
              <a:t>是基于</a:t>
            </a:r>
            <a:r>
              <a:rPr lang="nb-NO" altLang="zh-CN" dirty="0" smtClean="0"/>
              <a:t>http</a:t>
            </a:r>
            <a:r>
              <a:rPr lang="zh-CN" altLang="nb-NO" dirty="0" smtClean="0"/>
              <a:t>、</a:t>
            </a:r>
            <a:r>
              <a:rPr lang="nb-NO" altLang="zh-CN" dirty="0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协议的</a:t>
            </a:r>
            <a:r>
              <a:rPr lang="nb-NO" altLang="zh-CN" dirty="0" smtClean="0"/>
              <a:t>RPC</a:t>
            </a:r>
            <a:r>
              <a:rPr lang="zh-CN" altLang="en-US" dirty="0" smtClean="0"/>
              <a:t>。</a:t>
            </a:r>
            <a:r>
              <a:rPr lang="nb-NO" altLang="zh-CN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客户和服务器都是</a:t>
            </a:r>
            <a:r>
              <a:rPr lang="en-US" altLang="zh-CN" dirty="0" smtClean="0"/>
              <a:t>.</a:t>
            </a:r>
            <a:r>
              <a:rPr lang="nb-NO" altLang="zh-CN" dirty="0" smtClean="0"/>
              <a:t>NET </a:t>
            </a:r>
            <a:r>
              <a:rPr lang="zh-CN" altLang="en-US" dirty="0" smtClean="0"/>
              <a:t>做不到跨平台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nb-NO" altLang="zh-CN" dirty="0" smtClean="0"/>
              <a:t>Web Service 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Web Api </a:t>
            </a:r>
            <a:r>
              <a:rPr lang="zh-CN" altLang="en-US" dirty="0" smtClean="0"/>
              <a:t>是基于 </a:t>
            </a:r>
            <a:r>
              <a:rPr lang="nb-NO" altLang="zh-CN" dirty="0" smtClean="0"/>
              <a:t>http</a:t>
            </a:r>
            <a:r>
              <a:rPr lang="zh-CN" altLang="en-US" dirty="0" smtClean="0"/>
              <a:t>协议的</a:t>
            </a:r>
            <a:r>
              <a:rPr lang="nb-NO" altLang="zh-CN" dirty="0" smtClean="0"/>
              <a:t>RPC</a:t>
            </a:r>
            <a:r>
              <a:rPr lang="zh-CN" altLang="nb-NO" dirty="0" smtClean="0"/>
              <a:t>。</a:t>
            </a:r>
            <a:r>
              <a:rPr lang="en-US" altLang="zh-CN" dirty="0" smtClean="0"/>
              <a:t>(http</a:t>
            </a:r>
            <a:r>
              <a:rPr lang="zh-CN" altLang="en-US" dirty="0" smtClean="0"/>
              <a:t>协议性能没有传输层协议高</a:t>
            </a:r>
            <a:r>
              <a:rPr lang="en-US" altLang="zh-CN" dirty="0" smtClean="0"/>
              <a:t>)</a:t>
            </a:r>
            <a:endParaRPr lang="nb-NO" altLang="zh-CN" dirty="0"/>
          </a:p>
          <a:p>
            <a:endParaRPr lang="en-US" altLang="zh-CN" dirty="0" smtClean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/>
              <a:t>Thrift</a:t>
            </a:r>
            <a:r>
              <a:rPr lang="zh-CN" altLang="en-US" b="1" dirty="0" smtClean="0"/>
              <a:t>模板生成工具介绍</a:t>
            </a:r>
            <a:endParaRPr lang="da-DK" altLang="zh-C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33564" y="1269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生成好的模板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810" y="48586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生成模板的代码</a:t>
            </a:r>
            <a:endParaRPr lang="zh-CN" altLang="en-US" dirty="0"/>
          </a:p>
        </p:txBody>
      </p:sp>
      <p:pic>
        <p:nvPicPr>
          <p:cNvPr id="11" name="图片 10" descr="QQ图片201608111026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110" y="1814584"/>
            <a:ext cx="3692486" cy="3917476"/>
          </a:xfrm>
          <a:prstGeom prst="rect">
            <a:avLst/>
          </a:prstGeom>
        </p:spPr>
      </p:pic>
      <p:pic>
        <p:nvPicPr>
          <p:cNvPr id="12" name="图片 11" descr="QQ图片201608111025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39" y="1168660"/>
            <a:ext cx="2715215" cy="3498874"/>
          </a:xfrm>
          <a:prstGeom prst="rect">
            <a:avLst/>
          </a:prstGeom>
        </p:spPr>
      </p:pic>
      <p:pic>
        <p:nvPicPr>
          <p:cNvPr id="13" name="图片 12" descr="QQ图片2016081110270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54" y="5310400"/>
            <a:ext cx="6588983" cy="626375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注意事项</a:t>
            </a:r>
            <a:endParaRPr lang="da-DK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9810" y="1351127"/>
            <a:ext cx="77792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IDL</a:t>
            </a: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required</a:t>
            </a:r>
            <a:r>
              <a:rPr lang="zh-CN" altLang="en-US" dirty="0" smtClean="0"/>
              <a:t>标识的域没有赋值，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将报错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en-US" altLang="zh-CN" dirty="0" smtClean="0"/>
              <a:t>optional</a:t>
            </a:r>
            <a:r>
              <a:rPr lang="zh-CN" altLang="en-US" dirty="0" smtClean="0"/>
              <a:t>标识的域没有赋值，该域将不会被序列化传输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optional</a:t>
            </a:r>
            <a:r>
              <a:rPr lang="zh-CN" altLang="en-US" dirty="0" smtClean="0"/>
              <a:t>字段，需要将它的</a:t>
            </a:r>
            <a:r>
              <a:rPr lang="en-US" altLang="zh-CN" dirty="0" smtClean="0"/>
              <a:t>__isset</a:t>
            </a:r>
            <a:r>
              <a:rPr lang="zh-CN" altLang="en-US" dirty="0" smtClean="0"/>
              <a:t>值设为</a:t>
            </a:r>
            <a:r>
              <a:rPr lang="en-US" altLang="zh-CN" dirty="0" smtClean="0"/>
              <a:t>true(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true)</a:t>
            </a:r>
            <a:r>
              <a:rPr lang="zh-CN" altLang="en-US" dirty="0" smtClean="0"/>
              <a:t>，这样才能序列化并传输或者存储。 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“oneway”</a:t>
            </a:r>
            <a:r>
              <a:rPr lang="zh-CN" altLang="en-US" dirty="0" smtClean="0"/>
              <a:t>方法的返回值必须是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"oneway"</a:t>
            </a:r>
            <a:r>
              <a:rPr lang="zh-CN" altLang="en-US" dirty="0" smtClean="0"/>
              <a:t>标识符表示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发出请求后不必等待回复（非阻塞）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Thrift</a:t>
            </a: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接口方法不能返回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非线程安全，不能并发调用，必须串行化调用。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Thrift</a:t>
            </a:r>
            <a:r>
              <a:rPr lang="zh-CN" altLang="en-US" dirty="0" smtClean="0"/>
              <a:t>不支持双工通信，不能代替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/>
              <a:t> </a:t>
            </a:r>
            <a:endParaRPr lang="da-DK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58354" y="2374710"/>
            <a:ext cx="28660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sz="9600" b="1" dirty="0" smtClean="0"/>
              <a:t>谢谢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da-DK" altLang="zh-CN" sz="4000" dirty="0">
                <a:latin typeface="+mj-lt"/>
                <a:ea typeface="+mj-ea"/>
              </a:rPr>
              <a:t>  </a:t>
            </a:r>
            <a:r>
              <a:rPr lang="en-US" altLang="zh-CN" sz="4000" dirty="0" smtClean="0">
                <a:latin typeface="+mj-lt"/>
                <a:ea typeface="+mj-ea"/>
              </a:rPr>
              <a:t>Thrift </a:t>
            </a:r>
            <a:r>
              <a:rPr lang="zh-CN" altLang="en-US" sz="4000" dirty="0" smtClean="0">
                <a:latin typeface="+mj-lt"/>
                <a:ea typeface="+mj-ea"/>
              </a:rPr>
              <a:t>框架</a:t>
            </a:r>
            <a:r>
              <a:rPr lang="da-DK" altLang="zh-CN" sz="4000" dirty="0" smtClean="0">
                <a:latin typeface="+mj-lt"/>
                <a:ea typeface="+mj-ea"/>
              </a:rPr>
              <a:t>概述</a:t>
            </a:r>
            <a:endParaRPr lang="da-DK" altLang="zh-CN" sz="4000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0810" y="1636295"/>
            <a:ext cx="832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Apache Thrift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是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Facebook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实现的一种高效的、支持多种编程语言的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框架。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0810" y="2358190"/>
            <a:ext cx="9494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它主要具有如下连个特点：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高性能。支持长连接。比传统的使用</a:t>
            </a:r>
            <a:r>
              <a:rPr lang="en-US" dirty="0" smtClean="0"/>
              <a:t>XML，SOAP，JSON</a:t>
            </a:r>
            <a:r>
              <a:rPr lang="zh-CN" altLang="en-US" dirty="0" smtClean="0"/>
              <a:t>等短连接的解决方案要快得多。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多语言支持。它对提供了对</a:t>
            </a:r>
            <a:r>
              <a:rPr lang="en-US" dirty="0" smtClean="0"/>
              <a:t>C++, Java, Python, PHP, Ruby, Erlang, Perl, Haskell, C#, </a:t>
            </a:r>
          </a:p>
          <a:p>
            <a:r>
              <a:rPr lang="en-US" dirty="0" smtClean="0"/>
              <a:t>Cocoa, Smalltalk</a:t>
            </a:r>
            <a:r>
              <a:rPr lang="zh-CN" altLang="en-US" dirty="0" smtClean="0"/>
              <a:t>等多种常用语言的支持。</a:t>
            </a:r>
          </a:p>
          <a:p>
            <a:endParaRPr lang="zh-CN" altLang="nb-NO" dirty="0"/>
          </a:p>
          <a:p>
            <a:endParaRPr lang="zh-CN" altLang="nb-NO" dirty="0"/>
          </a:p>
          <a:p>
            <a:r>
              <a:rPr lang="en-US" altLang="zh-CN" dirty="0" smtClean="0"/>
              <a:t>Thrift</a:t>
            </a:r>
            <a:r>
              <a:rPr lang="zh-CN" altLang="nb-NO" dirty="0" smtClean="0"/>
              <a:t> 官</a:t>
            </a:r>
            <a:r>
              <a:rPr lang="zh-CN" altLang="nb-NO" dirty="0"/>
              <a:t>方网站</a:t>
            </a:r>
            <a:r>
              <a:rPr lang="zh-CN" altLang="nb-NO" dirty="0" smtClean="0"/>
              <a:t>：</a:t>
            </a:r>
            <a:r>
              <a:rPr lang="nb-NO" altLang="zh-CN" dirty="0" smtClean="0">
                <a:hlinkClick r:id="rId4"/>
              </a:rPr>
              <a:t>https://thrift.apache.org/</a:t>
            </a:r>
            <a:endParaRPr lang="nb-NO" altLang="zh-CN" dirty="0" smtClean="0"/>
          </a:p>
          <a:p>
            <a:r>
              <a:rPr lang="en-US" altLang="zh-CN" dirty="0" smtClean="0"/>
              <a:t>Thrift IDL</a:t>
            </a:r>
            <a:r>
              <a:rPr lang="zh-CN" altLang="en-US" dirty="0" smtClean="0"/>
              <a:t>模板介绍：</a:t>
            </a:r>
            <a:r>
              <a:rPr lang="nb-NO" altLang="zh-CN" dirty="0" smtClean="0">
                <a:hlinkClick r:id="rId5"/>
              </a:rPr>
              <a:t>http://thrift.apache.org/docs/idl</a:t>
            </a:r>
            <a:endParaRPr lang="nb-NO" altLang="zh-CN" dirty="0" smtClean="0"/>
          </a:p>
          <a:p>
            <a:endParaRPr lang="nb-NO" altLang="zh-CN" dirty="0"/>
          </a:p>
          <a:p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性能比较（均为内网测试数据）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1820" y="1842447"/>
          <a:ext cx="8529852" cy="430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2463"/>
                <a:gridCol w="2132463"/>
                <a:gridCol w="2132463"/>
                <a:gridCol w="2132463"/>
              </a:tblGrid>
              <a:tr h="7352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响应时间（秒）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并发访问数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WebApi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WCF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net/tcp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Thrift(tcp)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1.7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4393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结论：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1.WCF</a:t>
                      </a:r>
                      <a:r>
                        <a:rPr lang="zh-CN" altLang="en-US" dirty="0" smtClean="0"/>
                        <a:t>性能最差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有可能是我测试不对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 </a:t>
                      </a:r>
                      <a:r>
                        <a:rPr lang="zh-CN" altLang="en-US" dirty="0" smtClean="0"/>
                        <a:t>相比</a:t>
                      </a:r>
                      <a:r>
                        <a:rPr lang="en-US" altLang="zh-CN" dirty="0" smtClean="0"/>
                        <a:t>Http(WebApi</a:t>
                      </a:r>
                      <a:r>
                        <a:rPr lang="en-US" altLang="zh-CN" baseline="0" dirty="0" smtClean="0"/>
                        <a:t> )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dirty="0" smtClean="0"/>
                        <a:t>Thrift</a:t>
                      </a:r>
                      <a:r>
                        <a:rPr lang="zh-CN" altLang="en-US" dirty="0" smtClean="0"/>
                        <a:t>框架可提高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倍以上性能。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 </a:t>
            </a:r>
            <a:r>
              <a:rPr lang="zh-CN" altLang="en-US" dirty="0" smtClean="0"/>
              <a:t>传输协议性能比较（均为内网测试数据）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1820" y="1842447"/>
          <a:ext cx="9184944" cy="430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9428"/>
                <a:gridCol w="2013044"/>
                <a:gridCol w="2296236"/>
                <a:gridCol w="2296236"/>
              </a:tblGrid>
              <a:tr h="7352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响应时间（豪秒）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大小、次数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TBinaryProtocol</a:t>
                      </a:r>
                    </a:p>
                    <a:p>
                      <a:pPr algn="ctr"/>
                      <a:r>
                        <a:rPr lang="zh-CN" altLang="en-US" dirty="0" smtClean="0"/>
                        <a:t>（二进制）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TJSONProtocol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TCompactProtocol</a:t>
                      </a:r>
                    </a:p>
                    <a:p>
                      <a:pPr algn="ctr"/>
                      <a:r>
                        <a:rPr lang="zh-CN" altLang="en-US" dirty="0" smtClean="0"/>
                        <a:t>（压缩）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10KB 100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10KB 1000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1M 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32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1M 100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4393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结论：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最差，二进制和压缩 性能差不多。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推荐用二进制。在传输量大，压缩比高的情况下，使用压缩可提高性能。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Thrift </a:t>
            </a:r>
            <a:r>
              <a:rPr lang="zh-CN" altLang="en-US" dirty="0" smtClean="0"/>
              <a:t>服务端模式比较（</a:t>
            </a:r>
            <a:r>
              <a:rPr lang="en-US" dirty="0" smtClean="0"/>
              <a:t> C#</a:t>
            </a:r>
            <a:r>
              <a:rPr lang="zh-CN" altLang="en-US" dirty="0" smtClean="0"/>
              <a:t>只提供了以下三种实现）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1820" y="1842448"/>
          <a:ext cx="9553435" cy="4615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2912"/>
                <a:gridCol w="2093805"/>
                <a:gridCol w="2388359"/>
                <a:gridCol w="2388359"/>
              </a:tblGrid>
              <a:tr h="908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响应时间（秒）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并发访问数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TThreadedServer</a:t>
                      </a:r>
                    </a:p>
                    <a:p>
                      <a:pPr algn="ctr"/>
                      <a:r>
                        <a:rPr lang="zh-CN" altLang="en-US" dirty="0" smtClean="0"/>
                        <a:t>（最大线程</a:t>
                      </a:r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TThreadPoolServer</a:t>
                      </a:r>
                    </a:p>
                    <a:p>
                      <a:pPr algn="ctr"/>
                      <a:r>
                        <a:rPr lang="zh-CN" altLang="en-US" dirty="0" smtClean="0"/>
                        <a:t>（线程池最大</a:t>
                      </a:r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TSimpleServer</a:t>
                      </a:r>
                    </a:p>
                    <a:p>
                      <a:pPr algn="ctr"/>
                      <a:r>
                        <a:rPr lang="zh-CN" altLang="en-US" dirty="0" smtClean="0"/>
                        <a:t>（调试用）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908231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结论：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线程池足够大的话，</a:t>
                      </a:r>
                      <a:r>
                        <a:rPr lang="en-US" dirty="0" smtClean="0"/>
                        <a:t>TThreadPoolServer </a:t>
                      </a:r>
                      <a:r>
                        <a:rPr lang="zh-CN" altLang="en-US" dirty="0" smtClean="0"/>
                        <a:t>性能最佳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推荐使用。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TThreadedServer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dirty="0" smtClean="0"/>
                        <a:t>TThreadPoolServer </a:t>
                      </a:r>
                      <a:r>
                        <a:rPr lang="zh-CN" altLang="en-US" dirty="0" smtClean="0"/>
                        <a:t>都是多线程 阻塞式 </a:t>
                      </a:r>
                      <a:r>
                        <a:rPr lang="en-US" dirty="0" smtClean="0"/>
                        <a:t>I/O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一个是使用线程，一个是使用线程池。</a:t>
                      </a:r>
                    </a:p>
                    <a:p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87680" y="-160655"/>
            <a:ext cx="10515600" cy="1325563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Thrift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07760"/>
            <a:ext cx="10515600" cy="5040142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需要文件：</a:t>
            </a:r>
          </a:p>
          <a:p>
            <a:endParaRPr lang="zh-CN" altLang="en-US" sz="16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1.</a:t>
            </a:r>
            <a:r>
              <a:rPr lang="en-US" sz="1800" dirty="0" smtClean="0">
                <a:solidFill>
                  <a:schemeClr val="tx1"/>
                </a:solidFill>
              </a:rPr>
              <a:t>IDL</a:t>
            </a:r>
            <a:r>
              <a:rPr lang="zh-CN" altLang="en-US" sz="1800" dirty="0" smtClean="0">
                <a:solidFill>
                  <a:schemeClr val="tx1"/>
                </a:solidFill>
              </a:rPr>
              <a:t>编译工具。</a:t>
            </a:r>
            <a:r>
              <a:rPr lang="en-US" sz="1800" dirty="0" smtClean="0">
                <a:solidFill>
                  <a:schemeClr val="tx1"/>
                </a:solidFill>
              </a:rPr>
              <a:t>Windows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sz="1800" dirty="0" smtClean="0">
                <a:solidFill>
                  <a:schemeClr val="tx1"/>
                </a:solidFill>
              </a:rPr>
              <a:t>exe</a:t>
            </a:r>
            <a:r>
              <a:rPr lang="zh-CN" altLang="en-US" sz="1800" dirty="0" smtClean="0">
                <a:solidFill>
                  <a:schemeClr val="tx1"/>
                </a:solidFill>
              </a:rPr>
              <a:t>版本 下载地址：</a:t>
            </a:r>
            <a:r>
              <a:rPr lang="en-US" altLang="zh-CN" sz="1800" u="sng" dirty="0" smtClean="0">
                <a:solidFill>
                  <a:schemeClr val="tx1"/>
                </a:solidFill>
                <a:hlinkClick r:id="rId4"/>
              </a:rPr>
              <a:t>https://thrift.apache.org/download</a:t>
            </a:r>
            <a:endParaRPr lang="en-US" altLang="zh-CN" sz="1800" u="sng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2.</a:t>
            </a:r>
            <a:r>
              <a:rPr lang="en-US" sz="1800" dirty="0" smtClean="0">
                <a:solidFill>
                  <a:schemeClr val="tx1"/>
                </a:solidFill>
              </a:rPr>
              <a:t>Thrift</a:t>
            </a:r>
            <a:r>
              <a:rPr lang="zh-CN" altLang="en-US" sz="1800" dirty="0" smtClean="0">
                <a:solidFill>
                  <a:schemeClr val="tx1"/>
                </a:solidFill>
              </a:rPr>
              <a:t>类库。可以下载源码直接引用；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  <a:r>
              <a:rPr lang="en-US" sz="1800" dirty="0" smtClean="0">
                <a:solidFill>
                  <a:schemeClr val="tx1"/>
                </a:solidFill>
              </a:rPr>
              <a:t>net</a:t>
            </a:r>
            <a:r>
              <a:rPr lang="zh-CN" altLang="en-US" sz="1800" dirty="0" smtClean="0">
                <a:solidFill>
                  <a:schemeClr val="tx1"/>
                </a:solidFill>
              </a:rPr>
              <a:t>下也可以</a:t>
            </a:r>
            <a:r>
              <a:rPr lang="en-US" sz="1800" dirty="0" smtClean="0">
                <a:solidFill>
                  <a:schemeClr val="tx1"/>
                </a:solidFill>
              </a:rPr>
              <a:t>nuget ApacheThrift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使用步骤：</a:t>
            </a:r>
          </a:p>
          <a:p>
            <a:endParaRPr lang="zh-CN" altLang="en-US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1.T</a:t>
            </a:r>
            <a:r>
              <a:rPr lang="en-US" sz="1600" dirty="0" smtClean="0">
                <a:solidFill>
                  <a:schemeClr val="tx1"/>
                </a:solidFill>
              </a:rPr>
              <a:t>hrift </a:t>
            </a:r>
            <a:r>
              <a:rPr lang="zh-CN" altLang="en-US" sz="1600" dirty="0" smtClean="0">
                <a:solidFill>
                  <a:schemeClr val="tx1"/>
                </a:solidFill>
              </a:rPr>
              <a:t>接口定义文件编写。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</a:rPr>
              <a:t>使用工具将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接口定义文件生成框架代码。（若接口文件发生变化，必须重新生成。）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</a:rPr>
              <a:t>服务端使用框架代码实现接口，并提供服务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4.</a:t>
            </a:r>
            <a:r>
              <a:rPr lang="zh-CN" altLang="en-US" sz="1600" dirty="0" smtClean="0">
                <a:solidFill>
                  <a:schemeClr val="tx1"/>
                </a:solidFill>
              </a:rPr>
              <a:t>客户端使用框架代码调用远程服务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26354" y="0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en-US" altLang="zh-CN" sz="3600" b="0" dirty="0" smtClean="0">
                <a:latin typeface="+mj-lt"/>
                <a:ea typeface="+mj-ea"/>
              </a:rPr>
              <a:t>IDL</a:t>
            </a:r>
            <a:r>
              <a:rPr lang="zh-CN" altLang="en-US" sz="3600" b="0" dirty="0" smtClean="0">
                <a:latin typeface="+mj-lt"/>
                <a:ea typeface="+mj-ea"/>
              </a:rPr>
              <a:t>映射关系</a:t>
            </a:r>
            <a:endParaRPr lang="da-DK" altLang="zh-CN" sz="3600" b="0" dirty="0">
              <a:latin typeface="+mj-lt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9235" y="1524886"/>
          <a:ext cx="4573518" cy="4498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506"/>
                <a:gridCol w="1524506"/>
                <a:gridCol w="1524506"/>
              </a:tblGrid>
              <a:tr h="607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Thrift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 type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bool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byte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double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short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i</a:t>
                      </a:r>
                      <a:r>
                        <a:rPr lang="en-US" altLang="zh-CN" dirty="0" smtClean="0"/>
                        <a:t>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int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long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String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binary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byte[]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ByteBuffer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74011" y="1513512"/>
          <a:ext cx="5294574" cy="4498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3076"/>
                <a:gridCol w="2206640"/>
                <a:gridCol w="1764858"/>
              </a:tblGrid>
              <a:tr h="607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Thrift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 type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dirty="0" smtClean="0"/>
                        <a:t>IList&lt;T&gt;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 smtClean="0"/>
                        <a:t>T[]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IDictionary&lt;K, V&gt;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HashMap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enum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enum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class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Exception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1.T</a:t>
            </a:r>
            <a:r>
              <a:rPr lang="en-US" dirty="0" smtClean="0"/>
              <a:t>hrift </a:t>
            </a:r>
            <a:r>
              <a:rPr lang="zh-CN" altLang="en-US" dirty="0" smtClean="0"/>
              <a:t>接口定义文件编写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357020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一个结构体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 TestInfo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i32	Id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string Name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服务名称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TestService 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i32 Add(1:i32 x,2:i32 y)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TestInfo Get()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命名为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test.thrift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2"/>
  <p:tag name="KSO_WM_SLIDE_INDEX" val="22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62*151"/>
  <p:tag name="KSO_WM_SLIDE_SIZE" val="632*324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1013</TotalTime>
  <Words>1366</Words>
  <Application>Microsoft Office PowerPoint</Application>
  <PresentationFormat>自定义</PresentationFormat>
  <Paragraphs>241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1_A000120140530A46PPBG</vt:lpstr>
      <vt:lpstr>幻灯片 1</vt:lpstr>
      <vt:lpstr>幻灯片 2</vt:lpstr>
      <vt:lpstr>幻灯片 3</vt:lpstr>
      <vt:lpstr>RPC性能比较（均为内网测试数据）</vt:lpstr>
      <vt:lpstr>Thrift 传输协议性能比较（均为内网测试数据）</vt:lpstr>
      <vt:lpstr>Thrift 服务端模式比较（ C#只提供了以下三种实现）</vt:lpstr>
      <vt:lpstr>如何使用Thrift</vt:lpstr>
      <vt:lpstr>幻灯片 8</vt:lpstr>
      <vt:lpstr>1.Thrift 接口定义文件编写</vt:lpstr>
      <vt:lpstr>2.使用工具将 接口定义文件生成框架代码</vt:lpstr>
      <vt:lpstr>3.服务端使用框架代码实现接口，并提供服务</vt:lpstr>
      <vt:lpstr>4.客户端使用框架代码调用远程服务</vt:lpstr>
      <vt:lpstr>幻灯片 13</vt:lpstr>
      <vt:lpstr>Thrift+Zookeeper 使用介绍-1</vt:lpstr>
      <vt:lpstr>Thrift+Zookeeper 使用介绍-2</vt:lpstr>
      <vt:lpstr>Thrift+Zookeeper 使用介绍-3</vt:lpstr>
      <vt:lpstr>Thrift+Zookeeper 使用介绍-4</vt:lpstr>
      <vt:lpstr>Thrift+Zookeeper 使用介绍-5</vt:lpstr>
      <vt:lpstr>Thrift+Zookeeper 使用介绍-6</vt:lpstr>
      <vt:lpstr>Thrift模板生成工具介绍</vt:lpstr>
      <vt:lpstr>注意事项</vt:lpstr>
      <vt:lpstr>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B41-CX</dc:creator>
  <cp:lastModifiedBy>B41-CX</cp:lastModifiedBy>
  <cp:revision>435</cp:revision>
  <dcterms:created xsi:type="dcterms:W3CDTF">2016-06-19T03:24:00Z</dcterms:created>
  <dcterms:modified xsi:type="dcterms:W3CDTF">2016-08-11T06:22:23Z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