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0303" autoAdjust="0"/>
  </p:normalViewPr>
  <p:slideViewPr>
    <p:cSldViewPr snapToGrid="0">
      <p:cViewPr>
        <p:scale>
          <a:sx n="75" d="100"/>
          <a:sy n="75" d="100"/>
        </p:scale>
        <p:origin x="1872" y="24"/>
      </p:cViewPr>
      <p:guideLst/>
    </p:cSldViewPr>
  </p:slideViewPr>
  <p:notesTextViewPr>
    <p:cViewPr>
      <p:scale>
        <a:sx n="1" d="1"/>
        <a:sy n="1" d="1"/>
      </p:scale>
      <p:origin x="0" y="-81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2FFD6-7EEF-4FC0-B52A-C530E7451B64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46E07-8B4B-49CC-B383-E954C9514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64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effectLst/>
                <a:latin typeface="fkGroteskNeue"/>
              </a:rPr>
              <a:t>지금 보시는 슬라이드는 블랙박스 모델과 </a:t>
            </a:r>
            <a:r>
              <a:rPr lang="en-US" altLang="ko-KR" b="0" i="0" dirty="0">
                <a:effectLst/>
                <a:latin typeface="fkGroteskNeue"/>
              </a:rPr>
              <a:t>LIME</a:t>
            </a:r>
            <a:r>
              <a:rPr lang="ko-KR" altLang="en-US" b="0" i="0" dirty="0">
                <a:effectLst/>
                <a:latin typeface="fkGroteskNeue"/>
              </a:rPr>
              <a:t>의 예측 과정을 비교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상단의 </a:t>
            </a:r>
            <a:r>
              <a:rPr lang="en-US" altLang="ko-KR" b="0" i="0" dirty="0">
                <a:effectLst/>
                <a:latin typeface="fkGroteskNeue"/>
              </a:rPr>
              <a:t>'</a:t>
            </a:r>
            <a:r>
              <a:rPr lang="ko-KR" altLang="en-US" b="0" i="0" dirty="0">
                <a:effectLst/>
                <a:latin typeface="fkGroteskNeue"/>
              </a:rPr>
              <a:t>블랙박스 모델 예측 과정</a:t>
            </a:r>
            <a:r>
              <a:rPr lang="en-US" altLang="ko-KR" b="0" i="0" dirty="0">
                <a:effectLst/>
                <a:latin typeface="fkGroteskNeue"/>
              </a:rPr>
              <a:t>', </a:t>
            </a:r>
            <a:r>
              <a:rPr lang="ko-KR" altLang="en-US" b="0" i="0" dirty="0">
                <a:effectLst/>
                <a:latin typeface="fkGroteskNeue"/>
              </a:rPr>
              <a:t>나비 이미지를 입력 데이터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블랙박스 모델은 </a:t>
            </a:r>
            <a:r>
              <a:rPr lang="en-US" altLang="ko-KR" b="0" i="0" dirty="0">
                <a:effectLst/>
                <a:latin typeface="fkGroteskNeue"/>
              </a:rPr>
              <a:t>'</a:t>
            </a:r>
            <a:r>
              <a:rPr lang="ko-KR" altLang="en-US" b="0" i="0" dirty="0">
                <a:effectLst/>
                <a:latin typeface="fkGroteskNeue"/>
              </a:rPr>
              <a:t>나비입니다</a:t>
            </a:r>
            <a:r>
              <a:rPr lang="en-US" altLang="ko-KR" b="0" i="0" dirty="0">
                <a:effectLst/>
                <a:latin typeface="fkGroteskNeue"/>
              </a:rPr>
              <a:t>'</a:t>
            </a:r>
            <a:r>
              <a:rPr lang="ko-KR" altLang="en-US" b="0" i="0" dirty="0">
                <a:effectLst/>
                <a:latin typeface="fkGroteskNeue"/>
              </a:rPr>
              <a:t>라는 결과를 출력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하지만 여기서 중요한 점은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예측 결과가 어떤 근거로 나온 것인지 알 수 없음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블랙박스 모델은 내부 구조가 복잡하기 때문에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사용자 입장에서는 </a:t>
            </a:r>
            <a:r>
              <a:rPr lang="en-US" altLang="ko-KR" b="0" i="0" dirty="0">
                <a:effectLst/>
                <a:latin typeface="fkGroteskNeue"/>
              </a:rPr>
              <a:t>＇</a:t>
            </a:r>
            <a:r>
              <a:rPr lang="ko-KR" altLang="en-US" b="0" i="0" dirty="0">
                <a:effectLst/>
                <a:latin typeface="fkGroteskNeue"/>
              </a:rPr>
              <a:t>왜 이런 결과가 나왔는지</a:t>
            </a:r>
            <a:r>
              <a:rPr lang="en-US" altLang="ko-KR" b="0" i="0" dirty="0">
                <a:effectLst/>
                <a:latin typeface="fkGroteskNeue"/>
              </a:rPr>
              <a:t>＇</a:t>
            </a:r>
            <a:r>
              <a:rPr lang="ko-KR" altLang="en-US" b="0" i="0" dirty="0">
                <a:effectLst/>
                <a:latin typeface="fkGroteskNeue"/>
              </a:rPr>
              <a:t>를 이해하기 어려움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하단의 </a:t>
            </a:r>
            <a:r>
              <a:rPr lang="en-US" altLang="ko-KR" b="0" i="0" dirty="0">
                <a:effectLst/>
                <a:latin typeface="fkGroteskNeue"/>
              </a:rPr>
              <a:t>'LIME </a:t>
            </a:r>
            <a:r>
              <a:rPr lang="ko-KR" altLang="en-US" b="0" i="0" dirty="0">
                <a:effectLst/>
                <a:latin typeface="fkGroteskNeue"/>
              </a:rPr>
              <a:t>예측 과정</a:t>
            </a:r>
            <a:r>
              <a:rPr lang="en-US" altLang="ko-KR" b="0" i="0" dirty="0">
                <a:effectLst/>
                <a:latin typeface="fkGroteskNeue"/>
              </a:rPr>
              <a:t>’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LIME</a:t>
            </a:r>
            <a:r>
              <a:rPr lang="ko-KR" altLang="en-US" b="0" i="0" dirty="0">
                <a:effectLst/>
                <a:latin typeface="fkGroteskNeue"/>
              </a:rPr>
              <a:t>은 블랙박스 모델의 </a:t>
            </a:r>
            <a:r>
              <a:rPr lang="ko-KR" altLang="en-US" b="0" i="0" dirty="0" err="1">
                <a:effectLst/>
                <a:latin typeface="fkGroteskNeue"/>
              </a:rPr>
              <a:t>출력값을</a:t>
            </a:r>
            <a:r>
              <a:rPr lang="ko-KR" altLang="en-US" b="0" i="0" dirty="0">
                <a:effectLst/>
                <a:latin typeface="fkGroteskNeue"/>
              </a:rPr>
              <a:t> 기반으로 추가적인 설명력을 제공합니다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LIME</a:t>
            </a:r>
            <a:r>
              <a:rPr lang="ko-KR" altLang="en-US" b="0" i="0" dirty="0">
                <a:effectLst/>
                <a:latin typeface="fkGroteskNeue"/>
              </a:rPr>
              <a:t>은 입력 데이터를 변형 여러 샘플을 생성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이를 블랙박스 모델에 다시 입력해 </a:t>
            </a:r>
            <a:r>
              <a:rPr lang="ko-KR" altLang="en-US" b="0" i="0" dirty="0" err="1">
                <a:effectLst/>
                <a:latin typeface="fkGroteskNeue"/>
              </a:rPr>
              <a:t>예측값</a:t>
            </a:r>
            <a:r>
              <a:rPr lang="ko-KR" altLang="en-US" b="0" i="0" dirty="0">
                <a:effectLst/>
                <a:latin typeface="fkGroteskNeue"/>
              </a:rPr>
              <a:t> 수집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이후 대리 모델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예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선형 회귀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로지스틱 회귀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의사결정 트리 등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을 학습하여 </a:t>
            </a:r>
            <a:r>
              <a:rPr lang="en-US" altLang="ko-KR" b="0" i="0" dirty="0">
                <a:effectLst/>
                <a:latin typeface="fkGroteskNeue"/>
              </a:rPr>
              <a:t>'</a:t>
            </a:r>
            <a:r>
              <a:rPr lang="ko-KR" altLang="en-US" b="0" i="0" dirty="0">
                <a:effectLst/>
                <a:latin typeface="fkGroteskNeue"/>
              </a:rPr>
              <a:t>어떤 특징이 예측에 중요한 영향을 미쳤는가</a:t>
            </a:r>
            <a:r>
              <a:rPr lang="en-US" altLang="ko-KR" b="0" i="0" dirty="0">
                <a:effectLst/>
                <a:latin typeface="fkGroteskNeue"/>
              </a:rPr>
              <a:t>'</a:t>
            </a:r>
            <a:r>
              <a:rPr lang="ko-KR" altLang="en-US" b="0" i="0" dirty="0">
                <a:effectLst/>
                <a:latin typeface="fkGroteskNeue"/>
              </a:rPr>
              <a:t>를 설명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예를 들어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나비 이미지에서 날개의 색상이나 패턴과 같은 특정 부분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'</a:t>
            </a:r>
            <a:r>
              <a:rPr lang="ko-KR" altLang="en-US" b="0" i="0" dirty="0">
                <a:effectLst/>
                <a:latin typeface="fkGroteskNeue"/>
              </a:rPr>
              <a:t>나비</a:t>
            </a:r>
            <a:r>
              <a:rPr lang="en-US" altLang="ko-KR" b="0" i="0" dirty="0">
                <a:effectLst/>
                <a:latin typeface="fkGroteskNeue"/>
              </a:rPr>
              <a:t>'</a:t>
            </a:r>
            <a:r>
              <a:rPr lang="ko-KR" altLang="en-US" b="0" i="0" dirty="0">
                <a:effectLst/>
                <a:latin typeface="fkGroteskNeue"/>
              </a:rPr>
              <a:t>라는 판단에 중요한 역할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대리 모델이 설명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LIME</a:t>
            </a:r>
            <a:r>
              <a:rPr lang="ko-KR" altLang="en-US" b="0" i="0" dirty="0">
                <a:effectLst/>
                <a:latin typeface="fkGroteskNeue"/>
              </a:rPr>
              <a:t>은 단순히 결과만 알려주는 것이 아니라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그 결과의 근거를 제공함으로써 블랙박스 모델의 의사결정 과정을 해석 가능</a:t>
            </a:r>
            <a:endParaRPr lang="en-US" altLang="ko-KR" b="0" i="0" dirty="0">
              <a:effectLst/>
              <a:latin typeface="fkGroteskNeue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LIME</a:t>
            </a:r>
            <a:r>
              <a:rPr lang="ko-KR" altLang="en-US" dirty="0"/>
              <a:t>은 학습된 블랙박스 모델에 설명 가능한 대리 모델</a:t>
            </a:r>
            <a:r>
              <a:rPr lang="en-US" altLang="ko-KR" dirty="0"/>
              <a:t>(Surrogate Model)</a:t>
            </a:r>
            <a:r>
              <a:rPr lang="ko-KR" altLang="en-US" dirty="0"/>
              <a:t>을 적용해 블랙박스 모델에 설명력을 부여하는 방법론임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LIME</a:t>
            </a:r>
            <a:r>
              <a:rPr lang="ko-KR" altLang="en-US" dirty="0"/>
              <a:t>은 특정 인스턴스 주변의 국소적 근사를 통해 모델</a:t>
            </a:r>
            <a:r>
              <a:rPr lang="en-US" altLang="ko-KR" dirty="0"/>
              <a:t>-</a:t>
            </a:r>
            <a:r>
              <a:rPr lang="ko-KR" altLang="en-US" dirty="0"/>
              <a:t>불가지론적 해석을 제공함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비유를 해보자면 </a:t>
            </a:r>
            <a:r>
              <a:rPr lang="ko-KR" altLang="en-US" dirty="0" err="1"/>
              <a:t>전지구적인</a:t>
            </a:r>
            <a:r>
              <a:rPr lang="ko-KR" altLang="en-US" dirty="0"/>
              <a:t> 기후를 설명하는 것</a:t>
            </a:r>
            <a:r>
              <a:rPr lang="en-US" altLang="ko-KR" dirty="0"/>
              <a:t>(</a:t>
            </a:r>
            <a:r>
              <a:rPr lang="ko-KR" altLang="en-US" dirty="0"/>
              <a:t>전역</a:t>
            </a:r>
            <a:r>
              <a:rPr lang="en-US" altLang="ko-KR" dirty="0"/>
              <a:t>)</a:t>
            </a:r>
            <a:r>
              <a:rPr lang="ko-KR" altLang="en-US" dirty="0"/>
              <a:t>과 지역의 일기 예보</a:t>
            </a:r>
            <a:r>
              <a:rPr lang="en-US" altLang="ko-KR" dirty="0"/>
              <a:t>(</a:t>
            </a:r>
            <a:r>
              <a:rPr lang="ko-KR" altLang="en-US" dirty="0"/>
              <a:t>국소</a:t>
            </a:r>
            <a:r>
              <a:rPr lang="en-US" altLang="ko-KR" dirty="0"/>
              <a:t>)</a:t>
            </a:r>
            <a:r>
              <a:rPr lang="ko-KR" altLang="en-US" dirty="0"/>
              <a:t>의 차이에 비유가 가능함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LIME</a:t>
            </a:r>
            <a:r>
              <a:rPr lang="ko-KR" altLang="en-US" dirty="0"/>
              <a:t>의 기본 가정은 고차원 공간에서 작동하는 복잡한 비선형 모델이라도 특정 관측치 주변의 국소적 영역에서는 단순한 선형 모델</a:t>
            </a:r>
            <a:r>
              <a:rPr lang="en-US" altLang="ko-KR" dirty="0"/>
              <a:t>(=</a:t>
            </a:r>
            <a:r>
              <a:rPr lang="ko-KR" altLang="en-US" dirty="0"/>
              <a:t>대리모델</a:t>
            </a:r>
            <a:r>
              <a:rPr lang="en-US" altLang="ko-KR" dirty="0"/>
              <a:t>)</a:t>
            </a:r>
            <a:r>
              <a:rPr lang="ko-KR" altLang="en-US" dirty="0"/>
              <a:t>로 근사할 수 있다는 것임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46E07-8B4B-49CC-B383-E954C951431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65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effectLst/>
                <a:latin typeface="fkGroteskNeue"/>
              </a:rPr>
              <a:t>이 슬라이드는 </a:t>
            </a:r>
            <a:r>
              <a:rPr lang="en-US" altLang="ko-KR" b="0" i="0" dirty="0">
                <a:effectLst/>
                <a:latin typeface="fkGroteskNeue"/>
              </a:rPr>
              <a:t>LIME </a:t>
            </a:r>
            <a:r>
              <a:rPr lang="ko-KR" altLang="en-US" b="0" i="0" dirty="0">
                <a:effectLst/>
                <a:latin typeface="fkGroteskNeue"/>
              </a:rPr>
              <a:t>기법의 핵심 과정을 시각적으로 설명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먼저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블랙박스 모델이 </a:t>
            </a:r>
            <a:r>
              <a:rPr lang="ko-KR" altLang="en-US" b="0" i="0" dirty="0" err="1">
                <a:effectLst/>
                <a:latin typeface="fkGroteskNeue"/>
              </a:rPr>
              <a:t>비선형적인</a:t>
            </a:r>
            <a:r>
              <a:rPr lang="ko-KR" altLang="en-US" b="0" i="0" dirty="0">
                <a:effectLst/>
                <a:latin typeface="fkGroteskNeue"/>
              </a:rPr>
              <a:t> 복잡한 함수로 데이터를 분류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함수는 모델 내부에서 작동하지만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우리는 이 함수가 어떻게 작동하는지 알 수 없음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설명하고자 하는 특정 인스턴스를 중심으로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해당 데이터 포인트 주변에 국소적인 영역을 설정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세 번째 그래프에서는 이 국소적인 영역 내에서 변형된 데이터 샘플을 생성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블랙박스 모델에 입력 </a:t>
            </a:r>
            <a:r>
              <a:rPr lang="ko-KR" altLang="en-US" b="0" i="0" dirty="0" err="1">
                <a:effectLst/>
                <a:latin typeface="fkGroteskNeue"/>
              </a:rPr>
              <a:t>예측값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 과정에서 변형된 데이터가 원본 인스턴스와 가까울수록 더 높은 가중치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이렇게 얻어진 데이터를 바탕으로 선형 회귀와 같은 해석 가능한 대리 모델을 학습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대리 모델이 국소적인 영역 내에서 블랙박스 모델의 복잡한 비선형 결정을 단순화하여 선형 경계로 근사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결과적으로</a:t>
            </a:r>
            <a:r>
              <a:rPr lang="en-US" altLang="ko-KR" b="0" i="0" dirty="0">
                <a:effectLst/>
                <a:latin typeface="fkGroteskNeue"/>
              </a:rPr>
              <a:t>, LIME</a:t>
            </a:r>
            <a:r>
              <a:rPr lang="ko-KR" altLang="en-US" b="0" i="0" dirty="0">
                <a:effectLst/>
                <a:latin typeface="fkGroteskNeue"/>
              </a:rPr>
              <a:t>은 특정 데이터 포인트 주변에서 블랙박스 모델의 동작을 해석 가능한 방식으로 단순화하여 설명력 제공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endParaRPr lang="en-US" altLang="ko-KR" dirty="0"/>
          </a:p>
          <a:p>
            <a:r>
              <a:rPr lang="en-US" altLang="ko-KR" dirty="0"/>
              <a:t>LIME</a:t>
            </a:r>
            <a:r>
              <a:rPr lang="ko-KR" altLang="en-US" dirty="0"/>
              <a:t>은 포커스를 전역적인 적합성</a:t>
            </a:r>
            <a:r>
              <a:rPr lang="en-US" altLang="ko-KR" dirty="0"/>
              <a:t>(global fit)</a:t>
            </a:r>
            <a:r>
              <a:rPr lang="ko-KR" altLang="en-US" dirty="0"/>
              <a:t>은 중요하지 않음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단지 설명하고자 하는 인스턴스의 예측 근처에서 국소적</a:t>
            </a:r>
            <a:r>
              <a:rPr lang="en-US" altLang="ko-KR" dirty="0"/>
              <a:t>(local)</a:t>
            </a:r>
            <a:r>
              <a:rPr lang="ko-KR" altLang="en-US" dirty="0"/>
              <a:t>으로 적합한 대리 모델을 원함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46E07-8B4B-49CC-B383-E954C951431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094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effectLst/>
                <a:latin typeface="fkGroteskNeue"/>
              </a:rPr>
              <a:t>먼저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블랙박스 모델에 특정 인스턴스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즉 강아지 이미지를 입력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블랙박스 모델은 이 이미지를 분석한 후 </a:t>
            </a:r>
            <a:r>
              <a:rPr lang="en-US" altLang="ko-KR" b="0" i="0" dirty="0">
                <a:effectLst/>
                <a:latin typeface="fkGroteskNeue"/>
              </a:rPr>
              <a:t>'</a:t>
            </a:r>
            <a:r>
              <a:rPr lang="ko-KR" altLang="en-US" b="0" i="0" dirty="0">
                <a:effectLst/>
                <a:latin typeface="fkGroteskNeue"/>
              </a:rPr>
              <a:t>강아지일 확률이 </a:t>
            </a:r>
            <a:r>
              <a:rPr lang="en-US" altLang="ko-KR" b="0" i="0" dirty="0">
                <a:effectLst/>
                <a:latin typeface="fkGroteskNeue"/>
              </a:rPr>
              <a:t>95%'</a:t>
            </a:r>
            <a:r>
              <a:rPr lang="ko-KR" altLang="en-US" b="0" i="0" dirty="0">
                <a:effectLst/>
                <a:latin typeface="fkGroteskNeue"/>
              </a:rPr>
              <a:t>라는 </a:t>
            </a:r>
            <a:r>
              <a:rPr lang="ko-KR" altLang="en-US" b="0" i="0" dirty="0" err="1">
                <a:effectLst/>
                <a:latin typeface="fkGroteskNeue"/>
              </a:rPr>
              <a:t>예측값을</a:t>
            </a:r>
            <a:r>
              <a:rPr lang="ko-KR" altLang="en-US" b="0" i="0" dirty="0">
                <a:effectLst/>
                <a:latin typeface="fkGroteskNeue"/>
              </a:rPr>
              <a:t> 출력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하지만 모델이 어떤 이유로 </a:t>
            </a:r>
            <a:r>
              <a:rPr lang="en-US" altLang="ko-KR" b="0" i="0" dirty="0">
                <a:effectLst/>
                <a:latin typeface="fkGroteskNeue"/>
              </a:rPr>
              <a:t>'</a:t>
            </a:r>
            <a:r>
              <a:rPr lang="ko-KR" altLang="en-US" b="0" i="0" dirty="0">
                <a:effectLst/>
                <a:latin typeface="fkGroteskNeue"/>
              </a:rPr>
              <a:t>강아지</a:t>
            </a:r>
            <a:r>
              <a:rPr lang="en-US" altLang="ko-KR" b="0" i="0" dirty="0">
                <a:effectLst/>
                <a:latin typeface="fkGroteskNeue"/>
              </a:rPr>
              <a:t>'</a:t>
            </a:r>
            <a:r>
              <a:rPr lang="ko-KR" altLang="en-US" b="0" i="0" dirty="0">
                <a:effectLst/>
                <a:latin typeface="fkGroteskNeue"/>
              </a:rPr>
              <a:t>라고 판단했는지를 알 수 없음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LIME</a:t>
            </a:r>
            <a:r>
              <a:rPr lang="ko-KR" altLang="en-US" b="0" i="0" dirty="0">
                <a:effectLst/>
                <a:latin typeface="fkGroteskNeue"/>
              </a:rPr>
              <a:t>은 이 문제를 해결하기 위해 다음과 같은 과정을 거칩니다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br>
              <a:rPr lang="en-US" altLang="ko-KR" b="0" i="0" dirty="0">
                <a:effectLst/>
                <a:latin typeface="fkGroteskNeue"/>
              </a:rPr>
            </a:br>
            <a:r>
              <a:rPr lang="ko-KR" altLang="en-US" b="0" i="0" dirty="0">
                <a:effectLst/>
                <a:latin typeface="fkGroteskNeue"/>
              </a:rPr>
              <a:t>첫 </a:t>
            </a:r>
            <a:r>
              <a:rPr lang="ko-KR" altLang="en-US" b="0" i="0" dirty="0" err="1">
                <a:effectLst/>
                <a:latin typeface="fkGroteskNeue"/>
              </a:rPr>
              <a:t>번째로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원본 인스턴스를 기반으로 변동</a:t>
            </a:r>
            <a:r>
              <a:rPr lang="en-US" altLang="ko-KR" b="0" i="0" dirty="0">
                <a:effectLst/>
                <a:latin typeface="fkGroteskNeue"/>
              </a:rPr>
              <a:t>(Perturbation)</a:t>
            </a:r>
            <a:r>
              <a:rPr lang="ko-KR" altLang="en-US" b="0" i="0" dirty="0">
                <a:effectLst/>
                <a:latin typeface="fkGroteskNeue"/>
              </a:rPr>
              <a:t>을 통해 국소적인 영역에서 새로운 데이터셋을 생성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 데이터셋은 원본 이미지의 일부를 가리거나 변경하여 다양한 변형 샘플을 만드는 방식으로 구성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두 </a:t>
            </a:r>
            <a:r>
              <a:rPr lang="ko-KR" altLang="en-US" b="0" i="0" dirty="0" err="1">
                <a:effectLst/>
                <a:latin typeface="fkGroteskNeue"/>
              </a:rPr>
              <a:t>번째로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이렇게 생성된 변형 샘플들을 블랙박스 모델에 입력하여 각 샘플에 대한 </a:t>
            </a:r>
            <a:r>
              <a:rPr lang="ko-KR" altLang="en-US" b="0" i="0" dirty="0" err="1">
                <a:effectLst/>
                <a:latin typeface="fkGroteskNeue"/>
              </a:rPr>
              <a:t>예측값을</a:t>
            </a:r>
            <a:r>
              <a:rPr lang="ko-KR" altLang="en-US" b="0" i="0" dirty="0">
                <a:effectLst/>
                <a:latin typeface="fkGroteskNeue"/>
              </a:rPr>
              <a:t> 얻습니다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 과정에서 블랙박스 모델의 동작을 관찰할 수 있는 데이터를 수집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세 </a:t>
            </a:r>
            <a:r>
              <a:rPr lang="ko-KR" altLang="en-US" b="0" i="0" dirty="0" err="1">
                <a:effectLst/>
                <a:latin typeface="fkGroteskNeue"/>
              </a:rPr>
              <a:t>번째로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수집된 데이터와 </a:t>
            </a:r>
            <a:r>
              <a:rPr lang="ko-KR" altLang="en-US" b="0" i="0" dirty="0" err="1">
                <a:effectLst/>
                <a:latin typeface="fkGroteskNeue"/>
              </a:rPr>
              <a:t>예측값을</a:t>
            </a:r>
            <a:r>
              <a:rPr lang="ko-KR" altLang="en-US" b="0" i="0" dirty="0">
                <a:effectLst/>
                <a:latin typeface="fkGroteskNeue"/>
              </a:rPr>
              <a:t> 바탕으로 대리 모델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설명 가능한 모델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을 학습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대리 모델은 선형 회귀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로지스틱 회귀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의사결정 트리 등 간단한 해석 가능한 모델로 구성</a:t>
            </a:r>
            <a:r>
              <a:rPr lang="en-US" altLang="ko-KR" b="0" i="0" dirty="0">
                <a:effectLst/>
                <a:latin typeface="fkGroteskNeue"/>
              </a:rPr>
              <a:t>,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특정 특징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예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이미지의 특정 영역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이 </a:t>
            </a:r>
            <a:r>
              <a:rPr lang="ko-KR" altLang="en-US" b="0" i="0" dirty="0" err="1">
                <a:effectLst/>
                <a:latin typeface="fkGroteskNeue"/>
              </a:rPr>
              <a:t>예측값에</a:t>
            </a:r>
            <a:r>
              <a:rPr lang="ko-KR" altLang="en-US" b="0" i="0" dirty="0">
                <a:effectLst/>
                <a:latin typeface="fkGroteskNeue"/>
              </a:rPr>
              <a:t> 얼마나 기여했는지를 설명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결과적으로</a:t>
            </a:r>
            <a:r>
              <a:rPr lang="en-US" altLang="ko-KR" b="0" i="0" dirty="0">
                <a:effectLst/>
                <a:latin typeface="fkGroteskNeue"/>
              </a:rPr>
              <a:t>, LIME</a:t>
            </a:r>
            <a:r>
              <a:rPr lang="ko-KR" altLang="en-US" b="0" i="0" dirty="0">
                <a:effectLst/>
                <a:latin typeface="fkGroteskNeue"/>
              </a:rPr>
              <a:t>은 블랙박스 모델의 </a:t>
            </a:r>
            <a:r>
              <a:rPr lang="en-US" altLang="ko-KR" b="0" i="0" dirty="0">
                <a:effectLst/>
                <a:latin typeface="fkGroteskNeue"/>
              </a:rPr>
              <a:t>'</a:t>
            </a:r>
            <a:r>
              <a:rPr lang="ko-KR" altLang="en-US" b="0" i="0" dirty="0">
                <a:effectLst/>
                <a:latin typeface="fkGroteskNeue"/>
              </a:rPr>
              <a:t>강아지</a:t>
            </a:r>
            <a:r>
              <a:rPr lang="en-US" altLang="ko-KR" b="0" i="0" dirty="0">
                <a:effectLst/>
                <a:latin typeface="fkGroteskNeue"/>
              </a:rPr>
              <a:t>'</a:t>
            </a:r>
            <a:r>
              <a:rPr lang="ko-KR" altLang="en-US" b="0" i="0" dirty="0">
                <a:effectLst/>
                <a:latin typeface="fkGroteskNeue"/>
              </a:rPr>
              <a:t>라는 판단 근거를 직관적으로 이해할 수 있도록 해석 가능한 설명을 제공</a:t>
            </a:r>
            <a:endParaRPr lang="en-US" altLang="ko-KR" b="0" i="0" dirty="0">
              <a:effectLst/>
              <a:latin typeface="fkGroteskNeu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46E07-8B4B-49CC-B383-E954C951431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577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effectLst/>
                <a:latin typeface="fkGroteskNeue"/>
              </a:rPr>
              <a:t>이번 슬라이드는 이미지 분류 모델에 </a:t>
            </a:r>
            <a:r>
              <a:rPr lang="en-US" altLang="ko-KR" b="0" i="0" dirty="0">
                <a:effectLst/>
                <a:latin typeface="fkGroteskNeue"/>
              </a:rPr>
              <a:t>LIME </a:t>
            </a:r>
            <a:r>
              <a:rPr lang="ko-KR" altLang="en-US" b="0" i="0" dirty="0">
                <a:effectLst/>
                <a:latin typeface="fkGroteskNeue"/>
              </a:rPr>
              <a:t>기법을 적용하는 과정을 상세 설명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LIME</a:t>
            </a:r>
            <a:r>
              <a:rPr lang="ko-KR" altLang="en-US" b="0" i="0" dirty="0">
                <a:effectLst/>
                <a:latin typeface="fkGroteskNeue"/>
              </a:rPr>
              <a:t>은 원본 이미지를 </a:t>
            </a:r>
            <a:r>
              <a:rPr lang="ko-KR" altLang="en-US" b="0" i="0" dirty="0" err="1">
                <a:effectLst/>
                <a:latin typeface="fkGroteskNeue"/>
              </a:rPr>
              <a:t>슈퍼픽셀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Superpixel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 단위로 분할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 err="1">
                <a:effectLst/>
                <a:latin typeface="fkGroteskNeue"/>
              </a:rPr>
              <a:t>슈퍼픽셀은</a:t>
            </a:r>
            <a:r>
              <a:rPr lang="ko-KR" altLang="en-US" b="0" i="0" dirty="0">
                <a:effectLst/>
                <a:latin typeface="fkGroteskNeue"/>
              </a:rPr>
              <a:t> 이미지의 픽셀을 유사한 영역으로 묶은 단위로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여기서는 </a:t>
            </a:r>
            <a:r>
              <a:rPr lang="en-US" altLang="ko-KR" b="0" i="0" dirty="0">
                <a:effectLst/>
                <a:latin typeface="fkGroteskNeue"/>
              </a:rPr>
              <a:t>SLIC(Simple Linear Iterative Clustering) </a:t>
            </a:r>
            <a:r>
              <a:rPr lang="ko-KR" altLang="en-US" b="0" i="0" dirty="0">
                <a:effectLst/>
                <a:latin typeface="fkGroteskNeue"/>
              </a:rPr>
              <a:t>알고리즘을 사용하여 </a:t>
            </a:r>
            <a:r>
              <a:rPr lang="en-US" altLang="ko-KR" b="0" i="0" dirty="0">
                <a:effectLst/>
                <a:latin typeface="fkGroteskNeue"/>
              </a:rPr>
              <a:t>49</a:t>
            </a:r>
            <a:r>
              <a:rPr lang="ko-KR" altLang="en-US" b="0" i="0" dirty="0">
                <a:effectLst/>
                <a:latin typeface="fkGroteskNeue"/>
              </a:rPr>
              <a:t>개의 </a:t>
            </a:r>
            <a:r>
              <a:rPr lang="ko-KR" altLang="en-US" b="0" i="0" dirty="0" err="1">
                <a:effectLst/>
                <a:latin typeface="fkGroteskNeue"/>
              </a:rPr>
              <a:t>슈퍼픽셀로</a:t>
            </a:r>
            <a:r>
              <a:rPr lang="ko-KR" altLang="en-US" b="0" i="0" dirty="0">
                <a:effectLst/>
                <a:latin typeface="fkGroteskNeue"/>
              </a:rPr>
              <a:t> 나눔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그 다음 단계에서는 </a:t>
            </a:r>
            <a:r>
              <a:rPr lang="ko-KR" altLang="en-US" b="0" i="0" dirty="0" err="1">
                <a:effectLst/>
                <a:latin typeface="fkGroteskNeue"/>
              </a:rPr>
              <a:t>마스킹</a:t>
            </a:r>
            <a:r>
              <a:rPr lang="en-US" altLang="ko-KR" b="0" i="0" dirty="0">
                <a:effectLst/>
                <a:latin typeface="fkGroteskNeue"/>
              </a:rPr>
              <a:t>(Masking)</a:t>
            </a:r>
            <a:r>
              <a:rPr lang="ko-KR" altLang="en-US" b="0" i="0" dirty="0">
                <a:effectLst/>
                <a:latin typeface="fkGroteskNeue"/>
              </a:rPr>
              <a:t>을 통해 슈퍼 픽셀을 가리거나 활성화하여 변형된 이미지를 생성합니다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이렇게 생성된 변형 샘플들은 국소적인 데이터셋으로 구성됩니다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오른쪽 상단에 보이는 여러 이미지는 이러한 변형 샘플의 예시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각 변형 샘플은 원본 이미지의 일부 영역만 남겨두거나 가린 형태로 만들어짐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마지막으로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이렇게 생성된 변형 샘플들은 블랙박스 모델에 입력되어 각 샘플에 대한 </a:t>
            </a:r>
            <a:r>
              <a:rPr lang="ko-KR" altLang="en-US" b="0" i="0" dirty="0" err="1">
                <a:effectLst/>
                <a:latin typeface="fkGroteskNeue"/>
              </a:rPr>
              <a:t>예측값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 err="1">
                <a:effectLst/>
                <a:latin typeface="fkGroteskNeue"/>
              </a:rPr>
              <a:t>확률값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을 얻음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 과정에서 블랙박스 모델이 특정 </a:t>
            </a:r>
            <a:r>
              <a:rPr lang="ko-KR" altLang="en-US" b="0" i="0" dirty="0" err="1">
                <a:effectLst/>
                <a:latin typeface="fkGroteskNeue"/>
              </a:rPr>
              <a:t>슈퍼픽셀이</a:t>
            </a:r>
            <a:r>
              <a:rPr lang="ko-KR" altLang="en-US" b="0" i="0" dirty="0">
                <a:effectLst/>
                <a:latin typeface="fkGroteskNeue"/>
              </a:rPr>
              <a:t> 활성화되었을 때와 비활성화되었을 때의 </a:t>
            </a:r>
            <a:r>
              <a:rPr lang="ko-KR" altLang="en-US" b="0" i="0" dirty="0" err="1">
                <a:effectLst/>
                <a:latin typeface="fkGroteskNeue"/>
              </a:rPr>
              <a:t>예측값</a:t>
            </a:r>
            <a:r>
              <a:rPr lang="ko-KR" altLang="en-US" b="0" i="0" dirty="0">
                <a:effectLst/>
                <a:latin typeface="fkGroteskNeue"/>
              </a:rPr>
              <a:t> 차이를 관찰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이를 통해 </a:t>
            </a:r>
            <a:r>
              <a:rPr lang="en-US" altLang="ko-KR" b="0" i="0" dirty="0">
                <a:effectLst/>
                <a:latin typeface="fkGroteskNeue"/>
              </a:rPr>
              <a:t>LIME</a:t>
            </a:r>
            <a:r>
              <a:rPr lang="ko-KR" altLang="en-US" b="0" i="0" dirty="0">
                <a:effectLst/>
                <a:latin typeface="fkGroteskNeue"/>
              </a:rPr>
              <a:t>은 블랙박스 모델이 </a:t>
            </a:r>
            <a:r>
              <a:rPr lang="en-US" altLang="ko-KR" b="0" i="0" dirty="0">
                <a:effectLst/>
                <a:latin typeface="fkGroteskNeue"/>
              </a:rPr>
              <a:t>'</a:t>
            </a:r>
            <a:r>
              <a:rPr lang="ko-KR" altLang="en-US" b="0" i="0" dirty="0">
                <a:effectLst/>
                <a:latin typeface="fkGroteskNeue"/>
              </a:rPr>
              <a:t>강아지</a:t>
            </a:r>
            <a:r>
              <a:rPr lang="en-US" altLang="ko-KR" b="0" i="0" dirty="0">
                <a:effectLst/>
                <a:latin typeface="fkGroteskNeue"/>
              </a:rPr>
              <a:t>'</a:t>
            </a:r>
            <a:r>
              <a:rPr lang="ko-KR" altLang="en-US" b="0" i="0" dirty="0">
                <a:effectLst/>
                <a:latin typeface="fkGroteskNeue"/>
              </a:rPr>
              <a:t>라는 판단을 내리는 데 어떤 </a:t>
            </a:r>
            <a:r>
              <a:rPr lang="ko-KR" altLang="en-US" b="0" i="0" dirty="0" err="1">
                <a:effectLst/>
                <a:latin typeface="fkGroteskNeue"/>
              </a:rPr>
              <a:t>슈퍼픽셀이</a:t>
            </a:r>
            <a:r>
              <a:rPr lang="ko-KR" altLang="en-US" b="0" i="0" dirty="0">
                <a:effectLst/>
                <a:latin typeface="fkGroteskNeue"/>
              </a:rPr>
              <a:t> 중요한 역할을 했는지 설명할 수 있게 됨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변동을 통한 </a:t>
            </a:r>
            <a:r>
              <a:rPr lang="ko-KR" altLang="en-US" dirty="0" err="1"/>
              <a:t>국소값</a:t>
            </a:r>
            <a:r>
              <a:rPr lang="ko-KR" altLang="en-US" dirty="0"/>
              <a:t> 주변부 자료 생성</a:t>
            </a:r>
            <a:endParaRPr lang="en-US" altLang="ko-KR" dirty="0"/>
          </a:p>
          <a:p>
            <a:r>
              <a:rPr lang="ko-KR" altLang="en-US" dirty="0"/>
              <a:t>이미지의 경우 </a:t>
            </a:r>
            <a:r>
              <a:rPr lang="ko-KR" altLang="en-US" dirty="0" err="1"/>
              <a:t>슈퍼픽셀을</a:t>
            </a:r>
            <a:r>
              <a:rPr lang="ko-KR" altLang="en-US" dirty="0"/>
              <a:t> 통한 </a:t>
            </a:r>
            <a:r>
              <a:rPr lang="ko-KR" altLang="en-US" dirty="0" err="1"/>
              <a:t>국소값</a:t>
            </a:r>
            <a:r>
              <a:rPr lang="ko-KR" altLang="en-US" dirty="0"/>
              <a:t> 주변부 자료를 생산함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슈퍼픽셀이란</a:t>
            </a:r>
            <a:r>
              <a:rPr lang="en-US" altLang="ko-KR" dirty="0"/>
              <a:t>, </a:t>
            </a:r>
            <a:r>
              <a:rPr lang="ko-KR" altLang="en-US" dirty="0"/>
              <a:t>각 픽셀의 색상과 픽셀간 거리를 이용하여 유사한 픽셀들을 묶어 큰 덩어리 픽셀 하나로 보는 것임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슈퍼픽셀</a:t>
            </a:r>
            <a:r>
              <a:rPr lang="ko-KR" altLang="en-US" dirty="0"/>
              <a:t> 생성은</a:t>
            </a:r>
            <a:r>
              <a:rPr lang="en-US" altLang="ko-KR" dirty="0"/>
              <a:t>, SLIC </a:t>
            </a:r>
            <a:r>
              <a:rPr lang="ko-KR" altLang="en-US" dirty="0"/>
              <a:t>알고리즘을 사용함</a:t>
            </a:r>
            <a:r>
              <a:rPr lang="en-US" altLang="ko-KR" dirty="0"/>
              <a:t>K-Means) </a:t>
            </a:r>
            <a:r>
              <a:rPr lang="ko-KR" altLang="en-US" dirty="0"/>
              <a:t>알고리즘과 유사</a:t>
            </a:r>
            <a:r>
              <a:rPr lang="en-US" altLang="ko-KR" dirty="0"/>
              <a:t>).</a:t>
            </a:r>
          </a:p>
          <a:p>
            <a:r>
              <a:rPr lang="ko-KR" altLang="en-US" dirty="0"/>
              <a:t>생성한 데이터를 블랙박스 모델의 입력자료로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46E07-8B4B-49CC-B383-E954C951431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71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effectLst/>
                <a:latin typeface="fkGroteskNeue"/>
              </a:rPr>
              <a:t>생성된 변형 데이터를 블랙박스 모델에 입력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블랙박스 모델은 각 변형된 이미지에 대해 </a:t>
            </a:r>
            <a:r>
              <a:rPr lang="en-US" altLang="ko-KR" b="0" i="0" dirty="0">
                <a:effectLst/>
                <a:latin typeface="fkGroteskNeue"/>
              </a:rPr>
              <a:t>'</a:t>
            </a:r>
            <a:r>
              <a:rPr lang="ko-KR" altLang="en-US" b="0" i="0" dirty="0">
                <a:effectLst/>
                <a:latin typeface="fkGroteskNeue"/>
              </a:rPr>
              <a:t>강아지일 확률</a:t>
            </a:r>
            <a:r>
              <a:rPr lang="en-US" altLang="ko-KR" b="0" i="0" dirty="0">
                <a:effectLst/>
                <a:latin typeface="fkGroteskNeue"/>
              </a:rPr>
              <a:t>'</a:t>
            </a:r>
            <a:r>
              <a:rPr lang="ko-KR" altLang="en-US" b="0" i="0" dirty="0">
                <a:effectLst/>
                <a:latin typeface="fkGroteskNeue"/>
              </a:rPr>
              <a:t>과 같은 </a:t>
            </a:r>
            <a:r>
              <a:rPr lang="ko-KR" altLang="en-US" b="0" i="0" dirty="0" err="1">
                <a:effectLst/>
                <a:latin typeface="fkGroteskNeue"/>
              </a:rPr>
              <a:t>예측값을</a:t>
            </a:r>
            <a:r>
              <a:rPr lang="ko-KR" altLang="en-US" b="0" i="0" dirty="0">
                <a:effectLst/>
                <a:latin typeface="fkGroteskNeue"/>
              </a:rPr>
              <a:t> 출력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예를 들어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첫 번째 변형 이미지에서는 강아지일 확률이 </a:t>
            </a:r>
            <a:r>
              <a:rPr lang="en-US" altLang="ko-KR" b="0" i="0" dirty="0">
                <a:effectLst/>
                <a:latin typeface="fkGroteskNeue"/>
              </a:rPr>
              <a:t>67%, </a:t>
            </a:r>
            <a:r>
              <a:rPr lang="ko-KR" altLang="en-US" b="0" i="0" dirty="0">
                <a:effectLst/>
                <a:latin typeface="fkGroteskNeue"/>
              </a:rPr>
              <a:t>두 </a:t>
            </a:r>
            <a:r>
              <a:rPr lang="ko-KR" altLang="en-US" b="0" i="0" dirty="0" err="1">
                <a:effectLst/>
                <a:latin typeface="fkGroteskNeue"/>
              </a:rPr>
              <a:t>번째는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en-US" altLang="ko-KR" b="0" i="0" dirty="0">
                <a:effectLst/>
                <a:latin typeface="fkGroteskNeue"/>
              </a:rPr>
              <a:t>59%, </a:t>
            </a:r>
            <a:r>
              <a:rPr lang="ko-KR" altLang="en-US" b="0" i="0" dirty="0">
                <a:effectLst/>
                <a:latin typeface="fkGroteskNeue"/>
              </a:rPr>
              <a:t>세 </a:t>
            </a:r>
            <a:r>
              <a:rPr lang="ko-KR" altLang="en-US" b="0" i="0" dirty="0" err="1">
                <a:effectLst/>
                <a:latin typeface="fkGroteskNeue"/>
              </a:rPr>
              <a:t>번째는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en-US" altLang="ko-KR" b="0" i="0" dirty="0">
                <a:effectLst/>
                <a:latin typeface="fkGroteskNeue"/>
              </a:rPr>
              <a:t>44%</a:t>
            </a:r>
            <a:r>
              <a:rPr lang="ko-KR" altLang="en-US" b="0" i="0" dirty="0">
                <a:effectLst/>
                <a:latin typeface="fkGroteskNeue"/>
              </a:rPr>
              <a:t>로 계산됩니다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 과정에서 블랙박스 모델이 다양한 입력 상황에서 어떻게 반응하는지를 관찰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마지막으로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이렇게 얻어진 변형 데이터와 </a:t>
            </a:r>
            <a:r>
              <a:rPr lang="ko-KR" altLang="en-US" b="0" i="0" dirty="0" err="1">
                <a:effectLst/>
                <a:latin typeface="fkGroteskNeue"/>
              </a:rPr>
              <a:t>예측값을</a:t>
            </a:r>
            <a:r>
              <a:rPr lang="ko-KR" altLang="en-US" b="0" i="0" dirty="0">
                <a:effectLst/>
                <a:latin typeface="fkGroteskNeue"/>
              </a:rPr>
              <a:t> 학습 데이터로 사용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대리 모델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일차 선형식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을 학습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대리 모델은 단순한 선형 회귀 형태로 구성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수식은 화면 오른쪽 하단에 보이는 것처럼 다음과 같습니다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결과적으로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이 대리 모델은 블랙박스 모델이 </a:t>
            </a:r>
            <a:r>
              <a:rPr lang="en-US" altLang="ko-KR" b="0" i="0" dirty="0">
                <a:effectLst/>
                <a:latin typeface="fkGroteskNeue"/>
              </a:rPr>
              <a:t>'</a:t>
            </a:r>
            <a:r>
              <a:rPr lang="ko-KR" altLang="en-US" b="0" i="0" dirty="0">
                <a:effectLst/>
                <a:latin typeface="fkGroteskNeue"/>
              </a:rPr>
              <a:t>강아지</a:t>
            </a:r>
            <a:r>
              <a:rPr lang="en-US" altLang="ko-KR" b="0" i="0" dirty="0">
                <a:effectLst/>
                <a:latin typeface="fkGroteskNeue"/>
              </a:rPr>
              <a:t>'</a:t>
            </a:r>
            <a:r>
              <a:rPr lang="ko-KR" altLang="en-US" b="0" i="0" dirty="0">
                <a:effectLst/>
                <a:latin typeface="fkGroteskNeue"/>
              </a:rPr>
              <a:t>라는 판단을 내린 근거를 설명합니다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예를 들어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특정 </a:t>
            </a:r>
            <a:r>
              <a:rPr lang="ko-KR" altLang="en-US" b="0" i="0" dirty="0" err="1">
                <a:effectLst/>
                <a:latin typeface="fkGroteskNeue"/>
              </a:rPr>
              <a:t>슈퍼픽셀이</a:t>
            </a:r>
            <a:r>
              <a:rPr lang="ko-KR" altLang="en-US" b="0" i="0" dirty="0">
                <a:effectLst/>
                <a:latin typeface="fkGroteskNeue"/>
              </a:rPr>
              <a:t> 강아지라는 </a:t>
            </a:r>
            <a:r>
              <a:rPr lang="ko-KR" altLang="en-US" b="0" i="0" dirty="0" err="1">
                <a:effectLst/>
                <a:latin typeface="fkGroteskNeue"/>
              </a:rPr>
              <a:t>예측값에</a:t>
            </a:r>
            <a:r>
              <a:rPr lang="ko-KR" altLang="en-US" b="0" i="0" dirty="0">
                <a:effectLst/>
                <a:latin typeface="fkGroteskNeue"/>
              </a:rPr>
              <a:t> 얼마나 기여했는지를 가중치 </a:t>
            </a:r>
            <a:r>
              <a:rPr lang="ko-KR" altLang="en-US" b="0" i="0" dirty="0">
                <a:effectLst/>
                <a:latin typeface="KaTeX_Main"/>
              </a:rPr>
              <a:t>파이</a:t>
            </a:r>
            <a:r>
              <a:rPr lang="ko-KR" altLang="en-US" b="0" i="0" dirty="0">
                <a:effectLst/>
                <a:latin typeface="fkGroteskNeue"/>
              </a:rPr>
              <a:t>로 나타낼 수 있음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이를 통해 블랙박스 모델의 의사결정 과정을 직관적으로 이해</a:t>
            </a:r>
            <a:endParaRPr lang="en-US" altLang="ko-KR" b="0" i="0" dirty="0">
              <a:effectLst/>
              <a:latin typeface="fkGroteskNeu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46E07-8B4B-49CC-B383-E954C951431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63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18764-A205-116A-6900-FFA1A54EA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616E73E-8FA7-62AC-0F2F-ADAB877765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838BF62-8530-BBA9-B638-4ABAF52BF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BFACD0-22D1-59EF-4182-6D377D8D3F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46E07-8B4B-49CC-B383-E954C951431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037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effectLst/>
                <a:latin typeface="fkGroteskNeue"/>
              </a:rPr>
              <a:t>이 슬라이드는 </a:t>
            </a:r>
            <a:r>
              <a:rPr lang="en-US" altLang="ko-KR" b="0" i="0" dirty="0">
                <a:effectLst/>
                <a:latin typeface="fkGroteskNeue"/>
              </a:rPr>
              <a:t>LIME </a:t>
            </a:r>
            <a:r>
              <a:rPr lang="ko-KR" altLang="en-US" b="0" i="0" dirty="0">
                <a:effectLst/>
                <a:latin typeface="fkGroteskNeue"/>
              </a:rPr>
              <a:t>기법 최종 </a:t>
            </a:r>
            <a:r>
              <a:rPr lang="ko-KR" altLang="en-US" b="0" i="0" dirty="0" err="1">
                <a:effectLst/>
                <a:latin typeface="fkGroteskNeue"/>
              </a:rPr>
              <a:t>재설명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먼저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왼쪽 하단에 보이는 강아지 이미지는 우리가 설명하고자 하는 인스턴스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 err="1">
                <a:effectLst/>
                <a:latin typeface="fkGroteskNeue"/>
              </a:rPr>
              <a:t>국소값</a:t>
            </a:r>
            <a:r>
              <a:rPr lang="en-US" altLang="ko-KR" b="0" i="0" dirty="0">
                <a:effectLst/>
                <a:latin typeface="fkGroteskNeue"/>
              </a:rPr>
              <a:t>)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 이미지는 블랙박스 모델에 입력되었을 때</a:t>
            </a:r>
            <a:r>
              <a:rPr lang="en-US" altLang="ko-KR" b="0" i="0" dirty="0">
                <a:effectLst/>
                <a:latin typeface="fkGroteskNeue"/>
              </a:rPr>
              <a:t>, '</a:t>
            </a:r>
            <a:r>
              <a:rPr lang="ko-KR" altLang="en-US" b="0" i="0" dirty="0">
                <a:effectLst/>
                <a:latin typeface="fkGroteskNeue"/>
              </a:rPr>
              <a:t>강아지</a:t>
            </a:r>
            <a:r>
              <a:rPr lang="en-US" altLang="ko-KR" b="0" i="0" dirty="0">
                <a:effectLst/>
                <a:latin typeface="fkGroteskNeue"/>
              </a:rPr>
              <a:t>'</a:t>
            </a:r>
            <a:r>
              <a:rPr lang="ko-KR" altLang="en-US" b="0" i="0" dirty="0">
                <a:effectLst/>
                <a:latin typeface="fkGroteskNeue"/>
              </a:rPr>
              <a:t>라는 분류 결과와 함께 </a:t>
            </a:r>
            <a:r>
              <a:rPr lang="ko-KR" altLang="en-US" b="0" i="0" dirty="0" err="1">
                <a:effectLst/>
                <a:latin typeface="fkGroteskNeue"/>
              </a:rPr>
              <a:t>확률값을</a:t>
            </a:r>
            <a:r>
              <a:rPr lang="ko-KR" altLang="en-US" b="0" i="0" dirty="0">
                <a:effectLst/>
                <a:latin typeface="fkGroteskNeue"/>
              </a:rPr>
              <a:t> 출력합니다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하지만 블랙박스 모델은 내부 구조가 복잡하기 때문에</a:t>
            </a:r>
            <a:r>
              <a:rPr lang="en-US" altLang="ko-KR" b="0" i="0" dirty="0">
                <a:effectLst/>
                <a:latin typeface="fkGroteskNeue"/>
              </a:rPr>
              <a:t>, '</a:t>
            </a:r>
            <a:r>
              <a:rPr lang="ko-KR" altLang="en-US" b="0" i="0" dirty="0">
                <a:effectLst/>
                <a:latin typeface="fkGroteskNeue"/>
              </a:rPr>
              <a:t>왜 강아지라고 판단했는지</a:t>
            </a:r>
            <a:r>
              <a:rPr lang="en-US" altLang="ko-KR" b="0" i="0" dirty="0">
                <a:effectLst/>
                <a:latin typeface="fkGroteskNeue"/>
              </a:rPr>
              <a:t>'</a:t>
            </a:r>
            <a:r>
              <a:rPr lang="ko-KR" altLang="en-US" b="0" i="0" dirty="0">
                <a:effectLst/>
                <a:latin typeface="fkGroteskNeue"/>
              </a:rPr>
              <a:t>를 알 수 없습니다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LIME </a:t>
            </a:r>
            <a:r>
              <a:rPr lang="ko-KR" altLang="en-US" b="0" i="0" dirty="0">
                <a:effectLst/>
                <a:latin typeface="fkGroteskNeue"/>
              </a:rPr>
              <a:t>기법은 이를 해결하기 위해 변동</a:t>
            </a:r>
            <a:r>
              <a:rPr lang="en-US" altLang="ko-KR" b="0" i="0" dirty="0">
                <a:effectLst/>
                <a:latin typeface="fkGroteskNeue"/>
              </a:rPr>
              <a:t>(Perturbation) </a:t>
            </a:r>
            <a:r>
              <a:rPr lang="ko-KR" altLang="en-US" b="0" i="0" dirty="0">
                <a:effectLst/>
                <a:latin typeface="fkGroteskNeue"/>
              </a:rPr>
              <a:t>과정을 거칩니다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br>
              <a:rPr lang="en-US" altLang="ko-KR" b="0" i="0" dirty="0">
                <a:effectLst/>
                <a:latin typeface="fkGroteskNeue"/>
              </a:rPr>
            </a:b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이미지를 여러 개의 </a:t>
            </a:r>
            <a:r>
              <a:rPr lang="ko-KR" altLang="en-US" b="0" i="0" dirty="0" err="1">
                <a:effectLst/>
                <a:latin typeface="fkGroteskNeue"/>
              </a:rPr>
              <a:t>슈퍼픽셀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Superpixel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로 나눈 뒤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특정 </a:t>
            </a:r>
            <a:r>
              <a:rPr lang="ko-KR" altLang="en-US" b="0" i="0" dirty="0" err="1">
                <a:effectLst/>
                <a:latin typeface="fkGroteskNeue"/>
              </a:rPr>
              <a:t>슈퍼픽셀을</a:t>
            </a:r>
            <a:r>
              <a:rPr lang="ko-KR" altLang="en-US" b="0" i="0" dirty="0">
                <a:effectLst/>
                <a:latin typeface="fkGroteskNeue"/>
              </a:rPr>
              <a:t> 가리거나 비활성화하여 변형된 이미지를 생성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그 다음으로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이렇게 생성된 변형 샘플들을 블랙박스 모델에 입력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각 샘플에 대한 </a:t>
            </a:r>
            <a:r>
              <a:rPr lang="ko-KR" altLang="en-US" b="0" i="0" dirty="0" err="1">
                <a:effectLst/>
                <a:latin typeface="fkGroteskNeue"/>
              </a:rPr>
              <a:t>예측값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 err="1">
                <a:effectLst/>
                <a:latin typeface="fkGroteskNeue"/>
              </a:rPr>
              <a:t>확률값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을 획득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 과정에서 블랙박스 모델이 어떤 </a:t>
            </a:r>
            <a:r>
              <a:rPr lang="ko-KR" altLang="en-US" b="0" i="0" dirty="0" err="1">
                <a:effectLst/>
                <a:latin typeface="fkGroteskNeue"/>
              </a:rPr>
              <a:t>슈퍼픽셀이</a:t>
            </a:r>
            <a:r>
              <a:rPr lang="ko-KR" altLang="en-US" b="0" i="0" dirty="0">
                <a:effectLst/>
                <a:latin typeface="fkGroteskNeue"/>
              </a:rPr>
              <a:t> 활성화되었을 때 </a:t>
            </a:r>
            <a:r>
              <a:rPr lang="en-US" altLang="ko-KR" b="0" i="0" dirty="0">
                <a:effectLst/>
                <a:latin typeface="fkGroteskNeue"/>
              </a:rPr>
              <a:t>'</a:t>
            </a:r>
            <a:r>
              <a:rPr lang="ko-KR" altLang="en-US" b="0" i="0" dirty="0">
                <a:effectLst/>
                <a:latin typeface="fkGroteskNeue"/>
              </a:rPr>
              <a:t>강아지</a:t>
            </a:r>
            <a:r>
              <a:rPr lang="en-US" altLang="ko-KR" b="0" i="0" dirty="0">
                <a:effectLst/>
                <a:latin typeface="fkGroteskNeue"/>
              </a:rPr>
              <a:t>'</a:t>
            </a:r>
            <a:r>
              <a:rPr lang="ko-KR" altLang="en-US" b="0" i="0" dirty="0">
                <a:effectLst/>
                <a:latin typeface="fkGroteskNeue"/>
              </a:rPr>
              <a:t>라고 판단하는지를 관찰할 수 있음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 데이터를 바탕으로 대리 모델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오른쪽 하단의 일차 선형 모델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을 학습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대리 모델은 간단한 선형 회귀 형태로 구성되며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각 </a:t>
            </a:r>
            <a:r>
              <a:rPr lang="ko-KR" altLang="en-US" b="0" i="0" dirty="0" err="1">
                <a:effectLst/>
                <a:latin typeface="fkGroteskNeue"/>
              </a:rPr>
              <a:t>슈퍼픽셀이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en-US" altLang="ko-KR" b="0" i="0" dirty="0">
                <a:effectLst/>
                <a:latin typeface="fkGroteskNeue"/>
              </a:rPr>
              <a:t>'</a:t>
            </a:r>
            <a:r>
              <a:rPr lang="ko-KR" altLang="en-US" b="0" i="0" dirty="0">
                <a:effectLst/>
                <a:latin typeface="fkGroteskNeue"/>
              </a:rPr>
              <a:t>강아지</a:t>
            </a:r>
            <a:r>
              <a:rPr lang="en-US" altLang="ko-KR" b="0" i="0" dirty="0">
                <a:effectLst/>
                <a:latin typeface="fkGroteskNeue"/>
              </a:rPr>
              <a:t>'</a:t>
            </a:r>
            <a:r>
              <a:rPr lang="ko-KR" altLang="en-US" b="0" i="0" dirty="0">
                <a:effectLst/>
                <a:latin typeface="fkGroteskNeue"/>
              </a:rPr>
              <a:t>라는 </a:t>
            </a:r>
            <a:r>
              <a:rPr lang="ko-KR" altLang="en-US" b="0" i="0" dirty="0" err="1">
                <a:effectLst/>
                <a:latin typeface="fkGroteskNeue"/>
              </a:rPr>
              <a:t>확률값에</a:t>
            </a:r>
            <a:r>
              <a:rPr lang="ko-KR" altLang="en-US" b="0" i="0" dirty="0">
                <a:effectLst/>
                <a:latin typeface="fkGroteskNeue"/>
              </a:rPr>
              <a:t> 얼마나 기여했는지를 가중치로 나타냅니다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마지막으로 오른쪽에 보이는 결과는 </a:t>
            </a:r>
            <a:r>
              <a:rPr lang="en-US" altLang="ko-KR" b="0" i="0" dirty="0">
                <a:effectLst/>
                <a:latin typeface="fkGroteskNeue"/>
              </a:rPr>
              <a:t>LIME</a:t>
            </a:r>
            <a:r>
              <a:rPr lang="ko-KR" altLang="en-US" b="0" i="0" dirty="0">
                <a:effectLst/>
                <a:latin typeface="fkGroteskNeue"/>
              </a:rPr>
              <a:t>이 제공하는 해석 결과입니다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여기서는 강아지 이미지에서 특정 영역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예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얼굴과 주변 털 부분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이 </a:t>
            </a:r>
            <a:r>
              <a:rPr lang="en-US" altLang="ko-KR" b="0" i="0" dirty="0">
                <a:effectLst/>
                <a:latin typeface="fkGroteskNeue"/>
              </a:rPr>
              <a:t>'</a:t>
            </a:r>
            <a:r>
              <a:rPr lang="ko-KR" altLang="en-US" b="0" i="0" dirty="0">
                <a:effectLst/>
                <a:latin typeface="fkGroteskNeue"/>
              </a:rPr>
              <a:t>강아지</a:t>
            </a:r>
            <a:r>
              <a:rPr lang="en-US" altLang="ko-KR" b="0" i="0" dirty="0">
                <a:effectLst/>
                <a:latin typeface="fkGroteskNeue"/>
              </a:rPr>
              <a:t>'</a:t>
            </a:r>
            <a:r>
              <a:rPr lang="ko-KR" altLang="en-US" b="0" i="0" dirty="0">
                <a:effectLst/>
                <a:latin typeface="fkGroteskNeue"/>
              </a:rPr>
              <a:t>라는 판단에 중요한 역할을 했음을 시각적으로 보여줍니다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이처럼 </a:t>
            </a:r>
            <a:r>
              <a:rPr lang="en-US" altLang="ko-KR" b="0" i="0" dirty="0">
                <a:effectLst/>
                <a:latin typeface="fkGroteskNeue"/>
              </a:rPr>
              <a:t>LIME</a:t>
            </a:r>
            <a:r>
              <a:rPr lang="ko-KR" altLang="en-US" b="0" i="0" dirty="0">
                <a:effectLst/>
                <a:latin typeface="fkGroteskNeue"/>
              </a:rPr>
              <a:t>은 블랙박스 모델의 국소적 근사를 통해 예측 결과를 직관적으로 설명할 수 있음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46E07-8B4B-49CC-B383-E954C951431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72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effectLst/>
                <a:latin typeface="fkGroteskNeue"/>
              </a:rPr>
              <a:t>먼저</a:t>
            </a:r>
            <a:r>
              <a:rPr lang="en-US" altLang="ko-KR" b="0" i="0" dirty="0">
                <a:effectLst/>
                <a:latin typeface="fkGroteskNeue"/>
              </a:rPr>
              <a:t>, </a:t>
            </a:r>
            <a:r>
              <a:rPr lang="ko-KR" altLang="en-US" b="0" i="0" dirty="0">
                <a:effectLst/>
                <a:latin typeface="fkGroteskNeue"/>
              </a:rPr>
              <a:t>장점부터 살펴보겠습니다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br>
              <a:rPr lang="en-US" altLang="ko-KR" b="0" i="0" dirty="0">
                <a:effectLst/>
                <a:latin typeface="fkGroteskNeue"/>
              </a:rPr>
            </a:br>
            <a:r>
              <a:rPr lang="en-US" altLang="ko-KR" b="0" i="0" dirty="0">
                <a:effectLst/>
                <a:latin typeface="fkGroteskNeue"/>
              </a:rPr>
              <a:t>LIME</a:t>
            </a:r>
            <a:r>
              <a:rPr lang="ko-KR" altLang="en-US" b="0" i="0" dirty="0">
                <a:effectLst/>
                <a:latin typeface="fkGroteskNeue"/>
              </a:rPr>
              <a:t>의 첫 번째 장점은 모델 불가지론적 접근입니다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br>
              <a:rPr lang="en-US" altLang="ko-KR" b="0" i="0" dirty="0">
                <a:effectLst/>
                <a:latin typeface="fkGroteskNeue"/>
              </a:rPr>
            </a:br>
            <a:r>
              <a:rPr lang="en-US" altLang="ko-KR" b="0" i="0" dirty="0">
                <a:effectLst/>
                <a:latin typeface="fkGroteskNeue"/>
              </a:rPr>
              <a:t>LIME</a:t>
            </a:r>
            <a:r>
              <a:rPr lang="ko-KR" altLang="en-US" b="0" i="0" dirty="0">
                <a:effectLst/>
                <a:latin typeface="fkGroteskNeue"/>
              </a:rPr>
              <a:t>은 블랙박스 모델의 내부 구조와 관계없이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입력과 출력만으로 작동하기 때문에 모든 종류의 모델에 적용 가능합니다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즉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모델 내부를 알 필요 없이 해석할 수 있다는 점에서 매우 유연한 기법입니다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두 번째 장점은 지역적 해석 제공입니다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br>
              <a:rPr lang="en-US" altLang="ko-KR" b="0" i="0" dirty="0">
                <a:effectLst/>
                <a:latin typeface="fkGroteskNeue"/>
              </a:rPr>
            </a:b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LIME</a:t>
            </a:r>
            <a:r>
              <a:rPr lang="ko-KR" altLang="en-US" b="0" i="0" dirty="0">
                <a:effectLst/>
                <a:latin typeface="fkGroteskNeue"/>
              </a:rPr>
              <a:t>은 특정 데이터 포인트에 대해 국소적으로 설명을 제공하며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예측 결과를 직관적으로 이해할 수 있도록 </a:t>
            </a:r>
            <a:r>
              <a:rPr lang="ko-KR" altLang="en-US" b="0" i="0" dirty="0" err="1">
                <a:effectLst/>
                <a:latin typeface="fkGroteskNeue"/>
              </a:rPr>
              <a:t>돕습니다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이를 통해 개별 사례에 대해 세밀한 분석이 가능하다는 점이 큰 장점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마지막으로</a:t>
            </a:r>
            <a:r>
              <a:rPr lang="en-US" altLang="ko-KR" b="0" i="0" dirty="0">
                <a:effectLst/>
                <a:latin typeface="fkGroteskNeue"/>
              </a:rPr>
              <a:t>, LIME</a:t>
            </a:r>
            <a:r>
              <a:rPr lang="ko-KR" altLang="en-US" b="0" i="0" dirty="0">
                <a:effectLst/>
                <a:latin typeface="fkGroteskNeue"/>
              </a:rPr>
              <a:t>은 해석 가능성을 강화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br>
              <a:rPr lang="en-US" altLang="ko-KR" b="0" i="0" dirty="0">
                <a:effectLst/>
                <a:latin typeface="fkGroteskNeue"/>
              </a:rPr>
            </a:br>
            <a:r>
              <a:rPr lang="ko-KR" altLang="en-US" b="0" i="0" dirty="0">
                <a:effectLst/>
                <a:latin typeface="fkGroteskNeue"/>
              </a:rPr>
              <a:t>대리 모델로 선형 회귀나 결정 트리와 같은 간단한 모델을 사용하여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블랙박스 모델의 의사결정 과정을 직관적으로 설명할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이는 사용자에게 </a:t>
            </a:r>
            <a:r>
              <a:rPr lang="en-US" altLang="ko-KR" b="0" i="0" dirty="0">
                <a:effectLst/>
                <a:latin typeface="fkGroteskNeue"/>
              </a:rPr>
              <a:t>AI </a:t>
            </a:r>
            <a:r>
              <a:rPr lang="ko-KR" altLang="en-US" b="0" i="0" dirty="0">
                <a:effectLst/>
                <a:latin typeface="fkGroteskNeue"/>
              </a:rPr>
              <a:t>시스템의 동작 원리를 명확히 전달할 수 있게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다음으로는 단점을 살펴보겠습니다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br>
              <a:rPr lang="en-US" altLang="ko-KR" b="0" i="0" dirty="0">
                <a:effectLst/>
                <a:latin typeface="fkGroteskNeue"/>
              </a:rPr>
            </a:b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첫 번째 단점은 근사 정확도의 한계입니다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br>
              <a:rPr lang="en-US" altLang="ko-KR" b="0" i="0" dirty="0">
                <a:effectLst/>
                <a:latin typeface="fkGroteskNeue"/>
              </a:rPr>
            </a:b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LIME</a:t>
            </a:r>
            <a:r>
              <a:rPr lang="ko-KR" altLang="en-US" b="0" i="0" dirty="0">
                <a:effectLst/>
                <a:latin typeface="fkGroteskNeue"/>
              </a:rPr>
              <a:t>은 특정 인스턴스 주변에서만 블랙박스 모델을 근사하기 때문에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전역적인 동작을 설명하는 데는 부적합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특히 데이터가 복잡할수록 대리 모델의 근사 정확도가 떨어짐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두 </a:t>
            </a:r>
            <a:r>
              <a:rPr lang="ko-KR" altLang="en-US" b="0" i="0" dirty="0" err="1">
                <a:effectLst/>
                <a:latin typeface="fkGroteskNeue"/>
              </a:rPr>
              <a:t>번째로</a:t>
            </a:r>
            <a:r>
              <a:rPr lang="en-US" altLang="ko-KR" b="0" i="0" dirty="0">
                <a:effectLst/>
                <a:latin typeface="fkGroteskNeue"/>
              </a:rPr>
              <a:t>, LIME</a:t>
            </a:r>
            <a:r>
              <a:rPr lang="ko-KR" altLang="en-US" b="0" i="0" dirty="0">
                <a:effectLst/>
                <a:latin typeface="fkGroteskNeue"/>
              </a:rPr>
              <a:t>은 설명 결과의 불안정성 문제를 가지고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br>
              <a:rPr lang="en-US" altLang="ko-KR" b="0" i="0" dirty="0">
                <a:effectLst/>
                <a:latin typeface="fkGroteskNeue"/>
              </a:rPr>
            </a:br>
            <a:r>
              <a:rPr lang="ko-KR" altLang="en-US" b="0" i="0" dirty="0">
                <a:effectLst/>
                <a:latin typeface="fkGroteskNeue"/>
              </a:rPr>
              <a:t>같은 인스턴스라도 반복 실행 시 샘플링 방식이나 커널 설정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주변 영역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에 따라 서로 다른 결과가 나올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이는 신뢰성을 저하시킬 수 있는 요인입니다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마지막 단점은 전역적 설명 부족입니다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br>
              <a:rPr lang="en-US" altLang="ko-KR" b="0" i="0" dirty="0">
                <a:effectLst/>
                <a:latin typeface="fkGroteskNeue"/>
              </a:rPr>
            </a:b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LIME</a:t>
            </a:r>
            <a:r>
              <a:rPr lang="ko-KR" altLang="en-US" b="0" i="0" dirty="0">
                <a:effectLst/>
                <a:latin typeface="fkGroteskNeue"/>
              </a:rPr>
              <a:t>은 특정 인스턴스를 중심으로 한 지역적 설명만 제공하기 때문에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전체 모델의 전반적인 동작을 이해하거나 해석하는 데에는 한계가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이러한 장단점을 바탕으로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슬라이드 하단에서 보시는 것처럼 금융이나 의료와 같은 해석이 중요한 분야에서는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LIME</a:t>
            </a:r>
            <a:r>
              <a:rPr lang="ko-KR" altLang="en-US" b="0" i="0" dirty="0">
                <a:effectLst/>
                <a:latin typeface="fkGroteskNeue"/>
              </a:rPr>
              <a:t>뿐만 아니라 </a:t>
            </a:r>
            <a:r>
              <a:rPr lang="en-US" altLang="ko-KR" b="0" i="0" dirty="0">
                <a:effectLst/>
                <a:latin typeface="fkGroteskNeue"/>
              </a:rPr>
              <a:t>SHAP</a:t>
            </a:r>
            <a:r>
              <a:rPr lang="ko-KR" altLang="en-US" b="0" i="0" dirty="0">
                <a:effectLst/>
                <a:latin typeface="fkGroteskNeue"/>
              </a:rPr>
              <a:t>과 같은 다른 해석 기법도 함께 사용하여 해석 신뢰도를 향상시키는 것이 중요</a:t>
            </a:r>
            <a:endParaRPr lang="en-US" altLang="ko-KR" b="0" i="0" dirty="0">
              <a:effectLst/>
              <a:latin typeface="fkGroteskNeu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46E07-8B4B-49CC-B383-E954C951431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435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3143D-91A7-883F-7986-FA09D616E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54D10D-093A-BCE5-5374-F56854C0C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4B6AC-4816-ED29-5B2C-4F412182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5D82-2EB2-4F04-BEAD-8E1E75932352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F945FA-6235-5A68-E800-E630CEC9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C7E4A-7FF6-E41E-047B-1A5780A8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DFDC-8B5B-48F9-9905-E3373F66F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96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AB1B4-8622-9B51-10DB-77807678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CDBE67-36CC-C9DD-7D1A-B07311CBA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45DAB-06A3-FAA8-734D-EF6F1545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5D82-2EB2-4F04-BEAD-8E1E75932352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70B4A7-2E91-6057-7255-76728E87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94C3F2-8BF1-F96A-CD4C-13AFE921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DFDC-8B5B-48F9-9905-E3373F66F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78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23AB6B-6342-5EFE-FD66-E71C9689E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038A58-B411-B581-F4FA-294756753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F2D7F1-1CA9-3D3C-4F33-5A8F65E2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5D82-2EB2-4F04-BEAD-8E1E75932352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2DF792-5D04-33FD-431E-0479B17C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4D957-A6FB-B004-B018-D5FA694D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DFDC-8B5B-48F9-9905-E3373F66F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55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9420A-080F-4CD7-540F-6731BF50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12388-66CA-EED4-4AE9-8C0A90BB7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8F24A-FAD8-1727-2DD2-23CD8588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5D82-2EB2-4F04-BEAD-8E1E75932352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6F9555-D4A0-5926-BD09-2BD4DE76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F1E826-B8D6-959A-524D-5F2CDA86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DFDC-8B5B-48F9-9905-E3373F66F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70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CC4B1-6670-0E56-1165-D1672084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D285EC-08A1-BD7B-8616-5043E71B1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9F7AF-19B0-91B8-B02B-D8E380F9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5D82-2EB2-4F04-BEAD-8E1E75932352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A9A040-3E96-D388-9125-343F14DE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28C62-DDEF-6742-90D9-F89F9ED0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DFDC-8B5B-48F9-9905-E3373F66F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46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78BAF-0716-3946-F067-D132EA75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3DB948-FDCC-C81E-77F9-D24CD78D2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AEF36B-D7AA-A972-875F-DEEBC6A24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664CD0-C4BD-DB69-DD90-152EEAA4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5D82-2EB2-4F04-BEAD-8E1E75932352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F7F7A9-7636-AC94-2CBE-209266E3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2D6546-B896-57CC-50E6-55238F73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DFDC-8B5B-48F9-9905-E3373F66F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02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79484-7D9E-0668-09DF-CB537D15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DD7795-B817-E07A-F77F-262917DB2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DA4116-4095-5FD9-5FF1-DF0A2B70F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BB6B55-4F47-5ADB-28E0-057B61B42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8947F5-5C8A-CDC5-AB46-3BE1CC754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33CB1D-6935-1EE7-27B1-5CAD35EA1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5D82-2EB2-4F04-BEAD-8E1E75932352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7ABD-6AEB-771B-548E-8F6FE21C1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DFE98B-C5AA-ECE0-74CD-C125E2DC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DFDC-8B5B-48F9-9905-E3373F66F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05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DD63A-B5C1-F06C-6402-1FBF83A9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94C80-24AA-A339-7ACD-53C586EE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5D82-2EB2-4F04-BEAD-8E1E75932352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53D43D-BF1B-DADC-37CE-1712C540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5E2A11-7CCA-B41F-A1E7-1330A8C4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DFDC-8B5B-48F9-9905-E3373F66F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74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E14B42-18A7-90E5-297E-34334AA5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5D82-2EB2-4F04-BEAD-8E1E75932352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97316D-9B4D-C958-53A3-AEF40087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F6797D-0755-54FA-0205-499C8F45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DFDC-8B5B-48F9-9905-E3373F66F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6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C6BCC-A0C9-BA16-770C-1F9B091A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567D4E-8ED6-2840-C00D-294D481D2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E91E91-4A9A-043D-C2C2-2C2763495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B3D6BA-0151-328E-5A7A-0045E5922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5D82-2EB2-4F04-BEAD-8E1E75932352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6C9027-DDD0-D6BD-B67E-4583216FA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C72107-4F5E-97BC-13F4-872571752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DFDC-8B5B-48F9-9905-E3373F66F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9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A25C1-E38E-A64B-0194-AA11C01C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73BB21-9B11-1940-1FE5-C51CA3E73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5E2912-01A9-A795-BA38-BDA404DBA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F85581-1FF1-FE12-6188-8690F22FF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5D82-2EB2-4F04-BEAD-8E1E75932352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D86648-7B39-B65C-EEF0-4DD3517F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FB852F-CEE5-E941-538F-4A18EB58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DFDC-8B5B-48F9-9905-E3373F66F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15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0A9655-D4A0-A601-6989-3A8999C42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55CEE8-1B9C-DEB7-725A-9215D73C5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38AFE-8111-EB65-B815-A2B4B1201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205D82-2EB2-4F04-BEAD-8E1E75932352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7FB088-283F-6C4E-0A5B-2016B6107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F13E74-01A9-50C9-9BE6-01EDA6AE3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B9DFDC-8B5B-48F9-9905-E3373F66F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67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38BC27D1-2C38-6552-4F0B-108FDF80E94A}"/>
              </a:ext>
            </a:extLst>
          </p:cNvPr>
          <p:cNvSpPr/>
          <p:nvPr/>
        </p:nvSpPr>
        <p:spPr>
          <a:xfrm>
            <a:off x="271462" y="177983"/>
            <a:ext cx="1874428" cy="701178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블랙박스 모델</a:t>
            </a:r>
            <a:endParaRPr lang="en-US" altLang="ko-KR" dirty="0"/>
          </a:p>
          <a:p>
            <a:pPr algn="ctr"/>
            <a:r>
              <a:rPr lang="ko-KR" altLang="en-US" dirty="0"/>
              <a:t>예측 과정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D9156ED-6040-C809-F0AE-4CC7EF461A5A}"/>
              </a:ext>
            </a:extLst>
          </p:cNvPr>
          <p:cNvGrpSpPr/>
          <p:nvPr/>
        </p:nvGrpSpPr>
        <p:grpSpPr>
          <a:xfrm>
            <a:off x="1721064" y="903304"/>
            <a:ext cx="8749873" cy="2091871"/>
            <a:chOff x="1757112" y="621446"/>
            <a:chExt cx="8749873" cy="2091871"/>
          </a:xfrm>
        </p:grpSpPr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91E9557E-DF24-A7D8-CAFC-8EE38A3375BD}"/>
                </a:ext>
              </a:extLst>
            </p:cNvPr>
            <p:cNvSpPr/>
            <p:nvPr/>
          </p:nvSpPr>
          <p:spPr>
            <a:xfrm>
              <a:off x="3894139" y="1380756"/>
              <a:ext cx="1069496" cy="57325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53A30422-AD8E-797A-2324-F699A8D36EC5}"/>
                </a:ext>
              </a:extLst>
            </p:cNvPr>
            <p:cNvGrpSpPr/>
            <p:nvPr/>
          </p:nvGrpSpPr>
          <p:grpSpPr>
            <a:xfrm>
              <a:off x="5084345" y="621446"/>
              <a:ext cx="2091871" cy="2091871"/>
              <a:chOff x="4676774" y="1478280"/>
              <a:chExt cx="2699385" cy="2699385"/>
            </a:xfrm>
          </p:grpSpPr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373470E3-C840-3319-8427-DB6B2ACADB89}"/>
                  </a:ext>
                </a:extLst>
              </p:cNvPr>
              <p:cNvGrpSpPr/>
              <p:nvPr/>
            </p:nvGrpSpPr>
            <p:grpSpPr>
              <a:xfrm>
                <a:off x="4676774" y="1478280"/>
                <a:ext cx="2699385" cy="2699385"/>
                <a:chOff x="4676774" y="1478280"/>
                <a:chExt cx="2699385" cy="2699385"/>
              </a:xfrm>
            </p:grpSpPr>
            <p:sp>
              <p:nvSpPr>
                <p:cNvPr id="5" name="정육면체 4">
                  <a:extLst>
                    <a:ext uri="{FF2B5EF4-FFF2-40B4-BE49-F238E27FC236}">
                      <a16:creationId xmlns:a16="http://schemas.microsoft.com/office/drawing/2014/main" id="{9D17809A-2D92-8C78-9149-F0C0EE5ECC0C}"/>
                    </a:ext>
                  </a:extLst>
                </p:cNvPr>
                <p:cNvSpPr/>
                <p:nvPr/>
              </p:nvSpPr>
              <p:spPr>
                <a:xfrm>
                  <a:off x="4676774" y="1478280"/>
                  <a:ext cx="2699385" cy="2699385"/>
                </a:xfrm>
                <a:prstGeom prst="cube">
                  <a:avLst>
                    <a:gd name="adj" fmla="val 20686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37585531-06B5-3F87-8D98-766F8A58E717}"/>
                    </a:ext>
                  </a:extLst>
                </p:cNvPr>
                <p:cNvSpPr txBox="1"/>
                <p:nvPr/>
              </p:nvSpPr>
              <p:spPr>
                <a:xfrm>
                  <a:off x="5231128" y="1529648"/>
                  <a:ext cx="1590675" cy="4765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</a:rPr>
                    <a:t>BlackBox</a:t>
                  </a:r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31" name="그룹 130">
                <a:extLst>
                  <a:ext uri="{FF2B5EF4-FFF2-40B4-BE49-F238E27FC236}">
                    <a16:creationId xmlns:a16="http://schemas.microsoft.com/office/drawing/2014/main" id="{097173AA-8FC7-E58D-4D10-52A73734D6EF}"/>
                  </a:ext>
                </a:extLst>
              </p:cNvPr>
              <p:cNvGrpSpPr/>
              <p:nvPr/>
            </p:nvGrpSpPr>
            <p:grpSpPr>
              <a:xfrm>
                <a:off x="5177118" y="2156459"/>
                <a:ext cx="1423707" cy="1910715"/>
                <a:chOff x="831056" y="1417320"/>
                <a:chExt cx="3198019" cy="4291965"/>
              </a:xfrm>
            </p:grpSpPr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A7491470-FE6D-8F9C-219A-AE93CB832507}"/>
                    </a:ext>
                  </a:extLst>
                </p:cNvPr>
                <p:cNvGrpSpPr/>
                <p:nvPr/>
              </p:nvGrpSpPr>
              <p:grpSpPr>
                <a:xfrm>
                  <a:off x="831056" y="1417320"/>
                  <a:ext cx="617220" cy="4291965"/>
                  <a:chOff x="1802606" y="1348740"/>
                  <a:chExt cx="617220" cy="4291965"/>
                </a:xfrm>
              </p:grpSpPr>
              <p:sp>
                <p:nvSpPr>
                  <p:cNvPr id="9" name="타원 8">
                    <a:extLst>
                      <a:ext uri="{FF2B5EF4-FFF2-40B4-BE49-F238E27FC236}">
                        <a16:creationId xmlns:a16="http://schemas.microsoft.com/office/drawing/2014/main" id="{CA2C8C0F-46C4-1FD6-77D1-FE42958DE008}"/>
                      </a:ext>
                    </a:extLst>
                  </p:cNvPr>
                  <p:cNvSpPr/>
                  <p:nvPr/>
                </p:nvSpPr>
                <p:spPr>
                  <a:xfrm>
                    <a:off x="1802606" y="3560445"/>
                    <a:ext cx="617220" cy="6172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" name="타원 9">
                    <a:extLst>
                      <a:ext uri="{FF2B5EF4-FFF2-40B4-BE49-F238E27FC236}">
                        <a16:creationId xmlns:a16="http://schemas.microsoft.com/office/drawing/2014/main" id="{BF70E83E-9246-8AC4-DB13-DE5B67924887}"/>
                      </a:ext>
                    </a:extLst>
                  </p:cNvPr>
                  <p:cNvSpPr/>
                  <p:nvPr/>
                </p:nvSpPr>
                <p:spPr>
                  <a:xfrm>
                    <a:off x="1802606" y="4291965"/>
                    <a:ext cx="617220" cy="6172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D784B20B-2745-53C3-4E38-5B275D2FEBD1}"/>
                      </a:ext>
                    </a:extLst>
                  </p:cNvPr>
                  <p:cNvSpPr/>
                  <p:nvPr/>
                </p:nvSpPr>
                <p:spPr>
                  <a:xfrm>
                    <a:off x="1802606" y="5023485"/>
                    <a:ext cx="617220" cy="6172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id="{1F3DD58B-4261-97B4-756A-DF889E6D9624}"/>
                      </a:ext>
                    </a:extLst>
                  </p:cNvPr>
                  <p:cNvSpPr/>
                  <p:nvPr/>
                </p:nvSpPr>
                <p:spPr>
                  <a:xfrm>
                    <a:off x="1802606" y="1348740"/>
                    <a:ext cx="617220" cy="6172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" name="타원 12">
                    <a:extLst>
                      <a:ext uri="{FF2B5EF4-FFF2-40B4-BE49-F238E27FC236}">
                        <a16:creationId xmlns:a16="http://schemas.microsoft.com/office/drawing/2014/main" id="{2BDB1E53-B8CF-C502-CB51-71FE8004C473}"/>
                      </a:ext>
                    </a:extLst>
                  </p:cNvPr>
                  <p:cNvSpPr/>
                  <p:nvPr/>
                </p:nvSpPr>
                <p:spPr>
                  <a:xfrm>
                    <a:off x="1802606" y="2080260"/>
                    <a:ext cx="617220" cy="6172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" name="타원 13">
                    <a:extLst>
                      <a:ext uri="{FF2B5EF4-FFF2-40B4-BE49-F238E27FC236}">
                        <a16:creationId xmlns:a16="http://schemas.microsoft.com/office/drawing/2014/main" id="{8E204236-3707-BC58-E7C1-953DA1795215}"/>
                      </a:ext>
                    </a:extLst>
                  </p:cNvPr>
                  <p:cNvSpPr/>
                  <p:nvPr/>
                </p:nvSpPr>
                <p:spPr>
                  <a:xfrm>
                    <a:off x="1802606" y="2811780"/>
                    <a:ext cx="617220" cy="6172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9B7B920C-BA52-9982-FFB1-E7F9AC33B19F}"/>
                    </a:ext>
                  </a:extLst>
                </p:cNvPr>
                <p:cNvGrpSpPr/>
                <p:nvPr/>
              </p:nvGrpSpPr>
              <p:grpSpPr>
                <a:xfrm>
                  <a:off x="2194560" y="2105978"/>
                  <a:ext cx="617220" cy="2828925"/>
                  <a:chOff x="2194560" y="2148840"/>
                  <a:chExt cx="617220" cy="2828925"/>
                </a:xfrm>
              </p:grpSpPr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37F2BA81-0D98-DD67-B725-94DA97779BF9}"/>
                      </a:ext>
                    </a:extLst>
                  </p:cNvPr>
                  <p:cNvSpPr/>
                  <p:nvPr/>
                </p:nvSpPr>
                <p:spPr>
                  <a:xfrm>
                    <a:off x="2194560" y="4360545"/>
                    <a:ext cx="617220" cy="6172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" name="타원 19">
                    <a:extLst>
                      <a:ext uri="{FF2B5EF4-FFF2-40B4-BE49-F238E27FC236}">
                        <a16:creationId xmlns:a16="http://schemas.microsoft.com/office/drawing/2014/main" id="{90B8657B-2B91-4899-34F9-0D153BAEB9DB}"/>
                      </a:ext>
                    </a:extLst>
                  </p:cNvPr>
                  <p:cNvSpPr/>
                  <p:nvPr/>
                </p:nvSpPr>
                <p:spPr>
                  <a:xfrm>
                    <a:off x="2194560" y="2148840"/>
                    <a:ext cx="617220" cy="6172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id="{2C6CA08C-3AA8-B073-72A5-C797E8C1ACAA}"/>
                      </a:ext>
                    </a:extLst>
                  </p:cNvPr>
                  <p:cNvSpPr/>
                  <p:nvPr/>
                </p:nvSpPr>
                <p:spPr>
                  <a:xfrm>
                    <a:off x="2194560" y="2880360"/>
                    <a:ext cx="617220" cy="6172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" name="타원 21">
                    <a:extLst>
                      <a:ext uri="{FF2B5EF4-FFF2-40B4-BE49-F238E27FC236}">
                        <a16:creationId xmlns:a16="http://schemas.microsoft.com/office/drawing/2014/main" id="{0DC7B899-3984-0FB8-D666-E57074D3DA8F}"/>
                      </a:ext>
                    </a:extLst>
                  </p:cNvPr>
                  <p:cNvSpPr/>
                  <p:nvPr/>
                </p:nvSpPr>
                <p:spPr>
                  <a:xfrm>
                    <a:off x="2194560" y="3611880"/>
                    <a:ext cx="617220" cy="6172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0" name="그룹 129">
                  <a:extLst>
                    <a:ext uri="{FF2B5EF4-FFF2-40B4-BE49-F238E27FC236}">
                      <a16:creationId xmlns:a16="http://schemas.microsoft.com/office/drawing/2014/main" id="{681CAB9F-45AA-C8DF-2DB8-4BCAD8F3E3C0}"/>
                    </a:ext>
                  </a:extLst>
                </p:cNvPr>
                <p:cNvGrpSpPr/>
                <p:nvPr/>
              </p:nvGrpSpPr>
              <p:grpSpPr>
                <a:xfrm>
                  <a:off x="3411855" y="2846071"/>
                  <a:ext cx="617220" cy="1348740"/>
                  <a:chOff x="3841433" y="3429000"/>
                  <a:chExt cx="617220" cy="1348740"/>
                </a:xfrm>
              </p:grpSpPr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id="{E52FA11C-63B7-776B-F274-A0BAA6B96C17}"/>
                      </a:ext>
                    </a:extLst>
                  </p:cNvPr>
                  <p:cNvSpPr/>
                  <p:nvPr/>
                </p:nvSpPr>
                <p:spPr>
                  <a:xfrm>
                    <a:off x="3841433" y="3429000"/>
                    <a:ext cx="617220" cy="6172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타원 30">
                    <a:extLst>
                      <a:ext uri="{FF2B5EF4-FFF2-40B4-BE49-F238E27FC236}">
                        <a16:creationId xmlns:a16="http://schemas.microsoft.com/office/drawing/2014/main" id="{068AB8C9-60C0-78B1-D509-71874648840D}"/>
                      </a:ext>
                    </a:extLst>
                  </p:cNvPr>
                  <p:cNvSpPr/>
                  <p:nvPr/>
                </p:nvSpPr>
                <p:spPr>
                  <a:xfrm>
                    <a:off x="3841433" y="4160520"/>
                    <a:ext cx="617220" cy="6172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34" name="직선 화살표 연결선 33">
                  <a:extLst>
                    <a:ext uri="{FF2B5EF4-FFF2-40B4-BE49-F238E27FC236}">
                      <a16:creationId xmlns:a16="http://schemas.microsoft.com/office/drawing/2014/main" id="{D0187BF0-E63F-F69D-BBD0-182C39263131}"/>
                    </a:ext>
                  </a:extLst>
                </p:cNvPr>
                <p:cNvCxnSpPr>
                  <a:cxnSpLocks/>
                  <a:stCxn id="12" idx="6"/>
                  <a:endCxn id="20" idx="2"/>
                </p:cNvCxnSpPr>
                <p:nvPr/>
              </p:nvCxnSpPr>
              <p:spPr>
                <a:xfrm>
                  <a:off x="1448276" y="1725930"/>
                  <a:ext cx="746284" cy="688658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화살표 연결선 35">
                  <a:extLst>
                    <a:ext uri="{FF2B5EF4-FFF2-40B4-BE49-F238E27FC236}">
                      <a16:creationId xmlns:a16="http://schemas.microsoft.com/office/drawing/2014/main" id="{4813789F-B9E9-F7E8-50C6-2EDDD05E6E08}"/>
                    </a:ext>
                  </a:extLst>
                </p:cNvPr>
                <p:cNvCxnSpPr>
                  <a:cxnSpLocks/>
                  <a:stCxn id="12" idx="6"/>
                  <a:endCxn id="21" idx="2"/>
                </p:cNvCxnSpPr>
                <p:nvPr/>
              </p:nvCxnSpPr>
              <p:spPr>
                <a:xfrm>
                  <a:off x="1448276" y="1725930"/>
                  <a:ext cx="746284" cy="1420178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화살표 연결선 39">
                  <a:extLst>
                    <a:ext uri="{FF2B5EF4-FFF2-40B4-BE49-F238E27FC236}">
                      <a16:creationId xmlns:a16="http://schemas.microsoft.com/office/drawing/2014/main" id="{20149430-47E7-8CC1-C05D-EB2B487528C3}"/>
                    </a:ext>
                  </a:extLst>
                </p:cNvPr>
                <p:cNvCxnSpPr>
                  <a:cxnSpLocks/>
                  <a:stCxn id="12" idx="6"/>
                  <a:endCxn id="22" idx="2"/>
                </p:cNvCxnSpPr>
                <p:nvPr/>
              </p:nvCxnSpPr>
              <p:spPr>
                <a:xfrm>
                  <a:off x="1448276" y="1725930"/>
                  <a:ext cx="746284" cy="2151698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화살표 연결선 42">
                  <a:extLst>
                    <a:ext uri="{FF2B5EF4-FFF2-40B4-BE49-F238E27FC236}">
                      <a16:creationId xmlns:a16="http://schemas.microsoft.com/office/drawing/2014/main" id="{95F7EF59-AF8B-B2C7-E680-B24DAAF6F4DD}"/>
                    </a:ext>
                  </a:extLst>
                </p:cNvPr>
                <p:cNvCxnSpPr>
                  <a:cxnSpLocks/>
                  <a:stCxn id="12" idx="6"/>
                  <a:endCxn id="17" idx="2"/>
                </p:cNvCxnSpPr>
                <p:nvPr/>
              </p:nvCxnSpPr>
              <p:spPr>
                <a:xfrm>
                  <a:off x="1448276" y="1725930"/>
                  <a:ext cx="746284" cy="2900363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화살표 연결선 45">
                  <a:extLst>
                    <a:ext uri="{FF2B5EF4-FFF2-40B4-BE49-F238E27FC236}">
                      <a16:creationId xmlns:a16="http://schemas.microsoft.com/office/drawing/2014/main" id="{D0F7BB8F-A276-626E-769C-50EF53FFC4F5}"/>
                    </a:ext>
                  </a:extLst>
                </p:cNvPr>
                <p:cNvCxnSpPr>
                  <a:cxnSpLocks/>
                  <a:stCxn id="13" idx="6"/>
                  <a:endCxn id="20" idx="2"/>
                </p:cNvCxnSpPr>
                <p:nvPr/>
              </p:nvCxnSpPr>
              <p:spPr>
                <a:xfrm flipV="1">
                  <a:off x="1448276" y="2414588"/>
                  <a:ext cx="746284" cy="42862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화살표 연결선 48">
                  <a:extLst>
                    <a:ext uri="{FF2B5EF4-FFF2-40B4-BE49-F238E27FC236}">
                      <a16:creationId xmlns:a16="http://schemas.microsoft.com/office/drawing/2014/main" id="{4F931254-66DB-15C8-B86E-4F325936C1BC}"/>
                    </a:ext>
                  </a:extLst>
                </p:cNvPr>
                <p:cNvCxnSpPr>
                  <a:cxnSpLocks/>
                  <a:stCxn id="13" idx="6"/>
                  <a:endCxn id="21" idx="2"/>
                </p:cNvCxnSpPr>
                <p:nvPr/>
              </p:nvCxnSpPr>
              <p:spPr>
                <a:xfrm>
                  <a:off x="1448276" y="2457450"/>
                  <a:ext cx="746284" cy="688658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화살표 연결선 51">
                  <a:extLst>
                    <a:ext uri="{FF2B5EF4-FFF2-40B4-BE49-F238E27FC236}">
                      <a16:creationId xmlns:a16="http://schemas.microsoft.com/office/drawing/2014/main" id="{DC61B200-ECEB-1B02-81E9-7F9FDD860DE1}"/>
                    </a:ext>
                  </a:extLst>
                </p:cNvPr>
                <p:cNvCxnSpPr>
                  <a:cxnSpLocks/>
                  <a:stCxn id="13" idx="6"/>
                  <a:endCxn id="22" idx="2"/>
                </p:cNvCxnSpPr>
                <p:nvPr/>
              </p:nvCxnSpPr>
              <p:spPr>
                <a:xfrm>
                  <a:off x="1448276" y="2457450"/>
                  <a:ext cx="746284" cy="1420178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화살표 연결선 54">
                  <a:extLst>
                    <a:ext uri="{FF2B5EF4-FFF2-40B4-BE49-F238E27FC236}">
                      <a16:creationId xmlns:a16="http://schemas.microsoft.com/office/drawing/2014/main" id="{7CC480FE-8A93-2037-49A2-CA4632569AA9}"/>
                    </a:ext>
                  </a:extLst>
                </p:cNvPr>
                <p:cNvCxnSpPr>
                  <a:cxnSpLocks/>
                  <a:stCxn id="13" idx="6"/>
                  <a:endCxn id="17" idx="2"/>
                </p:cNvCxnSpPr>
                <p:nvPr/>
              </p:nvCxnSpPr>
              <p:spPr>
                <a:xfrm>
                  <a:off x="1448276" y="2457450"/>
                  <a:ext cx="746284" cy="2168843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화살표 연결선 57">
                  <a:extLst>
                    <a:ext uri="{FF2B5EF4-FFF2-40B4-BE49-F238E27FC236}">
                      <a16:creationId xmlns:a16="http://schemas.microsoft.com/office/drawing/2014/main" id="{0BC5F1A0-E689-BEE6-A319-034DBD53A73C}"/>
                    </a:ext>
                  </a:extLst>
                </p:cNvPr>
                <p:cNvCxnSpPr>
                  <a:cxnSpLocks/>
                  <a:stCxn id="14" idx="6"/>
                  <a:endCxn id="20" idx="2"/>
                </p:cNvCxnSpPr>
                <p:nvPr/>
              </p:nvCxnSpPr>
              <p:spPr>
                <a:xfrm flipV="1">
                  <a:off x="1448276" y="2414588"/>
                  <a:ext cx="746284" cy="774382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화살표 연결선 60">
                  <a:extLst>
                    <a:ext uri="{FF2B5EF4-FFF2-40B4-BE49-F238E27FC236}">
                      <a16:creationId xmlns:a16="http://schemas.microsoft.com/office/drawing/2014/main" id="{062ACB62-5165-9A02-C9DE-74A70A176CBC}"/>
                    </a:ext>
                  </a:extLst>
                </p:cNvPr>
                <p:cNvCxnSpPr>
                  <a:cxnSpLocks/>
                  <a:stCxn id="14" idx="6"/>
                  <a:endCxn id="21" idx="2"/>
                </p:cNvCxnSpPr>
                <p:nvPr/>
              </p:nvCxnSpPr>
              <p:spPr>
                <a:xfrm flipV="1">
                  <a:off x="1448276" y="3146108"/>
                  <a:ext cx="746284" cy="42862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E1106CCC-2946-CF40-D1B9-23B1FF171FF2}"/>
                    </a:ext>
                  </a:extLst>
                </p:cNvPr>
                <p:cNvCxnSpPr>
                  <a:cxnSpLocks/>
                  <a:stCxn id="14" idx="6"/>
                  <a:endCxn id="22" idx="2"/>
                </p:cNvCxnSpPr>
                <p:nvPr/>
              </p:nvCxnSpPr>
              <p:spPr>
                <a:xfrm>
                  <a:off x="1448276" y="3188970"/>
                  <a:ext cx="746284" cy="688658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화살표 연결선 66">
                  <a:extLst>
                    <a:ext uri="{FF2B5EF4-FFF2-40B4-BE49-F238E27FC236}">
                      <a16:creationId xmlns:a16="http://schemas.microsoft.com/office/drawing/2014/main" id="{840C29C6-92AC-CB19-3F65-D8FE8A78000E}"/>
                    </a:ext>
                  </a:extLst>
                </p:cNvPr>
                <p:cNvCxnSpPr>
                  <a:cxnSpLocks/>
                  <a:stCxn id="14" idx="6"/>
                  <a:endCxn id="17" idx="2"/>
                </p:cNvCxnSpPr>
                <p:nvPr/>
              </p:nvCxnSpPr>
              <p:spPr>
                <a:xfrm>
                  <a:off x="1448276" y="3188970"/>
                  <a:ext cx="746284" cy="1437323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화살표 연결선 69">
                  <a:extLst>
                    <a:ext uri="{FF2B5EF4-FFF2-40B4-BE49-F238E27FC236}">
                      <a16:creationId xmlns:a16="http://schemas.microsoft.com/office/drawing/2014/main" id="{04B43898-C290-1CBD-731F-524DE0BC3B86}"/>
                    </a:ext>
                  </a:extLst>
                </p:cNvPr>
                <p:cNvCxnSpPr>
                  <a:cxnSpLocks/>
                  <a:stCxn id="9" idx="6"/>
                  <a:endCxn id="20" idx="2"/>
                </p:cNvCxnSpPr>
                <p:nvPr/>
              </p:nvCxnSpPr>
              <p:spPr>
                <a:xfrm flipV="1">
                  <a:off x="1448276" y="2414588"/>
                  <a:ext cx="746284" cy="1523047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화살표 연결선 72">
                  <a:extLst>
                    <a:ext uri="{FF2B5EF4-FFF2-40B4-BE49-F238E27FC236}">
                      <a16:creationId xmlns:a16="http://schemas.microsoft.com/office/drawing/2014/main" id="{C47EE4B8-F6AE-6709-3FD4-800C7887FA98}"/>
                    </a:ext>
                  </a:extLst>
                </p:cNvPr>
                <p:cNvCxnSpPr>
                  <a:cxnSpLocks/>
                  <a:stCxn id="9" idx="6"/>
                  <a:endCxn id="21" idx="2"/>
                </p:cNvCxnSpPr>
                <p:nvPr/>
              </p:nvCxnSpPr>
              <p:spPr>
                <a:xfrm flipV="1">
                  <a:off x="1448276" y="3146108"/>
                  <a:ext cx="746284" cy="791527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화살표 연결선 75">
                  <a:extLst>
                    <a:ext uri="{FF2B5EF4-FFF2-40B4-BE49-F238E27FC236}">
                      <a16:creationId xmlns:a16="http://schemas.microsoft.com/office/drawing/2014/main" id="{9968E11D-7EDF-1EB0-AE98-BD954C7B8D4A}"/>
                    </a:ext>
                  </a:extLst>
                </p:cNvPr>
                <p:cNvCxnSpPr>
                  <a:cxnSpLocks/>
                  <a:stCxn id="9" idx="6"/>
                  <a:endCxn id="22" idx="2"/>
                </p:cNvCxnSpPr>
                <p:nvPr/>
              </p:nvCxnSpPr>
              <p:spPr>
                <a:xfrm flipV="1">
                  <a:off x="1448276" y="3877628"/>
                  <a:ext cx="746284" cy="60007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화살표 연결선 78">
                  <a:extLst>
                    <a:ext uri="{FF2B5EF4-FFF2-40B4-BE49-F238E27FC236}">
                      <a16:creationId xmlns:a16="http://schemas.microsoft.com/office/drawing/2014/main" id="{5A519C63-2545-AAAD-3C9B-806E26080B30}"/>
                    </a:ext>
                  </a:extLst>
                </p:cNvPr>
                <p:cNvCxnSpPr>
                  <a:cxnSpLocks/>
                  <a:stCxn id="9" idx="6"/>
                  <a:endCxn id="17" idx="2"/>
                </p:cNvCxnSpPr>
                <p:nvPr/>
              </p:nvCxnSpPr>
              <p:spPr>
                <a:xfrm>
                  <a:off x="1448276" y="3937635"/>
                  <a:ext cx="746284" cy="688658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화살표 연결선 81">
                  <a:extLst>
                    <a:ext uri="{FF2B5EF4-FFF2-40B4-BE49-F238E27FC236}">
                      <a16:creationId xmlns:a16="http://schemas.microsoft.com/office/drawing/2014/main" id="{5225532C-4A66-6CBA-DCAA-6B532ED722C0}"/>
                    </a:ext>
                  </a:extLst>
                </p:cNvPr>
                <p:cNvCxnSpPr>
                  <a:cxnSpLocks/>
                  <a:stCxn id="10" idx="6"/>
                  <a:endCxn id="17" idx="2"/>
                </p:cNvCxnSpPr>
                <p:nvPr/>
              </p:nvCxnSpPr>
              <p:spPr>
                <a:xfrm flipV="1">
                  <a:off x="1448276" y="4626293"/>
                  <a:ext cx="746284" cy="42862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직선 화살표 연결선 84">
                  <a:extLst>
                    <a:ext uri="{FF2B5EF4-FFF2-40B4-BE49-F238E27FC236}">
                      <a16:creationId xmlns:a16="http://schemas.microsoft.com/office/drawing/2014/main" id="{CC34DAED-BE86-D254-342D-981B72DA30F3}"/>
                    </a:ext>
                  </a:extLst>
                </p:cNvPr>
                <p:cNvCxnSpPr>
                  <a:cxnSpLocks/>
                  <a:stCxn id="10" idx="6"/>
                  <a:endCxn id="22" idx="2"/>
                </p:cNvCxnSpPr>
                <p:nvPr/>
              </p:nvCxnSpPr>
              <p:spPr>
                <a:xfrm flipV="1">
                  <a:off x="1448276" y="3877628"/>
                  <a:ext cx="746284" cy="791527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화살표 연결선 87">
                  <a:extLst>
                    <a:ext uri="{FF2B5EF4-FFF2-40B4-BE49-F238E27FC236}">
                      <a16:creationId xmlns:a16="http://schemas.microsoft.com/office/drawing/2014/main" id="{E878C820-3C0A-5921-45E5-C204BDB82544}"/>
                    </a:ext>
                  </a:extLst>
                </p:cNvPr>
                <p:cNvCxnSpPr>
                  <a:cxnSpLocks/>
                  <a:stCxn id="10" idx="6"/>
                  <a:endCxn id="21" idx="2"/>
                </p:cNvCxnSpPr>
                <p:nvPr/>
              </p:nvCxnSpPr>
              <p:spPr>
                <a:xfrm flipV="1">
                  <a:off x="1448276" y="3146108"/>
                  <a:ext cx="746284" cy="1523047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화살표 연결선 90">
                  <a:extLst>
                    <a:ext uri="{FF2B5EF4-FFF2-40B4-BE49-F238E27FC236}">
                      <a16:creationId xmlns:a16="http://schemas.microsoft.com/office/drawing/2014/main" id="{D0E85A30-BF90-8E50-3FE5-012A4F669FB9}"/>
                    </a:ext>
                  </a:extLst>
                </p:cNvPr>
                <p:cNvCxnSpPr>
                  <a:cxnSpLocks/>
                  <a:stCxn id="10" idx="6"/>
                  <a:endCxn id="20" idx="2"/>
                </p:cNvCxnSpPr>
                <p:nvPr/>
              </p:nvCxnSpPr>
              <p:spPr>
                <a:xfrm flipV="1">
                  <a:off x="1448276" y="2414588"/>
                  <a:ext cx="746284" cy="2254567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화살표 연결선 93">
                  <a:extLst>
                    <a:ext uri="{FF2B5EF4-FFF2-40B4-BE49-F238E27FC236}">
                      <a16:creationId xmlns:a16="http://schemas.microsoft.com/office/drawing/2014/main" id="{CF56FEBF-9964-466D-BC00-50D2403235D3}"/>
                    </a:ext>
                  </a:extLst>
                </p:cNvPr>
                <p:cNvCxnSpPr>
                  <a:cxnSpLocks/>
                  <a:stCxn id="11" idx="6"/>
                  <a:endCxn id="17" idx="2"/>
                </p:cNvCxnSpPr>
                <p:nvPr/>
              </p:nvCxnSpPr>
              <p:spPr>
                <a:xfrm flipV="1">
                  <a:off x="1448276" y="4626293"/>
                  <a:ext cx="746284" cy="774382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화살표 연결선 96">
                  <a:extLst>
                    <a:ext uri="{FF2B5EF4-FFF2-40B4-BE49-F238E27FC236}">
                      <a16:creationId xmlns:a16="http://schemas.microsoft.com/office/drawing/2014/main" id="{A6CB7D29-3518-47D2-ADD4-D4BD3FEFEB02}"/>
                    </a:ext>
                  </a:extLst>
                </p:cNvPr>
                <p:cNvCxnSpPr>
                  <a:cxnSpLocks/>
                  <a:stCxn id="11" idx="6"/>
                  <a:endCxn id="22" idx="2"/>
                </p:cNvCxnSpPr>
                <p:nvPr/>
              </p:nvCxnSpPr>
              <p:spPr>
                <a:xfrm flipV="1">
                  <a:off x="1448276" y="3877628"/>
                  <a:ext cx="746284" cy="1523047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화살표 연결선 99">
                  <a:extLst>
                    <a:ext uri="{FF2B5EF4-FFF2-40B4-BE49-F238E27FC236}">
                      <a16:creationId xmlns:a16="http://schemas.microsoft.com/office/drawing/2014/main" id="{E0E6E4AF-B562-96F7-912A-EA0810825F88}"/>
                    </a:ext>
                  </a:extLst>
                </p:cNvPr>
                <p:cNvCxnSpPr>
                  <a:cxnSpLocks/>
                  <a:stCxn id="11" idx="6"/>
                  <a:endCxn id="21" idx="2"/>
                </p:cNvCxnSpPr>
                <p:nvPr/>
              </p:nvCxnSpPr>
              <p:spPr>
                <a:xfrm flipV="1">
                  <a:off x="1448276" y="3146108"/>
                  <a:ext cx="746284" cy="2254567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화살표 연결선 102">
                  <a:extLst>
                    <a:ext uri="{FF2B5EF4-FFF2-40B4-BE49-F238E27FC236}">
                      <a16:creationId xmlns:a16="http://schemas.microsoft.com/office/drawing/2014/main" id="{8715F91E-8D35-CEFE-5A1C-4F28E91AF64B}"/>
                    </a:ext>
                  </a:extLst>
                </p:cNvPr>
                <p:cNvCxnSpPr>
                  <a:cxnSpLocks/>
                  <a:stCxn id="11" idx="6"/>
                  <a:endCxn id="20" idx="2"/>
                </p:cNvCxnSpPr>
                <p:nvPr/>
              </p:nvCxnSpPr>
              <p:spPr>
                <a:xfrm flipV="1">
                  <a:off x="1448276" y="2414588"/>
                  <a:ext cx="746284" cy="2986087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화살표 연결선 105">
                  <a:extLst>
                    <a:ext uri="{FF2B5EF4-FFF2-40B4-BE49-F238E27FC236}">
                      <a16:creationId xmlns:a16="http://schemas.microsoft.com/office/drawing/2014/main" id="{A1A069BA-3CBE-4465-27D5-DA4B89A97D0A}"/>
                    </a:ext>
                  </a:extLst>
                </p:cNvPr>
                <p:cNvCxnSpPr>
                  <a:cxnSpLocks/>
                  <a:stCxn id="20" idx="6"/>
                  <a:endCxn id="30" idx="2"/>
                </p:cNvCxnSpPr>
                <p:nvPr/>
              </p:nvCxnSpPr>
              <p:spPr>
                <a:xfrm>
                  <a:off x="2811780" y="2414588"/>
                  <a:ext cx="600075" cy="740093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직선 화살표 연결선 108">
                  <a:extLst>
                    <a:ext uri="{FF2B5EF4-FFF2-40B4-BE49-F238E27FC236}">
                      <a16:creationId xmlns:a16="http://schemas.microsoft.com/office/drawing/2014/main" id="{F89EAF3D-CE04-0DA7-D3F3-A878A225DFDD}"/>
                    </a:ext>
                  </a:extLst>
                </p:cNvPr>
                <p:cNvCxnSpPr>
                  <a:cxnSpLocks/>
                  <a:stCxn id="21" idx="6"/>
                  <a:endCxn id="30" idx="2"/>
                </p:cNvCxnSpPr>
                <p:nvPr/>
              </p:nvCxnSpPr>
              <p:spPr>
                <a:xfrm>
                  <a:off x="2811780" y="3146108"/>
                  <a:ext cx="600075" cy="8573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화살표 연결선 111">
                  <a:extLst>
                    <a:ext uri="{FF2B5EF4-FFF2-40B4-BE49-F238E27FC236}">
                      <a16:creationId xmlns:a16="http://schemas.microsoft.com/office/drawing/2014/main" id="{97F8E3E2-8A5B-D349-49DB-63D28FB0EF56}"/>
                    </a:ext>
                  </a:extLst>
                </p:cNvPr>
                <p:cNvCxnSpPr>
                  <a:cxnSpLocks/>
                  <a:stCxn id="22" idx="6"/>
                  <a:endCxn id="30" idx="2"/>
                </p:cNvCxnSpPr>
                <p:nvPr/>
              </p:nvCxnSpPr>
              <p:spPr>
                <a:xfrm flipV="1">
                  <a:off x="2811780" y="3154681"/>
                  <a:ext cx="600075" cy="722947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화살표 연결선 114">
                  <a:extLst>
                    <a:ext uri="{FF2B5EF4-FFF2-40B4-BE49-F238E27FC236}">
                      <a16:creationId xmlns:a16="http://schemas.microsoft.com/office/drawing/2014/main" id="{5B1C3B1B-7340-E7EF-E22B-CF99F6013603}"/>
                    </a:ext>
                  </a:extLst>
                </p:cNvPr>
                <p:cNvCxnSpPr>
                  <a:cxnSpLocks/>
                  <a:stCxn id="17" idx="6"/>
                  <a:endCxn id="30" idx="2"/>
                </p:cNvCxnSpPr>
                <p:nvPr/>
              </p:nvCxnSpPr>
              <p:spPr>
                <a:xfrm flipV="1">
                  <a:off x="2811780" y="3154681"/>
                  <a:ext cx="600075" cy="1471612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직선 화살표 연결선 117">
                  <a:extLst>
                    <a:ext uri="{FF2B5EF4-FFF2-40B4-BE49-F238E27FC236}">
                      <a16:creationId xmlns:a16="http://schemas.microsoft.com/office/drawing/2014/main" id="{D48FFEF6-D043-BB4C-8364-FC1DEC94EFA5}"/>
                    </a:ext>
                  </a:extLst>
                </p:cNvPr>
                <p:cNvCxnSpPr>
                  <a:cxnSpLocks/>
                  <a:stCxn id="17" idx="6"/>
                  <a:endCxn id="31" idx="2"/>
                </p:cNvCxnSpPr>
                <p:nvPr/>
              </p:nvCxnSpPr>
              <p:spPr>
                <a:xfrm flipV="1">
                  <a:off x="2811780" y="3886201"/>
                  <a:ext cx="600075" cy="740092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직선 화살표 연결선 120">
                  <a:extLst>
                    <a:ext uri="{FF2B5EF4-FFF2-40B4-BE49-F238E27FC236}">
                      <a16:creationId xmlns:a16="http://schemas.microsoft.com/office/drawing/2014/main" id="{0C20602B-7D6C-5802-DC49-E636C0D50F2C}"/>
                    </a:ext>
                  </a:extLst>
                </p:cNvPr>
                <p:cNvCxnSpPr>
                  <a:cxnSpLocks/>
                  <a:stCxn id="22" idx="6"/>
                  <a:endCxn id="31" idx="2"/>
                </p:cNvCxnSpPr>
                <p:nvPr/>
              </p:nvCxnSpPr>
              <p:spPr>
                <a:xfrm>
                  <a:off x="2811780" y="3877628"/>
                  <a:ext cx="600075" cy="8573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직선 화살표 연결선 123">
                  <a:extLst>
                    <a:ext uri="{FF2B5EF4-FFF2-40B4-BE49-F238E27FC236}">
                      <a16:creationId xmlns:a16="http://schemas.microsoft.com/office/drawing/2014/main" id="{5913A1F9-450B-97B7-FC1C-B5870C4C5545}"/>
                    </a:ext>
                  </a:extLst>
                </p:cNvPr>
                <p:cNvCxnSpPr>
                  <a:cxnSpLocks/>
                  <a:stCxn id="21" idx="6"/>
                  <a:endCxn id="31" idx="2"/>
                </p:cNvCxnSpPr>
                <p:nvPr/>
              </p:nvCxnSpPr>
              <p:spPr>
                <a:xfrm>
                  <a:off x="2811780" y="3146108"/>
                  <a:ext cx="600075" cy="740093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화살표 연결선 126">
                  <a:extLst>
                    <a:ext uri="{FF2B5EF4-FFF2-40B4-BE49-F238E27FC236}">
                      <a16:creationId xmlns:a16="http://schemas.microsoft.com/office/drawing/2014/main" id="{7CD5282B-E655-2790-6C68-0B0B17345536}"/>
                    </a:ext>
                  </a:extLst>
                </p:cNvPr>
                <p:cNvCxnSpPr>
                  <a:cxnSpLocks/>
                  <a:stCxn id="20" idx="6"/>
                  <a:endCxn id="31" idx="2"/>
                </p:cNvCxnSpPr>
                <p:nvPr/>
              </p:nvCxnSpPr>
              <p:spPr>
                <a:xfrm>
                  <a:off x="2811780" y="2414588"/>
                  <a:ext cx="600075" cy="1471613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16C8962-A19E-ED70-A751-13AA7B8F7BCD}"/>
                </a:ext>
              </a:extLst>
            </p:cNvPr>
            <p:cNvSpPr txBox="1"/>
            <p:nvPr/>
          </p:nvSpPr>
          <p:spPr>
            <a:xfrm>
              <a:off x="3745915" y="1498104"/>
              <a:ext cx="11639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Input</a:t>
              </a:r>
              <a:endParaRPr lang="ko-KR" altLang="en-US" sz="1600" dirty="0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F4CB04C-49B8-FB17-B9C6-22ACDDCDB7F9}"/>
                </a:ext>
              </a:extLst>
            </p:cNvPr>
            <p:cNvGrpSpPr/>
            <p:nvPr/>
          </p:nvGrpSpPr>
          <p:grpSpPr>
            <a:xfrm>
              <a:off x="7223022" y="1380756"/>
              <a:ext cx="1163957" cy="573250"/>
              <a:chOff x="7223022" y="1380756"/>
              <a:chExt cx="1163957" cy="573250"/>
            </a:xfrm>
          </p:grpSpPr>
          <p:sp>
            <p:nvSpPr>
              <p:cNvPr id="140" name="화살표: 오른쪽 139">
                <a:extLst>
                  <a:ext uri="{FF2B5EF4-FFF2-40B4-BE49-F238E27FC236}">
                    <a16:creationId xmlns:a16="http://schemas.microsoft.com/office/drawing/2014/main" id="{9E2CF894-FA8C-A6F2-FBD5-818A9B67433C}"/>
                  </a:ext>
                </a:extLst>
              </p:cNvPr>
              <p:cNvSpPr/>
              <p:nvPr/>
            </p:nvSpPr>
            <p:spPr>
              <a:xfrm>
                <a:off x="7317483" y="1380756"/>
                <a:ext cx="1069496" cy="573250"/>
              </a:xfrm>
              <a:prstGeom prst="right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45B4315-39D6-1474-88D5-1677AD0AC32E}"/>
                  </a:ext>
                </a:extLst>
              </p:cNvPr>
              <p:cNvSpPr txBox="1"/>
              <p:nvPr/>
            </p:nvSpPr>
            <p:spPr>
              <a:xfrm>
                <a:off x="7223022" y="1498104"/>
                <a:ext cx="11639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Output</a:t>
                </a:r>
                <a:endParaRPr lang="ko-KR" altLang="en-US" sz="1600" dirty="0"/>
              </a:p>
            </p:txBody>
          </p:sp>
        </p:grpSp>
        <p:pic>
          <p:nvPicPr>
            <p:cNvPr id="1028" name="Picture 4" descr="과학] &quot;파랑인데 파랑이 아니다?&quot;…색소 없이 만들어지는 색깔의 비밀, '광구조' &lt; 인문·사회·과학 &lt; 학습정보 &lt; 기사본문 -  에듀진 인터넷 교육신문">
              <a:extLst>
                <a:ext uri="{FF2B5EF4-FFF2-40B4-BE49-F238E27FC236}">
                  <a16:creationId xmlns:a16="http://schemas.microsoft.com/office/drawing/2014/main" id="{5080998B-FBB4-B70C-0AA7-FB6B833BCA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7112" y="879160"/>
              <a:ext cx="1970554" cy="1576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B3EF99D-DBF5-44E1-6B1C-DC60B95A4287}"/>
                </a:ext>
              </a:extLst>
            </p:cNvPr>
            <p:cNvSpPr txBox="1"/>
            <p:nvPr/>
          </p:nvSpPr>
          <p:spPr>
            <a:xfrm>
              <a:off x="8601985" y="1482715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“</a:t>
              </a:r>
              <a:r>
                <a:rPr lang="ko-KR" altLang="en-US" dirty="0"/>
                <a:t>나비</a:t>
              </a:r>
              <a:r>
                <a:rPr lang="en-US" altLang="ko-KR" dirty="0"/>
                <a:t>” </a:t>
              </a:r>
              <a:r>
                <a:rPr lang="ko-KR" altLang="en-US" dirty="0"/>
                <a:t>입니다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035" name="그룹 1034">
            <a:extLst>
              <a:ext uri="{FF2B5EF4-FFF2-40B4-BE49-F238E27FC236}">
                <a16:creationId xmlns:a16="http://schemas.microsoft.com/office/drawing/2014/main" id="{CFA62DE5-E917-27BB-842F-CF26C5B3D0E8}"/>
              </a:ext>
            </a:extLst>
          </p:cNvPr>
          <p:cNvGrpSpPr/>
          <p:nvPr/>
        </p:nvGrpSpPr>
        <p:grpSpPr>
          <a:xfrm>
            <a:off x="9725708" y="4533888"/>
            <a:ext cx="2120988" cy="2071711"/>
            <a:chOff x="7797924" y="3806955"/>
            <a:chExt cx="2120988" cy="2071711"/>
          </a:xfrm>
        </p:grpSpPr>
        <p:sp>
          <p:nvSpPr>
            <p:cNvPr id="1032" name="정육면체 1031">
              <a:extLst>
                <a:ext uri="{FF2B5EF4-FFF2-40B4-BE49-F238E27FC236}">
                  <a16:creationId xmlns:a16="http://schemas.microsoft.com/office/drawing/2014/main" id="{E307999A-86DB-787E-2826-B9901273E113}"/>
                </a:ext>
              </a:extLst>
            </p:cNvPr>
            <p:cNvSpPr/>
            <p:nvPr/>
          </p:nvSpPr>
          <p:spPr>
            <a:xfrm>
              <a:off x="7847201" y="3806955"/>
              <a:ext cx="2071711" cy="2071711"/>
            </a:xfrm>
            <a:prstGeom prst="cube">
              <a:avLst>
                <a:gd name="adj" fmla="val 1856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CCCE9BC0-EE08-F7E2-4D13-F4255EAF3C7A}"/>
                </a:ext>
              </a:extLst>
            </p:cNvPr>
            <p:cNvSpPr txBox="1"/>
            <p:nvPr/>
          </p:nvSpPr>
          <p:spPr>
            <a:xfrm>
              <a:off x="7797924" y="3806955"/>
              <a:ext cx="2011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대리 모델</a:t>
              </a:r>
            </a:p>
          </p:txBody>
        </p:sp>
      </p:grpSp>
      <p:graphicFrame>
        <p:nvGraphicFramePr>
          <p:cNvPr id="1034" name="표 1033">
            <a:extLst>
              <a:ext uri="{FF2B5EF4-FFF2-40B4-BE49-F238E27FC236}">
                <a16:creationId xmlns:a16="http://schemas.microsoft.com/office/drawing/2014/main" id="{C13A7BDA-C0F3-0C2A-1C73-9A259B351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191295"/>
              </p:ext>
            </p:extLst>
          </p:nvPr>
        </p:nvGraphicFramePr>
        <p:xfrm>
          <a:off x="9881420" y="5032622"/>
          <a:ext cx="150582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5826">
                  <a:extLst>
                    <a:ext uri="{9D8B030D-6E8A-4147-A177-3AD203B41FA5}">
                      <a16:colId xmlns:a16="http://schemas.microsoft.com/office/drawing/2014/main" val="3317630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선형회귀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88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로지스틱회귀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522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의사결정트리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180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SVM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036337"/>
                  </a:ext>
                </a:extLst>
              </a:tr>
            </a:tbl>
          </a:graphicData>
        </a:graphic>
      </p:graphicFrame>
      <p:sp>
        <p:nvSpPr>
          <p:cNvPr id="1036" name="TextBox 1035">
            <a:extLst>
              <a:ext uri="{FF2B5EF4-FFF2-40B4-BE49-F238E27FC236}">
                <a16:creationId xmlns:a16="http://schemas.microsoft.com/office/drawing/2014/main" id="{0B63FBC4-4C7F-A658-11EB-583934674791}"/>
              </a:ext>
            </a:extLst>
          </p:cNvPr>
          <p:cNvSpPr txBox="1"/>
          <p:nvPr/>
        </p:nvSpPr>
        <p:spPr>
          <a:xfrm>
            <a:off x="6741427" y="5246579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무엇을 근거로 판단 하였는가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1039" name="직선 화살표 연결선 1038">
            <a:extLst>
              <a:ext uri="{FF2B5EF4-FFF2-40B4-BE49-F238E27FC236}">
                <a16:creationId xmlns:a16="http://schemas.microsoft.com/office/drawing/2014/main" id="{48CBCD5D-113C-4BA3-3DE3-BAAB44B7B5E9}"/>
              </a:ext>
            </a:extLst>
          </p:cNvPr>
          <p:cNvCxnSpPr>
            <a:cxnSpLocks/>
            <a:stCxn id="28" idx="2"/>
            <a:endCxn id="1036" idx="0"/>
          </p:cNvCxnSpPr>
          <p:nvPr/>
        </p:nvCxnSpPr>
        <p:spPr>
          <a:xfrm>
            <a:off x="7693927" y="4818666"/>
            <a:ext cx="0" cy="4279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2" name="화살표: 오른쪽으로 구부러짐 1041">
            <a:extLst>
              <a:ext uri="{FF2B5EF4-FFF2-40B4-BE49-F238E27FC236}">
                <a16:creationId xmlns:a16="http://schemas.microsoft.com/office/drawing/2014/main" id="{014AE05F-7BEE-6CE9-CA3B-E3B3A3F78A92}"/>
              </a:ext>
            </a:extLst>
          </p:cNvPr>
          <p:cNvSpPr/>
          <p:nvPr/>
        </p:nvSpPr>
        <p:spPr>
          <a:xfrm rot="3916345">
            <a:off x="8690933" y="4215671"/>
            <a:ext cx="542925" cy="1311502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301CF7B0-4F27-9D37-C46C-FB83EC02FB00}"/>
              </a:ext>
            </a:extLst>
          </p:cNvPr>
          <p:cNvSpPr txBox="1"/>
          <p:nvPr/>
        </p:nvSpPr>
        <p:spPr>
          <a:xfrm>
            <a:off x="8155250" y="419518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설명력 제공</a:t>
            </a:r>
          </a:p>
        </p:txBody>
      </p:sp>
      <p:sp>
        <p:nvSpPr>
          <p:cNvPr id="16" name="순서도: 대체 처리 15">
            <a:extLst>
              <a:ext uri="{FF2B5EF4-FFF2-40B4-BE49-F238E27FC236}">
                <a16:creationId xmlns:a16="http://schemas.microsoft.com/office/drawing/2014/main" id="{4978BDE1-1871-4944-10DD-C8E9CBA46BDC}"/>
              </a:ext>
            </a:extLst>
          </p:cNvPr>
          <p:cNvSpPr/>
          <p:nvPr/>
        </p:nvSpPr>
        <p:spPr>
          <a:xfrm>
            <a:off x="271462" y="3002036"/>
            <a:ext cx="1874428" cy="701178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LIME</a:t>
            </a:r>
          </a:p>
          <a:p>
            <a:pPr algn="ctr"/>
            <a:r>
              <a:rPr lang="ko-KR" altLang="en-US" dirty="0"/>
              <a:t>예측 과정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FF1B6CF6-661E-6010-00D7-ED3D3FE5D013}"/>
              </a:ext>
            </a:extLst>
          </p:cNvPr>
          <p:cNvSpPr/>
          <p:nvPr/>
        </p:nvSpPr>
        <p:spPr>
          <a:xfrm>
            <a:off x="2326415" y="4371757"/>
            <a:ext cx="1014166" cy="54359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5A8B227-B145-FA75-7B71-328A924971D1}"/>
              </a:ext>
            </a:extLst>
          </p:cNvPr>
          <p:cNvGrpSpPr/>
          <p:nvPr/>
        </p:nvGrpSpPr>
        <p:grpSpPr>
          <a:xfrm>
            <a:off x="3455047" y="3651729"/>
            <a:ext cx="1983649" cy="1983650"/>
            <a:chOff x="4676774" y="1478280"/>
            <a:chExt cx="2699385" cy="269938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7D31182-A6C9-896C-595D-B8862C25E767}"/>
                </a:ext>
              </a:extLst>
            </p:cNvPr>
            <p:cNvGrpSpPr/>
            <p:nvPr/>
          </p:nvGrpSpPr>
          <p:grpSpPr>
            <a:xfrm>
              <a:off x="4676774" y="1478280"/>
              <a:ext cx="2699385" cy="2699385"/>
              <a:chOff x="4676774" y="1478280"/>
              <a:chExt cx="2699385" cy="2699385"/>
            </a:xfrm>
          </p:grpSpPr>
          <p:sp>
            <p:nvSpPr>
              <p:cNvPr id="107" name="정육면체 106">
                <a:extLst>
                  <a:ext uri="{FF2B5EF4-FFF2-40B4-BE49-F238E27FC236}">
                    <a16:creationId xmlns:a16="http://schemas.microsoft.com/office/drawing/2014/main" id="{8548D5D4-F41B-3400-ACB7-12AA33F595FB}"/>
                  </a:ext>
                </a:extLst>
              </p:cNvPr>
              <p:cNvSpPr/>
              <p:nvPr/>
            </p:nvSpPr>
            <p:spPr>
              <a:xfrm>
                <a:off x="4676774" y="1478280"/>
                <a:ext cx="2699385" cy="2699385"/>
              </a:xfrm>
              <a:prstGeom prst="cube">
                <a:avLst>
                  <a:gd name="adj" fmla="val 20686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A8975EF-37BB-4432-0418-92FDE3FE1A94}"/>
                  </a:ext>
                </a:extLst>
              </p:cNvPr>
              <p:cNvSpPr txBox="1"/>
              <p:nvPr/>
            </p:nvSpPr>
            <p:spPr>
              <a:xfrm>
                <a:off x="5231128" y="1529648"/>
                <a:ext cx="1590675" cy="476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BlackBox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BF4C28A6-C823-FF51-432C-0D62D2836129}"/>
                </a:ext>
              </a:extLst>
            </p:cNvPr>
            <p:cNvGrpSpPr/>
            <p:nvPr/>
          </p:nvGrpSpPr>
          <p:grpSpPr>
            <a:xfrm>
              <a:off x="5177118" y="2156459"/>
              <a:ext cx="1423707" cy="1910715"/>
              <a:chOff x="831056" y="1417320"/>
              <a:chExt cx="3198019" cy="4291965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E0A42C3C-442B-CD5E-9849-349105E1A50B}"/>
                  </a:ext>
                </a:extLst>
              </p:cNvPr>
              <p:cNvGrpSpPr/>
              <p:nvPr/>
            </p:nvGrpSpPr>
            <p:grpSpPr>
              <a:xfrm>
                <a:off x="831056" y="1417320"/>
                <a:ext cx="617220" cy="4291965"/>
                <a:chOff x="1802606" y="1348740"/>
                <a:chExt cx="617220" cy="4291965"/>
              </a:xfrm>
            </p:grpSpPr>
            <p:sp>
              <p:nvSpPr>
                <p:cNvPr id="98" name="타원 97">
                  <a:extLst>
                    <a:ext uri="{FF2B5EF4-FFF2-40B4-BE49-F238E27FC236}">
                      <a16:creationId xmlns:a16="http://schemas.microsoft.com/office/drawing/2014/main" id="{CE5DBFD1-16AE-816B-3E8E-21755182D779}"/>
                    </a:ext>
                  </a:extLst>
                </p:cNvPr>
                <p:cNvSpPr/>
                <p:nvPr/>
              </p:nvSpPr>
              <p:spPr>
                <a:xfrm>
                  <a:off x="1802606" y="3560445"/>
                  <a:ext cx="617220" cy="6172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타원 98">
                  <a:extLst>
                    <a:ext uri="{FF2B5EF4-FFF2-40B4-BE49-F238E27FC236}">
                      <a16:creationId xmlns:a16="http://schemas.microsoft.com/office/drawing/2014/main" id="{C1DC228A-BF29-1A02-6CA0-022671E1218F}"/>
                    </a:ext>
                  </a:extLst>
                </p:cNvPr>
                <p:cNvSpPr/>
                <p:nvPr/>
              </p:nvSpPr>
              <p:spPr>
                <a:xfrm>
                  <a:off x="1802606" y="4291965"/>
                  <a:ext cx="617220" cy="6172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타원 100">
                  <a:extLst>
                    <a:ext uri="{FF2B5EF4-FFF2-40B4-BE49-F238E27FC236}">
                      <a16:creationId xmlns:a16="http://schemas.microsoft.com/office/drawing/2014/main" id="{86ADC541-5053-EFF4-F84E-0D169DB2677E}"/>
                    </a:ext>
                  </a:extLst>
                </p:cNvPr>
                <p:cNvSpPr/>
                <p:nvPr/>
              </p:nvSpPr>
              <p:spPr>
                <a:xfrm>
                  <a:off x="1802606" y="5023485"/>
                  <a:ext cx="617220" cy="6172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타원 101">
                  <a:extLst>
                    <a:ext uri="{FF2B5EF4-FFF2-40B4-BE49-F238E27FC236}">
                      <a16:creationId xmlns:a16="http://schemas.microsoft.com/office/drawing/2014/main" id="{8DE2BE5A-3B5F-A5B0-EEE2-84DC6FD18386}"/>
                    </a:ext>
                  </a:extLst>
                </p:cNvPr>
                <p:cNvSpPr/>
                <p:nvPr/>
              </p:nvSpPr>
              <p:spPr>
                <a:xfrm>
                  <a:off x="1802606" y="1348740"/>
                  <a:ext cx="617220" cy="6172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146B0743-AC62-E65E-E511-8DB1D011FB80}"/>
                    </a:ext>
                  </a:extLst>
                </p:cNvPr>
                <p:cNvSpPr/>
                <p:nvPr/>
              </p:nvSpPr>
              <p:spPr>
                <a:xfrm>
                  <a:off x="1802606" y="2080260"/>
                  <a:ext cx="617220" cy="6172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타원 104">
                  <a:extLst>
                    <a:ext uri="{FF2B5EF4-FFF2-40B4-BE49-F238E27FC236}">
                      <a16:creationId xmlns:a16="http://schemas.microsoft.com/office/drawing/2014/main" id="{7E50A0C7-A46B-C45C-509F-D6458442AC6E}"/>
                    </a:ext>
                  </a:extLst>
                </p:cNvPr>
                <p:cNvSpPr/>
                <p:nvPr/>
              </p:nvSpPr>
              <p:spPr>
                <a:xfrm>
                  <a:off x="1802606" y="2811780"/>
                  <a:ext cx="617220" cy="6172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6F9FC3A7-D4E6-07D4-97F0-3C43CE7C026B}"/>
                  </a:ext>
                </a:extLst>
              </p:cNvPr>
              <p:cNvGrpSpPr/>
              <p:nvPr/>
            </p:nvGrpSpPr>
            <p:grpSpPr>
              <a:xfrm>
                <a:off x="2194560" y="2105978"/>
                <a:ext cx="617220" cy="2828925"/>
                <a:chOff x="2194560" y="2148840"/>
                <a:chExt cx="617220" cy="2828925"/>
              </a:xfrm>
            </p:grpSpPr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5820BBCA-7AA9-942F-D1DF-8D5AD9F92898}"/>
                    </a:ext>
                  </a:extLst>
                </p:cNvPr>
                <p:cNvSpPr/>
                <p:nvPr/>
              </p:nvSpPr>
              <p:spPr>
                <a:xfrm>
                  <a:off x="2194560" y="4360545"/>
                  <a:ext cx="617220" cy="6172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7D472184-3FC7-9A6C-4724-55E0437B864A}"/>
                    </a:ext>
                  </a:extLst>
                </p:cNvPr>
                <p:cNvSpPr/>
                <p:nvPr/>
              </p:nvSpPr>
              <p:spPr>
                <a:xfrm>
                  <a:off x="2194560" y="2148840"/>
                  <a:ext cx="617220" cy="6172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타원 94">
                  <a:extLst>
                    <a:ext uri="{FF2B5EF4-FFF2-40B4-BE49-F238E27FC236}">
                      <a16:creationId xmlns:a16="http://schemas.microsoft.com/office/drawing/2014/main" id="{9256089F-0189-0FAA-4274-14F83E0067C6}"/>
                    </a:ext>
                  </a:extLst>
                </p:cNvPr>
                <p:cNvSpPr/>
                <p:nvPr/>
              </p:nvSpPr>
              <p:spPr>
                <a:xfrm>
                  <a:off x="2194560" y="2880360"/>
                  <a:ext cx="617220" cy="6172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id="{F7C48468-D793-D749-6937-64D1AAC18C65}"/>
                    </a:ext>
                  </a:extLst>
                </p:cNvPr>
                <p:cNvSpPr/>
                <p:nvPr/>
              </p:nvSpPr>
              <p:spPr>
                <a:xfrm>
                  <a:off x="2194560" y="3611880"/>
                  <a:ext cx="617220" cy="6172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4727E66A-283A-E72E-D673-914C1289731F}"/>
                  </a:ext>
                </a:extLst>
              </p:cNvPr>
              <p:cNvGrpSpPr/>
              <p:nvPr/>
            </p:nvGrpSpPr>
            <p:grpSpPr>
              <a:xfrm>
                <a:off x="3411855" y="2846071"/>
                <a:ext cx="617220" cy="1348740"/>
                <a:chOff x="3841433" y="3429000"/>
                <a:chExt cx="617220" cy="1348740"/>
              </a:xfrm>
            </p:grpSpPr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CC56AE8D-9E71-5015-3B34-B08A4849D84E}"/>
                    </a:ext>
                  </a:extLst>
                </p:cNvPr>
                <p:cNvSpPr/>
                <p:nvPr/>
              </p:nvSpPr>
              <p:spPr>
                <a:xfrm>
                  <a:off x="3841433" y="3429000"/>
                  <a:ext cx="617220" cy="6172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88167382-DF54-63D8-2B9C-2E0E9F0A5BD3}"/>
                    </a:ext>
                  </a:extLst>
                </p:cNvPr>
                <p:cNvSpPr/>
                <p:nvPr/>
              </p:nvSpPr>
              <p:spPr>
                <a:xfrm>
                  <a:off x="3841433" y="4160520"/>
                  <a:ext cx="617220" cy="6172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A3B40855-7FAF-D42E-3C14-820D08608168}"/>
                  </a:ext>
                </a:extLst>
              </p:cNvPr>
              <p:cNvCxnSpPr>
                <a:cxnSpLocks/>
                <a:stCxn id="102" idx="6"/>
                <a:endCxn id="93" idx="2"/>
              </p:cNvCxnSpPr>
              <p:nvPr/>
            </p:nvCxnSpPr>
            <p:spPr>
              <a:xfrm>
                <a:off x="1448276" y="1725930"/>
                <a:ext cx="746284" cy="688658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6BCE17D9-7CBA-9DD0-B4B8-3F28439FE988}"/>
                  </a:ext>
                </a:extLst>
              </p:cNvPr>
              <p:cNvCxnSpPr>
                <a:cxnSpLocks/>
                <a:stCxn id="102" idx="6"/>
                <a:endCxn id="95" idx="2"/>
              </p:cNvCxnSpPr>
              <p:nvPr/>
            </p:nvCxnSpPr>
            <p:spPr>
              <a:xfrm>
                <a:off x="1448276" y="1725930"/>
                <a:ext cx="746284" cy="1420178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50664A61-828B-A022-4A97-1A825C84815D}"/>
                  </a:ext>
                </a:extLst>
              </p:cNvPr>
              <p:cNvCxnSpPr>
                <a:cxnSpLocks/>
                <a:stCxn id="102" idx="6"/>
                <a:endCxn id="96" idx="2"/>
              </p:cNvCxnSpPr>
              <p:nvPr/>
            </p:nvCxnSpPr>
            <p:spPr>
              <a:xfrm>
                <a:off x="1448276" y="1725930"/>
                <a:ext cx="746284" cy="2151698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5E211473-680B-3C9D-A565-EE2B1315B02D}"/>
                  </a:ext>
                </a:extLst>
              </p:cNvPr>
              <p:cNvCxnSpPr>
                <a:cxnSpLocks/>
                <a:stCxn id="102" idx="6"/>
                <a:endCxn id="92" idx="2"/>
              </p:cNvCxnSpPr>
              <p:nvPr/>
            </p:nvCxnSpPr>
            <p:spPr>
              <a:xfrm>
                <a:off x="1448276" y="1725930"/>
                <a:ext cx="746284" cy="290036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AAC69916-5D0E-D36D-9ADE-37D802FDFA1C}"/>
                  </a:ext>
                </a:extLst>
              </p:cNvPr>
              <p:cNvCxnSpPr>
                <a:cxnSpLocks/>
                <a:stCxn id="104" idx="6"/>
                <a:endCxn id="93" idx="2"/>
              </p:cNvCxnSpPr>
              <p:nvPr/>
            </p:nvCxnSpPr>
            <p:spPr>
              <a:xfrm flipV="1">
                <a:off x="1448276" y="2414588"/>
                <a:ext cx="746284" cy="4286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DF17E941-50CA-66BF-BB00-17A9B2E79938}"/>
                  </a:ext>
                </a:extLst>
              </p:cNvPr>
              <p:cNvCxnSpPr>
                <a:cxnSpLocks/>
                <a:stCxn id="104" idx="6"/>
                <a:endCxn id="95" idx="2"/>
              </p:cNvCxnSpPr>
              <p:nvPr/>
            </p:nvCxnSpPr>
            <p:spPr>
              <a:xfrm>
                <a:off x="1448276" y="2457450"/>
                <a:ext cx="746284" cy="688658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8B82A00B-A68C-30B2-D851-812F06D5422B}"/>
                  </a:ext>
                </a:extLst>
              </p:cNvPr>
              <p:cNvCxnSpPr>
                <a:cxnSpLocks/>
                <a:stCxn id="104" idx="6"/>
                <a:endCxn id="96" idx="2"/>
              </p:cNvCxnSpPr>
              <p:nvPr/>
            </p:nvCxnSpPr>
            <p:spPr>
              <a:xfrm>
                <a:off x="1448276" y="2457450"/>
                <a:ext cx="746284" cy="1420178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43339BF8-4D95-A9CE-1727-7DF87ADE7416}"/>
                  </a:ext>
                </a:extLst>
              </p:cNvPr>
              <p:cNvCxnSpPr>
                <a:cxnSpLocks/>
                <a:stCxn id="104" idx="6"/>
                <a:endCxn id="92" idx="2"/>
              </p:cNvCxnSpPr>
              <p:nvPr/>
            </p:nvCxnSpPr>
            <p:spPr>
              <a:xfrm>
                <a:off x="1448276" y="2457450"/>
                <a:ext cx="746284" cy="216884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id="{FFB960CD-5BB0-805C-7787-6ACC091365C5}"/>
                  </a:ext>
                </a:extLst>
              </p:cNvPr>
              <p:cNvCxnSpPr>
                <a:cxnSpLocks/>
                <a:stCxn id="105" idx="6"/>
                <a:endCxn id="93" idx="2"/>
              </p:cNvCxnSpPr>
              <p:nvPr/>
            </p:nvCxnSpPr>
            <p:spPr>
              <a:xfrm flipV="1">
                <a:off x="1448276" y="2414588"/>
                <a:ext cx="746284" cy="77438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DBFB553C-852B-D802-EFB3-9F01CB7B74B6}"/>
                  </a:ext>
                </a:extLst>
              </p:cNvPr>
              <p:cNvCxnSpPr>
                <a:cxnSpLocks/>
                <a:stCxn id="105" idx="6"/>
                <a:endCxn id="95" idx="2"/>
              </p:cNvCxnSpPr>
              <p:nvPr/>
            </p:nvCxnSpPr>
            <p:spPr>
              <a:xfrm flipV="1">
                <a:off x="1448276" y="3146108"/>
                <a:ext cx="746284" cy="4286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5A8E6B0F-1482-1DF3-D961-6469370480B2}"/>
                  </a:ext>
                </a:extLst>
              </p:cNvPr>
              <p:cNvCxnSpPr>
                <a:cxnSpLocks/>
                <a:stCxn id="105" idx="6"/>
                <a:endCxn id="96" idx="2"/>
              </p:cNvCxnSpPr>
              <p:nvPr/>
            </p:nvCxnSpPr>
            <p:spPr>
              <a:xfrm>
                <a:off x="1448276" y="3188970"/>
                <a:ext cx="746284" cy="688658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F2736C0A-0449-F8B9-7280-BF8027051516}"/>
                  </a:ext>
                </a:extLst>
              </p:cNvPr>
              <p:cNvCxnSpPr>
                <a:cxnSpLocks/>
                <a:stCxn id="105" idx="6"/>
                <a:endCxn id="92" idx="2"/>
              </p:cNvCxnSpPr>
              <p:nvPr/>
            </p:nvCxnSpPr>
            <p:spPr>
              <a:xfrm>
                <a:off x="1448276" y="3188970"/>
                <a:ext cx="746284" cy="143732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EA634B69-38E4-C377-6EAC-32C3476FA7DF}"/>
                  </a:ext>
                </a:extLst>
              </p:cNvPr>
              <p:cNvCxnSpPr>
                <a:cxnSpLocks/>
                <a:stCxn id="98" idx="6"/>
                <a:endCxn id="93" idx="2"/>
              </p:cNvCxnSpPr>
              <p:nvPr/>
            </p:nvCxnSpPr>
            <p:spPr>
              <a:xfrm flipV="1">
                <a:off x="1448276" y="2414588"/>
                <a:ext cx="746284" cy="1523047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ACEFA8A7-5478-EA2F-FFB6-DA499EF4B877}"/>
                  </a:ext>
                </a:extLst>
              </p:cNvPr>
              <p:cNvCxnSpPr>
                <a:cxnSpLocks/>
                <a:stCxn id="98" idx="6"/>
                <a:endCxn id="95" idx="2"/>
              </p:cNvCxnSpPr>
              <p:nvPr/>
            </p:nvCxnSpPr>
            <p:spPr>
              <a:xfrm flipV="1">
                <a:off x="1448276" y="3146108"/>
                <a:ext cx="746284" cy="791527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5141608F-A429-1EB4-5EF6-36C071E3AD86}"/>
                  </a:ext>
                </a:extLst>
              </p:cNvPr>
              <p:cNvCxnSpPr>
                <a:cxnSpLocks/>
                <a:stCxn id="98" idx="6"/>
                <a:endCxn id="96" idx="2"/>
              </p:cNvCxnSpPr>
              <p:nvPr/>
            </p:nvCxnSpPr>
            <p:spPr>
              <a:xfrm flipV="1">
                <a:off x="1448276" y="3877628"/>
                <a:ext cx="746284" cy="60007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FC3B691D-AE23-7714-8A6D-223E7308BAE6}"/>
                  </a:ext>
                </a:extLst>
              </p:cNvPr>
              <p:cNvCxnSpPr>
                <a:cxnSpLocks/>
                <a:stCxn id="98" idx="6"/>
                <a:endCxn id="92" idx="2"/>
              </p:cNvCxnSpPr>
              <p:nvPr/>
            </p:nvCxnSpPr>
            <p:spPr>
              <a:xfrm>
                <a:off x="1448276" y="3937635"/>
                <a:ext cx="746284" cy="688658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82F8CB39-D1C6-A4A9-59A3-6516DEFA5A14}"/>
                  </a:ext>
                </a:extLst>
              </p:cNvPr>
              <p:cNvCxnSpPr>
                <a:cxnSpLocks/>
                <a:stCxn id="99" idx="6"/>
                <a:endCxn id="92" idx="2"/>
              </p:cNvCxnSpPr>
              <p:nvPr/>
            </p:nvCxnSpPr>
            <p:spPr>
              <a:xfrm flipV="1">
                <a:off x="1448276" y="4626293"/>
                <a:ext cx="746284" cy="4286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직선 화살표 연결선 65">
                <a:extLst>
                  <a:ext uri="{FF2B5EF4-FFF2-40B4-BE49-F238E27FC236}">
                    <a16:creationId xmlns:a16="http://schemas.microsoft.com/office/drawing/2014/main" id="{5A9E3BEA-A7A2-C9F5-E1C0-FA4A4CBA84C4}"/>
                  </a:ext>
                </a:extLst>
              </p:cNvPr>
              <p:cNvCxnSpPr>
                <a:cxnSpLocks/>
                <a:stCxn id="99" idx="6"/>
                <a:endCxn id="96" idx="2"/>
              </p:cNvCxnSpPr>
              <p:nvPr/>
            </p:nvCxnSpPr>
            <p:spPr>
              <a:xfrm flipV="1">
                <a:off x="1448276" y="3877628"/>
                <a:ext cx="746284" cy="791527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C866041E-B805-D79E-222D-10C591F230B1}"/>
                  </a:ext>
                </a:extLst>
              </p:cNvPr>
              <p:cNvCxnSpPr>
                <a:cxnSpLocks/>
                <a:stCxn id="99" idx="6"/>
                <a:endCxn id="95" idx="2"/>
              </p:cNvCxnSpPr>
              <p:nvPr/>
            </p:nvCxnSpPr>
            <p:spPr>
              <a:xfrm flipV="1">
                <a:off x="1448276" y="3146108"/>
                <a:ext cx="746284" cy="1523047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543DB2D9-FCB3-92E7-DA08-69C442AA8BAA}"/>
                  </a:ext>
                </a:extLst>
              </p:cNvPr>
              <p:cNvCxnSpPr>
                <a:cxnSpLocks/>
                <a:stCxn id="99" idx="6"/>
                <a:endCxn id="93" idx="2"/>
              </p:cNvCxnSpPr>
              <p:nvPr/>
            </p:nvCxnSpPr>
            <p:spPr>
              <a:xfrm flipV="1">
                <a:off x="1448276" y="2414588"/>
                <a:ext cx="746284" cy="2254567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>
                <a:extLst>
                  <a:ext uri="{FF2B5EF4-FFF2-40B4-BE49-F238E27FC236}">
                    <a16:creationId xmlns:a16="http://schemas.microsoft.com/office/drawing/2014/main" id="{19FFAF7C-4B27-F45D-7A4A-DD3A8D30F63A}"/>
                  </a:ext>
                </a:extLst>
              </p:cNvPr>
              <p:cNvCxnSpPr>
                <a:cxnSpLocks/>
                <a:stCxn id="101" idx="6"/>
                <a:endCxn id="92" idx="2"/>
              </p:cNvCxnSpPr>
              <p:nvPr/>
            </p:nvCxnSpPr>
            <p:spPr>
              <a:xfrm flipV="1">
                <a:off x="1448276" y="4626293"/>
                <a:ext cx="746284" cy="77438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>
                <a:extLst>
                  <a:ext uri="{FF2B5EF4-FFF2-40B4-BE49-F238E27FC236}">
                    <a16:creationId xmlns:a16="http://schemas.microsoft.com/office/drawing/2014/main" id="{BE8A42AC-2F08-E070-F0A5-C42FE34729CE}"/>
                  </a:ext>
                </a:extLst>
              </p:cNvPr>
              <p:cNvCxnSpPr>
                <a:cxnSpLocks/>
                <a:stCxn id="101" idx="6"/>
                <a:endCxn id="96" idx="2"/>
              </p:cNvCxnSpPr>
              <p:nvPr/>
            </p:nvCxnSpPr>
            <p:spPr>
              <a:xfrm flipV="1">
                <a:off x="1448276" y="3877628"/>
                <a:ext cx="746284" cy="1523047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4F689A54-6642-A7B0-DBF2-58F78C99DF23}"/>
                  </a:ext>
                </a:extLst>
              </p:cNvPr>
              <p:cNvCxnSpPr>
                <a:cxnSpLocks/>
                <a:stCxn id="101" idx="6"/>
                <a:endCxn id="95" idx="2"/>
              </p:cNvCxnSpPr>
              <p:nvPr/>
            </p:nvCxnSpPr>
            <p:spPr>
              <a:xfrm flipV="1">
                <a:off x="1448276" y="3146108"/>
                <a:ext cx="746284" cy="2254567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AE62C604-B4DC-B0B3-2CA9-033661E8B7B0}"/>
                  </a:ext>
                </a:extLst>
              </p:cNvPr>
              <p:cNvCxnSpPr>
                <a:cxnSpLocks/>
                <a:stCxn id="101" idx="6"/>
                <a:endCxn id="93" idx="2"/>
              </p:cNvCxnSpPr>
              <p:nvPr/>
            </p:nvCxnSpPr>
            <p:spPr>
              <a:xfrm flipV="1">
                <a:off x="1448276" y="2414588"/>
                <a:ext cx="746284" cy="2986087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D4A4ED82-533E-B7AE-3528-2455E478D1CB}"/>
                  </a:ext>
                </a:extLst>
              </p:cNvPr>
              <p:cNvCxnSpPr>
                <a:cxnSpLocks/>
                <a:stCxn id="93" idx="6"/>
                <a:endCxn id="89" idx="2"/>
              </p:cNvCxnSpPr>
              <p:nvPr/>
            </p:nvCxnSpPr>
            <p:spPr>
              <a:xfrm>
                <a:off x="2811780" y="2414588"/>
                <a:ext cx="600075" cy="74009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직선 화살표 연결선 77">
                <a:extLst>
                  <a:ext uri="{FF2B5EF4-FFF2-40B4-BE49-F238E27FC236}">
                    <a16:creationId xmlns:a16="http://schemas.microsoft.com/office/drawing/2014/main" id="{5E038D55-3426-BB56-4E19-A09E3C795F2A}"/>
                  </a:ext>
                </a:extLst>
              </p:cNvPr>
              <p:cNvCxnSpPr>
                <a:cxnSpLocks/>
                <a:stCxn id="95" idx="6"/>
                <a:endCxn id="89" idx="2"/>
              </p:cNvCxnSpPr>
              <p:nvPr/>
            </p:nvCxnSpPr>
            <p:spPr>
              <a:xfrm>
                <a:off x="2811780" y="3146108"/>
                <a:ext cx="600075" cy="857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직선 화살표 연결선 79">
                <a:extLst>
                  <a:ext uri="{FF2B5EF4-FFF2-40B4-BE49-F238E27FC236}">
                    <a16:creationId xmlns:a16="http://schemas.microsoft.com/office/drawing/2014/main" id="{B1CD6BC3-4353-95E7-E625-3ABDCCB5941C}"/>
                  </a:ext>
                </a:extLst>
              </p:cNvPr>
              <p:cNvCxnSpPr>
                <a:cxnSpLocks/>
                <a:stCxn id="96" idx="6"/>
                <a:endCxn id="89" idx="2"/>
              </p:cNvCxnSpPr>
              <p:nvPr/>
            </p:nvCxnSpPr>
            <p:spPr>
              <a:xfrm flipV="1">
                <a:off x="2811780" y="3154681"/>
                <a:ext cx="600075" cy="722947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9FB273EB-6CCF-4E6B-4B10-D9A3573CD692}"/>
                  </a:ext>
                </a:extLst>
              </p:cNvPr>
              <p:cNvCxnSpPr>
                <a:cxnSpLocks/>
                <a:stCxn id="92" idx="6"/>
                <a:endCxn id="89" idx="2"/>
              </p:cNvCxnSpPr>
              <p:nvPr/>
            </p:nvCxnSpPr>
            <p:spPr>
              <a:xfrm flipV="1">
                <a:off x="2811780" y="3154681"/>
                <a:ext cx="600075" cy="147161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1E1835C4-EA58-9EC0-E095-87DD32A6B9CF}"/>
                  </a:ext>
                </a:extLst>
              </p:cNvPr>
              <p:cNvCxnSpPr>
                <a:cxnSpLocks/>
                <a:stCxn id="92" idx="6"/>
                <a:endCxn id="90" idx="2"/>
              </p:cNvCxnSpPr>
              <p:nvPr/>
            </p:nvCxnSpPr>
            <p:spPr>
              <a:xfrm flipV="1">
                <a:off x="2811780" y="3886201"/>
                <a:ext cx="600075" cy="74009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16C5A428-20B5-046C-3EC5-DB66052D50D4}"/>
                  </a:ext>
                </a:extLst>
              </p:cNvPr>
              <p:cNvCxnSpPr>
                <a:cxnSpLocks/>
                <a:stCxn id="96" idx="6"/>
                <a:endCxn id="90" idx="2"/>
              </p:cNvCxnSpPr>
              <p:nvPr/>
            </p:nvCxnSpPr>
            <p:spPr>
              <a:xfrm>
                <a:off x="2811780" y="3877628"/>
                <a:ext cx="600075" cy="857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20CDE549-7595-244E-E79A-5F499C97A8F4}"/>
                  </a:ext>
                </a:extLst>
              </p:cNvPr>
              <p:cNvCxnSpPr>
                <a:cxnSpLocks/>
                <a:stCxn id="95" idx="6"/>
                <a:endCxn id="90" idx="2"/>
              </p:cNvCxnSpPr>
              <p:nvPr/>
            </p:nvCxnSpPr>
            <p:spPr>
              <a:xfrm>
                <a:off x="2811780" y="3146108"/>
                <a:ext cx="600075" cy="74009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393DD3A3-2AD1-DFD0-2E83-80E121A99131}"/>
                  </a:ext>
                </a:extLst>
              </p:cNvPr>
              <p:cNvCxnSpPr>
                <a:cxnSpLocks/>
                <a:stCxn id="93" idx="6"/>
                <a:endCxn id="90" idx="2"/>
              </p:cNvCxnSpPr>
              <p:nvPr/>
            </p:nvCxnSpPr>
            <p:spPr>
              <a:xfrm>
                <a:off x="2811780" y="2414588"/>
                <a:ext cx="600075" cy="147161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DCDA6E4-8D6C-E1E8-621A-5891A2EA1A48}"/>
              </a:ext>
            </a:extLst>
          </p:cNvPr>
          <p:cNvSpPr txBox="1"/>
          <p:nvPr/>
        </p:nvSpPr>
        <p:spPr>
          <a:xfrm>
            <a:off x="2185860" y="4483034"/>
            <a:ext cx="1103740" cy="321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Input</a:t>
            </a:r>
            <a:endParaRPr lang="ko-KR" altLang="en-US" sz="160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7F36787-9EBF-743D-B6A9-49DA49245989}"/>
              </a:ext>
            </a:extLst>
          </p:cNvPr>
          <p:cNvGrpSpPr/>
          <p:nvPr/>
        </p:nvGrpSpPr>
        <p:grpSpPr>
          <a:xfrm>
            <a:off x="5483081" y="4371757"/>
            <a:ext cx="1103740" cy="543593"/>
            <a:chOff x="7223022" y="1380756"/>
            <a:chExt cx="1163957" cy="573250"/>
          </a:xfrm>
        </p:grpSpPr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BAF568D6-8B5C-0048-77A5-84FBBFA30241}"/>
                </a:ext>
              </a:extLst>
            </p:cNvPr>
            <p:cNvSpPr/>
            <p:nvPr/>
          </p:nvSpPr>
          <p:spPr>
            <a:xfrm>
              <a:off x="7317483" y="1380756"/>
              <a:ext cx="1069496" cy="573250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404C048-32E0-9581-F02D-43BE0369265D}"/>
                </a:ext>
              </a:extLst>
            </p:cNvPr>
            <p:cNvSpPr txBox="1"/>
            <p:nvPr/>
          </p:nvSpPr>
          <p:spPr>
            <a:xfrm>
              <a:off x="7223022" y="1498104"/>
              <a:ext cx="11639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Output</a:t>
              </a:r>
              <a:endParaRPr lang="ko-KR" altLang="en-US" sz="1600" dirty="0"/>
            </a:p>
          </p:txBody>
        </p:sp>
      </p:grpSp>
      <p:pic>
        <p:nvPicPr>
          <p:cNvPr id="26" name="Picture 4" descr="과학] &quot;파랑인데 파랑이 아니다?&quot;…색소 없이 만들어지는 색깔의 비밀, '광구조' &lt; 인문·사회·과학 &lt; 학습정보 &lt; 기사본문 -  에듀진 인터넷 교육신문">
            <a:extLst>
              <a:ext uri="{FF2B5EF4-FFF2-40B4-BE49-F238E27FC236}">
                <a16:creationId xmlns:a16="http://schemas.microsoft.com/office/drawing/2014/main" id="{6E0FD514-9C88-34B4-0070-E7BC3BCF9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46" y="3896110"/>
            <a:ext cx="1868609" cy="149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351C55D-180E-55C4-2832-261D94CA67DB}"/>
              </a:ext>
            </a:extLst>
          </p:cNvPr>
          <p:cNvSpPr txBox="1"/>
          <p:nvPr/>
        </p:nvSpPr>
        <p:spPr>
          <a:xfrm>
            <a:off x="6790704" y="4468441"/>
            <a:ext cx="1806446" cy="35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“</a:t>
            </a:r>
            <a:r>
              <a:rPr lang="ko-KR" altLang="en-US" dirty="0"/>
              <a:t>나비</a:t>
            </a:r>
            <a:r>
              <a:rPr lang="en-US" altLang="ko-KR" dirty="0"/>
              <a:t>”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823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C2635F2A-7938-228F-779D-AFFD4F7674AA}"/>
              </a:ext>
            </a:extLst>
          </p:cNvPr>
          <p:cNvGrpSpPr/>
          <p:nvPr/>
        </p:nvGrpSpPr>
        <p:grpSpPr>
          <a:xfrm>
            <a:off x="8374629" y="84627"/>
            <a:ext cx="3642491" cy="3097775"/>
            <a:chOff x="1312736" y="3690162"/>
            <a:chExt cx="3642491" cy="3097775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BBF82B2-567B-FF88-FFF5-0633E0DBB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2736" y="3690162"/>
              <a:ext cx="3642491" cy="3097775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D1268FE-18EA-4913-ECCE-BFFDE547D8B0}"/>
                </a:ext>
              </a:extLst>
            </p:cNvPr>
            <p:cNvSpPr/>
            <p:nvPr/>
          </p:nvSpPr>
          <p:spPr>
            <a:xfrm>
              <a:off x="2852982" y="4607656"/>
              <a:ext cx="262487" cy="264680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5BDF7066-A7E7-2852-3D96-BBB13463589F}"/>
                </a:ext>
              </a:extLst>
            </p:cNvPr>
            <p:cNvCxnSpPr>
              <a:cxnSpLocks/>
              <a:stCxn id="21" idx="0"/>
              <a:endCxn id="24" idx="1"/>
            </p:cNvCxnSpPr>
            <p:nvPr/>
          </p:nvCxnSpPr>
          <p:spPr>
            <a:xfrm rot="16200000" flipH="1" flipV="1">
              <a:off x="1976324" y="4988989"/>
              <a:ext cx="1389236" cy="626569"/>
            </a:xfrm>
            <a:prstGeom prst="bentConnector4">
              <a:avLst>
                <a:gd name="adj1" fmla="val -16455"/>
                <a:gd name="adj2" fmla="val 136484"/>
              </a:avLst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836B85-BF3D-FF89-4D30-32BC43C6E267}"/>
                </a:ext>
              </a:extLst>
            </p:cNvPr>
            <p:cNvSpPr txBox="1"/>
            <p:nvPr/>
          </p:nvSpPr>
          <p:spPr>
            <a:xfrm>
              <a:off x="2357657" y="5535227"/>
              <a:ext cx="1552648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설명하고자 하는</a:t>
              </a:r>
              <a:endParaRPr lang="en-US" altLang="ko-KR" dirty="0"/>
            </a:p>
            <a:p>
              <a:pPr algn="ctr"/>
              <a:r>
                <a:rPr lang="ko-KR" altLang="en-US" dirty="0"/>
                <a:t>인스턴스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5E33D84-1E4F-9A55-8115-04C6CA535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80" y="127914"/>
            <a:ext cx="3501713" cy="301120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3CDE4EA6-35C3-B54A-D1CE-5D13269621BE}"/>
              </a:ext>
            </a:extLst>
          </p:cNvPr>
          <p:cNvGrpSpPr/>
          <p:nvPr/>
        </p:nvGrpSpPr>
        <p:grpSpPr>
          <a:xfrm>
            <a:off x="4273366" y="84627"/>
            <a:ext cx="3645268" cy="3097775"/>
            <a:chOff x="4641015" y="417325"/>
            <a:chExt cx="4071194" cy="345973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AABECD5-B087-9070-C1C3-0294E171E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41015" y="417325"/>
              <a:ext cx="4071194" cy="3459731"/>
            </a:xfrm>
            <a:prstGeom prst="rect">
              <a:avLst/>
            </a:prstGeom>
          </p:spPr>
        </p:pic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72D95F9-2F45-BDA6-9060-C52DA129926B}"/>
                </a:ext>
              </a:extLst>
            </p:cNvPr>
            <p:cNvGrpSpPr/>
            <p:nvPr/>
          </p:nvGrpSpPr>
          <p:grpSpPr>
            <a:xfrm>
              <a:off x="4721058" y="1247775"/>
              <a:ext cx="3603792" cy="2303518"/>
              <a:chOff x="4721058" y="1247775"/>
              <a:chExt cx="3603792" cy="230351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D581C21-2C50-AFB0-8BE1-0BA9A1BFF094}"/>
                  </a:ext>
                </a:extLst>
              </p:cNvPr>
              <p:cNvSpPr/>
              <p:nvPr/>
            </p:nvSpPr>
            <p:spPr>
              <a:xfrm>
                <a:off x="5086350" y="1247775"/>
                <a:ext cx="3238500" cy="1266825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576435-864F-9ADE-97F6-F069F07E4242}"/>
                  </a:ext>
                </a:extLst>
              </p:cNvPr>
              <p:cNvSpPr txBox="1"/>
              <p:nvPr/>
            </p:nvSpPr>
            <p:spPr>
              <a:xfrm>
                <a:off x="4721058" y="3138807"/>
                <a:ext cx="1734065" cy="4124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비선형 함수</a:t>
                </a:r>
              </a:p>
            </p:txBody>
          </p:sp>
          <p:cxnSp>
            <p:nvCxnSpPr>
              <p:cNvPr id="11" name="연결선: 꺾임 10">
                <a:extLst>
                  <a:ext uri="{FF2B5EF4-FFF2-40B4-BE49-F238E27FC236}">
                    <a16:creationId xmlns:a16="http://schemas.microsoft.com/office/drawing/2014/main" id="{ADF50BEA-324D-69D3-16A3-F24C9FB37CF5}"/>
                  </a:ext>
                </a:extLst>
              </p:cNvPr>
              <p:cNvCxnSpPr>
                <a:cxnSpLocks/>
                <a:stCxn id="8" idx="3"/>
                <a:endCxn id="9" idx="1"/>
              </p:cNvCxnSpPr>
              <p:nvPr/>
            </p:nvCxnSpPr>
            <p:spPr>
              <a:xfrm flipH="1">
                <a:off x="4721058" y="1881187"/>
                <a:ext cx="3603792" cy="1463863"/>
              </a:xfrm>
              <a:prstGeom prst="bentConnector5">
                <a:avLst>
                  <a:gd name="adj1" fmla="val -7084"/>
                  <a:gd name="adj2" fmla="val 64590"/>
                  <a:gd name="adj3" fmla="val 107084"/>
                </a:avLst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6F27D7B0-CB57-4808-BD91-5A26FCC4FA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5270" y="3552468"/>
            <a:ext cx="3556191" cy="30977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A91A8A4-FF80-65C9-06A6-164FB209EAFF}"/>
              </a:ext>
            </a:extLst>
          </p:cNvPr>
          <p:cNvSpPr txBox="1"/>
          <p:nvPr/>
        </p:nvSpPr>
        <p:spPr>
          <a:xfrm>
            <a:off x="694221" y="5975391"/>
            <a:ext cx="210269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가까운 </a:t>
            </a:r>
            <a:r>
              <a:rPr lang="ko-KR" altLang="en-US" dirty="0" err="1"/>
              <a:t>관측값에</a:t>
            </a:r>
            <a:r>
              <a:rPr lang="ko-KR" altLang="en-US" dirty="0"/>
              <a:t> 더 높은 가중치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AB297FB-1CCA-7D5D-08A6-BB01943177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0541" y="3525508"/>
            <a:ext cx="3642492" cy="3151694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0BE585-57CE-F902-CC39-7D7B66BEE46E}"/>
              </a:ext>
            </a:extLst>
          </p:cNvPr>
          <p:cNvSpPr/>
          <p:nvPr/>
        </p:nvSpPr>
        <p:spPr>
          <a:xfrm>
            <a:off x="2211771" y="3819526"/>
            <a:ext cx="1836354" cy="1742512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8A5BCED2-5594-EDE9-EB7B-9E9382648D55}"/>
              </a:ext>
            </a:extLst>
          </p:cNvPr>
          <p:cNvCxnSpPr>
            <a:cxnSpLocks/>
            <a:endCxn id="31" idx="1"/>
          </p:cNvCxnSpPr>
          <p:nvPr/>
        </p:nvCxnSpPr>
        <p:spPr>
          <a:xfrm rot="10800000" flipV="1">
            <a:off x="694221" y="4955695"/>
            <a:ext cx="1517550" cy="1342862"/>
          </a:xfrm>
          <a:prstGeom prst="bentConnector3">
            <a:avLst>
              <a:gd name="adj1" fmla="val 115064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0D24E48-1DB7-91F1-CD65-3EAE72D8C4F7}"/>
              </a:ext>
            </a:extLst>
          </p:cNvPr>
          <p:cNvSpPr txBox="1"/>
          <p:nvPr/>
        </p:nvSpPr>
        <p:spPr>
          <a:xfrm>
            <a:off x="9914424" y="3675599"/>
            <a:ext cx="210269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해석 가능한 선형 결정 경계</a:t>
            </a: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D8EC72D2-AB81-4735-1DF1-ED75EC26BE8A}"/>
              </a:ext>
            </a:extLst>
          </p:cNvPr>
          <p:cNvSpPr/>
          <p:nvPr/>
        </p:nvSpPr>
        <p:spPr>
          <a:xfrm>
            <a:off x="5720337" y="4899988"/>
            <a:ext cx="895350" cy="40273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04ACF5-70F5-9719-9D3C-2DFD56971BB0}"/>
              </a:ext>
            </a:extLst>
          </p:cNvPr>
          <p:cNvSpPr txBox="1"/>
          <p:nvPr/>
        </p:nvSpPr>
        <p:spPr>
          <a:xfrm>
            <a:off x="5648325" y="4323723"/>
            <a:ext cx="89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Fit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적합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083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E40004-3172-7431-D012-DD6EF707D6F2}"/>
              </a:ext>
            </a:extLst>
          </p:cNvPr>
          <p:cNvSpPr txBox="1"/>
          <p:nvPr/>
        </p:nvSpPr>
        <p:spPr>
          <a:xfrm>
            <a:off x="123628" y="98781"/>
            <a:ext cx="614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이미지 분류 모델에 </a:t>
            </a:r>
            <a:r>
              <a:rPr lang="en-US" altLang="ko-KR" sz="2400" dirty="0"/>
              <a:t>LIME </a:t>
            </a:r>
            <a:r>
              <a:rPr lang="ko-KR" altLang="en-US" sz="2400" dirty="0"/>
              <a:t>방법론 적용 예시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F6FC691-E29F-E5B3-CBCF-F7A9D299585F}"/>
              </a:ext>
            </a:extLst>
          </p:cNvPr>
          <p:cNvGrpSpPr/>
          <p:nvPr/>
        </p:nvGrpSpPr>
        <p:grpSpPr>
          <a:xfrm>
            <a:off x="823906" y="2037640"/>
            <a:ext cx="2091871" cy="2091871"/>
            <a:chOff x="4676774" y="1478280"/>
            <a:chExt cx="2699385" cy="269938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7DE3972-3D85-63AC-E709-2D8887107B65}"/>
                </a:ext>
              </a:extLst>
            </p:cNvPr>
            <p:cNvGrpSpPr/>
            <p:nvPr/>
          </p:nvGrpSpPr>
          <p:grpSpPr>
            <a:xfrm>
              <a:off x="4676774" y="1478280"/>
              <a:ext cx="2699385" cy="2699385"/>
              <a:chOff x="4676774" y="1478280"/>
              <a:chExt cx="2699385" cy="2699385"/>
            </a:xfrm>
          </p:grpSpPr>
          <p:sp>
            <p:nvSpPr>
              <p:cNvPr id="65" name="정육면체 64">
                <a:extLst>
                  <a:ext uri="{FF2B5EF4-FFF2-40B4-BE49-F238E27FC236}">
                    <a16:creationId xmlns:a16="http://schemas.microsoft.com/office/drawing/2014/main" id="{0F09AA76-1648-CA36-E75C-7724107246E0}"/>
                  </a:ext>
                </a:extLst>
              </p:cNvPr>
              <p:cNvSpPr/>
              <p:nvPr/>
            </p:nvSpPr>
            <p:spPr>
              <a:xfrm>
                <a:off x="4676774" y="1478280"/>
                <a:ext cx="2699385" cy="2699385"/>
              </a:xfrm>
              <a:prstGeom prst="cube">
                <a:avLst>
                  <a:gd name="adj" fmla="val 20686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B416156-872F-0D45-8550-81E9952179C9}"/>
                  </a:ext>
                </a:extLst>
              </p:cNvPr>
              <p:cNvSpPr txBox="1"/>
              <p:nvPr/>
            </p:nvSpPr>
            <p:spPr>
              <a:xfrm>
                <a:off x="5231128" y="1529648"/>
                <a:ext cx="1590675" cy="476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BlackBox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E14874A-CDED-2C23-89A4-EEBDBE0C7B35}"/>
                </a:ext>
              </a:extLst>
            </p:cNvPr>
            <p:cNvGrpSpPr/>
            <p:nvPr/>
          </p:nvGrpSpPr>
          <p:grpSpPr>
            <a:xfrm>
              <a:off x="5177118" y="2156459"/>
              <a:ext cx="1423707" cy="1910715"/>
              <a:chOff x="831056" y="1417320"/>
              <a:chExt cx="3198019" cy="4291965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4A9CDDA9-680F-78FD-1EE1-B359EC3D0E7A}"/>
                  </a:ext>
                </a:extLst>
              </p:cNvPr>
              <p:cNvGrpSpPr/>
              <p:nvPr/>
            </p:nvGrpSpPr>
            <p:grpSpPr>
              <a:xfrm>
                <a:off x="831056" y="1417320"/>
                <a:ext cx="617220" cy="4291965"/>
                <a:chOff x="1802606" y="1348740"/>
                <a:chExt cx="617220" cy="4291965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2B195F7-7022-77EF-8ADE-466D1B5ED69C}"/>
                    </a:ext>
                  </a:extLst>
                </p:cNvPr>
                <p:cNvSpPr/>
                <p:nvPr/>
              </p:nvSpPr>
              <p:spPr>
                <a:xfrm>
                  <a:off x="1802606" y="3560445"/>
                  <a:ext cx="617220" cy="6172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CD9563B4-8CC6-3695-2369-B7A89F88D449}"/>
                    </a:ext>
                  </a:extLst>
                </p:cNvPr>
                <p:cNvSpPr/>
                <p:nvPr/>
              </p:nvSpPr>
              <p:spPr>
                <a:xfrm>
                  <a:off x="1802606" y="4291965"/>
                  <a:ext cx="617220" cy="6172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E82BF079-6A49-1622-D35A-CD34DB5E1355}"/>
                    </a:ext>
                  </a:extLst>
                </p:cNvPr>
                <p:cNvSpPr/>
                <p:nvPr/>
              </p:nvSpPr>
              <p:spPr>
                <a:xfrm>
                  <a:off x="1802606" y="5023485"/>
                  <a:ext cx="617220" cy="6172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75AC152A-11C1-4F4F-8D04-E3A1B8F20BF6}"/>
                    </a:ext>
                  </a:extLst>
                </p:cNvPr>
                <p:cNvSpPr/>
                <p:nvPr/>
              </p:nvSpPr>
              <p:spPr>
                <a:xfrm>
                  <a:off x="1802606" y="1348740"/>
                  <a:ext cx="617220" cy="6172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2DEBF931-DD1C-97F7-EE5A-ECB0FA44718D}"/>
                    </a:ext>
                  </a:extLst>
                </p:cNvPr>
                <p:cNvSpPr/>
                <p:nvPr/>
              </p:nvSpPr>
              <p:spPr>
                <a:xfrm>
                  <a:off x="1802606" y="2080260"/>
                  <a:ext cx="617220" cy="6172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1667705F-A20A-F231-B8DA-25A74079F11B}"/>
                    </a:ext>
                  </a:extLst>
                </p:cNvPr>
                <p:cNvSpPr/>
                <p:nvPr/>
              </p:nvSpPr>
              <p:spPr>
                <a:xfrm>
                  <a:off x="1802606" y="2811780"/>
                  <a:ext cx="617220" cy="6172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2A050A67-21C6-E90C-404E-4F2F8CFEA3EC}"/>
                  </a:ext>
                </a:extLst>
              </p:cNvPr>
              <p:cNvGrpSpPr/>
              <p:nvPr/>
            </p:nvGrpSpPr>
            <p:grpSpPr>
              <a:xfrm>
                <a:off x="2194560" y="2105978"/>
                <a:ext cx="617220" cy="2828925"/>
                <a:chOff x="2194560" y="2148840"/>
                <a:chExt cx="617220" cy="2828925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6863DA35-D0E5-A0A8-4114-226A8E17D6F3}"/>
                    </a:ext>
                  </a:extLst>
                </p:cNvPr>
                <p:cNvSpPr/>
                <p:nvPr/>
              </p:nvSpPr>
              <p:spPr>
                <a:xfrm>
                  <a:off x="2194560" y="4360545"/>
                  <a:ext cx="617220" cy="6172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3DDAB5E-1A92-A66B-E08B-8AAC139CC78E}"/>
                    </a:ext>
                  </a:extLst>
                </p:cNvPr>
                <p:cNvSpPr/>
                <p:nvPr/>
              </p:nvSpPr>
              <p:spPr>
                <a:xfrm>
                  <a:off x="2194560" y="2148840"/>
                  <a:ext cx="617220" cy="6172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85BD518C-BAD3-3D50-6869-40682AC474AE}"/>
                    </a:ext>
                  </a:extLst>
                </p:cNvPr>
                <p:cNvSpPr/>
                <p:nvPr/>
              </p:nvSpPr>
              <p:spPr>
                <a:xfrm>
                  <a:off x="2194560" y="2880360"/>
                  <a:ext cx="617220" cy="6172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CB5285A2-D7E9-0B28-3858-EF5A33A78D02}"/>
                    </a:ext>
                  </a:extLst>
                </p:cNvPr>
                <p:cNvSpPr/>
                <p:nvPr/>
              </p:nvSpPr>
              <p:spPr>
                <a:xfrm>
                  <a:off x="2194560" y="3611880"/>
                  <a:ext cx="617220" cy="6172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FB463097-B55E-3F63-4FF4-38C6A36834E6}"/>
                  </a:ext>
                </a:extLst>
              </p:cNvPr>
              <p:cNvGrpSpPr/>
              <p:nvPr/>
            </p:nvGrpSpPr>
            <p:grpSpPr>
              <a:xfrm>
                <a:off x="3411855" y="2846071"/>
                <a:ext cx="617220" cy="1348740"/>
                <a:chOff x="3841433" y="3429000"/>
                <a:chExt cx="617220" cy="1348740"/>
              </a:xfrm>
            </p:grpSpPr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332F0BD4-5F3C-3C6F-DBE6-07D28C246F10}"/>
                    </a:ext>
                  </a:extLst>
                </p:cNvPr>
                <p:cNvSpPr/>
                <p:nvPr/>
              </p:nvSpPr>
              <p:spPr>
                <a:xfrm>
                  <a:off x="3841433" y="3429000"/>
                  <a:ext cx="617220" cy="6172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63B43EA9-2ADD-DE85-B97E-5A4BA6756742}"/>
                    </a:ext>
                  </a:extLst>
                </p:cNvPr>
                <p:cNvSpPr/>
                <p:nvPr/>
              </p:nvSpPr>
              <p:spPr>
                <a:xfrm>
                  <a:off x="3841433" y="4160520"/>
                  <a:ext cx="617220" cy="6172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E282B19D-6826-2419-3F36-FDB1FD02A60E}"/>
                  </a:ext>
                </a:extLst>
              </p:cNvPr>
              <p:cNvCxnSpPr>
                <a:cxnSpLocks/>
                <a:stCxn id="62" idx="6"/>
                <a:endCxn id="56" idx="2"/>
              </p:cNvCxnSpPr>
              <p:nvPr/>
            </p:nvCxnSpPr>
            <p:spPr>
              <a:xfrm>
                <a:off x="1448276" y="1725930"/>
                <a:ext cx="746284" cy="688658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EF373F89-C34C-F57E-89E0-AE265599D3AD}"/>
                  </a:ext>
                </a:extLst>
              </p:cNvPr>
              <p:cNvCxnSpPr>
                <a:cxnSpLocks/>
                <a:stCxn id="62" idx="6"/>
                <a:endCxn id="57" idx="2"/>
              </p:cNvCxnSpPr>
              <p:nvPr/>
            </p:nvCxnSpPr>
            <p:spPr>
              <a:xfrm>
                <a:off x="1448276" y="1725930"/>
                <a:ext cx="746284" cy="1420178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0782BB9D-11BC-CDA6-71B9-AF9265297300}"/>
                  </a:ext>
                </a:extLst>
              </p:cNvPr>
              <p:cNvCxnSpPr>
                <a:cxnSpLocks/>
                <a:stCxn id="62" idx="6"/>
                <a:endCxn id="58" idx="2"/>
              </p:cNvCxnSpPr>
              <p:nvPr/>
            </p:nvCxnSpPr>
            <p:spPr>
              <a:xfrm>
                <a:off x="1448276" y="1725930"/>
                <a:ext cx="746284" cy="2151698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826CF742-18D7-3EC0-A1DD-E14F41B938B3}"/>
                  </a:ext>
                </a:extLst>
              </p:cNvPr>
              <p:cNvCxnSpPr>
                <a:cxnSpLocks/>
                <a:stCxn id="62" idx="6"/>
                <a:endCxn id="55" idx="2"/>
              </p:cNvCxnSpPr>
              <p:nvPr/>
            </p:nvCxnSpPr>
            <p:spPr>
              <a:xfrm>
                <a:off x="1448276" y="1725930"/>
                <a:ext cx="746284" cy="290036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5EB6286B-CF23-0436-22AF-E36CC8B32643}"/>
                  </a:ext>
                </a:extLst>
              </p:cNvPr>
              <p:cNvCxnSpPr>
                <a:cxnSpLocks/>
                <a:stCxn id="63" idx="6"/>
                <a:endCxn id="56" idx="2"/>
              </p:cNvCxnSpPr>
              <p:nvPr/>
            </p:nvCxnSpPr>
            <p:spPr>
              <a:xfrm flipV="1">
                <a:off x="1448276" y="2414588"/>
                <a:ext cx="746284" cy="4286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E936B5F7-F604-8825-EB17-C703D2B2CF29}"/>
                  </a:ext>
                </a:extLst>
              </p:cNvPr>
              <p:cNvCxnSpPr>
                <a:cxnSpLocks/>
                <a:stCxn id="63" idx="6"/>
                <a:endCxn id="57" idx="2"/>
              </p:cNvCxnSpPr>
              <p:nvPr/>
            </p:nvCxnSpPr>
            <p:spPr>
              <a:xfrm>
                <a:off x="1448276" y="2457450"/>
                <a:ext cx="746284" cy="688658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EE162902-9A5C-5532-49C0-FFD3341E0283}"/>
                  </a:ext>
                </a:extLst>
              </p:cNvPr>
              <p:cNvCxnSpPr>
                <a:cxnSpLocks/>
                <a:stCxn id="63" idx="6"/>
                <a:endCxn id="58" idx="2"/>
              </p:cNvCxnSpPr>
              <p:nvPr/>
            </p:nvCxnSpPr>
            <p:spPr>
              <a:xfrm>
                <a:off x="1448276" y="2457450"/>
                <a:ext cx="746284" cy="1420178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0A94C76D-7A3B-6069-40FA-B0E077B6688B}"/>
                  </a:ext>
                </a:extLst>
              </p:cNvPr>
              <p:cNvCxnSpPr>
                <a:cxnSpLocks/>
                <a:stCxn id="63" idx="6"/>
                <a:endCxn id="55" idx="2"/>
              </p:cNvCxnSpPr>
              <p:nvPr/>
            </p:nvCxnSpPr>
            <p:spPr>
              <a:xfrm>
                <a:off x="1448276" y="2457450"/>
                <a:ext cx="746284" cy="216884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2D7B3F91-5D26-8FA3-EDD9-32A2C78D5D3E}"/>
                  </a:ext>
                </a:extLst>
              </p:cNvPr>
              <p:cNvCxnSpPr>
                <a:cxnSpLocks/>
                <a:stCxn id="64" idx="6"/>
                <a:endCxn id="56" idx="2"/>
              </p:cNvCxnSpPr>
              <p:nvPr/>
            </p:nvCxnSpPr>
            <p:spPr>
              <a:xfrm flipV="1">
                <a:off x="1448276" y="2414588"/>
                <a:ext cx="746284" cy="77438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A22F27F0-939B-5435-27A6-B4B57E833FFA}"/>
                  </a:ext>
                </a:extLst>
              </p:cNvPr>
              <p:cNvCxnSpPr>
                <a:cxnSpLocks/>
                <a:stCxn id="64" idx="6"/>
                <a:endCxn id="57" idx="2"/>
              </p:cNvCxnSpPr>
              <p:nvPr/>
            </p:nvCxnSpPr>
            <p:spPr>
              <a:xfrm flipV="1">
                <a:off x="1448276" y="3146108"/>
                <a:ext cx="746284" cy="4286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C39B1C3F-13F4-FEEE-01F5-0F4918D6B7A6}"/>
                  </a:ext>
                </a:extLst>
              </p:cNvPr>
              <p:cNvCxnSpPr>
                <a:cxnSpLocks/>
                <a:stCxn id="64" idx="6"/>
                <a:endCxn id="58" idx="2"/>
              </p:cNvCxnSpPr>
              <p:nvPr/>
            </p:nvCxnSpPr>
            <p:spPr>
              <a:xfrm>
                <a:off x="1448276" y="3188970"/>
                <a:ext cx="746284" cy="688658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082C4F6B-21B6-858C-AE47-B43972429D85}"/>
                  </a:ext>
                </a:extLst>
              </p:cNvPr>
              <p:cNvCxnSpPr>
                <a:cxnSpLocks/>
                <a:stCxn id="64" idx="6"/>
                <a:endCxn id="55" idx="2"/>
              </p:cNvCxnSpPr>
              <p:nvPr/>
            </p:nvCxnSpPr>
            <p:spPr>
              <a:xfrm>
                <a:off x="1448276" y="3188970"/>
                <a:ext cx="746284" cy="143732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FD865215-A0F0-4D30-ACD4-5B945CA266D5}"/>
                  </a:ext>
                </a:extLst>
              </p:cNvPr>
              <p:cNvCxnSpPr>
                <a:cxnSpLocks/>
                <a:stCxn id="59" idx="6"/>
                <a:endCxn id="56" idx="2"/>
              </p:cNvCxnSpPr>
              <p:nvPr/>
            </p:nvCxnSpPr>
            <p:spPr>
              <a:xfrm flipV="1">
                <a:off x="1448276" y="2414588"/>
                <a:ext cx="746284" cy="1523047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E7D3B057-D81D-757D-5F9D-B51AD870ACF8}"/>
                  </a:ext>
                </a:extLst>
              </p:cNvPr>
              <p:cNvCxnSpPr>
                <a:cxnSpLocks/>
                <a:stCxn id="59" idx="6"/>
                <a:endCxn id="57" idx="2"/>
              </p:cNvCxnSpPr>
              <p:nvPr/>
            </p:nvCxnSpPr>
            <p:spPr>
              <a:xfrm flipV="1">
                <a:off x="1448276" y="3146108"/>
                <a:ext cx="746284" cy="791527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57974440-2274-C6D3-B9A6-8D94F975153A}"/>
                  </a:ext>
                </a:extLst>
              </p:cNvPr>
              <p:cNvCxnSpPr>
                <a:cxnSpLocks/>
                <a:stCxn id="59" idx="6"/>
                <a:endCxn id="58" idx="2"/>
              </p:cNvCxnSpPr>
              <p:nvPr/>
            </p:nvCxnSpPr>
            <p:spPr>
              <a:xfrm flipV="1">
                <a:off x="1448276" y="3877628"/>
                <a:ext cx="746284" cy="60007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ACD81FDA-02AA-C1E1-0F92-CC3B9F985B94}"/>
                  </a:ext>
                </a:extLst>
              </p:cNvPr>
              <p:cNvCxnSpPr>
                <a:cxnSpLocks/>
                <a:stCxn id="59" idx="6"/>
                <a:endCxn id="55" idx="2"/>
              </p:cNvCxnSpPr>
              <p:nvPr/>
            </p:nvCxnSpPr>
            <p:spPr>
              <a:xfrm>
                <a:off x="1448276" y="3937635"/>
                <a:ext cx="746284" cy="688658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DEAD048D-23B3-FF12-2C8C-FEA8E5FE083D}"/>
                  </a:ext>
                </a:extLst>
              </p:cNvPr>
              <p:cNvCxnSpPr>
                <a:cxnSpLocks/>
                <a:stCxn id="60" idx="6"/>
                <a:endCxn id="55" idx="2"/>
              </p:cNvCxnSpPr>
              <p:nvPr/>
            </p:nvCxnSpPr>
            <p:spPr>
              <a:xfrm flipV="1">
                <a:off x="1448276" y="4626293"/>
                <a:ext cx="746284" cy="4286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0E2E73D3-C310-0900-F4C7-6691BAAC3CB0}"/>
                  </a:ext>
                </a:extLst>
              </p:cNvPr>
              <p:cNvCxnSpPr>
                <a:cxnSpLocks/>
                <a:stCxn id="60" idx="6"/>
                <a:endCxn id="58" idx="2"/>
              </p:cNvCxnSpPr>
              <p:nvPr/>
            </p:nvCxnSpPr>
            <p:spPr>
              <a:xfrm flipV="1">
                <a:off x="1448276" y="3877628"/>
                <a:ext cx="746284" cy="791527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299076BA-722B-7D0A-8E38-67D9BA23EACE}"/>
                  </a:ext>
                </a:extLst>
              </p:cNvPr>
              <p:cNvCxnSpPr>
                <a:cxnSpLocks/>
                <a:stCxn id="60" idx="6"/>
                <a:endCxn id="57" idx="2"/>
              </p:cNvCxnSpPr>
              <p:nvPr/>
            </p:nvCxnSpPr>
            <p:spPr>
              <a:xfrm flipV="1">
                <a:off x="1448276" y="3146108"/>
                <a:ext cx="746284" cy="1523047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A7F710E5-E05B-0FD8-BF9C-77B44EB66D06}"/>
                  </a:ext>
                </a:extLst>
              </p:cNvPr>
              <p:cNvCxnSpPr>
                <a:cxnSpLocks/>
                <a:stCxn id="60" idx="6"/>
                <a:endCxn id="56" idx="2"/>
              </p:cNvCxnSpPr>
              <p:nvPr/>
            </p:nvCxnSpPr>
            <p:spPr>
              <a:xfrm flipV="1">
                <a:off x="1448276" y="2414588"/>
                <a:ext cx="746284" cy="2254567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00111E4C-6D4C-A254-17FA-1073B4073E94}"/>
                  </a:ext>
                </a:extLst>
              </p:cNvPr>
              <p:cNvCxnSpPr>
                <a:cxnSpLocks/>
                <a:stCxn id="61" idx="6"/>
                <a:endCxn id="55" idx="2"/>
              </p:cNvCxnSpPr>
              <p:nvPr/>
            </p:nvCxnSpPr>
            <p:spPr>
              <a:xfrm flipV="1">
                <a:off x="1448276" y="4626293"/>
                <a:ext cx="746284" cy="77438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D92C7122-BAE3-F5E9-97F2-8822D973DBA8}"/>
                  </a:ext>
                </a:extLst>
              </p:cNvPr>
              <p:cNvCxnSpPr>
                <a:cxnSpLocks/>
                <a:stCxn id="61" idx="6"/>
                <a:endCxn id="58" idx="2"/>
              </p:cNvCxnSpPr>
              <p:nvPr/>
            </p:nvCxnSpPr>
            <p:spPr>
              <a:xfrm flipV="1">
                <a:off x="1448276" y="3877628"/>
                <a:ext cx="746284" cy="1523047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E6DA9F3C-852F-6DF0-141A-8DACE82BC346}"/>
                  </a:ext>
                </a:extLst>
              </p:cNvPr>
              <p:cNvCxnSpPr>
                <a:cxnSpLocks/>
                <a:stCxn id="61" idx="6"/>
                <a:endCxn id="57" idx="2"/>
              </p:cNvCxnSpPr>
              <p:nvPr/>
            </p:nvCxnSpPr>
            <p:spPr>
              <a:xfrm flipV="1">
                <a:off x="1448276" y="3146108"/>
                <a:ext cx="746284" cy="2254567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025A7D51-6F9C-02BD-BD7F-929F170694B7}"/>
                  </a:ext>
                </a:extLst>
              </p:cNvPr>
              <p:cNvCxnSpPr>
                <a:cxnSpLocks/>
                <a:stCxn id="61" idx="6"/>
                <a:endCxn id="56" idx="2"/>
              </p:cNvCxnSpPr>
              <p:nvPr/>
            </p:nvCxnSpPr>
            <p:spPr>
              <a:xfrm flipV="1">
                <a:off x="1448276" y="2414588"/>
                <a:ext cx="746284" cy="2986087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CC459115-FD18-313F-A438-29F92C4E8541}"/>
                  </a:ext>
                </a:extLst>
              </p:cNvPr>
              <p:cNvCxnSpPr>
                <a:cxnSpLocks/>
                <a:stCxn id="56" idx="6"/>
                <a:endCxn id="53" idx="2"/>
              </p:cNvCxnSpPr>
              <p:nvPr/>
            </p:nvCxnSpPr>
            <p:spPr>
              <a:xfrm>
                <a:off x="2811780" y="2414588"/>
                <a:ext cx="600075" cy="74009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4C1CE691-A668-CF48-3268-7CA953BD6624}"/>
                  </a:ext>
                </a:extLst>
              </p:cNvPr>
              <p:cNvCxnSpPr>
                <a:cxnSpLocks/>
                <a:stCxn id="57" idx="6"/>
                <a:endCxn id="53" idx="2"/>
              </p:cNvCxnSpPr>
              <p:nvPr/>
            </p:nvCxnSpPr>
            <p:spPr>
              <a:xfrm>
                <a:off x="2811780" y="3146108"/>
                <a:ext cx="600075" cy="857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55389B93-F718-A59D-77D5-5F312B59E77B}"/>
                  </a:ext>
                </a:extLst>
              </p:cNvPr>
              <p:cNvCxnSpPr>
                <a:cxnSpLocks/>
                <a:stCxn id="58" idx="6"/>
                <a:endCxn id="53" idx="2"/>
              </p:cNvCxnSpPr>
              <p:nvPr/>
            </p:nvCxnSpPr>
            <p:spPr>
              <a:xfrm flipV="1">
                <a:off x="2811780" y="3154681"/>
                <a:ext cx="600075" cy="722947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1B97E95A-0061-25D8-F2E9-480CA4E0C031}"/>
                  </a:ext>
                </a:extLst>
              </p:cNvPr>
              <p:cNvCxnSpPr>
                <a:cxnSpLocks/>
                <a:stCxn id="55" idx="6"/>
                <a:endCxn id="53" idx="2"/>
              </p:cNvCxnSpPr>
              <p:nvPr/>
            </p:nvCxnSpPr>
            <p:spPr>
              <a:xfrm flipV="1">
                <a:off x="2811780" y="3154681"/>
                <a:ext cx="600075" cy="147161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47906686-42E0-7DC7-53E9-540A3B719640}"/>
                  </a:ext>
                </a:extLst>
              </p:cNvPr>
              <p:cNvCxnSpPr>
                <a:cxnSpLocks/>
                <a:stCxn id="55" idx="6"/>
                <a:endCxn id="54" idx="2"/>
              </p:cNvCxnSpPr>
              <p:nvPr/>
            </p:nvCxnSpPr>
            <p:spPr>
              <a:xfrm flipV="1">
                <a:off x="2811780" y="3886201"/>
                <a:ext cx="600075" cy="74009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6B52D05F-7055-4F6A-E126-5AE282FF7441}"/>
                  </a:ext>
                </a:extLst>
              </p:cNvPr>
              <p:cNvCxnSpPr>
                <a:cxnSpLocks/>
                <a:stCxn id="58" idx="6"/>
                <a:endCxn id="54" idx="2"/>
              </p:cNvCxnSpPr>
              <p:nvPr/>
            </p:nvCxnSpPr>
            <p:spPr>
              <a:xfrm>
                <a:off x="2811780" y="3877628"/>
                <a:ext cx="600075" cy="857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A044AA55-8948-B627-7031-4C122554B56A}"/>
                  </a:ext>
                </a:extLst>
              </p:cNvPr>
              <p:cNvCxnSpPr>
                <a:cxnSpLocks/>
                <a:stCxn id="57" idx="6"/>
                <a:endCxn id="54" idx="2"/>
              </p:cNvCxnSpPr>
              <p:nvPr/>
            </p:nvCxnSpPr>
            <p:spPr>
              <a:xfrm>
                <a:off x="2811780" y="3146108"/>
                <a:ext cx="600075" cy="74009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59F69CF8-4364-32ED-F0FE-FA7F4356A6BB}"/>
                  </a:ext>
                </a:extLst>
              </p:cNvPr>
              <p:cNvCxnSpPr>
                <a:cxnSpLocks/>
                <a:stCxn id="56" idx="6"/>
                <a:endCxn id="54" idx="2"/>
              </p:cNvCxnSpPr>
              <p:nvPr/>
            </p:nvCxnSpPr>
            <p:spPr>
              <a:xfrm>
                <a:off x="2811780" y="2414588"/>
                <a:ext cx="600075" cy="147161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8" name="화살표: 아래로 구부러짐 67">
            <a:extLst>
              <a:ext uri="{FF2B5EF4-FFF2-40B4-BE49-F238E27FC236}">
                <a16:creationId xmlns:a16="http://schemas.microsoft.com/office/drawing/2014/main" id="{55CEA252-15E0-AD15-AACC-5FF7A26421FC}"/>
              </a:ext>
            </a:extLst>
          </p:cNvPr>
          <p:cNvSpPr/>
          <p:nvPr/>
        </p:nvSpPr>
        <p:spPr>
          <a:xfrm rot="20700000" flipH="1">
            <a:off x="3016548" y="1748657"/>
            <a:ext cx="1238250" cy="48995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B38C86FE-6A77-599A-A13A-B2075C86C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291" y="1378986"/>
            <a:ext cx="2472508" cy="1645169"/>
          </a:xfrm>
          <a:prstGeom prst="rect">
            <a:avLst/>
          </a:prstGeom>
        </p:spPr>
      </p:pic>
      <p:sp>
        <p:nvSpPr>
          <p:cNvPr id="71" name="화살표: 오른쪽 70">
            <a:extLst>
              <a:ext uri="{FF2B5EF4-FFF2-40B4-BE49-F238E27FC236}">
                <a16:creationId xmlns:a16="http://schemas.microsoft.com/office/drawing/2014/main" id="{531A5EB1-1C98-62A0-70C5-ACC126953B15}"/>
              </a:ext>
            </a:extLst>
          </p:cNvPr>
          <p:cNvSpPr/>
          <p:nvPr/>
        </p:nvSpPr>
        <p:spPr>
          <a:xfrm rot="5400000">
            <a:off x="1206465" y="4684139"/>
            <a:ext cx="1135276" cy="393093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EBB1EA2-58C3-C2A0-1A0B-0E04157CDBF9}"/>
                  </a:ext>
                </a:extLst>
              </p:cNvPr>
              <p:cNvSpPr txBox="1"/>
              <p:nvPr/>
            </p:nvSpPr>
            <p:spPr>
              <a:xfrm>
                <a:off x="1115922" y="5537102"/>
                <a:ext cx="130982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𝑑𝑜𝑔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 algn="ctr"/>
                <a:r>
                  <a:rPr lang="en-US" altLang="ko-KR" dirty="0"/>
                  <a:t>= 0.95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EBB1EA2-58C3-C2A0-1A0B-0E04157CD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922" y="5537102"/>
                <a:ext cx="1309823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CFB84A5C-7E2F-7415-A6F1-49C5BB603DAB}"/>
              </a:ext>
            </a:extLst>
          </p:cNvPr>
          <p:cNvSpPr/>
          <p:nvPr/>
        </p:nvSpPr>
        <p:spPr>
          <a:xfrm>
            <a:off x="2335969" y="5448322"/>
            <a:ext cx="3327780" cy="3631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58863CD-9A0B-767A-AE50-642D245F6A20}"/>
              </a:ext>
            </a:extLst>
          </p:cNvPr>
          <p:cNvSpPr txBox="1"/>
          <p:nvPr/>
        </p:nvSpPr>
        <p:spPr>
          <a:xfrm>
            <a:off x="3371405" y="5193503"/>
            <a:ext cx="1256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설명 요구</a:t>
            </a:r>
            <a:endParaRPr lang="en-US" altLang="ko-KR" dirty="0"/>
          </a:p>
        </p:txBody>
      </p:sp>
      <p:sp>
        <p:nvSpPr>
          <p:cNvPr id="82" name="화살표: 아래로 구부러짐 81">
            <a:extLst>
              <a:ext uri="{FF2B5EF4-FFF2-40B4-BE49-F238E27FC236}">
                <a16:creationId xmlns:a16="http://schemas.microsoft.com/office/drawing/2014/main" id="{F2258016-0A57-C3E8-1386-419B5CDC35F1}"/>
              </a:ext>
            </a:extLst>
          </p:cNvPr>
          <p:cNvSpPr/>
          <p:nvPr/>
        </p:nvSpPr>
        <p:spPr>
          <a:xfrm>
            <a:off x="7303110" y="1641264"/>
            <a:ext cx="1662475" cy="48995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44C3A0F-3C8A-2715-4F04-191D188EF803}"/>
              </a:ext>
            </a:extLst>
          </p:cNvPr>
          <p:cNvSpPr txBox="1"/>
          <p:nvPr/>
        </p:nvSpPr>
        <p:spPr>
          <a:xfrm>
            <a:off x="7258919" y="961337"/>
            <a:ext cx="1736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변동</a:t>
            </a:r>
            <a:br>
              <a:rPr lang="en-US" altLang="ko-KR" dirty="0"/>
            </a:br>
            <a:r>
              <a:rPr lang="en-US" altLang="ko-KR" dirty="0"/>
              <a:t>(Perturbation)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3A5E9E4-DFC2-FC21-F7BA-DFD00CA99B84}"/>
              </a:ext>
            </a:extLst>
          </p:cNvPr>
          <p:cNvSpPr/>
          <p:nvPr/>
        </p:nvSpPr>
        <p:spPr>
          <a:xfrm>
            <a:off x="9821132" y="3211140"/>
            <a:ext cx="1379220" cy="62866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블랙박스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C7A775D-E298-0676-E7B7-EDA990FF7017}"/>
              </a:ext>
            </a:extLst>
          </p:cNvPr>
          <p:cNvSpPr/>
          <p:nvPr/>
        </p:nvSpPr>
        <p:spPr>
          <a:xfrm>
            <a:off x="9288896" y="2089320"/>
            <a:ext cx="2443692" cy="63292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국소값 주변부 영역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(N</a:t>
            </a:r>
            <a:r>
              <a:rPr lang="ko-KR" altLang="en-US" dirty="0">
                <a:solidFill>
                  <a:schemeClr val="tx1"/>
                </a:solidFill>
              </a:rPr>
              <a:t>개의 새 데이터셋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8" name="화살표: 오른쪽 87">
            <a:extLst>
              <a:ext uri="{FF2B5EF4-FFF2-40B4-BE49-F238E27FC236}">
                <a16:creationId xmlns:a16="http://schemas.microsoft.com/office/drawing/2014/main" id="{6DEABD63-1D7D-169B-0247-F33782009DC6}"/>
              </a:ext>
            </a:extLst>
          </p:cNvPr>
          <p:cNvSpPr/>
          <p:nvPr/>
        </p:nvSpPr>
        <p:spPr>
          <a:xfrm rot="5400000">
            <a:off x="10322204" y="2774525"/>
            <a:ext cx="377077" cy="393093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화살표: 오른쪽 88">
            <a:extLst>
              <a:ext uri="{FF2B5EF4-FFF2-40B4-BE49-F238E27FC236}">
                <a16:creationId xmlns:a16="http://schemas.microsoft.com/office/drawing/2014/main" id="{8C444C61-D885-DAC5-6C6E-284128C3D4CD}"/>
              </a:ext>
            </a:extLst>
          </p:cNvPr>
          <p:cNvSpPr/>
          <p:nvPr/>
        </p:nvSpPr>
        <p:spPr>
          <a:xfrm rot="5400000">
            <a:off x="10306035" y="3909921"/>
            <a:ext cx="409415" cy="393093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C7C7AB8D-E9BB-27FB-A411-669B018956AE}"/>
              </a:ext>
            </a:extLst>
          </p:cNvPr>
          <p:cNvCxnSpPr>
            <a:cxnSpLocks/>
            <a:stCxn id="86" idx="1"/>
            <a:endCxn id="94" idx="1"/>
          </p:cNvCxnSpPr>
          <p:nvPr/>
        </p:nvCxnSpPr>
        <p:spPr>
          <a:xfrm rot="10800000" flipV="1">
            <a:off x="6096000" y="2405784"/>
            <a:ext cx="3192896" cy="3163817"/>
          </a:xfrm>
          <a:prstGeom prst="bentConnector3">
            <a:avLst>
              <a:gd name="adj1" fmla="val 13161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0048223-2854-E985-D0C6-D82EA090DA05}"/>
              </a:ext>
            </a:extLst>
          </p:cNvPr>
          <p:cNvSpPr/>
          <p:nvPr/>
        </p:nvSpPr>
        <p:spPr>
          <a:xfrm>
            <a:off x="6096000" y="5096604"/>
            <a:ext cx="1893225" cy="945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대리모델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설명가능모델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F59293F6-8C92-BCC2-06F6-FD9922124357}"/>
              </a:ext>
            </a:extLst>
          </p:cNvPr>
          <p:cNvCxnSpPr>
            <a:cxnSpLocks/>
            <a:stCxn id="90" idx="1"/>
            <a:endCxn id="94" idx="3"/>
          </p:cNvCxnSpPr>
          <p:nvPr/>
        </p:nvCxnSpPr>
        <p:spPr>
          <a:xfrm rot="10800000" flipV="1">
            <a:off x="7989226" y="4684258"/>
            <a:ext cx="1299671" cy="885343"/>
          </a:xfrm>
          <a:prstGeom prst="bentConnector3">
            <a:avLst>
              <a:gd name="adj1" fmla="val 31844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92868111-C843-12F5-2EF6-FA9678A4DA99}"/>
              </a:ext>
            </a:extLst>
          </p:cNvPr>
          <p:cNvCxnSpPr>
            <a:cxnSpLocks/>
            <a:stCxn id="84" idx="1"/>
            <a:endCxn id="65" idx="4"/>
          </p:cNvCxnSpPr>
          <p:nvPr/>
        </p:nvCxnSpPr>
        <p:spPr>
          <a:xfrm rot="10800000">
            <a:off x="2483054" y="3299939"/>
            <a:ext cx="7338079" cy="225533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06374809-1685-CBD7-5112-F0E6E8A249A1}"/>
              </a:ext>
            </a:extLst>
          </p:cNvPr>
          <p:cNvSpPr txBox="1"/>
          <p:nvPr/>
        </p:nvSpPr>
        <p:spPr>
          <a:xfrm>
            <a:off x="5563764" y="3579756"/>
            <a:ext cx="1256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동일모델</a:t>
            </a:r>
            <a:endParaRPr lang="en-US" altLang="ko-KR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C24746A-2D5B-6D30-6B50-FB1834471F10}"/>
              </a:ext>
            </a:extLst>
          </p:cNvPr>
          <p:cNvSpPr txBox="1"/>
          <p:nvPr/>
        </p:nvSpPr>
        <p:spPr>
          <a:xfrm>
            <a:off x="7656927" y="4025857"/>
            <a:ext cx="13383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대리모델</a:t>
            </a:r>
            <a:br>
              <a:rPr lang="en-US" altLang="ko-KR" dirty="0"/>
            </a:br>
            <a:r>
              <a:rPr lang="ko-KR" altLang="en-US" dirty="0"/>
              <a:t>학습자료</a:t>
            </a:r>
            <a:endParaRPr lang="en-US" altLang="ko-KR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6758CFF-424F-D424-E4E5-76988165B811}"/>
              </a:ext>
            </a:extLst>
          </p:cNvPr>
          <p:cNvSpPr txBox="1"/>
          <p:nvPr/>
        </p:nvSpPr>
        <p:spPr>
          <a:xfrm>
            <a:off x="3048215" y="6112888"/>
            <a:ext cx="19032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대리모델로</a:t>
            </a:r>
            <a:endParaRPr lang="en-US" altLang="ko-KR" dirty="0"/>
          </a:p>
          <a:p>
            <a:pPr algn="ctr"/>
            <a:r>
              <a:rPr lang="ko-KR" altLang="en-US" dirty="0"/>
              <a:t>근사 설명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C14BBE-5048-E9CD-F9C5-CD66DEFBF476}"/>
              </a:ext>
            </a:extLst>
          </p:cNvPr>
          <p:cNvSpPr txBox="1"/>
          <p:nvPr/>
        </p:nvSpPr>
        <p:spPr>
          <a:xfrm>
            <a:off x="4880656" y="976685"/>
            <a:ext cx="172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특정 인스턴스</a:t>
            </a:r>
          </a:p>
        </p:txBody>
      </p: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23E4E4D3-7020-7B4E-192C-D7D21CF64AC2}"/>
              </a:ext>
            </a:extLst>
          </p:cNvPr>
          <p:cNvSpPr/>
          <p:nvPr/>
        </p:nvSpPr>
        <p:spPr>
          <a:xfrm>
            <a:off x="535149" y="1114667"/>
            <a:ext cx="2000565" cy="839851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분류</a:t>
            </a:r>
            <a:endParaRPr lang="en-US" altLang="ko-KR" dirty="0"/>
          </a:p>
          <a:p>
            <a:pPr algn="ctr"/>
            <a:r>
              <a:rPr lang="ko-KR" altLang="en-US" dirty="0"/>
              <a:t>모델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강아지</a:t>
            </a:r>
            <a:r>
              <a:rPr lang="en-US" altLang="ko-KR" dirty="0"/>
              <a:t>/</a:t>
            </a:r>
            <a:r>
              <a:rPr lang="ko-KR" altLang="en-US" dirty="0"/>
              <a:t>고양이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1A2B5-78BB-05A5-0474-CDFD3DBE1323}"/>
              </a:ext>
            </a:extLst>
          </p:cNvPr>
          <p:cNvSpPr txBox="1"/>
          <p:nvPr/>
        </p:nvSpPr>
        <p:spPr>
          <a:xfrm>
            <a:off x="3340025" y="1317607"/>
            <a:ext cx="68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입력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78E21D-B94D-A7A3-9B94-D34B5CDCA60A}"/>
              </a:ext>
            </a:extLst>
          </p:cNvPr>
          <p:cNvSpPr txBox="1"/>
          <p:nvPr/>
        </p:nvSpPr>
        <p:spPr>
          <a:xfrm>
            <a:off x="1838202" y="4695935"/>
            <a:ext cx="68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예측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D412D31-1806-C71D-55F0-4EFEDC6CBABB}"/>
              </a:ext>
            </a:extLst>
          </p:cNvPr>
          <p:cNvSpPr/>
          <p:nvPr/>
        </p:nvSpPr>
        <p:spPr>
          <a:xfrm>
            <a:off x="9288896" y="4367794"/>
            <a:ext cx="2443692" cy="63292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예측값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3" name="화살표: 오른쪽 102">
            <a:extLst>
              <a:ext uri="{FF2B5EF4-FFF2-40B4-BE49-F238E27FC236}">
                <a16:creationId xmlns:a16="http://schemas.microsoft.com/office/drawing/2014/main" id="{50E282C1-47AF-3451-706B-98965362E2C2}"/>
              </a:ext>
            </a:extLst>
          </p:cNvPr>
          <p:cNvSpPr/>
          <p:nvPr/>
        </p:nvSpPr>
        <p:spPr>
          <a:xfrm flipH="1">
            <a:off x="2335969" y="5784455"/>
            <a:ext cx="3327780" cy="3631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94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25CF5-B334-03DD-989F-2B98438F0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02BC4900-B5CA-41C8-3A29-0AD6A4580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6" y="2091536"/>
            <a:ext cx="5203033" cy="186416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9A3AD33-562B-0E82-23C9-36AC5311E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614" y="1446034"/>
            <a:ext cx="5715656" cy="25392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3BB4797-D31D-E5E8-E722-92B488FD28A3}"/>
              </a:ext>
            </a:extLst>
          </p:cNvPr>
          <p:cNvSpPr txBox="1"/>
          <p:nvPr/>
        </p:nvSpPr>
        <p:spPr>
          <a:xfrm>
            <a:off x="408670" y="748425"/>
            <a:ext cx="5095875" cy="70788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변동</a:t>
            </a:r>
            <a:r>
              <a:rPr lang="en-US" altLang="ko-KR" sz="2000" dirty="0">
                <a:solidFill>
                  <a:schemeClr val="bg1"/>
                </a:solidFill>
              </a:rPr>
              <a:t>(Perturbation)</a:t>
            </a:r>
            <a:r>
              <a:rPr lang="ko-KR" altLang="en-US" sz="2000" dirty="0">
                <a:solidFill>
                  <a:schemeClr val="bg1"/>
                </a:solidFill>
              </a:rPr>
              <a:t>을 통한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 err="1">
                <a:solidFill>
                  <a:schemeClr val="bg1"/>
                </a:solidFill>
              </a:rPr>
              <a:t>국소값</a:t>
            </a:r>
            <a:r>
              <a:rPr lang="ko-KR" altLang="en-US" sz="2000" dirty="0">
                <a:solidFill>
                  <a:schemeClr val="bg1"/>
                </a:solidFill>
              </a:rPr>
              <a:t> 주변부 자료 생성 과정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2DE600-B8D9-8617-4944-232D72D9C36A}"/>
              </a:ext>
            </a:extLst>
          </p:cNvPr>
          <p:cNvSpPr txBox="1"/>
          <p:nvPr/>
        </p:nvSpPr>
        <p:spPr>
          <a:xfrm>
            <a:off x="1712715" y="1685590"/>
            <a:ext cx="206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슈퍼 픽셀로 분할</a:t>
            </a:r>
          </a:p>
        </p:txBody>
      </p:sp>
      <p:sp>
        <p:nvSpPr>
          <p:cNvPr id="19" name="화살표: 아래로 구부러짐 18">
            <a:extLst>
              <a:ext uri="{FF2B5EF4-FFF2-40B4-BE49-F238E27FC236}">
                <a16:creationId xmlns:a16="http://schemas.microsoft.com/office/drawing/2014/main" id="{338479B1-B969-C58F-E599-19356412E664}"/>
              </a:ext>
            </a:extLst>
          </p:cNvPr>
          <p:cNvSpPr/>
          <p:nvPr/>
        </p:nvSpPr>
        <p:spPr>
          <a:xfrm flipV="1">
            <a:off x="2147289" y="4036018"/>
            <a:ext cx="1238250" cy="48995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A665A224-EB89-3A12-E80B-78A95EC1496C}"/>
              </a:ext>
            </a:extLst>
          </p:cNvPr>
          <p:cNvSpPr/>
          <p:nvPr/>
        </p:nvSpPr>
        <p:spPr>
          <a:xfrm>
            <a:off x="9003183" y="4078387"/>
            <a:ext cx="304800" cy="685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3659BA9-0880-76D1-1EEA-882046FFBBA6}"/>
              </a:ext>
            </a:extLst>
          </p:cNvPr>
          <p:cNvGrpSpPr/>
          <p:nvPr/>
        </p:nvGrpSpPr>
        <p:grpSpPr>
          <a:xfrm>
            <a:off x="8174442" y="4865210"/>
            <a:ext cx="1962281" cy="1962281"/>
            <a:chOff x="4676774" y="1478280"/>
            <a:chExt cx="2699385" cy="2699385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F777A0F-D4E8-1ACE-E067-C92F8C087A38}"/>
                </a:ext>
              </a:extLst>
            </p:cNvPr>
            <p:cNvGrpSpPr/>
            <p:nvPr/>
          </p:nvGrpSpPr>
          <p:grpSpPr>
            <a:xfrm>
              <a:off x="4676774" y="1478280"/>
              <a:ext cx="2699385" cy="2699385"/>
              <a:chOff x="4676774" y="1478280"/>
              <a:chExt cx="2699385" cy="2699385"/>
            </a:xfrm>
          </p:grpSpPr>
          <p:sp>
            <p:nvSpPr>
              <p:cNvPr id="71" name="정육면체 70">
                <a:extLst>
                  <a:ext uri="{FF2B5EF4-FFF2-40B4-BE49-F238E27FC236}">
                    <a16:creationId xmlns:a16="http://schemas.microsoft.com/office/drawing/2014/main" id="{1A18881D-6A0E-6FB4-5FE8-892DD923048B}"/>
                  </a:ext>
                </a:extLst>
              </p:cNvPr>
              <p:cNvSpPr/>
              <p:nvPr/>
            </p:nvSpPr>
            <p:spPr>
              <a:xfrm>
                <a:off x="4676774" y="1478280"/>
                <a:ext cx="2699385" cy="2699385"/>
              </a:xfrm>
              <a:prstGeom prst="cube">
                <a:avLst>
                  <a:gd name="adj" fmla="val 20686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ECDB303-9CF0-A9CD-C21C-A56D87C1084C}"/>
                  </a:ext>
                </a:extLst>
              </p:cNvPr>
              <p:cNvSpPr txBox="1"/>
              <p:nvPr/>
            </p:nvSpPr>
            <p:spPr>
              <a:xfrm>
                <a:off x="4976451" y="1529649"/>
                <a:ext cx="1890128" cy="617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BlackBox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55AEF11-A841-AF9C-7D70-E4C77DB8F3DD}"/>
                </a:ext>
              </a:extLst>
            </p:cNvPr>
            <p:cNvGrpSpPr/>
            <p:nvPr/>
          </p:nvGrpSpPr>
          <p:grpSpPr>
            <a:xfrm>
              <a:off x="5177118" y="2156459"/>
              <a:ext cx="1423707" cy="1910715"/>
              <a:chOff x="831056" y="1417320"/>
              <a:chExt cx="3198019" cy="4291965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6385FF1E-FD1E-3A96-6C2A-D29C84FCC6C8}"/>
                  </a:ext>
                </a:extLst>
              </p:cNvPr>
              <p:cNvGrpSpPr/>
              <p:nvPr/>
            </p:nvGrpSpPr>
            <p:grpSpPr>
              <a:xfrm>
                <a:off x="831056" y="1417320"/>
                <a:ext cx="617220" cy="4291965"/>
                <a:chOff x="1802606" y="1348740"/>
                <a:chExt cx="617220" cy="4291965"/>
              </a:xfrm>
            </p:grpSpPr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8F16783D-15CB-770E-61BA-FEDC50A384E7}"/>
                    </a:ext>
                  </a:extLst>
                </p:cNvPr>
                <p:cNvSpPr/>
                <p:nvPr/>
              </p:nvSpPr>
              <p:spPr>
                <a:xfrm>
                  <a:off x="1802606" y="3560445"/>
                  <a:ext cx="617220" cy="6172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E780927E-E096-498B-9D5D-0EDFFD97848C}"/>
                    </a:ext>
                  </a:extLst>
                </p:cNvPr>
                <p:cNvSpPr/>
                <p:nvPr/>
              </p:nvSpPr>
              <p:spPr>
                <a:xfrm>
                  <a:off x="1802606" y="4291965"/>
                  <a:ext cx="617220" cy="6172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6C18D2D8-3655-E421-1F96-417C1CACEA64}"/>
                    </a:ext>
                  </a:extLst>
                </p:cNvPr>
                <p:cNvSpPr/>
                <p:nvPr/>
              </p:nvSpPr>
              <p:spPr>
                <a:xfrm>
                  <a:off x="1802606" y="5023485"/>
                  <a:ext cx="617220" cy="6172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E208E2D7-23E0-32C0-0557-40CAA0E6FEE2}"/>
                    </a:ext>
                  </a:extLst>
                </p:cNvPr>
                <p:cNvSpPr/>
                <p:nvPr/>
              </p:nvSpPr>
              <p:spPr>
                <a:xfrm>
                  <a:off x="1802606" y="1348740"/>
                  <a:ext cx="617220" cy="6172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1FD3BFB2-DCF5-20DE-1A1E-D6E5483890A6}"/>
                    </a:ext>
                  </a:extLst>
                </p:cNvPr>
                <p:cNvSpPr/>
                <p:nvPr/>
              </p:nvSpPr>
              <p:spPr>
                <a:xfrm>
                  <a:off x="1802606" y="2080260"/>
                  <a:ext cx="617220" cy="6172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타원 69">
                  <a:extLst>
                    <a:ext uri="{FF2B5EF4-FFF2-40B4-BE49-F238E27FC236}">
                      <a16:creationId xmlns:a16="http://schemas.microsoft.com/office/drawing/2014/main" id="{2441761C-E49B-4415-70E2-11531A37F6A8}"/>
                    </a:ext>
                  </a:extLst>
                </p:cNvPr>
                <p:cNvSpPr/>
                <p:nvPr/>
              </p:nvSpPr>
              <p:spPr>
                <a:xfrm>
                  <a:off x="1802606" y="2811780"/>
                  <a:ext cx="617220" cy="6172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89E5C40-EC71-39F2-D392-F7576BEECF3C}"/>
                  </a:ext>
                </a:extLst>
              </p:cNvPr>
              <p:cNvGrpSpPr/>
              <p:nvPr/>
            </p:nvGrpSpPr>
            <p:grpSpPr>
              <a:xfrm>
                <a:off x="2194560" y="2105978"/>
                <a:ext cx="617220" cy="2828925"/>
                <a:chOff x="2194560" y="2148840"/>
                <a:chExt cx="617220" cy="2828925"/>
              </a:xfrm>
            </p:grpSpPr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F23D4C04-9BD5-B09A-E196-4977DFBF2416}"/>
                    </a:ext>
                  </a:extLst>
                </p:cNvPr>
                <p:cNvSpPr/>
                <p:nvPr/>
              </p:nvSpPr>
              <p:spPr>
                <a:xfrm>
                  <a:off x="2194560" y="4360545"/>
                  <a:ext cx="617220" cy="6172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3E7B3AC7-0177-9DA4-E1F7-348CD42A90CF}"/>
                    </a:ext>
                  </a:extLst>
                </p:cNvPr>
                <p:cNvSpPr/>
                <p:nvPr/>
              </p:nvSpPr>
              <p:spPr>
                <a:xfrm>
                  <a:off x="2194560" y="2148840"/>
                  <a:ext cx="617220" cy="6172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9F68D598-85FB-B7B2-C682-EAEC4341DB8C}"/>
                    </a:ext>
                  </a:extLst>
                </p:cNvPr>
                <p:cNvSpPr/>
                <p:nvPr/>
              </p:nvSpPr>
              <p:spPr>
                <a:xfrm>
                  <a:off x="2194560" y="2880360"/>
                  <a:ext cx="617220" cy="6172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A436DB3F-33A2-BFE3-BEB7-C98674BC5301}"/>
                    </a:ext>
                  </a:extLst>
                </p:cNvPr>
                <p:cNvSpPr/>
                <p:nvPr/>
              </p:nvSpPr>
              <p:spPr>
                <a:xfrm>
                  <a:off x="2194560" y="3611880"/>
                  <a:ext cx="617220" cy="6172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605B8243-F52C-1935-66E7-82E76F6A8FBD}"/>
                  </a:ext>
                </a:extLst>
              </p:cNvPr>
              <p:cNvGrpSpPr/>
              <p:nvPr/>
            </p:nvGrpSpPr>
            <p:grpSpPr>
              <a:xfrm>
                <a:off x="3411855" y="2846071"/>
                <a:ext cx="617220" cy="1348740"/>
                <a:chOff x="3841433" y="3429000"/>
                <a:chExt cx="617220" cy="1348740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C7E83F59-02F1-1251-FA28-5C8E9FB62C5F}"/>
                    </a:ext>
                  </a:extLst>
                </p:cNvPr>
                <p:cNvSpPr/>
                <p:nvPr/>
              </p:nvSpPr>
              <p:spPr>
                <a:xfrm>
                  <a:off x="3841433" y="3429000"/>
                  <a:ext cx="617220" cy="6172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42875BB2-FE3C-027D-4C28-79E9AAE6F6F6}"/>
                    </a:ext>
                  </a:extLst>
                </p:cNvPr>
                <p:cNvSpPr/>
                <p:nvPr/>
              </p:nvSpPr>
              <p:spPr>
                <a:xfrm>
                  <a:off x="3841433" y="4160520"/>
                  <a:ext cx="617220" cy="6172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84A2A965-29D0-7B66-66EE-DB319865F52D}"/>
                  </a:ext>
                </a:extLst>
              </p:cNvPr>
              <p:cNvCxnSpPr>
                <a:cxnSpLocks/>
                <a:stCxn id="68" idx="6"/>
                <a:endCxn id="62" idx="2"/>
              </p:cNvCxnSpPr>
              <p:nvPr/>
            </p:nvCxnSpPr>
            <p:spPr>
              <a:xfrm>
                <a:off x="1448276" y="1725930"/>
                <a:ext cx="746284" cy="688658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946EBB94-4F4F-8AFF-C907-6213147E4D89}"/>
                  </a:ext>
                </a:extLst>
              </p:cNvPr>
              <p:cNvCxnSpPr>
                <a:cxnSpLocks/>
                <a:stCxn id="68" idx="6"/>
                <a:endCxn id="63" idx="2"/>
              </p:cNvCxnSpPr>
              <p:nvPr/>
            </p:nvCxnSpPr>
            <p:spPr>
              <a:xfrm>
                <a:off x="1448276" y="1725930"/>
                <a:ext cx="746284" cy="1420178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2F8F9C2B-BB64-A7A0-5D8D-059CAA66320C}"/>
                  </a:ext>
                </a:extLst>
              </p:cNvPr>
              <p:cNvCxnSpPr>
                <a:cxnSpLocks/>
                <a:stCxn id="68" idx="6"/>
                <a:endCxn id="64" idx="2"/>
              </p:cNvCxnSpPr>
              <p:nvPr/>
            </p:nvCxnSpPr>
            <p:spPr>
              <a:xfrm>
                <a:off x="1448276" y="1725930"/>
                <a:ext cx="746284" cy="2151698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2D713CA4-66F8-2F66-2942-9FCE94C3DF6C}"/>
                  </a:ext>
                </a:extLst>
              </p:cNvPr>
              <p:cNvCxnSpPr>
                <a:cxnSpLocks/>
                <a:stCxn id="68" idx="6"/>
                <a:endCxn id="61" idx="2"/>
              </p:cNvCxnSpPr>
              <p:nvPr/>
            </p:nvCxnSpPr>
            <p:spPr>
              <a:xfrm>
                <a:off x="1448276" y="1725930"/>
                <a:ext cx="746284" cy="290036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9738D1C4-2D36-4721-6A46-8B8C6243F4D7}"/>
                  </a:ext>
                </a:extLst>
              </p:cNvPr>
              <p:cNvCxnSpPr>
                <a:cxnSpLocks/>
                <a:stCxn id="69" idx="6"/>
                <a:endCxn id="62" idx="2"/>
              </p:cNvCxnSpPr>
              <p:nvPr/>
            </p:nvCxnSpPr>
            <p:spPr>
              <a:xfrm flipV="1">
                <a:off x="1448276" y="2414588"/>
                <a:ext cx="746284" cy="4286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EC45C2F8-5455-AEC6-18CC-C51694F7F46F}"/>
                  </a:ext>
                </a:extLst>
              </p:cNvPr>
              <p:cNvCxnSpPr>
                <a:cxnSpLocks/>
                <a:stCxn id="69" idx="6"/>
                <a:endCxn id="63" idx="2"/>
              </p:cNvCxnSpPr>
              <p:nvPr/>
            </p:nvCxnSpPr>
            <p:spPr>
              <a:xfrm>
                <a:off x="1448276" y="2457450"/>
                <a:ext cx="746284" cy="688658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5E981020-26C5-AF74-2B9E-FC9F41A1F607}"/>
                  </a:ext>
                </a:extLst>
              </p:cNvPr>
              <p:cNvCxnSpPr>
                <a:cxnSpLocks/>
                <a:stCxn id="69" idx="6"/>
                <a:endCxn id="64" idx="2"/>
              </p:cNvCxnSpPr>
              <p:nvPr/>
            </p:nvCxnSpPr>
            <p:spPr>
              <a:xfrm>
                <a:off x="1448276" y="2457450"/>
                <a:ext cx="746284" cy="1420178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1EA93EAD-8D27-2634-3E28-ABE61E21BA7B}"/>
                  </a:ext>
                </a:extLst>
              </p:cNvPr>
              <p:cNvCxnSpPr>
                <a:cxnSpLocks/>
                <a:stCxn id="69" idx="6"/>
                <a:endCxn id="61" idx="2"/>
              </p:cNvCxnSpPr>
              <p:nvPr/>
            </p:nvCxnSpPr>
            <p:spPr>
              <a:xfrm>
                <a:off x="1448276" y="2457450"/>
                <a:ext cx="746284" cy="216884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B5137CD8-3134-B19C-55DC-16328EB0E01A}"/>
                  </a:ext>
                </a:extLst>
              </p:cNvPr>
              <p:cNvCxnSpPr>
                <a:cxnSpLocks/>
                <a:stCxn id="70" idx="6"/>
                <a:endCxn id="62" idx="2"/>
              </p:cNvCxnSpPr>
              <p:nvPr/>
            </p:nvCxnSpPr>
            <p:spPr>
              <a:xfrm flipV="1">
                <a:off x="1448276" y="2414588"/>
                <a:ext cx="746284" cy="77438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439445A8-EFA4-B0DD-0865-9C041E9653C0}"/>
                  </a:ext>
                </a:extLst>
              </p:cNvPr>
              <p:cNvCxnSpPr>
                <a:cxnSpLocks/>
                <a:stCxn id="70" idx="6"/>
                <a:endCxn id="63" idx="2"/>
              </p:cNvCxnSpPr>
              <p:nvPr/>
            </p:nvCxnSpPr>
            <p:spPr>
              <a:xfrm flipV="1">
                <a:off x="1448276" y="3146108"/>
                <a:ext cx="746284" cy="4286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CE1954F0-9CFE-C94E-EB05-D0ADC9DE1B64}"/>
                  </a:ext>
                </a:extLst>
              </p:cNvPr>
              <p:cNvCxnSpPr>
                <a:cxnSpLocks/>
                <a:stCxn id="70" idx="6"/>
                <a:endCxn id="64" idx="2"/>
              </p:cNvCxnSpPr>
              <p:nvPr/>
            </p:nvCxnSpPr>
            <p:spPr>
              <a:xfrm>
                <a:off x="1448276" y="3188970"/>
                <a:ext cx="746284" cy="688658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170840D0-DEA3-5CE2-5294-6AFABC176846}"/>
                  </a:ext>
                </a:extLst>
              </p:cNvPr>
              <p:cNvCxnSpPr>
                <a:cxnSpLocks/>
                <a:stCxn id="70" idx="6"/>
                <a:endCxn id="61" idx="2"/>
              </p:cNvCxnSpPr>
              <p:nvPr/>
            </p:nvCxnSpPr>
            <p:spPr>
              <a:xfrm>
                <a:off x="1448276" y="3188970"/>
                <a:ext cx="746284" cy="143732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4488E5D2-9704-1BD5-3FF7-0980005BAC83}"/>
                  </a:ext>
                </a:extLst>
              </p:cNvPr>
              <p:cNvCxnSpPr>
                <a:cxnSpLocks/>
                <a:stCxn id="65" idx="6"/>
                <a:endCxn id="62" idx="2"/>
              </p:cNvCxnSpPr>
              <p:nvPr/>
            </p:nvCxnSpPr>
            <p:spPr>
              <a:xfrm flipV="1">
                <a:off x="1448276" y="2414588"/>
                <a:ext cx="746284" cy="1523047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CB1C596B-31CD-117C-35BB-4E0228A65AF1}"/>
                  </a:ext>
                </a:extLst>
              </p:cNvPr>
              <p:cNvCxnSpPr>
                <a:cxnSpLocks/>
                <a:stCxn id="65" idx="6"/>
                <a:endCxn id="63" idx="2"/>
              </p:cNvCxnSpPr>
              <p:nvPr/>
            </p:nvCxnSpPr>
            <p:spPr>
              <a:xfrm flipV="1">
                <a:off x="1448276" y="3146108"/>
                <a:ext cx="746284" cy="791527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8054E218-BF89-08B0-0F68-9A48F2AAFAC5}"/>
                  </a:ext>
                </a:extLst>
              </p:cNvPr>
              <p:cNvCxnSpPr>
                <a:cxnSpLocks/>
                <a:stCxn id="65" idx="6"/>
                <a:endCxn id="64" idx="2"/>
              </p:cNvCxnSpPr>
              <p:nvPr/>
            </p:nvCxnSpPr>
            <p:spPr>
              <a:xfrm flipV="1">
                <a:off x="1448276" y="3877628"/>
                <a:ext cx="746284" cy="60007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190AECB7-9AA6-FA38-0354-780DE152C9B7}"/>
                  </a:ext>
                </a:extLst>
              </p:cNvPr>
              <p:cNvCxnSpPr>
                <a:cxnSpLocks/>
                <a:stCxn id="65" idx="6"/>
                <a:endCxn id="61" idx="2"/>
              </p:cNvCxnSpPr>
              <p:nvPr/>
            </p:nvCxnSpPr>
            <p:spPr>
              <a:xfrm>
                <a:off x="1448276" y="3937635"/>
                <a:ext cx="746284" cy="688658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EE0FC29B-E2A1-9635-F989-017BC3F21209}"/>
                  </a:ext>
                </a:extLst>
              </p:cNvPr>
              <p:cNvCxnSpPr>
                <a:cxnSpLocks/>
                <a:stCxn id="66" idx="6"/>
                <a:endCxn id="61" idx="2"/>
              </p:cNvCxnSpPr>
              <p:nvPr/>
            </p:nvCxnSpPr>
            <p:spPr>
              <a:xfrm flipV="1">
                <a:off x="1448276" y="4626293"/>
                <a:ext cx="746284" cy="4286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7A04BC80-1572-AEBB-EE2F-06AC564751A1}"/>
                  </a:ext>
                </a:extLst>
              </p:cNvPr>
              <p:cNvCxnSpPr>
                <a:cxnSpLocks/>
                <a:stCxn id="66" idx="6"/>
                <a:endCxn id="64" idx="2"/>
              </p:cNvCxnSpPr>
              <p:nvPr/>
            </p:nvCxnSpPr>
            <p:spPr>
              <a:xfrm flipV="1">
                <a:off x="1448276" y="3877628"/>
                <a:ext cx="746284" cy="791527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061AAC06-F3C6-1EB3-BCB2-84929B1FE3FD}"/>
                  </a:ext>
                </a:extLst>
              </p:cNvPr>
              <p:cNvCxnSpPr>
                <a:cxnSpLocks/>
                <a:stCxn id="66" idx="6"/>
                <a:endCxn id="63" idx="2"/>
              </p:cNvCxnSpPr>
              <p:nvPr/>
            </p:nvCxnSpPr>
            <p:spPr>
              <a:xfrm flipV="1">
                <a:off x="1448276" y="3146108"/>
                <a:ext cx="746284" cy="1523047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6BEA8B24-15F6-2AD3-CD62-68C76EA4DE16}"/>
                  </a:ext>
                </a:extLst>
              </p:cNvPr>
              <p:cNvCxnSpPr>
                <a:cxnSpLocks/>
                <a:stCxn id="66" idx="6"/>
                <a:endCxn id="62" idx="2"/>
              </p:cNvCxnSpPr>
              <p:nvPr/>
            </p:nvCxnSpPr>
            <p:spPr>
              <a:xfrm flipV="1">
                <a:off x="1448276" y="2414588"/>
                <a:ext cx="746284" cy="2254567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A1B6BAF3-E370-E915-F346-E7D34F81378D}"/>
                  </a:ext>
                </a:extLst>
              </p:cNvPr>
              <p:cNvCxnSpPr>
                <a:cxnSpLocks/>
                <a:stCxn id="67" idx="6"/>
                <a:endCxn id="61" idx="2"/>
              </p:cNvCxnSpPr>
              <p:nvPr/>
            </p:nvCxnSpPr>
            <p:spPr>
              <a:xfrm flipV="1">
                <a:off x="1448276" y="4626293"/>
                <a:ext cx="746284" cy="77438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ED261757-D9B8-644F-E233-62E55F8ADF62}"/>
                  </a:ext>
                </a:extLst>
              </p:cNvPr>
              <p:cNvCxnSpPr>
                <a:cxnSpLocks/>
                <a:stCxn id="67" idx="6"/>
                <a:endCxn id="64" idx="2"/>
              </p:cNvCxnSpPr>
              <p:nvPr/>
            </p:nvCxnSpPr>
            <p:spPr>
              <a:xfrm flipV="1">
                <a:off x="1448276" y="3877628"/>
                <a:ext cx="746284" cy="1523047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901A960A-A09A-6457-5C88-94A3830C0CF7}"/>
                  </a:ext>
                </a:extLst>
              </p:cNvPr>
              <p:cNvCxnSpPr>
                <a:cxnSpLocks/>
                <a:stCxn id="67" idx="6"/>
                <a:endCxn id="63" idx="2"/>
              </p:cNvCxnSpPr>
              <p:nvPr/>
            </p:nvCxnSpPr>
            <p:spPr>
              <a:xfrm flipV="1">
                <a:off x="1448276" y="3146108"/>
                <a:ext cx="746284" cy="2254567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746E47D6-B85B-DEFC-D6FA-28056B2B5C9A}"/>
                  </a:ext>
                </a:extLst>
              </p:cNvPr>
              <p:cNvCxnSpPr>
                <a:cxnSpLocks/>
                <a:stCxn id="67" idx="6"/>
                <a:endCxn id="62" idx="2"/>
              </p:cNvCxnSpPr>
              <p:nvPr/>
            </p:nvCxnSpPr>
            <p:spPr>
              <a:xfrm flipV="1">
                <a:off x="1448276" y="2414588"/>
                <a:ext cx="746284" cy="2986087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D6B5E990-70B5-19DB-EC97-10B891A43570}"/>
                  </a:ext>
                </a:extLst>
              </p:cNvPr>
              <p:cNvCxnSpPr>
                <a:cxnSpLocks/>
                <a:stCxn id="62" idx="6"/>
                <a:endCxn id="59" idx="2"/>
              </p:cNvCxnSpPr>
              <p:nvPr/>
            </p:nvCxnSpPr>
            <p:spPr>
              <a:xfrm>
                <a:off x="2811780" y="2414588"/>
                <a:ext cx="600075" cy="74009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F353FA1B-98FB-968E-D149-5A439EBDD9E1}"/>
                  </a:ext>
                </a:extLst>
              </p:cNvPr>
              <p:cNvCxnSpPr>
                <a:cxnSpLocks/>
                <a:stCxn id="63" idx="6"/>
                <a:endCxn id="59" idx="2"/>
              </p:cNvCxnSpPr>
              <p:nvPr/>
            </p:nvCxnSpPr>
            <p:spPr>
              <a:xfrm>
                <a:off x="2811780" y="3146108"/>
                <a:ext cx="600075" cy="857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id="{73D21D1A-E904-BDE1-F3AF-8DD240D4FDE2}"/>
                  </a:ext>
                </a:extLst>
              </p:cNvPr>
              <p:cNvCxnSpPr>
                <a:cxnSpLocks/>
                <a:stCxn id="64" idx="6"/>
                <a:endCxn id="59" idx="2"/>
              </p:cNvCxnSpPr>
              <p:nvPr/>
            </p:nvCxnSpPr>
            <p:spPr>
              <a:xfrm flipV="1">
                <a:off x="2811780" y="3154681"/>
                <a:ext cx="600075" cy="722947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CCDCCBC4-00EA-A0CB-8CB9-A72219DEB54A}"/>
                  </a:ext>
                </a:extLst>
              </p:cNvPr>
              <p:cNvCxnSpPr>
                <a:cxnSpLocks/>
                <a:stCxn id="61" idx="6"/>
                <a:endCxn id="59" idx="2"/>
              </p:cNvCxnSpPr>
              <p:nvPr/>
            </p:nvCxnSpPr>
            <p:spPr>
              <a:xfrm flipV="1">
                <a:off x="2811780" y="3154681"/>
                <a:ext cx="600075" cy="147161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F8ADAC1C-9DC2-0D00-6FC6-47EA10DF19D6}"/>
                  </a:ext>
                </a:extLst>
              </p:cNvPr>
              <p:cNvCxnSpPr>
                <a:cxnSpLocks/>
                <a:stCxn id="61" idx="6"/>
                <a:endCxn id="60" idx="2"/>
              </p:cNvCxnSpPr>
              <p:nvPr/>
            </p:nvCxnSpPr>
            <p:spPr>
              <a:xfrm flipV="1">
                <a:off x="2811780" y="3886201"/>
                <a:ext cx="600075" cy="74009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046F8621-037F-6F2B-3C6B-86BCB2FA4807}"/>
                  </a:ext>
                </a:extLst>
              </p:cNvPr>
              <p:cNvCxnSpPr>
                <a:cxnSpLocks/>
                <a:stCxn id="64" idx="6"/>
                <a:endCxn id="60" idx="2"/>
              </p:cNvCxnSpPr>
              <p:nvPr/>
            </p:nvCxnSpPr>
            <p:spPr>
              <a:xfrm>
                <a:off x="2811780" y="3877628"/>
                <a:ext cx="600075" cy="857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241CDEBE-D3B4-81D7-953F-937BFEA2E51C}"/>
                  </a:ext>
                </a:extLst>
              </p:cNvPr>
              <p:cNvCxnSpPr>
                <a:cxnSpLocks/>
                <a:stCxn id="63" idx="6"/>
                <a:endCxn id="60" idx="2"/>
              </p:cNvCxnSpPr>
              <p:nvPr/>
            </p:nvCxnSpPr>
            <p:spPr>
              <a:xfrm>
                <a:off x="2811780" y="3146108"/>
                <a:ext cx="600075" cy="74009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D36B3171-62CB-42A1-5E50-E27ABF80046B}"/>
                  </a:ext>
                </a:extLst>
              </p:cNvPr>
              <p:cNvCxnSpPr>
                <a:cxnSpLocks/>
                <a:stCxn id="62" idx="6"/>
                <a:endCxn id="60" idx="2"/>
              </p:cNvCxnSpPr>
              <p:nvPr/>
            </p:nvCxnSpPr>
            <p:spPr>
              <a:xfrm>
                <a:off x="2811780" y="2414588"/>
                <a:ext cx="600075" cy="147161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237AC2EB-2C5F-AC95-E1EB-CD664D7EE037}"/>
              </a:ext>
            </a:extLst>
          </p:cNvPr>
          <p:cNvSpPr txBox="1"/>
          <p:nvPr/>
        </p:nvSpPr>
        <p:spPr>
          <a:xfrm>
            <a:off x="9276261" y="4223636"/>
            <a:ext cx="214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입력 자료로 사용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4C210-ACCF-3E58-E177-E9D9251A9044}"/>
              </a:ext>
            </a:extLst>
          </p:cNvPr>
          <p:cNvSpPr txBox="1"/>
          <p:nvPr/>
        </p:nvSpPr>
        <p:spPr>
          <a:xfrm>
            <a:off x="123628" y="98781"/>
            <a:ext cx="614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이미지 분류 모델에 </a:t>
            </a:r>
            <a:r>
              <a:rPr lang="en-US" altLang="ko-KR" sz="2400" dirty="0"/>
              <a:t>LIME </a:t>
            </a:r>
            <a:r>
              <a:rPr lang="ko-KR" altLang="en-US" sz="2400" dirty="0"/>
              <a:t>방법론 적용 예시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783EF-6E32-C308-5D7D-C6E463C7A666}"/>
              </a:ext>
            </a:extLst>
          </p:cNvPr>
          <p:cNvSpPr txBox="1"/>
          <p:nvPr/>
        </p:nvSpPr>
        <p:spPr>
          <a:xfrm>
            <a:off x="1840418" y="4638883"/>
            <a:ext cx="185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SLIC </a:t>
            </a:r>
            <a:r>
              <a:rPr lang="ko-KR" altLang="en-US" dirty="0"/>
              <a:t>알고리즘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789893-DB73-F40A-B22C-626B77370D70}"/>
              </a:ext>
            </a:extLst>
          </p:cNvPr>
          <p:cNvSpPr/>
          <p:nvPr/>
        </p:nvSpPr>
        <p:spPr>
          <a:xfrm>
            <a:off x="2743200" y="2090955"/>
            <a:ext cx="2602709" cy="1894297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화살표: 아래로 구부러짐 8">
            <a:extLst>
              <a:ext uri="{FF2B5EF4-FFF2-40B4-BE49-F238E27FC236}">
                <a16:creationId xmlns:a16="http://schemas.microsoft.com/office/drawing/2014/main" id="{72F448EA-4AF8-1CAB-A183-396E599ECFF0}"/>
              </a:ext>
            </a:extLst>
          </p:cNvPr>
          <p:cNvSpPr/>
          <p:nvPr/>
        </p:nvSpPr>
        <p:spPr>
          <a:xfrm flipV="1">
            <a:off x="5127872" y="4078387"/>
            <a:ext cx="1238250" cy="489951"/>
          </a:xfrm>
          <a:prstGeom prst="curvedDown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231CEC-BF33-EB79-8ADA-103B3B2045F0}"/>
              </a:ext>
            </a:extLst>
          </p:cNvPr>
          <p:cNvSpPr txBox="1"/>
          <p:nvPr/>
        </p:nvSpPr>
        <p:spPr>
          <a:xfrm>
            <a:off x="4364952" y="4624960"/>
            <a:ext cx="2764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highlight>
                  <a:srgbClr val="FFFF00"/>
                </a:highlight>
              </a:rPr>
              <a:t>마스킹</a:t>
            </a:r>
            <a:r>
              <a:rPr lang="ko-KR" altLang="en-US" dirty="0" err="1"/>
              <a:t>으로</a:t>
            </a:r>
            <a:endParaRPr lang="en-US" altLang="ko-KR" dirty="0"/>
          </a:p>
          <a:p>
            <a:pPr algn="ctr"/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개의 데이터 셋 생성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BD5A4E-FE82-6C12-7A44-B69248F9FB78}"/>
              </a:ext>
            </a:extLst>
          </p:cNvPr>
          <p:cNvSpPr txBox="1"/>
          <p:nvPr/>
        </p:nvSpPr>
        <p:spPr>
          <a:xfrm>
            <a:off x="203105" y="5534565"/>
            <a:ext cx="2990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마스킹</a:t>
            </a:r>
            <a:r>
              <a:rPr lang="en-US" altLang="ko-KR" sz="2000" dirty="0"/>
              <a:t>?</a:t>
            </a:r>
            <a:br>
              <a:rPr lang="en-US" altLang="ko-KR" dirty="0"/>
            </a:br>
            <a:r>
              <a:rPr lang="ko-KR" altLang="en-US" dirty="0"/>
              <a:t>특정 </a:t>
            </a:r>
            <a:r>
              <a:rPr lang="ko-KR" altLang="en-US" dirty="0" err="1"/>
              <a:t>슈퍼픽셀을</a:t>
            </a:r>
            <a:r>
              <a:rPr lang="ko-KR" altLang="en-US" dirty="0"/>
              <a:t> 끄거나 킴</a:t>
            </a:r>
            <a:br>
              <a:rPr lang="en-US" altLang="ko-KR" dirty="0"/>
            </a:br>
            <a:r>
              <a:rPr lang="en-US" altLang="ko-KR" dirty="0"/>
              <a:t>(0 or 1)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AE62102-6415-4B7A-F619-9D11A51A83C4}"/>
              </a:ext>
            </a:extLst>
          </p:cNvPr>
          <p:cNvSpPr/>
          <p:nvPr/>
        </p:nvSpPr>
        <p:spPr>
          <a:xfrm>
            <a:off x="5156286" y="4638883"/>
            <a:ext cx="696518" cy="312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8EF84E66-B246-B630-B227-AB7A2D17B2F1}"/>
              </a:ext>
            </a:extLst>
          </p:cNvPr>
          <p:cNvCxnSpPr>
            <a:cxnSpLocks/>
            <a:stCxn id="75" idx="1"/>
            <a:endCxn id="12" idx="3"/>
          </p:cNvCxnSpPr>
          <p:nvPr/>
        </p:nvCxnSpPr>
        <p:spPr>
          <a:xfrm rot="10800000" flipV="1">
            <a:off x="3194006" y="4795097"/>
            <a:ext cx="1962280" cy="121652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C901B94-ED8D-F910-FE65-702D86B69CE3}"/>
              </a:ext>
            </a:extLst>
          </p:cNvPr>
          <p:cNvSpPr txBox="1"/>
          <p:nvPr/>
        </p:nvSpPr>
        <p:spPr>
          <a:xfrm>
            <a:off x="7633943" y="843140"/>
            <a:ext cx="2878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새 데이터셋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국소값</a:t>
            </a:r>
            <a:r>
              <a:rPr lang="ko-KR" altLang="en-US" dirty="0"/>
              <a:t> 주변부 자료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448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5B54C-B00D-BD9B-B93B-6C2E5C081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08270AE6-171F-8412-AFC6-B057AD1CD9AA}"/>
              </a:ext>
            </a:extLst>
          </p:cNvPr>
          <p:cNvSpPr/>
          <p:nvPr/>
        </p:nvSpPr>
        <p:spPr>
          <a:xfrm>
            <a:off x="4516286" y="3018442"/>
            <a:ext cx="1433671" cy="36068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144E459-5CC4-E2E5-3CD3-AB271B9C879B}"/>
              </a:ext>
            </a:extLst>
          </p:cNvPr>
          <p:cNvSpPr/>
          <p:nvPr/>
        </p:nvSpPr>
        <p:spPr>
          <a:xfrm>
            <a:off x="901660" y="2971800"/>
            <a:ext cx="1433671" cy="36068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3C1FA3-2D41-4FEB-9171-BA3F401A27A9}"/>
              </a:ext>
            </a:extLst>
          </p:cNvPr>
          <p:cNvSpPr txBox="1"/>
          <p:nvPr/>
        </p:nvSpPr>
        <p:spPr>
          <a:xfrm>
            <a:off x="123628" y="98781"/>
            <a:ext cx="614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이미지 분류 모델에 </a:t>
            </a:r>
            <a:r>
              <a:rPr lang="en-US" altLang="ko-KR" sz="2400" dirty="0"/>
              <a:t>LIME </a:t>
            </a:r>
            <a:r>
              <a:rPr lang="ko-KR" altLang="en-US" sz="2400" dirty="0"/>
              <a:t>방법론 적용 예시</a:t>
            </a:r>
          </a:p>
        </p:txBody>
      </p:sp>
      <p:sp>
        <p:nvSpPr>
          <p:cNvPr id="20" name="화살표: 갈매기형 수장 19">
            <a:extLst>
              <a:ext uri="{FF2B5EF4-FFF2-40B4-BE49-F238E27FC236}">
                <a16:creationId xmlns:a16="http://schemas.microsoft.com/office/drawing/2014/main" id="{2D1CA2B5-201A-38F8-4D26-19C8A06B96D2}"/>
              </a:ext>
            </a:extLst>
          </p:cNvPr>
          <p:cNvSpPr/>
          <p:nvPr/>
        </p:nvSpPr>
        <p:spPr>
          <a:xfrm>
            <a:off x="833117" y="948095"/>
            <a:ext cx="2092320" cy="564146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D12580-20F6-58A2-19BC-C3B7720CC328}"/>
              </a:ext>
            </a:extLst>
          </p:cNvPr>
          <p:cNvSpPr txBox="1"/>
          <p:nvPr/>
        </p:nvSpPr>
        <p:spPr>
          <a:xfrm>
            <a:off x="1000595" y="1575004"/>
            <a:ext cx="17573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원본 데이터</a:t>
            </a:r>
            <a:endParaRPr lang="en-US" altLang="ko-KR" dirty="0"/>
          </a:p>
          <a:p>
            <a:pPr marL="182563"/>
            <a:r>
              <a:rPr lang="ko-KR" altLang="en-US" sz="1600" dirty="0"/>
              <a:t>특정 인스턴스</a:t>
            </a:r>
          </a:p>
        </p:txBody>
      </p:sp>
      <p:sp>
        <p:nvSpPr>
          <p:cNvPr id="26" name="화살표: 갈매기형 수장 25">
            <a:extLst>
              <a:ext uri="{FF2B5EF4-FFF2-40B4-BE49-F238E27FC236}">
                <a16:creationId xmlns:a16="http://schemas.microsoft.com/office/drawing/2014/main" id="{615708C3-B78F-8DCC-DB2E-049894AFA06B}"/>
              </a:ext>
            </a:extLst>
          </p:cNvPr>
          <p:cNvSpPr/>
          <p:nvPr/>
        </p:nvSpPr>
        <p:spPr>
          <a:xfrm>
            <a:off x="2757959" y="948095"/>
            <a:ext cx="4170800" cy="564146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화살표: 갈매기형 수장 26">
            <a:extLst>
              <a:ext uri="{FF2B5EF4-FFF2-40B4-BE49-F238E27FC236}">
                <a16:creationId xmlns:a16="http://schemas.microsoft.com/office/drawing/2014/main" id="{74712EED-F36E-97F2-EC09-5DA3FC297655}"/>
              </a:ext>
            </a:extLst>
          </p:cNvPr>
          <p:cNvSpPr/>
          <p:nvPr/>
        </p:nvSpPr>
        <p:spPr>
          <a:xfrm>
            <a:off x="6760374" y="948095"/>
            <a:ext cx="4430125" cy="564146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8F5A88-B0DA-4592-E1BF-6CDA007D576F}"/>
              </a:ext>
            </a:extLst>
          </p:cNvPr>
          <p:cNvSpPr txBox="1"/>
          <p:nvPr/>
        </p:nvSpPr>
        <p:spPr>
          <a:xfrm>
            <a:off x="3034150" y="1575004"/>
            <a:ext cx="36184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변동 생성</a:t>
            </a:r>
            <a:endParaRPr lang="en-US" altLang="ko-KR" dirty="0"/>
          </a:p>
          <a:p>
            <a:pPr marL="180000"/>
            <a:r>
              <a:rPr lang="ko-KR" altLang="en-US" sz="1600" dirty="0"/>
              <a:t>원본 데이터를 </a:t>
            </a:r>
            <a:r>
              <a:rPr lang="ko-KR" altLang="en-US" sz="1600" dirty="0" err="1"/>
              <a:t>슈퍼픽셀로</a:t>
            </a:r>
            <a:r>
              <a:rPr lang="ko-KR" altLang="en-US" sz="1600" dirty="0"/>
              <a:t> 분할</a:t>
            </a:r>
            <a:endParaRPr lang="en-US" altLang="ko-KR" sz="1600" dirty="0"/>
          </a:p>
          <a:p>
            <a:pPr marL="182563"/>
            <a:r>
              <a:rPr lang="ko-KR" altLang="en-US" sz="1600" dirty="0" err="1"/>
              <a:t>슈퍼픽셀을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마스킹</a:t>
            </a:r>
            <a:r>
              <a:rPr lang="ko-KR" altLang="en-US" sz="1600" dirty="0"/>
              <a:t> 하여 조합 생성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0603A0-D4D7-66C1-EBBD-F4576DBB5615}"/>
              </a:ext>
            </a:extLst>
          </p:cNvPr>
          <p:cNvSpPr txBox="1"/>
          <p:nvPr/>
        </p:nvSpPr>
        <p:spPr>
          <a:xfrm>
            <a:off x="6928758" y="1575004"/>
            <a:ext cx="4430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변동 데이터셋</a:t>
            </a:r>
            <a:endParaRPr lang="en-US" altLang="ko-KR" dirty="0"/>
          </a:p>
          <a:p>
            <a:pPr marL="180000"/>
            <a:r>
              <a:rPr lang="ko-KR" altLang="en-US" sz="1600" dirty="0"/>
              <a:t>변동 적용을 통해 새로운 데이터셋을 생성</a:t>
            </a:r>
            <a:endParaRPr lang="en-US" altLang="ko-KR" sz="1600" dirty="0"/>
          </a:p>
          <a:p>
            <a:pPr marL="180000"/>
            <a:r>
              <a:rPr lang="ko-KR" altLang="en-US" sz="1600" dirty="0"/>
              <a:t>블랙박스 모델에 입력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38E957B-A6F3-ED6D-0398-D59C8F6EEBFC}"/>
              </a:ext>
            </a:extLst>
          </p:cNvPr>
          <p:cNvGrpSpPr/>
          <p:nvPr/>
        </p:nvGrpSpPr>
        <p:grpSpPr>
          <a:xfrm>
            <a:off x="1000595" y="2856787"/>
            <a:ext cx="4780800" cy="3621314"/>
            <a:chOff x="1965820" y="1084002"/>
            <a:chExt cx="7182624" cy="5440623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DB6BB7C-2927-8294-4D86-90C6140424A0}"/>
                </a:ext>
              </a:extLst>
            </p:cNvPr>
            <p:cNvGrpSpPr/>
            <p:nvPr/>
          </p:nvGrpSpPr>
          <p:grpSpPr>
            <a:xfrm>
              <a:off x="1965820" y="1581073"/>
              <a:ext cx="1805348" cy="4943552"/>
              <a:chOff x="2746869" y="1374181"/>
              <a:chExt cx="1890367" cy="5176359"/>
            </a:xfrm>
          </p:grpSpPr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D5535465-61DD-82A2-B110-B609547227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r="68472" b="49309"/>
              <a:stretch/>
            </p:blipFill>
            <p:spPr>
              <a:xfrm>
                <a:off x="2764478" y="1374181"/>
                <a:ext cx="1855148" cy="1325110"/>
              </a:xfrm>
              <a:prstGeom prst="rect">
                <a:avLst/>
              </a:prstGeom>
            </p:spPr>
          </p:pic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1E0C3CA8-14A5-39A3-09EB-8C248CC4C4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33897" r="34424" b="50014"/>
              <a:stretch/>
            </p:blipFill>
            <p:spPr>
              <a:xfrm>
                <a:off x="2746869" y="2822949"/>
                <a:ext cx="1890367" cy="1325111"/>
              </a:xfrm>
              <a:prstGeom prst="rect">
                <a:avLst/>
              </a:prstGeom>
            </p:spPr>
          </p:pic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D625C08A-E219-0349-C74F-D39959EE5C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34237" t="50208" r="34205" b="385"/>
              <a:stretch/>
            </p:blipFill>
            <p:spPr>
              <a:xfrm>
                <a:off x="2746869" y="5235684"/>
                <a:ext cx="1890367" cy="1314856"/>
              </a:xfrm>
              <a:prstGeom prst="rect">
                <a:avLst/>
              </a:prstGeom>
            </p:spPr>
          </p:pic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04EEA87B-FDFD-450C-F171-8979E9AF6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2052" y="4381500"/>
                <a:ext cx="0" cy="647700"/>
              </a:xfrm>
              <a:prstGeom prst="line">
                <a:avLst/>
              </a:prstGeom>
              <a:ln w="38100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20CA606-FC3F-5657-A74A-04729E11E28F}"/>
                </a:ext>
              </a:extLst>
            </p:cNvPr>
            <p:cNvSpPr/>
            <p:nvPr/>
          </p:nvSpPr>
          <p:spPr>
            <a:xfrm>
              <a:off x="5107633" y="2160032"/>
              <a:ext cx="1321740" cy="40624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Rtl" rtlCol="0" anchor="ctr"/>
            <a:lstStyle/>
            <a:p>
              <a:pPr algn="ctr"/>
              <a:r>
                <a:rPr lang="en-US" altLang="ko-KR" sz="1600" b="1" dirty="0"/>
                <a:t>BlackBox</a:t>
              </a:r>
              <a:endParaRPr lang="ko-KR" altLang="en-US" sz="1600" b="1" dirty="0"/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98C1CB8-3200-BEE5-722C-15811212C7B3}"/>
                </a:ext>
              </a:extLst>
            </p:cNvPr>
            <p:cNvCxnSpPr>
              <a:cxnSpLocks/>
              <a:stCxn id="63" idx="3"/>
              <a:endCxn id="39" idx="1"/>
            </p:cNvCxnSpPr>
            <p:nvPr/>
          </p:nvCxnSpPr>
          <p:spPr>
            <a:xfrm>
              <a:off x="3754350" y="2213830"/>
              <a:ext cx="1353283" cy="1977428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D9F02E80-1085-EB28-7A05-8EF7EDE8FA68}"/>
                </a:ext>
              </a:extLst>
            </p:cNvPr>
            <p:cNvCxnSpPr>
              <a:cxnSpLocks/>
              <a:stCxn id="64" idx="3"/>
              <a:endCxn id="39" idx="1"/>
            </p:cNvCxnSpPr>
            <p:nvPr/>
          </p:nvCxnSpPr>
          <p:spPr>
            <a:xfrm>
              <a:off x="3771168" y="3597440"/>
              <a:ext cx="1336465" cy="593818"/>
            </a:xfrm>
            <a:prstGeom prst="bentConnector3">
              <a:avLst>
                <a:gd name="adj1" fmla="val 49289"/>
              </a:avLst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E450433D-2600-7632-51C0-4F675A1165F0}"/>
                </a:ext>
              </a:extLst>
            </p:cNvPr>
            <p:cNvCxnSpPr>
              <a:cxnSpLocks/>
              <a:stCxn id="66" idx="3"/>
              <a:endCxn id="39" idx="1"/>
            </p:cNvCxnSpPr>
            <p:nvPr/>
          </p:nvCxnSpPr>
          <p:spPr>
            <a:xfrm flipV="1">
              <a:off x="3771168" y="4191258"/>
              <a:ext cx="1336465" cy="1705507"/>
            </a:xfrm>
            <a:prstGeom prst="bentConnector3">
              <a:avLst>
                <a:gd name="adj1" fmla="val 49465"/>
              </a:avLst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C2EB47D-8B5E-0C96-3956-F42EB7CE64E6}"/>
                </a:ext>
              </a:extLst>
            </p:cNvPr>
            <p:cNvSpPr/>
            <p:nvPr/>
          </p:nvSpPr>
          <p:spPr>
            <a:xfrm>
              <a:off x="2054956" y="1084002"/>
              <a:ext cx="1627408" cy="3736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Input</a:t>
              </a:r>
              <a:endParaRPr lang="ko-KR" altLang="en-US" sz="16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AC199FA-CC59-0CA0-F488-4BF8E1149455}"/>
                </a:ext>
              </a:extLst>
            </p:cNvPr>
            <p:cNvSpPr/>
            <p:nvPr/>
          </p:nvSpPr>
          <p:spPr>
            <a:xfrm>
              <a:off x="7521036" y="1084002"/>
              <a:ext cx="1627408" cy="3736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Output</a:t>
              </a:r>
              <a:endParaRPr lang="ko-KR" alt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순서도: 문서 47">
                  <a:extLst>
                    <a:ext uri="{FF2B5EF4-FFF2-40B4-BE49-F238E27FC236}">
                      <a16:creationId xmlns:a16="http://schemas.microsoft.com/office/drawing/2014/main" id="{29D240C4-8B6D-BFD9-7911-89CE32D40732}"/>
                    </a:ext>
                  </a:extLst>
                </p:cNvPr>
                <p:cNvSpPr/>
                <p:nvPr/>
              </p:nvSpPr>
              <p:spPr>
                <a:xfrm>
                  <a:off x="7565894" y="1870836"/>
                  <a:ext cx="1533119" cy="877681"/>
                </a:xfrm>
                <a:prstGeom prst="flowChartDocumen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𝑑𝑜𝑔</m:t>
                            </m:r>
                          </m:e>
                        </m:d>
                      </m:oMath>
                    </m:oMathPara>
                  </a14:m>
                  <a:endParaRPr lang="en-US" altLang="ko-KR" sz="1600" b="0" dirty="0"/>
                </a:p>
                <a:p>
                  <a:pPr algn="ctr"/>
                  <a:r>
                    <a:rPr lang="en-US" altLang="ko-KR" sz="1600" dirty="0"/>
                    <a:t>= 0.67</a:t>
                  </a:r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48" name="순서도: 문서 47">
                  <a:extLst>
                    <a:ext uri="{FF2B5EF4-FFF2-40B4-BE49-F238E27FC236}">
                      <a16:creationId xmlns:a16="http://schemas.microsoft.com/office/drawing/2014/main" id="{29D240C4-8B6D-BFD9-7911-89CE32D407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5894" y="1870836"/>
                  <a:ext cx="1533119" cy="877681"/>
                </a:xfrm>
                <a:prstGeom prst="flowChartDocument">
                  <a:avLst/>
                </a:prstGeom>
                <a:blipFill>
                  <a:blip r:embed="rId4"/>
                  <a:stretch>
                    <a:fillRect b="-20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순서도: 문서 50">
                  <a:extLst>
                    <a:ext uri="{FF2B5EF4-FFF2-40B4-BE49-F238E27FC236}">
                      <a16:creationId xmlns:a16="http://schemas.microsoft.com/office/drawing/2014/main" id="{ACA9FAEF-D429-94D1-54DD-B38EA48BD4F7}"/>
                    </a:ext>
                  </a:extLst>
                </p:cNvPr>
                <p:cNvSpPr/>
                <p:nvPr/>
              </p:nvSpPr>
              <p:spPr>
                <a:xfrm>
                  <a:off x="7565893" y="3270071"/>
                  <a:ext cx="1533119" cy="877681"/>
                </a:xfrm>
                <a:prstGeom prst="flowChartDocumen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𝑑𝑜𝑔</m:t>
                            </m:r>
                          </m:e>
                        </m:d>
                      </m:oMath>
                    </m:oMathPara>
                  </a14:m>
                  <a:endParaRPr lang="en-US" altLang="ko-KR" sz="1600" b="0" dirty="0"/>
                </a:p>
                <a:p>
                  <a:pPr algn="ctr"/>
                  <a:r>
                    <a:rPr lang="en-US" altLang="ko-KR" sz="1600" dirty="0"/>
                    <a:t>= 0.59</a:t>
                  </a:r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51" name="순서도: 문서 50">
                  <a:extLst>
                    <a:ext uri="{FF2B5EF4-FFF2-40B4-BE49-F238E27FC236}">
                      <a16:creationId xmlns:a16="http://schemas.microsoft.com/office/drawing/2014/main" id="{ACA9FAEF-D429-94D1-54DD-B38EA48BD4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5893" y="3270071"/>
                  <a:ext cx="1533119" cy="877681"/>
                </a:xfrm>
                <a:prstGeom prst="flowChartDocument">
                  <a:avLst/>
                </a:prstGeom>
                <a:blipFill>
                  <a:blip r:embed="rId5"/>
                  <a:stretch>
                    <a:fillRect b="-204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순서도: 문서 52">
                  <a:extLst>
                    <a:ext uri="{FF2B5EF4-FFF2-40B4-BE49-F238E27FC236}">
                      <a16:creationId xmlns:a16="http://schemas.microsoft.com/office/drawing/2014/main" id="{3F6B7B6A-54F8-0B89-86D5-CCEE418547E6}"/>
                    </a:ext>
                  </a:extLst>
                </p:cNvPr>
                <p:cNvSpPr/>
                <p:nvPr/>
              </p:nvSpPr>
              <p:spPr>
                <a:xfrm>
                  <a:off x="7565892" y="5457924"/>
                  <a:ext cx="1533119" cy="877681"/>
                </a:xfrm>
                <a:prstGeom prst="flowChartDocumen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𝑑𝑜𝑔</m:t>
                            </m:r>
                          </m:e>
                        </m:d>
                      </m:oMath>
                    </m:oMathPara>
                  </a14:m>
                  <a:endParaRPr lang="en-US" altLang="ko-KR" sz="1600" b="0" dirty="0"/>
                </a:p>
                <a:p>
                  <a:pPr algn="ctr"/>
                  <a:r>
                    <a:rPr lang="en-US" altLang="ko-KR" sz="1600" dirty="0"/>
                    <a:t>= 0.44</a:t>
                  </a:r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53" name="순서도: 문서 52">
                  <a:extLst>
                    <a:ext uri="{FF2B5EF4-FFF2-40B4-BE49-F238E27FC236}">
                      <a16:creationId xmlns:a16="http://schemas.microsoft.com/office/drawing/2014/main" id="{3F6B7B6A-54F8-0B89-86D5-CCEE418547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5892" y="5457924"/>
                  <a:ext cx="1533119" cy="877681"/>
                </a:xfrm>
                <a:prstGeom prst="flowChartDocument">
                  <a:avLst/>
                </a:prstGeom>
                <a:blipFill>
                  <a:blip r:embed="rId6"/>
                  <a:stretch>
                    <a:fillRect b="-204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0FD8553D-85C2-EC72-CF43-1CB4C201903A}"/>
                </a:ext>
              </a:extLst>
            </p:cNvPr>
            <p:cNvCxnSpPr>
              <a:cxnSpLocks/>
              <a:stCxn id="39" idx="3"/>
              <a:endCxn id="48" idx="1"/>
            </p:cNvCxnSpPr>
            <p:nvPr/>
          </p:nvCxnSpPr>
          <p:spPr>
            <a:xfrm flipV="1">
              <a:off x="6429374" y="2309677"/>
              <a:ext cx="1136520" cy="1881582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FDB2187E-2707-4FFC-2D47-5CC1F264CABA}"/>
                </a:ext>
              </a:extLst>
            </p:cNvPr>
            <p:cNvCxnSpPr>
              <a:cxnSpLocks/>
              <a:stCxn id="39" idx="3"/>
              <a:endCxn id="51" idx="1"/>
            </p:cNvCxnSpPr>
            <p:nvPr/>
          </p:nvCxnSpPr>
          <p:spPr>
            <a:xfrm flipV="1">
              <a:off x="6429374" y="3708912"/>
              <a:ext cx="1136519" cy="482347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3D6390FE-5AA0-1B85-7635-0B2F4E863311}"/>
                </a:ext>
              </a:extLst>
            </p:cNvPr>
            <p:cNvCxnSpPr>
              <a:cxnSpLocks/>
              <a:stCxn id="39" idx="3"/>
              <a:endCxn id="53" idx="1"/>
            </p:cNvCxnSpPr>
            <p:nvPr/>
          </p:nvCxnSpPr>
          <p:spPr>
            <a:xfrm>
              <a:off x="6429373" y="4191258"/>
              <a:ext cx="1136519" cy="1705507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6837ACB5-2432-8E6C-5DE7-3CB7F1D95E90}"/>
                </a:ext>
              </a:extLst>
            </p:cNvPr>
            <p:cNvCxnSpPr>
              <a:cxnSpLocks/>
            </p:cNvCxnSpPr>
            <p:nvPr/>
          </p:nvCxnSpPr>
          <p:spPr>
            <a:xfrm>
              <a:off x="8343446" y="4557836"/>
              <a:ext cx="0" cy="618570"/>
            </a:xfrm>
            <a:prstGeom prst="line">
              <a:avLst/>
            </a:prstGeom>
            <a:ln w="38100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3F3A3DC9-8454-A9D4-8C5D-7BB5F3CB4C0C}"/>
              </a:ext>
            </a:extLst>
          </p:cNvPr>
          <p:cNvCxnSpPr>
            <a:cxnSpLocks/>
            <a:stCxn id="32" idx="2"/>
            <a:endCxn id="45" idx="0"/>
          </p:cNvCxnSpPr>
          <p:nvPr/>
        </p:nvCxnSpPr>
        <p:spPr>
          <a:xfrm rot="5400000">
            <a:off x="5162672" y="-1124363"/>
            <a:ext cx="420009" cy="7542290"/>
          </a:xfrm>
          <a:prstGeom prst="bentConnector3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화살표: 오른쪽 88">
            <a:extLst>
              <a:ext uri="{FF2B5EF4-FFF2-40B4-BE49-F238E27FC236}">
                <a16:creationId xmlns:a16="http://schemas.microsoft.com/office/drawing/2014/main" id="{B3D06CB5-66B4-3413-299C-9477E6959136}"/>
              </a:ext>
            </a:extLst>
          </p:cNvPr>
          <p:cNvSpPr/>
          <p:nvPr/>
        </p:nvSpPr>
        <p:spPr>
          <a:xfrm>
            <a:off x="6559203" y="4708560"/>
            <a:ext cx="1020454" cy="4200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5DF6118-1A75-2DBA-47A1-C2C4A6D31077}"/>
                  </a:ext>
                </a:extLst>
              </p:cNvPr>
              <p:cNvSpPr txBox="1"/>
              <p:nvPr/>
            </p:nvSpPr>
            <p:spPr>
              <a:xfrm>
                <a:off x="7797942" y="4194841"/>
                <a:ext cx="3763295" cy="16748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ko-KR" altLang="en-US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60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5DF6118-1A75-2DBA-47A1-C2C4A6D31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942" y="4194841"/>
                <a:ext cx="3763295" cy="16748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1C56D676-8561-678E-776F-654074D3B9D2}"/>
              </a:ext>
            </a:extLst>
          </p:cNvPr>
          <p:cNvSpPr txBox="1"/>
          <p:nvPr/>
        </p:nvSpPr>
        <p:spPr>
          <a:xfrm>
            <a:off x="6443508" y="4227929"/>
            <a:ext cx="117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학습자료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0C997F8E-B167-F0C5-923D-1E6B4E13FAA3}"/>
              </a:ext>
            </a:extLst>
          </p:cNvPr>
          <p:cNvSpPr/>
          <p:nvPr/>
        </p:nvSpPr>
        <p:spPr>
          <a:xfrm>
            <a:off x="8684825" y="3299858"/>
            <a:ext cx="2495386" cy="79779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대리 모델</a:t>
            </a:r>
            <a:br>
              <a:rPr lang="en-US" altLang="ko-KR" sz="2400" dirty="0"/>
            </a:br>
            <a:r>
              <a:rPr lang="en-US" altLang="ko-KR" sz="2400" dirty="0"/>
              <a:t>(</a:t>
            </a:r>
            <a:r>
              <a:rPr lang="ko-KR" altLang="en-US" sz="2400" dirty="0"/>
              <a:t>일차선형식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928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F9E0E-D3F9-789D-51DD-64356E8EC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B8EFE4-4A18-C1D1-3B75-85EC55B8D5CD}"/>
              </a:ext>
            </a:extLst>
          </p:cNvPr>
          <p:cNvSpPr txBox="1"/>
          <p:nvPr/>
        </p:nvSpPr>
        <p:spPr>
          <a:xfrm>
            <a:off x="123628" y="98781"/>
            <a:ext cx="614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이미지 분류 모델에 </a:t>
            </a:r>
            <a:r>
              <a:rPr lang="en-US" altLang="ko-KR" sz="2400" dirty="0"/>
              <a:t>LIME </a:t>
            </a:r>
            <a:r>
              <a:rPr lang="ko-KR" altLang="en-US" sz="2400" dirty="0"/>
              <a:t>방법론 적용 예시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9F38B25-5334-FD8D-866D-2904D47361F5}"/>
                  </a:ext>
                </a:extLst>
              </p:cNvPr>
              <p:cNvSpPr txBox="1"/>
              <p:nvPr/>
            </p:nvSpPr>
            <p:spPr>
              <a:xfrm>
                <a:off x="2509968" y="1736136"/>
                <a:ext cx="4685652" cy="1260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ko-KR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9F38B25-5334-FD8D-866D-2904D4736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968" y="1736136"/>
                <a:ext cx="4685652" cy="1260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E41EBC5D-4A84-0C32-7FB9-C48D9F6F8B8F}"/>
              </a:ext>
            </a:extLst>
          </p:cNvPr>
          <p:cNvSpPr txBox="1"/>
          <p:nvPr/>
        </p:nvSpPr>
        <p:spPr>
          <a:xfrm>
            <a:off x="3387728" y="982905"/>
            <a:ext cx="2289887" cy="64633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대리모델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일차선형회귀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9848563C-B14F-0197-A640-4C4A1C3345B2}"/>
              </a:ext>
            </a:extLst>
          </p:cNvPr>
          <p:cNvCxnSpPr>
            <a:cxnSpLocks/>
            <a:stCxn id="74" idx="2"/>
            <a:endCxn id="65" idx="2"/>
          </p:cNvCxnSpPr>
          <p:nvPr/>
        </p:nvCxnSpPr>
        <p:spPr>
          <a:xfrm rot="5400000" flipH="1">
            <a:off x="6877636" y="1438939"/>
            <a:ext cx="107413" cy="2458234"/>
          </a:xfrm>
          <a:prstGeom prst="bentConnector3">
            <a:avLst>
              <a:gd name="adj1" fmla="val -21282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BE63B52-FA54-1A31-642D-A9945480DCF4}"/>
              </a:ext>
            </a:extLst>
          </p:cNvPr>
          <p:cNvSpPr/>
          <p:nvPr/>
        </p:nvSpPr>
        <p:spPr>
          <a:xfrm>
            <a:off x="5515863" y="2168666"/>
            <a:ext cx="372725" cy="445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A140065F-142E-B9D5-7332-A004FADF93FC}"/>
              </a:ext>
            </a:extLst>
          </p:cNvPr>
          <p:cNvCxnSpPr>
            <a:cxnSpLocks/>
            <a:stCxn id="73" idx="1"/>
            <a:endCxn id="70" idx="0"/>
          </p:cNvCxnSpPr>
          <p:nvPr/>
        </p:nvCxnSpPr>
        <p:spPr>
          <a:xfrm rot="10800000" flipV="1">
            <a:off x="6053064" y="1690873"/>
            <a:ext cx="502514" cy="4777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537CF7-6800-0997-D998-A7A48EE38210}"/>
              </a:ext>
            </a:extLst>
          </p:cNvPr>
          <p:cNvSpPr/>
          <p:nvPr/>
        </p:nvSpPr>
        <p:spPr>
          <a:xfrm>
            <a:off x="5888589" y="2168667"/>
            <a:ext cx="328950" cy="445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D62A3-BE29-7CA7-5019-838D72091C99}"/>
              </a:ext>
            </a:extLst>
          </p:cNvPr>
          <p:cNvSpPr txBox="1"/>
          <p:nvPr/>
        </p:nvSpPr>
        <p:spPr>
          <a:xfrm>
            <a:off x="6555578" y="1367707"/>
            <a:ext cx="3514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ctr">
              <a:buFont typeface="Arial" panose="020B0604020202020204" pitchFamily="34" charset="0"/>
              <a:buChar char="•"/>
            </a:pPr>
            <a:r>
              <a:rPr lang="en-US" altLang="ko-KR" dirty="0"/>
              <a:t>j</a:t>
            </a:r>
            <a:r>
              <a:rPr lang="ko-KR" altLang="en-US" dirty="0"/>
              <a:t>번째 </a:t>
            </a:r>
            <a:r>
              <a:rPr lang="ko-KR" altLang="en-US" dirty="0" err="1"/>
              <a:t>슈퍼픽셀의</a:t>
            </a:r>
            <a:r>
              <a:rPr lang="ko-KR" altLang="en-US" dirty="0"/>
              <a:t> </a:t>
            </a:r>
            <a:r>
              <a:rPr lang="ko-KR" altLang="en-US" dirty="0" err="1"/>
              <a:t>마스킹</a:t>
            </a:r>
            <a:r>
              <a:rPr lang="ko-KR" altLang="en-US" dirty="0"/>
              <a:t> 값</a:t>
            </a:r>
            <a:br>
              <a:rPr lang="en-US" altLang="ko-KR" dirty="0"/>
            </a:br>
            <a:r>
              <a:rPr lang="en-US" altLang="ko-KR" dirty="0"/>
              <a:t>(0 or 1)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FFACFBC-F4D2-A2B5-9400-07BB460083D7}"/>
              </a:ext>
            </a:extLst>
          </p:cNvPr>
          <p:cNvSpPr txBox="1"/>
          <p:nvPr/>
        </p:nvSpPr>
        <p:spPr>
          <a:xfrm>
            <a:off x="6403097" y="2352430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ctr">
              <a:buFont typeface="Arial" panose="020B0604020202020204" pitchFamily="34" charset="0"/>
              <a:buChar char="•"/>
            </a:pPr>
            <a:r>
              <a:rPr lang="en-US" altLang="ko-KR" dirty="0"/>
              <a:t>j</a:t>
            </a:r>
            <a:r>
              <a:rPr lang="ko-KR" altLang="en-US" dirty="0"/>
              <a:t>번째 </a:t>
            </a:r>
            <a:r>
              <a:rPr lang="ko-KR" altLang="en-US" dirty="0" err="1"/>
              <a:t>슈퍼픽셀의</a:t>
            </a:r>
            <a:r>
              <a:rPr lang="ko-KR" altLang="en-US" dirty="0"/>
              <a:t> 가중치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0F29649-E44E-9D6B-E264-C1D08C946055}"/>
              </a:ext>
            </a:extLst>
          </p:cNvPr>
          <p:cNvSpPr txBox="1"/>
          <p:nvPr/>
        </p:nvSpPr>
        <p:spPr>
          <a:xfrm>
            <a:off x="3659217" y="3971889"/>
            <a:ext cx="1757363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손실함수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60E8EB5-D831-9C8A-7F38-945E454AF36F}"/>
                  </a:ext>
                </a:extLst>
              </p:cNvPr>
              <p:cNvSpPr txBox="1"/>
              <p:nvPr/>
            </p:nvSpPr>
            <p:spPr>
              <a:xfrm>
                <a:off x="3005064" y="4429244"/>
                <a:ext cx="6096000" cy="8748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𝑔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ko-KR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𝑍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ko-KR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ko-KR" altLang="ko-KR" sz="18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Ω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60E8EB5-D831-9C8A-7F38-945E454A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064" y="4429244"/>
                <a:ext cx="6096000" cy="8748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직사각형 77">
            <a:extLst>
              <a:ext uri="{FF2B5EF4-FFF2-40B4-BE49-F238E27FC236}">
                <a16:creationId xmlns:a16="http://schemas.microsoft.com/office/drawing/2014/main" id="{C9E8E5AC-0555-1463-A61A-042672744920}"/>
              </a:ext>
            </a:extLst>
          </p:cNvPr>
          <p:cNvSpPr/>
          <p:nvPr/>
        </p:nvSpPr>
        <p:spPr>
          <a:xfrm>
            <a:off x="5064378" y="4618410"/>
            <a:ext cx="637847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17BB95C-6926-8EBE-C933-39B011343661}"/>
              </a:ext>
            </a:extLst>
          </p:cNvPr>
          <p:cNvSpPr txBox="1"/>
          <p:nvPr/>
        </p:nvSpPr>
        <p:spPr>
          <a:xfrm>
            <a:off x="768434" y="5875095"/>
            <a:ext cx="5447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algn="ctr">
              <a:buFont typeface="Arial" panose="020B0604020202020204" pitchFamily="34" charset="0"/>
              <a:buChar char="•"/>
            </a:pPr>
            <a:r>
              <a:rPr lang="ko-KR" altLang="en-US" dirty="0"/>
              <a:t>원본 이미지와 변동 이미지 간 유사도 가중치</a:t>
            </a:r>
            <a:endParaRPr lang="en-US" altLang="ko-KR" dirty="0"/>
          </a:p>
          <a:p>
            <a:pPr marL="177800" indent="-177800" algn="ctr">
              <a:buFont typeface="Arial" panose="020B0604020202020204" pitchFamily="34" charset="0"/>
              <a:buChar char="•"/>
            </a:pPr>
            <a:r>
              <a:rPr lang="ko-KR" altLang="en-US" dirty="0"/>
              <a:t>일반적으로 지수 </a:t>
            </a:r>
            <a:r>
              <a:rPr lang="ko-KR" altLang="en-US" dirty="0" err="1"/>
              <a:t>평활</a:t>
            </a:r>
            <a:r>
              <a:rPr lang="ko-KR" altLang="en-US" dirty="0"/>
              <a:t> 커널 사용 → </a:t>
            </a:r>
            <a:r>
              <a:rPr lang="ko-KR" altLang="en-US" b="0" i="0" dirty="0">
                <a:effectLst/>
                <a:latin typeface="fkGroteskNeue"/>
              </a:rPr>
              <a:t>원본 데이터와 가까운 변형 데이터일수록 높은 가중치</a:t>
            </a:r>
            <a:endParaRPr lang="en-US" altLang="ko-KR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0E83A4-E90F-2682-2063-95CF942A9A3A}"/>
              </a:ext>
            </a:extLst>
          </p:cNvPr>
          <p:cNvSpPr txBox="1"/>
          <p:nvPr/>
        </p:nvSpPr>
        <p:spPr>
          <a:xfrm>
            <a:off x="5888588" y="3754434"/>
            <a:ext cx="553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ko-KR" altLang="en-US" dirty="0"/>
              <a:t>블랙박스 모델</a:t>
            </a:r>
            <a:r>
              <a:rPr lang="en-US" altLang="ko-KR" dirty="0"/>
              <a:t>(f)</a:t>
            </a:r>
            <a:r>
              <a:rPr lang="ko-KR" altLang="en-US" dirty="0"/>
              <a:t>와 대리 모델</a:t>
            </a:r>
            <a:r>
              <a:rPr lang="en-US" altLang="ko-KR" dirty="0"/>
              <a:t>(g)</a:t>
            </a:r>
            <a:r>
              <a:rPr lang="ko-KR" altLang="en-US" dirty="0"/>
              <a:t>간 </a:t>
            </a:r>
            <a:r>
              <a:rPr lang="ko-KR" altLang="en-US" dirty="0" err="1"/>
              <a:t>예측값</a:t>
            </a:r>
            <a:r>
              <a:rPr lang="ko-KR" altLang="en-US" dirty="0"/>
              <a:t> 차이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19271CA-73E3-8EB0-58E3-BBA8B2BEE7E4}"/>
              </a:ext>
            </a:extLst>
          </p:cNvPr>
          <p:cNvSpPr/>
          <p:nvPr/>
        </p:nvSpPr>
        <p:spPr>
          <a:xfrm>
            <a:off x="5995289" y="4618411"/>
            <a:ext cx="175260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1208E79-1144-D891-ECE8-4095EC4A1060}"/>
              </a:ext>
            </a:extLst>
          </p:cNvPr>
          <p:cNvSpPr/>
          <p:nvPr/>
        </p:nvSpPr>
        <p:spPr>
          <a:xfrm>
            <a:off x="8240708" y="4618411"/>
            <a:ext cx="485081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1920837-F05E-1DFF-1F56-407F0B622F4F}"/>
              </a:ext>
            </a:extLst>
          </p:cNvPr>
          <p:cNvSpPr txBox="1"/>
          <p:nvPr/>
        </p:nvSpPr>
        <p:spPr>
          <a:xfrm>
            <a:off x="7623562" y="5822231"/>
            <a:ext cx="295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ko-KR" altLang="en-US" dirty="0">
                <a:latin typeface="KaTeX_Main"/>
              </a:rPr>
              <a:t>대리모델의 복잡도</a:t>
            </a:r>
            <a:endParaRPr lang="ko-KR" altLang="en-US" dirty="0"/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CD9B8B33-9D3F-9E89-A4AC-A45A576DFE20}"/>
              </a:ext>
            </a:extLst>
          </p:cNvPr>
          <p:cNvCxnSpPr>
            <a:cxnSpLocks/>
            <a:stCxn id="79" idx="0"/>
            <a:endCxn id="78" idx="2"/>
          </p:cNvCxnSpPr>
          <p:nvPr/>
        </p:nvCxnSpPr>
        <p:spPr>
          <a:xfrm rot="5400000" flipH="1" flipV="1">
            <a:off x="3980844" y="4472637"/>
            <a:ext cx="913785" cy="18911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FBED55DE-59D2-ACFB-26A7-83D28C37B86A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 rot="5400000">
            <a:off x="7516511" y="3478844"/>
            <a:ext cx="494645" cy="17844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C9CDDCFF-5FE6-7F1E-9E31-64BA3F7B0F0F}"/>
              </a:ext>
            </a:extLst>
          </p:cNvPr>
          <p:cNvCxnSpPr>
            <a:cxnSpLocks/>
            <a:stCxn id="83" idx="0"/>
            <a:endCxn id="82" idx="2"/>
          </p:cNvCxnSpPr>
          <p:nvPr/>
        </p:nvCxnSpPr>
        <p:spPr>
          <a:xfrm rot="16200000" flipV="1">
            <a:off x="8361697" y="5082863"/>
            <a:ext cx="860920" cy="6178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화살표: 오른쪽으로 구부러짐 89">
            <a:extLst>
              <a:ext uri="{FF2B5EF4-FFF2-40B4-BE49-F238E27FC236}">
                <a16:creationId xmlns:a16="http://schemas.microsoft.com/office/drawing/2014/main" id="{7927DE79-AFE0-AB54-CAE9-0538DFE1B9C9}"/>
              </a:ext>
            </a:extLst>
          </p:cNvPr>
          <p:cNvSpPr/>
          <p:nvPr/>
        </p:nvSpPr>
        <p:spPr>
          <a:xfrm rot="10800000" flipH="1">
            <a:off x="2631483" y="2614349"/>
            <a:ext cx="601264" cy="1804012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328212-46B1-C6AD-1E69-14E6E5A58D57}"/>
              </a:ext>
            </a:extLst>
          </p:cNvPr>
          <p:cNvSpPr txBox="1"/>
          <p:nvPr/>
        </p:nvSpPr>
        <p:spPr>
          <a:xfrm>
            <a:off x="2041882" y="3147928"/>
            <a:ext cx="601266" cy="923330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ko-KR" altLang="en-US" dirty="0"/>
              <a:t>최</a:t>
            </a:r>
            <a:endParaRPr lang="en-US" altLang="ko-KR" dirty="0"/>
          </a:p>
          <a:p>
            <a:pPr algn="ctr"/>
            <a:r>
              <a:rPr lang="ko-KR" altLang="en-US" dirty="0"/>
              <a:t>적</a:t>
            </a:r>
            <a:endParaRPr lang="en-US" altLang="ko-KR" dirty="0"/>
          </a:p>
          <a:p>
            <a:pPr algn="ctr"/>
            <a:r>
              <a:rPr lang="ko-KR" altLang="en-US" dirty="0"/>
              <a:t>화</a:t>
            </a:r>
          </a:p>
        </p:txBody>
      </p:sp>
    </p:spTree>
    <p:extLst>
      <p:ext uri="{BB962C8B-B14F-4D97-AF65-F5344CB8AC3E}">
        <p14:creationId xmlns:p14="http://schemas.microsoft.com/office/powerpoint/2010/main" val="369971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직사각형 1050">
            <a:extLst>
              <a:ext uri="{FF2B5EF4-FFF2-40B4-BE49-F238E27FC236}">
                <a16:creationId xmlns:a16="http://schemas.microsoft.com/office/drawing/2014/main" id="{1516AA1D-F4E7-DA1C-2844-DA850F07C2F5}"/>
              </a:ext>
            </a:extLst>
          </p:cNvPr>
          <p:cNvSpPr/>
          <p:nvPr/>
        </p:nvSpPr>
        <p:spPr>
          <a:xfrm>
            <a:off x="3815131" y="2578100"/>
            <a:ext cx="4314825" cy="34338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E296E-A0DD-034B-9926-63A8E899FC58}"/>
              </a:ext>
            </a:extLst>
          </p:cNvPr>
          <p:cNvSpPr txBox="1"/>
          <p:nvPr/>
        </p:nvSpPr>
        <p:spPr>
          <a:xfrm>
            <a:off x="461962" y="947272"/>
            <a:ext cx="1126807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000" b="0" i="0" dirty="0">
                <a:effectLst/>
                <a:latin typeface="var(--font-fk-grotesk)"/>
              </a:rPr>
              <a:t>대리 모델의 가중치 해석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학습된 대리 모델의 가중치는 각 특징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이미지의 </a:t>
            </a:r>
            <a:r>
              <a:rPr lang="ko-KR" altLang="en-US" b="0" i="0" dirty="0" err="1">
                <a:effectLst/>
                <a:latin typeface="fkGroteskNeue"/>
              </a:rPr>
              <a:t>슈퍼픽셀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이 해당 인스턴스의 </a:t>
            </a:r>
            <a:r>
              <a:rPr lang="ko-KR" altLang="en-US" b="0" i="0" dirty="0" err="1">
                <a:effectLst/>
                <a:latin typeface="fkGroteskNeue"/>
              </a:rPr>
              <a:t>확률값에</a:t>
            </a:r>
            <a:r>
              <a:rPr lang="ko-KR" altLang="en-US" b="0" i="0" dirty="0">
                <a:effectLst/>
                <a:latin typeface="fkGroteskNeue"/>
              </a:rPr>
              <a:t> 미친 기여도</a:t>
            </a:r>
            <a:endParaRPr lang="en-US" altLang="ko-KR" b="0" i="0" dirty="0">
              <a:effectLst/>
              <a:latin typeface="fkGrotesk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76A723-13B8-6760-39AF-D2862BD56510}"/>
              </a:ext>
            </a:extLst>
          </p:cNvPr>
          <p:cNvSpPr txBox="1"/>
          <p:nvPr/>
        </p:nvSpPr>
        <p:spPr>
          <a:xfrm>
            <a:off x="123628" y="98781"/>
            <a:ext cx="614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이미지 분류 모델에 </a:t>
            </a:r>
            <a:r>
              <a:rPr lang="en-US" altLang="ko-KR" sz="2400" dirty="0"/>
              <a:t>LIME </a:t>
            </a:r>
            <a:r>
              <a:rPr lang="ko-KR" altLang="en-US" sz="2400" dirty="0"/>
              <a:t>방법론 적용 예시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8BDEEB7-A324-49D6-0D82-D23F7D10C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44" y="3175175"/>
            <a:ext cx="3348662" cy="2228148"/>
          </a:xfrm>
          <a:prstGeom prst="rect">
            <a:avLst/>
          </a:prstGeom>
        </p:spPr>
      </p:pic>
      <p:sp>
        <p:nvSpPr>
          <p:cNvPr id="10" name="화살표: 오른쪽으로 구부러짐 9">
            <a:extLst>
              <a:ext uri="{FF2B5EF4-FFF2-40B4-BE49-F238E27FC236}">
                <a16:creationId xmlns:a16="http://schemas.microsoft.com/office/drawing/2014/main" id="{49C30C97-1C50-666D-C17F-FD126F84B045}"/>
              </a:ext>
            </a:extLst>
          </p:cNvPr>
          <p:cNvSpPr/>
          <p:nvPr/>
        </p:nvSpPr>
        <p:spPr>
          <a:xfrm rot="16200000" flipH="1">
            <a:off x="3459411" y="1568785"/>
            <a:ext cx="601264" cy="1804012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34BD462-EBF8-8A32-9F9A-ED277B8CC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071" y="2781797"/>
            <a:ext cx="3122946" cy="1387389"/>
          </a:xfrm>
          <a:prstGeom prst="rect">
            <a:avLst/>
          </a:prstGeom>
        </p:spPr>
      </p:pic>
      <p:sp>
        <p:nvSpPr>
          <p:cNvPr id="63" name="정육면체 62">
            <a:extLst>
              <a:ext uri="{FF2B5EF4-FFF2-40B4-BE49-F238E27FC236}">
                <a16:creationId xmlns:a16="http://schemas.microsoft.com/office/drawing/2014/main" id="{93D50C2E-964D-EEE4-B1AA-7C5650D4E335}"/>
              </a:ext>
            </a:extLst>
          </p:cNvPr>
          <p:cNvSpPr/>
          <p:nvPr/>
        </p:nvSpPr>
        <p:spPr>
          <a:xfrm>
            <a:off x="4474733" y="4429924"/>
            <a:ext cx="1129912" cy="1129912"/>
          </a:xfrm>
          <a:prstGeom prst="cube">
            <a:avLst>
              <a:gd name="adj" fmla="val 20686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7FB3DB3-8295-1A09-9435-0C8A87937241}"/>
              </a:ext>
            </a:extLst>
          </p:cNvPr>
          <p:cNvGrpSpPr/>
          <p:nvPr/>
        </p:nvGrpSpPr>
        <p:grpSpPr>
          <a:xfrm>
            <a:off x="4684168" y="4713797"/>
            <a:ext cx="595937" cy="799790"/>
            <a:chOff x="831056" y="1417320"/>
            <a:chExt cx="3198019" cy="429196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E40E16C-BE55-DFAC-3429-106B1D492085}"/>
                </a:ext>
              </a:extLst>
            </p:cNvPr>
            <p:cNvGrpSpPr/>
            <p:nvPr/>
          </p:nvGrpSpPr>
          <p:grpSpPr>
            <a:xfrm>
              <a:off x="831056" y="1417320"/>
              <a:ext cx="617220" cy="4291965"/>
              <a:chOff x="1802606" y="1348740"/>
              <a:chExt cx="617220" cy="4291965"/>
            </a:xfrm>
          </p:grpSpPr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D93EBC70-3B88-DF33-8F8A-94B43D5A3643}"/>
                  </a:ext>
                </a:extLst>
              </p:cNvPr>
              <p:cNvSpPr/>
              <p:nvPr/>
            </p:nvSpPr>
            <p:spPr>
              <a:xfrm>
                <a:off x="1802606" y="3560445"/>
                <a:ext cx="617220" cy="61722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94E76FFA-F9CC-D71D-354D-1EC1D6C2EB48}"/>
                  </a:ext>
                </a:extLst>
              </p:cNvPr>
              <p:cNvSpPr/>
              <p:nvPr/>
            </p:nvSpPr>
            <p:spPr>
              <a:xfrm>
                <a:off x="1802606" y="4291965"/>
                <a:ext cx="617220" cy="61722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A0FBF9A5-A1F1-52C7-62A0-39A11E071ED8}"/>
                  </a:ext>
                </a:extLst>
              </p:cNvPr>
              <p:cNvSpPr/>
              <p:nvPr/>
            </p:nvSpPr>
            <p:spPr>
              <a:xfrm>
                <a:off x="1802606" y="5023485"/>
                <a:ext cx="617220" cy="61722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12D80309-7BAF-3BB7-4DF8-DB1B4A646D07}"/>
                  </a:ext>
                </a:extLst>
              </p:cNvPr>
              <p:cNvSpPr/>
              <p:nvPr/>
            </p:nvSpPr>
            <p:spPr>
              <a:xfrm>
                <a:off x="1802606" y="1348740"/>
                <a:ext cx="617220" cy="61722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BC48C766-5F79-AF80-FE39-F1D7DC321FED}"/>
                  </a:ext>
                </a:extLst>
              </p:cNvPr>
              <p:cNvSpPr/>
              <p:nvPr/>
            </p:nvSpPr>
            <p:spPr>
              <a:xfrm>
                <a:off x="1802606" y="2080260"/>
                <a:ext cx="617220" cy="61722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8DD98AE5-B72C-5D19-1E72-FD81D54CEE7F}"/>
                  </a:ext>
                </a:extLst>
              </p:cNvPr>
              <p:cNvSpPr/>
              <p:nvPr/>
            </p:nvSpPr>
            <p:spPr>
              <a:xfrm>
                <a:off x="1802606" y="2811780"/>
                <a:ext cx="617220" cy="61722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1F7F984-2EE8-6865-27B5-DE9E3B8248E3}"/>
                </a:ext>
              </a:extLst>
            </p:cNvPr>
            <p:cNvGrpSpPr/>
            <p:nvPr/>
          </p:nvGrpSpPr>
          <p:grpSpPr>
            <a:xfrm>
              <a:off x="2194560" y="2105978"/>
              <a:ext cx="617220" cy="2828925"/>
              <a:chOff x="2194560" y="2148840"/>
              <a:chExt cx="617220" cy="2828925"/>
            </a:xfrm>
          </p:grpSpPr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180DE8B2-9914-4847-40C9-A8A3FB2DBB8D}"/>
                  </a:ext>
                </a:extLst>
              </p:cNvPr>
              <p:cNvSpPr/>
              <p:nvPr/>
            </p:nvSpPr>
            <p:spPr>
              <a:xfrm>
                <a:off x="2194560" y="4360545"/>
                <a:ext cx="617220" cy="61722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529DD040-69FA-A0D2-E80D-F2C8A1093858}"/>
                  </a:ext>
                </a:extLst>
              </p:cNvPr>
              <p:cNvSpPr/>
              <p:nvPr/>
            </p:nvSpPr>
            <p:spPr>
              <a:xfrm>
                <a:off x="2194560" y="2148840"/>
                <a:ext cx="617220" cy="61722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77A3B9F8-EE4B-171A-7EA2-CDFE1091737B}"/>
                  </a:ext>
                </a:extLst>
              </p:cNvPr>
              <p:cNvSpPr/>
              <p:nvPr/>
            </p:nvSpPr>
            <p:spPr>
              <a:xfrm>
                <a:off x="2194560" y="2880360"/>
                <a:ext cx="617220" cy="61722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8C28EA8B-D632-B58E-AC95-41D7EEDFD2FA}"/>
                  </a:ext>
                </a:extLst>
              </p:cNvPr>
              <p:cNvSpPr/>
              <p:nvPr/>
            </p:nvSpPr>
            <p:spPr>
              <a:xfrm>
                <a:off x="2194560" y="3611880"/>
                <a:ext cx="617220" cy="61722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96C836F5-18F7-E16A-018F-1FD4D2B8B3FE}"/>
                </a:ext>
              </a:extLst>
            </p:cNvPr>
            <p:cNvGrpSpPr/>
            <p:nvPr/>
          </p:nvGrpSpPr>
          <p:grpSpPr>
            <a:xfrm>
              <a:off x="3411855" y="2846071"/>
              <a:ext cx="617220" cy="1348740"/>
              <a:chOff x="3841433" y="3429000"/>
              <a:chExt cx="617220" cy="1348740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C460693C-80EB-33B7-ECBD-95ABCC70E1AC}"/>
                  </a:ext>
                </a:extLst>
              </p:cNvPr>
              <p:cNvSpPr/>
              <p:nvPr/>
            </p:nvSpPr>
            <p:spPr>
              <a:xfrm>
                <a:off x="3841433" y="3429000"/>
                <a:ext cx="617220" cy="61722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C783DD3B-EA99-D7F1-5AF0-75499C5D93D7}"/>
                  </a:ext>
                </a:extLst>
              </p:cNvPr>
              <p:cNvSpPr/>
              <p:nvPr/>
            </p:nvSpPr>
            <p:spPr>
              <a:xfrm>
                <a:off x="3841433" y="4160520"/>
                <a:ext cx="617220" cy="61722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46E9663E-8D7E-854A-1575-65187B45A578}"/>
                </a:ext>
              </a:extLst>
            </p:cNvPr>
            <p:cNvCxnSpPr>
              <a:cxnSpLocks/>
              <a:stCxn id="60" idx="6"/>
              <a:endCxn id="54" idx="2"/>
            </p:cNvCxnSpPr>
            <p:nvPr/>
          </p:nvCxnSpPr>
          <p:spPr>
            <a:xfrm>
              <a:off x="1448276" y="1725930"/>
              <a:ext cx="746284" cy="688658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3878B9C5-A016-24E5-A2FB-8EC3E1F73622}"/>
                </a:ext>
              </a:extLst>
            </p:cNvPr>
            <p:cNvCxnSpPr>
              <a:cxnSpLocks/>
              <a:stCxn id="60" idx="6"/>
              <a:endCxn id="55" idx="2"/>
            </p:cNvCxnSpPr>
            <p:nvPr/>
          </p:nvCxnSpPr>
          <p:spPr>
            <a:xfrm>
              <a:off x="1448276" y="1725930"/>
              <a:ext cx="746284" cy="1420178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599C42A2-F757-4BAB-7A88-5E529E7DCD18}"/>
                </a:ext>
              </a:extLst>
            </p:cNvPr>
            <p:cNvCxnSpPr>
              <a:cxnSpLocks/>
              <a:stCxn id="60" idx="6"/>
              <a:endCxn id="56" idx="2"/>
            </p:cNvCxnSpPr>
            <p:nvPr/>
          </p:nvCxnSpPr>
          <p:spPr>
            <a:xfrm>
              <a:off x="1448276" y="1725930"/>
              <a:ext cx="746284" cy="2151698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C643A381-366F-036E-A6D4-B98BEA102AED}"/>
                </a:ext>
              </a:extLst>
            </p:cNvPr>
            <p:cNvCxnSpPr>
              <a:cxnSpLocks/>
              <a:stCxn id="60" idx="6"/>
              <a:endCxn id="53" idx="2"/>
            </p:cNvCxnSpPr>
            <p:nvPr/>
          </p:nvCxnSpPr>
          <p:spPr>
            <a:xfrm>
              <a:off x="1448276" y="1725930"/>
              <a:ext cx="746284" cy="2900363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937DCEA1-3B7E-CB33-E7C8-9C8E258C77EB}"/>
                </a:ext>
              </a:extLst>
            </p:cNvPr>
            <p:cNvCxnSpPr>
              <a:cxnSpLocks/>
              <a:stCxn id="61" idx="6"/>
              <a:endCxn id="54" idx="2"/>
            </p:cNvCxnSpPr>
            <p:nvPr/>
          </p:nvCxnSpPr>
          <p:spPr>
            <a:xfrm flipV="1">
              <a:off x="1448276" y="2414588"/>
              <a:ext cx="746284" cy="42862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DD0614C-DE75-30CB-16F4-CE1C8F2715C1}"/>
                </a:ext>
              </a:extLst>
            </p:cNvPr>
            <p:cNvCxnSpPr>
              <a:cxnSpLocks/>
              <a:stCxn id="61" idx="6"/>
              <a:endCxn id="55" idx="2"/>
            </p:cNvCxnSpPr>
            <p:nvPr/>
          </p:nvCxnSpPr>
          <p:spPr>
            <a:xfrm>
              <a:off x="1448276" y="2457450"/>
              <a:ext cx="746284" cy="688658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63B45027-AD1F-20BE-1D54-1234AE8B0AE4}"/>
                </a:ext>
              </a:extLst>
            </p:cNvPr>
            <p:cNvCxnSpPr>
              <a:cxnSpLocks/>
              <a:stCxn id="61" idx="6"/>
              <a:endCxn id="56" idx="2"/>
            </p:cNvCxnSpPr>
            <p:nvPr/>
          </p:nvCxnSpPr>
          <p:spPr>
            <a:xfrm>
              <a:off x="1448276" y="2457450"/>
              <a:ext cx="746284" cy="1420178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00907A06-7EC8-92EA-ACF0-CEA7031520D6}"/>
                </a:ext>
              </a:extLst>
            </p:cNvPr>
            <p:cNvCxnSpPr>
              <a:cxnSpLocks/>
              <a:stCxn id="61" idx="6"/>
              <a:endCxn id="53" idx="2"/>
            </p:cNvCxnSpPr>
            <p:nvPr/>
          </p:nvCxnSpPr>
          <p:spPr>
            <a:xfrm>
              <a:off x="1448276" y="2457450"/>
              <a:ext cx="746284" cy="2168843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FEF0A81-0910-31F0-22B4-AB0D4C105AC3}"/>
                </a:ext>
              </a:extLst>
            </p:cNvPr>
            <p:cNvCxnSpPr>
              <a:cxnSpLocks/>
              <a:stCxn id="62" idx="6"/>
              <a:endCxn id="54" idx="2"/>
            </p:cNvCxnSpPr>
            <p:nvPr/>
          </p:nvCxnSpPr>
          <p:spPr>
            <a:xfrm flipV="1">
              <a:off x="1448276" y="2414588"/>
              <a:ext cx="746284" cy="774382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0A2C0C5-32E8-0FF7-4340-D36F3E1B532C}"/>
                </a:ext>
              </a:extLst>
            </p:cNvPr>
            <p:cNvCxnSpPr>
              <a:cxnSpLocks/>
              <a:stCxn id="62" idx="6"/>
              <a:endCxn id="55" idx="2"/>
            </p:cNvCxnSpPr>
            <p:nvPr/>
          </p:nvCxnSpPr>
          <p:spPr>
            <a:xfrm flipV="1">
              <a:off x="1448276" y="3146108"/>
              <a:ext cx="746284" cy="42862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7318908F-4092-2891-B366-1AE8131E1E41}"/>
                </a:ext>
              </a:extLst>
            </p:cNvPr>
            <p:cNvCxnSpPr>
              <a:cxnSpLocks/>
              <a:stCxn id="62" idx="6"/>
              <a:endCxn id="56" idx="2"/>
            </p:cNvCxnSpPr>
            <p:nvPr/>
          </p:nvCxnSpPr>
          <p:spPr>
            <a:xfrm>
              <a:off x="1448276" y="3188970"/>
              <a:ext cx="746284" cy="688658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EFEE372E-AD41-9BDD-24C3-B8545DA878B7}"/>
                </a:ext>
              </a:extLst>
            </p:cNvPr>
            <p:cNvCxnSpPr>
              <a:cxnSpLocks/>
              <a:stCxn id="62" idx="6"/>
              <a:endCxn id="53" idx="2"/>
            </p:cNvCxnSpPr>
            <p:nvPr/>
          </p:nvCxnSpPr>
          <p:spPr>
            <a:xfrm>
              <a:off x="1448276" y="3188970"/>
              <a:ext cx="746284" cy="1437323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E9CBF1A8-5904-D298-F0D6-6D37AE2B4509}"/>
                </a:ext>
              </a:extLst>
            </p:cNvPr>
            <p:cNvCxnSpPr>
              <a:cxnSpLocks/>
              <a:stCxn id="57" idx="6"/>
              <a:endCxn id="54" idx="2"/>
            </p:cNvCxnSpPr>
            <p:nvPr/>
          </p:nvCxnSpPr>
          <p:spPr>
            <a:xfrm flipV="1">
              <a:off x="1448276" y="2414588"/>
              <a:ext cx="746284" cy="1523047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BA13792-E2D7-53A9-087A-AFADDA6723F6}"/>
                </a:ext>
              </a:extLst>
            </p:cNvPr>
            <p:cNvCxnSpPr>
              <a:cxnSpLocks/>
              <a:stCxn id="57" idx="6"/>
              <a:endCxn id="55" idx="2"/>
            </p:cNvCxnSpPr>
            <p:nvPr/>
          </p:nvCxnSpPr>
          <p:spPr>
            <a:xfrm flipV="1">
              <a:off x="1448276" y="3146108"/>
              <a:ext cx="746284" cy="791527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5099223-2262-7124-978B-D7A72C3A3F7A}"/>
                </a:ext>
              </a:extLst>
            </p:cNvPr>
            <p:cNvCxnSpPr>
              <a:cxnSpLocks/>
              <a:stCxn id="57" idx="6"/>
              <a:endCxn id="56" idx="2"/>
            </p:cNvCxnSpPr>
            <p:nvPr/>
          </p:nvCxnSpPr>
          <p:spPr>
            <a:xfrm flipV="1">
              <a:off x="1448276" y="3877628"/>
              <a:ext cx="746284" cy="60007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E414DFF8-9F14-E0D0-41DD-D19E4DF1AE49}"/>
                </a:ext>
              </a:extLst>
            </p:cNvPr>
            <p:cNvCxnSpPr>
              <a:cxnSpLocks/>
              <a:stCxn id="57" idx="6"/>
              <a:endCxn id="53" idx="2"/>
            </p:cNvCxnSpPr>
            <p:nvPr/>
          </p:nvCxnSpPr>
          <p:spPr>
            <a:xfrm>
              <a:off x="1448276" y="3937635"/>
              <a:ext cx="746284" cy="688658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40C0D88D-070F-EE25-BECF-EDB804363CA6}"/>
                </a:ext>
              </a:extLst>
            </p:cNvPr>
            <p:cNvCxnSpPr>
              <a:cxnSpLocks/>
              <a:stCxn id="58" idx="6"/>
              <a:endCxn id="53" idx="2"/>
            </p:cNvCxnSpPr>
            <p:nvPr/>
          </p:nvCxnSpPr>
          <p:spPr>
            <a:xfrm flipV="1">
              <a:off x="1448276" y="4626293"/>
              <a:ext cx="746284" cy="42862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AF6AF2C0-7597-A495-7061-F8BED5708515}"/>
                </a:ext>
              </a:extLst>
            </p:cNvPr>
            <p:cNvCxnSpPr>
              <a:cxnSpLocks/>
              <a:stCxn id="58" idx="6"/>
              <a:endCxn id="56" idx="2"/>
            </p:cNvCxnSpPr>
            <p:nvPr/>
          </p:nvCxnSpPr>
          <p:spPr>
            <a:xfrm flipV="1">
              <a:off x="1448276" y="3877628"/>
              <a:ext cx="746284" cy="791527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1A249EA-A888-3521-A824-B78985014D42}"/>
                </a:ext>
              </a:extLst>
            </p:cNvPr>
            <p:cNvCxnSpPr>
              <a:cxnSpLocks/>
              <a:stCxn id="58" idx="6"/>
              <a:endCxn id="55" idx="2"/>
            </p:cNvCxnSpPr>
            <p:nvPr/>
          </p:nvCxnSpPr>
          <p:spPr>
            <a:xfrm flipV="1">
              <a:off x="1448276" y="3146108"/>
              <a:ext cx="746284" cy="1523047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452DF026-1A93-E544-FC26-D5EEA6E7F149}"/>
                </a:ext>
              </a:extLst>
            </p:cNvPr>
            <p:cNvCxnSpPr>
              <a:cxnSpLocks/>
              <a:stCxn id="58" idx="6"/>
              <a:endCxn id="54" idx="2"/>
            </p:cNvCxnSpPr>
            <p:nvPr/>
          </p:nvCxnSpPr>
          <p:spPr>
            <a:xfrm flipV="1">
              <a:off x="1448276" y="2414588"/>
              <a:ext cx="746284" cy="2254567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AC633C82-58CD-4527-6047-A2884885A041}"/>
                </a:ext>
              </a:extLst>
            </p:cNvPr>
            <p:cNvCxnSpPr>
              <a:cxnSpLocks/>
              <a:stCxn id="59" idx="6"/>
              <a:endCxn id="53" idx="2"/>
            </p:cNvCxnSpPr>
            <p:nvPr/>
          </p:nvCxnSpPr>
          <p:spPr>
            <a:xfrm flipV="1">
              <a:off x="1448276" y="4626293"/>
              <a:ext cx="746284" cy="774382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D8572F2E-DEE9-5B06-4B5B-9A7D31D818DB}"/>
                </a:ext>
              </a:extLst>
            </p:cNvPr>
            <p:cNvCxnSpPr>
              <a:cxnSpLocks/>
              <a:stCxn id="59" idx="6"/>
              <a:endCxn id="56" idx="2"/>
            </p:cNvCxnSpPr>
            <p:nvPr/>
          </p:nvCxnSpPr>
          <p:spPr>
            <a:xfrm flipV="1">
              <a:off x="1448276" y="3877628"/>
              <a:ext cx="746284" cy="1523047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2198270-43D7-58A3-A9F4-21A67B7A8DE7}"/>
                </a:ext>
              </a:extLst>
            </p:cNvPr>
            <p:cNvCxnSpPr>
              <a:cxnSpLocks/>
              <a:stCxn id="59" idx="6"/>
              <a:endCxn id="55" idx="2"/>
            </p:cNvCxnSpPr>
            <p:nvPr/>
          </p:nvCxnSpPr>
          <p:spPr>
            <a:xfrm flipV="1">
              <a:off x="1448276" y="3146108"/>
              <a:ext cx="746284" cy="2254567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31A156BC-C656-5949-D634-423520463AA9}"/>
                </a:ext>
              </a:extLst>
            </p:cNvPr>
            <p:cNvCxnSpPr>
              <a:cxnSpLocks/>
              <a:stCxn id="59" idx="6"/>
              <a:endCxn id="54" idx="2"/>
            </p:cNvCxnSpPr>
            <p:nvPr/>
          </p:nvCxnSpPr>
          <p:spPr>
            <a:xfrm flipV="1">
              <a:off x="1448276" y="2414588"/>
              <a:ext cx="746284" cy="2986087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0A9A2C9-6EE6-FE66-D504-0A51A2ECA3D3}"/>
                </a:ext>
              </a:extLst>
            </p:cNvPr>
            <p:cNvCxnSpPr>
              <a:cxnSpLocks/>
              <a:stCxn id="54" idx="6"/>
              <a:endCxn id="51" idx="2"/>
            </p:cNvCxnSpPr>
            <p:nvPr/>
          </p:nvCxnSpPr>
          <p:spPr>
            <a:xfrm>
              <a:off x="2811780" y="2414588"/>
              <a:ext cx="600075" cy="740093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6725C73B-81A4-25C1-2D97-435B86C6DF99}"/>
                </a:ext>
              </a:extLst>
            </p:cNvPr>
            <p:cNvCxnSpPr>
              <a:cxnSpLocks/>
              <a:stCxn id="55" idx="6"/>
              <a:endCxn id="51" idx="2"/>
            </p:cNvCxnSpPr>
            <p:nvPr/>
          </p:nvCxnSpPr>
          <p:spPr>
            <a:xfrm>
              <a:off x="2811780" y="3146108"/>
              <a:ext cx="600075" cy="8573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EA4E6A-E9F3-682F-D75A-A444EB2D15FF}"/>
                </a:ext>
              </a:extLst>
            </p:cNvPr>
            <p:cNvCxnSpPr>
              <a:cxnSpLocks/>
              <a:stCxn id="56" idx="6"/>
              <a:endCxn id="51" idx="2"/>
            </p:cNvCxnSpPr>
            <p:nvPr/>
          </p:nvCxnSpPr>
          <p:spPr>
            <a:xfrm flipV="1">
              <a:off x="2811780" y="3154681"/>
              <a:ext cx="600075" cy="722947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526E293E-A6FD-76E2-C06B-ACEA56F800D0}"/>
                </a:ext>
              </a:extLst>
            </p:cNvPr>
            <p:cNvCxnSpPr>
              <a:cxnSpLocks/>
              <a:stCxn id="53" idx="6"/>
              <a:endCxn id="51" idx="2"/>
            </p:cNvCxnSpPr>
            <p:nvPr/>
          </p:nvCxnSpPr>
          <p:spPr>
            <a:xfrm flipV="1">
              <a:off x="2811780" y="3154681"/>
              <a:ext cx="600075" cy="1471612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B4D77CA4-9627-B6F2-672B-179C384FD7C0}"/>
                </a:ext>
              </a:extLst>
            </p:cNvPr>
            <p:cNvCxnSpPr>
              <a:cxnSpLocks/>
              <a:stCxn id="53" idx="6"/>
              <a:endCxn id="52" idx="2"/>
            </p:cNvCxnSpPr>
            <p:nvPr/>
          </p:nvCxnSpPr>
          <p:spPr>
            <a:xfrm flipV="1">
              <a:off x="2811780" y="3886201"/>
              <a:ext cx="600075" cy="740092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6DCF4768-8E58-69AF-9F4B-8EB8818B4165}"/>
                </a:ext>
              </a:extLst>
            </p:cNvPr>
            <p:cNvCxnSpPr>
              <a:cxnSpLocks/>
              <a:stCxn id="56" idx="6"/>
              <a:endCxn id="52" idx="2"/>
            </p:cNvCxnSpPr>
            <p:nvPr/>
          </p:nvCxnSpPr>
          <p:spPr>
            <a:xfrm>
              <a:off x="2811780" y="3877628"/>
              <a:ext cx="600075" cy="8573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4CC23F30-7CF8-85D0-A36A-166A7FF550D6}"/>
                </a:ext>
              </a:extLst>
            </p:cNvPr>
            <p:cNvCxnSpPr>
              <a:cxnSpLocks/>
              <a:stCxn id="55" idx="6"/>
              <a:endCxn id="52" idx="2"/>
            </p:cNvCxnSpPr>
            <p:nvPr/>
          </p:nvCxnSpPr>
          <p:spPr>
            <a:xfrm>
              <a:off x="2811780" y="3146108"/>
              <a:ext cx="600075" cy="740093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B1E7FACA-4FF4-111C-C3CC-0047ACDCA100}"/>
                </a:ext>
              </a:extLst>
            </p:cNvPr>
            <p:cNvCxnSpPr>
              <a:cxnSpLocks/>
              <a:stCxn id="54" idx="6"/>
              <a:endCxn id="52" idx="2"/>
            </p:cNvCxnSpPr>
            <p:nvPr/>
          </p:nvCxnSpPr>
          <p:spPr>
            <a:xfrm>
              <a:off x="2811780" y="2414588"/>
              <a:ext cx="600075" cy="1471613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25" name="화살표: 아래쪽 1024">
            <a:extLst>
              <a:ext uri="{FF2B5EF4-FFF2-40B4-BE49-F238E27FC236}">
                <a16:creationId xmlns:a16="http://schemas.microsoft.com/office/drawing/2014/main" id="{1D41BF91-88D4-5491-3DE0-62DB0F935EB8}"/>
              </a:ext>
            </a:extLst>
          </p:cNvPr>
          <p:cNvSpPr/>
          <p:nvPr/>
        </p:nvSpPr>
        <p:spPr>
          <a:xfrm rot="16200000">
            <a:off x="5936334" y="4774418"/>
            <a:ext cx="216141" cy="6540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8849AFC8-AAFE-5726-814B-C8B8D53F8AA8}"/>
              </a:ext>
            </a:extLst>
          </p:cNvPr>
          <p:cNvSpPr txBox="1"/>
          <p:nvPr/>
        </p:nvSpPr>
        <p:spPr>
          <a:xfrm>
            <a:off x="5709787" y="4624040"/>
            <a:ext cx="65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근사</a:t>
            </a:r>
          </a:p>
        </p:txBody>
      </p:sp>
      <p:sp>
        <p:nvSpPr>
          <p:cNvPr id="1029" name="정육면체 1028">
            <a:extLst>
              <a:ext uri="{FF2B5EF4-FFF2-40B4-BE49-F238E27FC236}">
                <a16:creationId xmlns:a16="http://schemas.microsoft.com/office/drawing/2014/main" id="{D3356895-BFAF-C722-20C7-20CB6DB19666}"/>
              </a:ext>
            </a:extLst>
          </p:cNvPr>
          <p:cNvSpPr/>
          <p:nvPr/>
        </p:nvSpPr>
        <p:spPr>
          <a:xfrm>
            <a:off x="6484162" y="4429924"/>
            <a:ext cx="1129912" cy="1129912"/>
          </a:xfrm>
          <a:prstGeom prst="cube">
            <a:avLst>
              <a:gd name="adj" fmla="val 1856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선형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DD735723-3E8E-A5BF-BEA2-F666FC13FB1C}"/>
              </a:ext>
            </a:extLst>
          </p:cNvPr>
          <p:cNvSpPr txBox="1"/>
          <p:nvPr/>
        </p:nvSpPr>
        <p:spPr>
          <a:xfrm>
            <a:off x="3280881" y="1774803"/>
            <a:ext cx="65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변동</a:t>
            </a:r>
          </a:p>
        </p:txBody>
      </p:sp>
      <p:cxnSp>
        <p:nvCxnSpPr>
          <p:cNvPr id="1037" name="연결선: 꺾임 1036">
            <a:extLst>
              <a:ext uri="{FF2B5EF4-FFF2-40B4-BE49-F238E27FC236}">
                <a16:creationId xmlns:a16="http://schemas.microsoft.com/office/drawing/2014/main" id="{20069E96-4749-40CC-FE81-D7D8A4245E64}"/>
              </a:ext>
            </a:extLst>
          </p:cNvPr>
          <p:cNvCxnSpPr>
            <a:cxnSpLocks/>
            <a:stCxn id="11" idx="1"/>
            <a:endCxn id="63" idx="2"/>
          </p:cNvCxnSpPr>
          <p:nvPr/>
        </p:nvCxnSpPr>
        <p:spPr>
          <a:xfrm rot="10800000" flipH="1" flipV="1">
            <a:off x="4411071" y="3475491"/>
            <a:ext cx="63662" cy="1636255"/>
          </a:xfrm>
          <a:prstGeom prst="bentConnector3">
            <a:avLst>
              <a:gd name="adj1" fmla="val -359084"/>
            </a:avLst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3" name="연결선: 꺾임 1042">
            <a:extLst>
              <a:ext uri="{FF2B5EF4-FFF2-40B4-BE49-F238E27FC236}">
                <a16:creationId xmlns:a16="http://schemas.microsoft.com/office/drawing/2014/main" id="{8A6B21E6-0628-666F-82B8-57156CD75E4C}"/>
              </a:ext>
            </a:extLst>
          </p:cNvPr>
          <p:cNvCxnSpPr>
            <a:cxnSpLocks/>
            <a:stCxn id="1029" idx="5"/>
          </p:cNvCxnSpPr>
          <p:nvPr/>
        </p:nvCxnSpPr>
        <p:spPr>
          <a:xfrm flipV="1">
            <a:off x="7614074" y="3978476"/>
            <a:ext cx="679077" cy="91153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2" name="TextBox 1051">
            <a:extLst>
              <a:ext uri="{FF2B5EF4-FFF2-40B4-BE49-F238E27FC236}">
                <a16:creationId xmlns:a16="http://schemas.microsoft.com/office/drawing/2014/main" id="{CBAA6F37-CA3B-7988-311D-5DCAC8898B13}"/>
              </a:ext>
            </a:extLst>
          </p:cNvPr>
          <p:cNvSpPr txBox="1"/>
          <p:nvPr/>
        </p:nvSpPr>
        <p:spPr>
          <a:xfrm>
            <a:off x="5244304" y="210663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LIME </a:t>
            </a:r>
            <a:r>
              <a:rPr lang="ko-KR" altLang="en-US" sz="2000" dirty="0"/>
              <a:t>방법론</a:t>
            </a:r>
          </a:p>
        </p:txBody>
      </p:sp>
      <p:sp>
        <p:nvSpPr>
          <p:cNvPr id="1054" name="화살표: 아래쪽 1053">
            <a:extLst>
              <a:ext uri="{FF2B5EF4-FFF2-40B4-BE49-F238E27FC236}">
                <a16:creationId xmlns:a16="http://schemas.microsoft.com/office/drawing/2014/main" id="{0B8CB6BB-CBD6-F744-1330-A5EA0EEDDBD7}"/>
              </a:ext>
            </a:extLst>
          </p:cNvPr>
          <p:cNvSpPr/>
          <p:nvPr/>
        </p:nvSpPr>
        <p:spPr>
          <a:xfrm>
            <a:off x="10181301" y="5154427"/>
            <a:ext cx="248574" cy="4843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37EDF2B2-23E0-AAF9-7435-72D203B1D747}"/>
              </a:ext>
            </a:extLst>
          </p:cNvPr>
          <p:cNvSpPr txBox="1"/>
          <p:nvPr/>
        </p:nvSpPr>
        <p:spPr>
          <a:xfrm>
            <a:off x="9276657" y="5729641"/>
            <a:ext cx="2057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블랙박스 모델의 국소적 근사 </a:t>
            </a:r>
            <a:endParaRPr lang="en-US" altLang="ko-KR" dirty="0"/>
          </a:p>
          <a:p>
            <a:pPr algn="ctr"/>
            <a:r>
              <a:rPr lang="ko-KR" altLang="en-US" dirty="0"/>
              <a:t>설명 제공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A4416D02-1670-A2E8-0634-582A4DF139F1}"/>
              </a:ext>
            </a:extLst>
          </p:cNvPr>
          <p:cNvSpPr txBox="1"/>
          <p:nvPr/>
        </p:nvSpPr>
        <p:spPr>
          <a:xfrm>
            <a:off x="933398" y="2495874"/>
            <a:ext cx="198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인스턴스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국소값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58" name="사각형: 둥근 모서리 1057">
            <a:extLst>
              <a:ext uri="{FF2B5EF4-FFF2-40B4-BE49-F238E27FC236}">
                <a16:creationId xmlns:a16="http://schemas.microsoft.com/office/drawing/2014/main" id="{421C787C-8E0E-A1BB-2A61-5AAEBEAF9B11}"/>
              </a:ext>
            </a:extLst>
          </p:cNvPr>
          <p:cNvSpPr/>
          <p:nvPr/>
        </p:nvSpPr>
        <p:spPr>
          <a:xfrm>
            <a:off x="4268572" y="5643573"/>
            <a:ext cx="1339358" cy="2537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블랙박스</a:t>
            </a:r>
          </a:p>
        </p:txBody>
      </p:sp>
      <p:sp>
        <p:nvSpPr>
          <p:cNvPr id="1059" name="사각형: 둥근 모서리 1058">
            <a:extLst>
              <a:ext uri="{FF2B5EF4-FFF2-40B4-BE49-F238E27FC236}">
                <a16:creationId xmlns:a16="http://schemas.microsoft.com/office/drawing/2014/main" id="{9F62E63D-508B-02D7-C84F-25E61FE97CD2}"/>
              </a:ext>
            </a:extLst>
          </p:cNvPr>
          <p:cNvSpPr/>
          <p:nvPr/>
        </p:nvSpPr>
        <p:spPr>
          <a:xfrm>
            <a:off x="6363837" y="5638800"/>
            <a:ext cx="1339358" cy="2537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대리모델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ADB0BCB4-15E3-96BB-9581-7503688F4E5C}"/>
              </a:ext>
            </a:extLst>
          </p:cNvPr>
          <p:cNvSpPr txBox="1"/>
          <p:nvPr/>
        </p:nvSpPr>
        <p:spPr>
          <a:xfrm>
            <a:off x="7614074" y="3175175"/>
            <a:ext cx="90206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가중치 분석</a:t>
            </a:r>
          </a:p>
        </p:txBody>
      </p:sp>
      <p:pic>
        <p:nvPicPr>
          <p:cNvPr id="1031" name="Picture 4">
            <a:extLst>
              <a:ext uri="{FF2B5EF4-FFF2-40B4-BE49-F238E27FC236}">
                <a16:creationId xmlns:a16="http://schemas.microsoft.com/office/drawing/2014/main" id="{926CEBD4-4277-54FC-07B9-AB016F5B57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" t="7169" r="920" b="1630"/>
          <a:stretch/>
        </p:blipFill>
        <p:spPr bwMode="auto">
          <a:xfrm>
            <a:off x="8480467" y="2857921"/>
            <a:ext cx="3378131" cy="224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18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746276-4364-9C43-B412-4449387DC0ED}"/>
              </a:ext>
            </a:extLst>
          </p:cNvPr>
          <p:cNvSpPr txBox="1"/>
          <p:nvPr/>
        </p:nvSpPr>
        <p:spPr>
          <a:xfrm>
            <a:off x="2159876" y="2967335"/>
            <a:ext cx="787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테이블 데이터 사용 예제</a:t>
            </a:r>
          </a:p>
        </p:txBody>
      </p:sp>
    </p:spTree>
    <p:extLst>
      <p:ext uri="{BB962C8B-B14F-4D97-AF65-F5344CB8AC3E}">
        <p14:creationId xmlns:p14="http://schemas.microsoft.com/office/powerpoint/2010/main" val="3694792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9ECAB-8AE7-42A2-3F38-3112CAB3F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1D625E-4A1C-C2D1-2333-F353FBFE3DC4}"/>
              </a:ext>
            </a:extLst>
          </p:cNvPr>
          <p:cNvSpPr txBox="1"/>
          <p:nvPr/>
        </p:nvSpPr>
        <p:spPr>
          <a:xfrm>
            <a:off x="191813" y="98816"/>
            <a:ext cx="4120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LIME </a:t>
            </a:r>
            <a:r>
              <a:rPr lang="ko-KR" altLang="en-US" sz="2400" dirty="0"/>
              <a:t>장</a:t>
            </a:r>
            <a:r>
              <a:rPr lang="en-US" altLang="ko-KR" sz="2400" dirty="0"/>
              <a:t>/</a:t>
            </a:r>
            <a:r>
              <a:rPr lang="ko-KR" altLang="en-US" sz="2400" dirty="0"/>
              <a:t>단점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E0CBC0-B28D-3EAD-7AA7-545A996A761F}"/>
              </a:ext>
            </a:extLst>
          </p:cNvPr>
          <p:cNvSpPr txBox="1"/>
          <p:nvPr/>
        </p:nvSpPr>
        <p:spPr>
          <a:xfrm>
            <a:off x="542925" y="1078199"/>
            <a:ext cx="5410200" cy="1246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 불가지론적 접근</a:t>
            </a:r>
            <a:endParaRPr lang="en-US" altLang="ko-KR" sz="2000" dirty="0"/>
          </a:p>
          <a:p>
            <a:pPr marL="361950" indent="-180975">
              <a:buFont typeface="Arial" panose="020B0604020202020204" pitchFamily="34" charset="0"/>
              <a:buChar char="•"/>
            </a:pPr>
            <a:r>
              <a:rPr lang="en-US" altLang="ko-KR" dirty="0"/>
              <a:t>LIME</a:t>
            </a:r>
            <a:r>
              <a:rPr lang="ko-KR" altLang="en-US" dirty="0"/>
              <a:t>은 모델의 구조와</a:t>
            </a:r>
            <a:r>
              <a:rPr lang="en-US" altLang="ko-KR" dirty="0"/>
              <a:t> </a:t>
            </a:r>
            <a:r>
              <a:rPr lang="ko-KR" altLang="en-US" dirty="0"/>
              <a:t>관계없이 모든 블랙박스 모델에 적용가능</a:t>
            </a:r>
            <a:endParaRPr lang="en-US" altLang="ko-KR" dirty="0"/>
          </a:p>
          <a:p>
            <a:pPr marL="361950" indent="-180975">
              <a:buFont typeface="Arial" panose="020B0604020202020204" pitchFamily="34" charset="0"/>
              <a:buChar char="•"/>
            </a:pPr>
            <a:r>
              <a:rPr lang="ko-KR" altLang="en-US" dirty="0"/>
              <a:t>모델 내부를 알 필요 없이 입력과 출력만으로 해석 가능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608F18-2D2F-D851-E1C0-7B624C262688}"/>
              </a:ext>
            </a:extLst>
          </p:cNvPr>
          <p:cNvSpPr txBox="1"/>
          <p:nvPr/>
        </p:nvSpPr>
        <p:spPr>
          <a:xfrm>
            <a:off x="542925" y="2612072"/>
            <a:ext cx="5410200" cy="1017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지역적 해석 제공</a:t>
            </a:r>
            <a:endParaRPr lang="en-US" altLang="ko-KR" sz="2000" dirty="0"/>
          </a:p>
          <a:p>
            <a:pPr marL="361950" indent="-180975">
              <a:buFont typeface="Arial" panose="020B0604020202020204" pitchFamily="34" charset="0"/>
              <a:buChar char="•"/>
            </a:pPr>
            <a:r>
              <a:rPr lang="ko-KR" altLang="en-US" dirty="0"/>
              <a:t>특정 인스턴스</a:t>
            </a:r>
            <a:r>
              <a:rPr lang="en-US" altLang="ko-KR" dirty="0"/>
              <a:t>(</a:t>
            </a:r>
            <a:r>
              <a:rPr lang="ko-KR" altLang="en-US" dirty="0"/>
              <a:t>데이터 포인트</a:t>
            </a:r>
            <a:r>
              <a:rPr lang="en-US" altLang="ko-KR" dirty="0"/>
              <a:t>)</a:t>
            </a:r>
            <a:r>
              <a:rPr lang="ko-KR" altLang="en-US" dirty="0"/>
              <a:t>에 대한 설명을 제공</a:t>
            </a:r>
            <a:r>
              <a:rPr lang="en-US" altLang="ko-KR" dirty="0"/>
              <a:t>, </a:t>
            </a:r>
            <a:r>
              <a:rPr lang="ko-KR" altLang="en-US" dirty="0"/>
              <a:t>예측 결과에 대한 직관적 이해를 지원</a:t>
            </a:r>
            <a:r>
              <a:rPr lang="en-US" altLang="ko-KR" dirty="0"/>
              <a:t>.</a:t>
            </a:r>
          </a:p>
          <a:p>
            <a:pPr marL="361950" indent="-180975">
              <a:buFont typeface="Arial" panose="020B0604020202020204" pitchFamily="34" charset="0"/>
              <a:buChar char="•"/>
            </a:pPr>
            <a:r>
              <a:rPr lang="ko-KR" altLang="en-US" dirty="0"/>
              <a:t>개별 사례에 대한 세밀한 분석 가능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AB0A29-A29B-6AD7-8EB3-450335D6BB5A}"/>
              </a:ext>
            </a:extLst>
          </p:cNvPr>
          <p:cNvSpPr txBox="1"/>
          <p:nvPr/>
        </p:nvSpPr>
        <p:spPr>
          <a:xfrm>
            <a:off x="542925" y="3917021"/>
            <a:ext cx="5410200" cy="1246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해석 가능성 강화</a:t>
            </a:r>
            <a:endParaRPr lang="en-US" altLang="ko-KR" sz="2000" dirty="0"/>
          </a:p>
          <a:p>
            <a:pPr marL="361950" indent="-180975">
              <a:buFont typeface="Arial" panose="020B0604020202020204" pitchFamily="34" charset="0"/>
              <a:buChar char="•"/>
            </a:pPr>
            <a:r>
              <a:rPr lang="ko-KR" altLang="en-US" dirty="0"/>
              <a:t>대리 모델</a:t>
            </a:r>
            <a:r>
              <a:rPr lang="en-US" altLang="ko-KR" dirty="0"/>
              <a:t>(</a:t>
            </a:r>
            <a:r>
              <a:rPr lang="ko-KR" altLang="en-US" dirty="0"/>
              <a:t>선형 회귀</a:t>
            </a:r>
            <a:r>
              <a:rPr lang="en-US" altLang="ko-KR" dirty="0"/>
              <a:t>, </a:t>
            </a:r>
            <a:r>
              <a:rPr lang="ko-KR" altLang="en-US" dirty="0"/>
              <a:t>결정 트리 등</a:t>
            </a:r>
            <a:r>
              <a:rPr lang="en-US" altLang="ko-KR" dirty="0"/>
              <a:t>)</a:t>
            </a:r>
            <a:r>
              <a:rPr lang="ko-KR" altLang="en-US" dirty="0"/>
              <a:t>을 사용하여 간단하고 직관적 설명을 생성</a:t>
            </a:r>
            <a:endParaRPr lang="en-US" altLang="ko-KR" dirty="0"/>
          </a:p>
          <a:p>
            <a:pPr marL="361950" indent="-180975">
              <a:buFont typeface="Arial" panose="020B0604020202020204" pitchFamily="34" charset="0"/>
              <a:buChar char="•"/>
            </a:pPr>
            <a:r>
              <a:rPr lang="ko-KR" altLang="en-US" dirty="0"/>
              <a:t>사용자에게 블랙박스 모델의 의사결정 과정을 이해시킴</a:t>
            </a:r>
            <a:r>
              <a:rPr lang="en-US" altLang="ko-KR" dirty="0"/>
              <a:t>.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C244AC9-173B-91DC-E066-DC301CFC2B90}"/>
              </a:ext>
            </a:extLst>
          </p:cNvPr>
          <p:cNvSpPr/>
          <p:nvPr/>
        </p:nvSpPr>
        <p:spPr>
          <a:xfrm>
            <a:off x="2360815" y="651409"/>
            <a:ext cx="2327563" cy="38154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장점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CA1A84-5DEF-3C59-D973-F332BF762B90}"/>
              </a:ext>
            </a:extLst>
          </p:cNvPr>
          <p:cNvSpPr txBox="1"/>
          <p:nvPr/>
        </p:nvSpPr>
        <p:spPr>
          <a:xfrm>
            <a:off x="6238875" y="1128999"/>
            <a:ext cx="5410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근사 정확도 한계</a:t>
            </a:r>
            <a:endParaRPr lang="en-US" altLang="ko-KR" sz="2000" dirty="0"/>
          </a:p>
          <a:p>
            <a:pPr marL="361950" indent="-180975">
              <a:buFont typeface="Arial" panose="020B0604020202020204" pitchFamily="34" charset="0"/>
              <a:buChar char="•"/>
            </a:pPr>
            <a:r>
              <a:rPr lang="ko-KR" altLang="en-US" dirty="0"/>
              <a:t>대리 모델은 특정 인스턴스 주변에서만 블랙박스 모델을 근사</a:t>
            </a:r>
            <a:r>
              <a:rPr lang="en-US" altLang="ko-KR" dirty="0"/>
              <a:t> </a:t>
            </a:r>
            <a:r>
              <a:rPr lang="ko-KR" altLang="en-US" dirty="0"/>
              <a:t>→ 전역적 동작 설명 불가</a:t>
            </a:r>
            <a:endParaRPr lang="en-US" altLang="ko-KR" dirty="0"/>
          </a:p>
          <a:p>
            <a:pPr marL="361950" indent="-180975">
              <a:buFont typeface="Arial" panose="020B0604020202020204" pitchFamily="34" charset="0"/>
              <a:buChar char="•"/>
            </a:pPr>
            <a:r>
              <a:rPr lang="ko-KR" altLang="en-US" dirty="0"/>
              <a:t>복잡한 데이터에서는 대리 모델의 근사 정확도 하락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9D39E0-02DF-1F7D-67F1-90F5F79954FC}"/>
              </a:ext>
            </a:extLst>
          </p:cNvPr>
          <p:cNvSpPr txBox="1"/>
          <p:nvPr/>
        </p:nvSpPr>
        <p:spPr>
          <a:xfrm>
            <a:off x="6238875" y="2825409"/>
            <a:ext cx="541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설명 결과 불안정성</a:t>
            </a:r>
          </a:p>
          <a:p>
            <a:pPr marL="361950" indent="-180975">
              <a:buFont typeface="Arial" panose="020B0604020202020204" pitchFamily="34" charset="0"/>
              <a:buChar char="•"/>
            </a:pPr>
            <a:r>
              <a:rPr lang="ko-KR" altLang="en-US" dirty="0"/>
              <a:t>동일한 인스턴스에 대해 반복 실행 시 샘플링 및 유사도 커널 설정에 따라 상이한 결과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68C7FE-BBA8-9AAF-39D3-D591F0EC7C53}"/>
              </a:ext>
            </a:extLst>
          </p:cNvPr>
          <p:cNvSpPr txBox="1"/>
          <p:nvPr/>
        </p:nvSpPr>
        <p:spPr>
          <a:xfrm>
            <a:off x="6238875" y="3967821"/>
            <a:ext cx="5410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전역적 설명 부족</a:t>
            </a:r>
            <a:endParaRPr lang="en-US" altLang="ko-KR" sz="2000" dirty="0"/>
          </a:p>
          <a:p>
            <a:pPr marL="361950" indent="-180975">
              <a:buFont typeface="Arial" panose="020B0604020202020204" pitchFamily="34" charset="0"/>
              <a:buChar char="•"/>
            </a:pPr>
            <a:r>
              <a:rPr lang="en-US" altLang="ko-KR" dirty="0"/>
              <a:t>LIME</a:t>
            </a:r>
            <a:r>
              <a:rPr lang="ko-KR" altLang="en-US" dirty="0"/>
              <a:t>은 특정 인스턴스를 중심으로 한 지역적 설명만 제공</a:t>
            </a:r>
            <a:r>
              <a:rPr lang="en-US" altLang="ko-KR" dirty="0"/>
              <a:t>, </a:t>
            </a:r>
            <a:r>
              <a:rPr lang="ko-KR" altLang="en-US" dirty="0"/>
              <a:t>전체 모델의 전반적이 동작을 이해하는 데 부적합</a:t>
            </a:r>
            <a:endParaRPr lang="en-US" altLang="ko-KR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6CB0146-F409-D868-5E31-AF4EBBCD00BE}"/>
              </a:ext>
            </a:extLst>
          </p:cNvPr>
          <p:cNvSpPr/>
          <p:nvPr/>
        </p:nvSpPr>
        <p:spPr>
          <a:xfrm>
            <a:off x="8056765" y="651409"/>
            <a:ext cx="2327563" cy="38154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단점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B95C942-00FA-90F6-3144-F6B058BDBBA2}"/>
              </a:ext>
            </a:extLst>
          </p:cNvPr>
          <p:cNvGrpSpPr/>
          <p:nvPr/>
        </p:nvGrpSpPr>
        <p:grpSpPr>
          <a:xfrm>
            <a:off x="2084483" y="5806911"/>
            <a:ext cx="8023034" cy="845993"/>
            <a:chOff x="4050203" y="5915025"/>
            <a:chExt cx="8023034" cy="845993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4F510EE9-15C2-90EF-D33A-2939B39BD954}"/>
                </a:ext>
              </a:extLst>
            </p:cNvPr>
            <p:cNvSpPr/>
            <p:nvPr/>
          </p:nvSpPr>
          <p:spPr>
            <a:xfrm>
              <a:off x="4050203" y="5915025"/>
              <a:ext cx="8023034" cy="84599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CF83E4-12BC-6D49-E92A-8DFC0778FCF1}"/>
                </a:ext>
              </a:extLst>
            </p:cNvPr>
            <p:cNvSpPr txBox="1"/>
            <p:nvPr/>
          </p:nvSpPr>
          <p:spPr>
            <a:xfrm>
              <a:off x="4050203" y="6009179"/>
              <a:ext cx="4733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모델 해석이 중요한 분야</a:t>
              </a:r>
              <a:r>
                <a:rPr lang="en-US" altLang="ko-KR" dirty="0">
                  <a:solidFill>
                    <a:schemeClr val="bg1"/>
                  </a:solidFill>
                </a:rPr>
                <a:t>(</a:t>
              </a:r>
              <a:r>
                <a:rPr lang="ko-KR" altLang="en-US" dirty="0">
                  <a:solidFill>
                    <a:schemeClr val="bg1"/>
                  </a:solidFill>
                </a:rPr>
                <a:t>금융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의료</a:t>
              </a:r>
              <a:r>
                <a:rPr lang="en-US" altLang="ko-KR" dirty="0">
                  <a:solidFill>
                    <a:schemeClr val="bg1"/>
                  </a:solidFill>
                </a:rPr>
                <a:t>)</a:t>
              </a:r>
              <a:r>
                <a:rPr lang="ko-KR" altLang="en-US" dirty="0">
                  <a:solidFill>
                    <a:schemeClr val="bg1"/>
                  </a:solidFill>
                </a:rPr>
                <a:t>에서는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SHAP </a:t>
              </a:r>
              <a:r>
                <a:rPr lang="ko-KR" altLang="en-US" dirty="0">
                  <a:solidFill>
                    <a:schemeClr val="bg1"/>
                  </a:solidFill>
                </a:rPr>
                <a:t>등 다른 해석 기법과 병행 사용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2E0D08C-252F-338F-EF37-5573CCC05EA1}"/>
                </a:ext>
              </a:extLst>
            </p:cNvPr>
            <p:cNvSpPr txBox="1"/>
            <p:nvPr/>
          </p:nvSpPr>
          <p:spPr>
            <a:xfrm>
              <a:off x="9882487" y="6147677"/>
              <a:ext cx="21907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해석 신뢰도 향상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23" name="화살표: 아래쪽 22">
              <a:extLst>
                <a:ext uri="{FF2B5EF4-FFF2-40B4-BE49-F238E27FC236}">
                  <a16:creationId xmlns:a16="http://schemas.microsoft.com/office/drawing/2014/main" id="{36AE9CEA-5F36-12A8-D589-3B7358AE862A}"/>
                </a:ext>
              </a:extLst>
            </p:cNvPr>
            <p:cNvSpPr/>
            <p:nvPr/>
          </p:nvSpPr>
          <p:spPr>
            <a:xfrm rot="16200000">
              <a:off x="9091172" y="5841066"/>
              <a:ext cx="600075" cy="98255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3194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1873</Words>
  <Application>Microsoft Office PowerPoint</Application>
  <PresentationFormat>와이드스크린</PresentationFormat>
  <Paragraphs>266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fkGroteskNeue</vt:lpstr>
      <vt:lpstr>KaTeX_Main</vt:lpstr>
      <vt:lpstr>var(--font-fk-grotesk)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태민 이</dc:creator>
  <cp:lastModifiedBy>태민 이</cp:lastModifiedBy>
  <cp:revision>137</cp:revision>
  <dcterms:created xsi:type="dcterms:W3CDTF">2025-02-19T08:44:49Z</dcterms:created>
  <dcterms:modified xsi:type="dcterms:W3CDTF">2025-02-23T07:02:32Z</dcterms:modified>
</cp:coreProperties>
</file>