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71" r:id="rId4"/>
    <p:sldId id="273" r:id="rId5"/>
    <p:sldId id="274" r:id="rId6"/>
    <p:sldId id="268" r:id="rId7"/>
    <p:sldId id="269" r:id="rId8"/>
    <p:sldId id="270" r:id="rId9"/>
    <p:sldId id="275" r:id="rId10"/>
    <p:sldId id="276" r:id="rId11"/>
    <p:sldId id="267" r:id="rId12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A00"/>
    <a:srgbClr val="00F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8"/>
    <p:restoredTop sz="94651"/>
  </p:normalViewPr>
  <p:slideViewPr>
    <p:cSldViewPr snapToGrid="0" snapToObjects="1">
      <p:cViewPr varScale="1">
        <p:scale>
          <a:sx n="141" d="100"/>
          <a:sy n="141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58B8E-7AC3-F546-8864-2A277BB36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5D0622-A511-0B44-8DE3-F97B751BF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48F219-4E0D-5E40-8AA1-D015C172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AD3-B618-1949-8645-A93C988F3E15}" type="datetimeFigureOut">
              <a:rPr lang="ru-BY" smtClean="0"/>
              <a:t>27.03.2021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D17D4A-EE4D-5B41-A747-A92B1D2C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1EBE63-3E69-7C4B-AC0B-1B8205CC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69A8-FFE2-F748-BFC8-52C71F070EB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2414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43BC7-D10E-D546-95EA-69E882E01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D5A642-44AB-3F45-BED9-10FFE1F13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6165A4-0B91-F343-A17F-03D70460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AD3-B618-1949-8645-A93C988F3E15}" type="datetimeFigureOut">
              <a:rPr lang="ru-BY" smtClean="0"/>
              <a:t>27.03.2021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C2DBF0-8B62-E841-B754-718A0A63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52A868-FA63-AF40-9A0C-CC283F39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69A8-FFE2-F748-BFC8-52C71F070EB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1898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FD54DD8-BD67-7949-8D8B-B155DFEA2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BC7E60-955C-D145-865F-1C2189BB2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1BA61-35E8-7B4B-B2DD-E546850C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AD3-B618-1949-8645-A93C988F3E15}" type="datetimeFigureOut">
              <a:rPr lang="ru-BY" smtClean="0"/>
              <a:t>27.03.2021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0F3CEF-C117-2648-B743-49E08F47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0BCE3A-452F-254A-AD49-6EDB3D2B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69A8-FFE2-F748-BFC8-52C71F070EB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5132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F2254-3B4E-6840-911C-04724C6D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08A45-4572-7D4B-8A88-3B1161B41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008939-1331-0343-AB9C-3954DDA2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AD3-B618-1949-8645-A93C988F3E15}" type="datetimeFigureOut">
              <a:rPr lang="ru-BY" smtClean="0"/>
              <a:t>27.03.2021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0358AB-2AAD-1F45-9986-A37779D8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D576EF-1FC7-0B4A-AFF2-D964CD47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69A8-FFE2-F748-BFC8-52C71F070EB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366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400E8-2CA4-814F-AB31-86FA03A4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89C871-7CE7-3A4A-925C-AC64DCD26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FC24D1-44A2-0F41-960E-ACAB0BB6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AD3-B618-1949-8645-A93C988F3E15}" type="datetimeFigureOut">
              <a:rPr lang="ru-BY" smtClean="0"/>
              <a:t>27.03.2021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63A5EB-44AB-5945-9179-74F73392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D4DE91-8FC0-304F-9A98-56C269E4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69A8-FFE2-F748-BFC8-52C71F070EB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0559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A9DE4-FDBD-6447-8803-5FF95689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8BF2D1-1EE9-2443-9D3B-D5680948E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051CB7-3B9E-C047-81DA-AF360EBB2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2B9D9E-75A0-0646-9FF6-A52EE7DA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AD3-B618-1949-8645-A93C988F3E15}" type="datetimeFigureOut">
              <a:rPr lang="ru-BY" smtClean="0"/>
              <a:t>27.03.2021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D856F5-DE94-5A45-BBF7-CB5F0150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ADB51C-485A-0144-A493-6D23BC80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69A8-FFE2-F748-BFC8-52C71F070EB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91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C1895-71EF-BF4D-8D56-528388B1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39EAF7-8F4F-DF49-ABC5-E547F0D5F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0339DC-33EC-E849-81D1-54D8C1F7D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29DEEC-2EF9-BA44-92D6-F356705BF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18F240-626A-1849-8587-E62AD735F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E1E83E0-28D0-344E-8691-6CC595EF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AD3-B618-1949-8645-A93C988F3E15}" type="datetimeFigureOut">
              <a:rPr lang="ru-BY" smtClean="0"/>
              <a:t>27.03.2021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BD1142A-A1B8-504E-A78C-C0DE5F74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10544EB-6F83-B24E-BBDE-C23FE7D9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69A8-FFE2-F748-BFC8-52C71F070EB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7599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60F388-E808-5747-A866-4256D4C9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EEB2D9E-903C-8149-A9C5-FDA178F2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AD3-B618-1949-8645-A93C988F3E15}" type="datetimeFigureOut">
              <a:rPr lang="ru-BY" smtClean="0"/>
              <a:t>27.03.2021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A82961-E273-BA4F-BB51-FDA87464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9B880E-F7E0-DE4E-8F17-C3080914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69A8-FFE2-F748-BFC8-52C71F070EB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7127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E3840F3-D33B-0242-B686-97832E94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AD3-B618-1949-8645-A93C988F3E15}" type="datetimeFigureOut">
              <a:rPr lang="ru-BY" smtClean="0"/>
              <a:t>27.03.2021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7A620CD-39E7-7242-9808-0366471C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82E4A1-DED1-B84F-A045-0B5616D0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69A8-FFE2-F748-BFC8-52C71F070EB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1781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08A45-DB9B-2446-B4E4-8C6BA544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A5685-5822-014C-98E1-BE56582F3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45556D-5D6F-944D-BA1E-74F56AAC2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60AAED-8C11-1C4D-AF8C-7BA7BAC6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AD3-B618-1949-8645-A93C988F3E15}" type="datetimeFigureOut">
              <a:rPr lang="ru-BY" smtClean="0"/>
              <a:t>27.03.2021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7E1B5C-0CD4-6548-B419-B2B4F83F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404FBF-E5A8-1445-99F6-DB2B0DAD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69A8-FFE2-F748-BFC8-52C71F070EB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3048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4A222-518D-E544-B9D1-EA568060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7AE126B-A7F8-E145-8E33-0F7453880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0FBCB6-8A37-144F-ACF1-B7672AB0A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686CC0-3F5B-8742-BC42-7326E5619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AD3-B618-1949-8645-A93C988F3E15}" type="datetimeFigureOut">
              <a:rPr lang="ru-BY" smtClean="0"/>
              <a:t>27.03.2021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7A2CBD-EAE2-CC43-8BD6-5D592D4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63CD19-B186-E741-A11C-68F9B433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69A8-FFE2-F748-BFC8-52C71F070EB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8395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301EB-FBE3-A043-9FA9-54173D6D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C74DD6-C0B6-4941-8F2F-FA3B2D889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25DE98-F97D-D742-9346-B9C32B4B4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87AD3-B618-1949-8645-A93C988F3E15}" type="datetimeFigureOut">
              <a:rPr lang="ru-BY" smtClean="0"/>
              <a:t>27.03.2021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CC5639-F66B-1347-9A7F-565C8A368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7524D6-6932-544C-BA0A-F3825F56E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F69A8-FFE2-F748-BFC8-52C71F070EB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5819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4374A-65B7-774D-AC3A-7F44F87C6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2181541"/>
            <a:ext cx="10966704" cy="2700167"/>
          </a:xfrm>
        </p:spPr>
        <p:txBody>
          <a:bodyPr>
            <a:noAutofit/>
          </a:bodyPr>
          <a:lstStyle/>
          <a:p>
            <a:r>
              <a:rPr lang="ru-BY" dirty="0">
                <a:solidFill>
                  <a:schemeClr val="bg1"/>
                </a:solidFill>
                <a:cs typeface="Telugu MN" pitchFamily="2" charset="0"/>
              </a:rPr>
              <a:t>Развитие предпринимательства. Сравнительный анализ.</a:t>
            </a:r>
            <a:br>
              <a:rPr lang="ru-BY" dirty="0">
                <a:solidFill>
                  <a:schemeClr val="bg1"/>
                </a:solidFill>
                <a:cs typeface="Telugu MN" pitchFamily="2" charset="0"/>
              </a:rPr>
            </a:br>
            <a:r>
              <a:rPr lang="ru-RU" b="1" dirty="0">
                <a:solidFill>
                  <a:schemeClr val="bg1"/>
                </a:solidFill>
              </a:rPr>
              <a:t>Социально-демографические характеристики предпринимателей</a:t>
            </a:r>
            <a:endParaRPr lang="ru-BY" dirty="0">
              <a:solidFill>
                <a:schemeClr val="bg1"/>
              </a:solidFill>
              <a:cs typeface="Telugu MN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23C7A-2FF1-5B42-B22D-3952647B007B}"/>
              </a:ext>
            </a:extLst>
          </p:cNvPr>
          <p:cNvSpPr txBox="1"/>
          <p:nvPr/>
        </p:nvSpPr>
        <p:spPr>
          <a:xfrm>
            <a:off x="8743083" y="5159903"/>
            <a:ext cx="3642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+mj-lt"/>
              </a:rPr>
              <a:t>Подготовил студент</a:t>
            </a:r>
          </a:p>
          <a:p>
            <a:r>
              <a:rPr lang="ru-RU" sz="2800" dirty="0">
                <a:solidFill>
                  <a:schemeClr val="bg1"/>
                </a:solidFill>
                <a:latin typeface="+mj-lt"/>
              </a:rPr>
              <a:t>3 курса 2 группы:</a:t>
            </a:r>
          </a:p>
          <a:p>
            <a:r>
              <a:rPr lang="ru-BY" sz="2800" dirty="0">
                <a:solidFill>
                  <a:schemeClr val="bg1"/>
                </a:solidFill>
                <a:latin typeface="+mj-lt"/>
              </a:rPr>
              <a:t>Гаврук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332026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4374A-65B7-774D-AC3A-7F44F87C6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7834" y="-1235999"/>
            <a:ext cx="11579352" cy="2700167"/>
          </a:xfrm>
        </p:spPr>
        <p:txBody>
          <a:bodyPr>
            <a:noAutofit/>
          </a:bodyPr>
          <a:lstStyle/>
          <a:p>
            <a:r>
              <a:rPr lang="ru-BY" sz="4000" b="1" dirty="0">
                <a:solidFill>
                  <a:schemeClr val="bg1"/>
                </a:solidFill>
              </a:rPr>
              <a:t>Образование (Сравнение Беларуси и РФ):</a:t>
            </a:r>
            <a:br>
              <a:rPr lang="ru-BY" sz="4000" b="1" dirty="0">
                <a:solidFill>
                  <a:schemeClr val="bg1"/>
                </a:solidFill>
              </a:rPr>
            </a:br>
            <a:endParaRPr lang="ru-BY" sz="4000" b="1" dirty="0">
              <a:solidFill>
                <a:schemeClr val="bg1"/>
              </a:solidFill>
              <a:cs typeface="Telugu MN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925BB-DD69-BD44-B3F4-AAE8B4C90979}"/>
              </a:ext>
            </a:extLst>
          </p:cNvPr>
          <p:cNvSpPr txBox="1"/>
          <p:nvPr/>
        </p:nvSpPr>
        <p:spPr>
          <a:xfrm>
            <a:off x="243243" y="1616443"/>
            <a:ext cx="10348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Предпринимательская активность (Россия):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66B83A-C4D6-D949-9833-A15D0E212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59" y="2291938"/>
            <a:ext cx="11579352" cy="446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6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4374A-65B7-774D-AC3A-7F44F87C6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5733" y="2235200"/>
            <a:ext cx="5960533" cy="2387600"/>
          </a:xfrm>
        </p:spPr>
        <p:txBody>
          <a:bodyPr>
            <a:noAutofit/>
          </a:bodyPr>
          <a:lstStyle/>
          <a:p>
            <a:pPr algn="l"/>
            <a:r>
              <a:rPr lang="ru-BY" sz="9600" b="1" dirty="0">
                <a:solidFill>
                  <a:schemeClr val="bg1"/>
                </a:solidFill>
                <a:cs typeface="Telugu MN" pitchFamily="2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7641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4374A-65B7-774D-AC3A-7F44F87C6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45590" y="-1255817"/>
            <a:ext cx="11579352" cy="2700167"/>
          </a:xfrm>
        </p:spPr>
        <p:txBody>
          <a:bodyPr>
            <a:noAutofit/>
          </a:bodyPr>
          <a:lstStyle/>
          <a:p>
            <a:r>
              <a:rPr lang="ru-BY" sz="4000" b="1" dirty="0">
                <a:solidFill>
                  <a:schemeClr val="bg1"/>
                </a:solidFill>
              </a:rPr>
              <a:t>Пол (Сравнение Беларуси, РФ и стран Европы):</a:t>
            </a:r>
            <a:br>
              <a:rPr lang="ru-BY" sz="4000" b="1" dirty="0">
                <a:solidFill>
                  <a:schemeClr val="bg1"/>
                </a:solidFill>
              </a:rPr>
            </a:br>
            <a:endParaRPr lang="ru-BY" sz="4000" b="1" dirty="0">
              <a:solidFill>
                <a:schemeClr val="bg1"/>
              </a:solidFill>
              <a:cs typeface="Telugu MN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28BDE-0E40-5B4D-8F2F-FF79CA0857D8}"/>
              </a:ext>
            </a:extLst>
          </p:cNvPr>
          <p:cNvSpPr txBox="1"/>
          <p:nvPr/>
        </p:nvSpPr>
        <p:spPr>
          <a:xfrm>
            <a:off x="256389" y="1110727"/>
            <a:ext cx="9037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u="sng" dirty="0">
                <a:solidFill>
                  <a:schemeClr val="bg1"/>
                </a:solidFill>
              </a:rPr>
              <a:t>Потенциальные предприниматели</a:t>
            </a:r>
            <a:r>
              <a:rPr lang="ru-RU" sz="2400" b="1" i="1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— те, кто пытаются начать свое дело, планируют организацию бизнеса.</a:t>
            </a:r>
            <a:endParaRPr lang="ru-BY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2FD82-AB57-554F-9758-EBCA3D05FC99}"/>
              </a:ext>
            </a:extLst>
          </p:cNvPr>
          <p:cNvSpPr txBox="1"/>
          <p:nvPr/>
        </p:nvSpPr>
        <p:spPr>
          <a:xfrm>
            <a:off x="256389" y="2023999"/>
            <a:ext cx="9037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u="sng" dirty="0">
                <a:solidFill>
                  <a:schemeClr val="bg1"/>
                </a:solidFill>
              </a:rPr>
              <a:t>нарождающиеся предприниматели</a:t>
            </a:r>
            <a:r>
              <a:rPr lang="ru-RU" sz="2400" b="1" i="1" dirty="0">
                <a:solidFill>
                  <a:schemeClr val="bg1"/>
                </a:solidFill>
              </a:rPr>
              <a:t> </a:t>
            </a:r>
            <a:r>
              <a:rPr lang="ru-RU" sz="2400" i="1" dirty="0">
                <a:solidFill>
                  <a:schemeClr val="bg1"/>
                </a:solidFill>
              </a:rPr>
              <a:t>— </a:t>
            </a:r>
            <a:r>
              <a:rPr lang="ru-RU" sz="2400" dirty="0">
                <a:solidFill>
                  <a:schemeClr val="bg1"/>
                </a:solidFill>
              </a:rPr>
              <a:t>те, кто в течение предыдущего года предпринимал активные действия по созданию бизнеса; они владеют долей в созданном бизнесе, однако они не получают доходы от предпринимательской деятельности.</a:t>
            </a:r>
            <a:endParaRPr lang="ru-BY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40D453-59B7-3449-83AF-FF3975D83338}"/>
              </a:ext>
            </a:extLst>
          </p:cNvPr>
          <p:cNvSpPr txBox="1"/>
          <p:nvPr/>
        </p:nvSpPr>
        <p:spPr>
          <a:xfrm>
            <a:off x="256389" y="3675935"/>
            <a:ext cx="9037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u="sng" dirty="0">
                <a:solidFill>
                  <a:schemeClr val="bg1"/>
                </a:solidFill>
              </a:rPr>
              <a:t>владельцы недавно созданного бизнеса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i="1" dirty="0">
                <a:solidFill>
                  <a:schemeClr val="bg1"/>
                </a:solidFill>
              </a:rPr>
              <a:t>─ </a:t>
            </a:r>
            <a:r>
              <a:rPr lang="ru-RU" sz="2400" dirty="0">
                <a:solidFill>
                  <a:schemeClr val="bg1"/>
                </a:solidFill>
              </a:rPr>
              <a:t>те, кто управляет недавно созданным предприятием и получает доход от его деятельности более трех, но менее 42 месяцев.</a:t>
            </a:r>
            <a:endParaRPr lang="ru-BY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028E3F-C504-6045-991E-0CC1A345497D}"/>
              </a:ext>
            </a:extLst>
          </p:cNvPr>
          <p:cNvSpPr txBox="1"/>
          <p:nvPr/>
        </p:nvSpPr>
        <p:spPr>
          <a:xfrm>
            <a:off x="256389" y="4958540"/>
            <a:ext cx="9037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u="sng" dirty="0">
                <a:solidFill>
                  <a:schemeClr val="bg1"/>
                </a:solidFill>
              </a:rPr>
              <a:t>устоявшиеся предприниматели </a:t>
            </a:r>
            <a:r>
              <a:rPr lang="ru-RU" sz="2400" i="1" dirty="0">
                <a:solidFill>
                  <a:schemeClr val="bg1"/>
                </a:solidFill>
              </a:rPr>
              <a:t>- </a:t>
            </a:r>
            <a:r>
              <a:rPr lang="ru-RU" sz="2400" dirty="0">
                <a:solidFill>
                  <a:schemeClr val="bg1"/>
                </a:solidFill>
              </a:rPr>
              <a:t>те, кто владеют и управляют бизнесом и получают связанные с этим доходы более 42 месяцев</a:t>
            </a:r>
            <a:r>
              <a:rPr lang="ru-RU" sz="2400" i="1" dirty="0">
                <a:solidFill>
                  <a:schemeClr val="bg1"/>
                </a:solidFill>
              </a:rPr>
              <a:t>.</a:t>
            </a:r>
            <a:endParaRPr lang="ru-BY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93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4374A-65B7-774D-AC3A-7F44F87C6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45125" y="-752701"/>
            <a:ext cx="11579352" cy="2201358"/>
          </a:xfrm>
        </p:spPr>
        <p:txBody>
          <a:bodyPr>
            <a:noAutofit/>
          </a:bodyPr>
          <a:lstStyle/>
          <a:p>
            <a:r>
              <a:rPr lang="ru-BY" sz="4000" b="1" dirty="0">
                <a:solidFill>
                  <a:schemeClr val="bg1"/>
                </a:solidFill>
              </a:rPr>
              <a:t>Пол (Сравнение Беларуси, РФ и стран Европы):</a:t>
            </a:r>
            <a:br>
              <a:rPr lang="ru-BY" sz="4000" b="1" dirty="0">
                <a:solidFill>
                  <a:schemeClr val="bg1"/>
                </a:solidFill>
              </a:rPr>
            </a:br>
            <a:endParaRPr lang="ru-BY" sz="4000" b="1" dirty="0">
              <a:solidFill>
                <a:schemeClr val="bg1"/>
              </a:solidFill>
              <a:cs typeface="Telugu MN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28BDE-0E40-5B4D-8F2F-FF79CA0857D8}"/>
              </a:ext>
            </a:extLst>
          </p:cNvPr>
          <p:cNvSpPr txBox="1"/>
          <p:nvPr/>
        </p:nvSpPr>
        <p:spPr>
          <a:xfrm>
            <a:off x="256389" y="1110727"/>
            <a:ext cx="9037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Соответствует мировой структуре, где мужчины преобладают практически на всех стадиях развития бизнеса</a:t>
            </a:r>
            <a:endParaRPr lang="ru-BY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925BB-DD69-BD44-B3F4-AAE8B4C90979}"/>
              </a:ext>
            </a:extLst>
          </p:cNvPr>
          <p:cNvSpPr txBox="1"/>
          <p:nvPr/>
        </p:nvSpPr>
        <p:spPr>
          <a:xfrm>
            <a:off x="256389" y="5936360"/>
            <a:ext cx="2522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Беларусь:</a:t>
            </a:r>
            <a:endParaRPr lang="ru-BY" sz="4000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3CDF127-AD52-B040-B81C-6981F45EF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727" y="2565070"/>
            <a:ext cx="9164884" cy="407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8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4374A-65B7-774D-AC3A-7F44F87C6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65675" y="-775300"/>
            <a:ext cx="11579352" cy="2700167"/>
          </a:xfrm>
        </p:spPr>
        <p:txBody>
          <a:bodyPr>
            <a:noAutofit/>
          </a:bodyPr>
          <a:lstStyle/>
          <a:p>
            <a:r>
              <a:rPr lang="ru-BY" sz="4000" b="1" dirty="0">
                <a:solidFill>
                  <a:schemeClr val="bg1"/>
                </a:solidFill>
              </a:rPr>
              <a:t>Пол (Сравнение Беларуси, РФ и стран Европы):</a:t>
            </a:r>
            <a:br>
              <a:rPr lang="ru-BY" sz="4000" b="1" dirty="0">
                <a:solidFill>
                  <a:schemeClr val="bg1"/>
                </a:solidFill>
              </a:rPr>
            </a:br>
            <a:endParaRPr lang="ru-BY" sz="4000" b="1" dirty="0">
              <a:solidFill>
                <a:schemeClr val="bg1"/>
              </a:solidFill>
              <a:cs typeface="Telugu MN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28BDE-0E40-5B4D-8F2F-FF79CA0857D8}"/>
              </a:ext>
            </a:extLst>
          </p:cNvPr>
          <p:cNvSpPr txBox="1"/>
          <p:nvPr/>
        </p:nvSpPr>
        <p:spPr>
          <a:xfrm>
            <a:off x="161386" y="2154557"/>
            <a:ext cx="9016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Ранняя предпринимательская</a:t>
            </a:r>
          </a:p>
          <a:p>
            <a:r>
              <a:rPr lang="ru-RU" sz="2400" dirty="0">
                <a:solidFill>
                  <a:schemeClr val="bg1"/>
                </a:solidFill>
              </a:rPr>
              <a:t>активность (Россия):</a:t>
            </a:r>
            <a:endParaRPr lang="ru-BY" sz="2400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50FECC-342A-064C-98D0-AFF9BB0D4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52" y="3215244"/>
            <a:ext cx="5705025" cy="3429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FFA786-A3D7-0A45-A8AD-26F0A7ABE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125" y="3215244"/>
            <a:ext cx="5705025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2EAA8-6A4A-634D-921F-2771E2F6A80A}"/>
              </a:ext>
            </a:extLst>
          </p:cNvPr>
          <p:cNvSpPr txBox="1"/>
          <p:nvPr/>
        </p:nvSpPr>
        <p:spPr>
          <a:xfrm>
            <a:off x="6233125" y="2150331"/>
            <a:ext cx="9016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Устоявшаяся предпринимательская</a:t>
            </a:r>
          </a:p>
          <a:p>
            <a:r>
              <a:rPr lang="ru-RU" sz="2400" dirty="0">
                <a:solidFill>
                  <a:schemeClr val="bg1"/>
                </a:solidFill>
              </a:rPr>
              <a:t>активность (Россия):</a:t>
            </a:r>
            <a:endParaRPr lang="ru-BY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19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4374A-65B7-774D-AC3A-7F44F87C6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24577" y="-1785321"/>
            <a:ext cx="11579352" cy="2700167"/>
          </a:xfrm>
        </p:spPr>
        <p:txBody>
          <a:bodyPr>
            <a:noAutofit/>
          </a:bodyPr>
          <a:lstStyle/>
          <a:p>
            <a:r>
              <a:rPr lang="ru-BY" sz="4000" b="1" dirty="0">
                <a:solidFill>
                  <a:schemeClr val="bg1"/>
                </a:solidFill>
              </a:rPr>
              <a:t>Пол (Сравнение Беларуси, РФ и стран Европы):</a:t>
            </a:r>
            <a:endParaRPr lang="ru-BY" sz="4000" b="1" dirty="0">
              <a:solidFill>
                <a:schemeClr val="bg1"/>
              </a:solidFill>
              <a:cs typeface="Telugu MN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925BB-DD69-BD44-B3F4-AAE8B4C90979}"/>
              </a:ext>
            </a:extLst>
          </p:cNvPr>
          <p:cNvSpPr txBox="1"/>
          <p:nvPr/>
        </p:nvSpPr>
        <p:spPr>
          <a:xfrm>
            <a:off x="256389" y="5190259"/>
            <a:ext cx="25224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Страны Европы: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86692C-9199-1142-B485-339C14900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231" y="2030598"/>
            <a:ext cx="8052380" cy="44831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AD0EBA2-96FB-0149-95DE-77A3F94E75CF}"/>
              </a:ext>
            </a:extLst>
          </p:cNvPr>
          <p:cNvSpPr/>
          <p:nvPr/>
        </p:nvSpPr>
        <p:spPr>
          <a:xfrm>
            <a:off x="4034107" y="223010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Male</a:t>
            </a:r>
            <a:endParaRPr lang="ru-RU" sz="2400" b="1" dirty="0">
              <a:solidFill>
                <a:schemeClr val="accent2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Female</a:t>
            </a:r>
            <a:endParaRPr lang="ru-BY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4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4374A-65B7-774D-AC3A-7F44F87C6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255818"/>
            <a:ext cx="11579352" cy="2700167"/>
          </a:xfrm>
        </p:spPr>
        <p:txBody>
          <a:bodyPr>
            <a:noAutofit/>
          </a:bodyPr>
          <a:lstStyle/>
          <a:p>
            <a:r>
              <a:rPr lang="ru-BY" sz="4000" b="1" dirty="0">
                <a:solidFill>
                  <a:schemeClr val="bg1"/>
                </a:solidFill>
              </a:rPr>
              <a:t>Возраст (Сравнение Беларуси, РФ и стран Европы):</a:t>
            </a:r>
            <a:br>
              <a:rPr lang="ru-BY" sz="4000" b="1" dirty="0">
                <a:solidFill>
                  <a:schemeClr val="bg1"/>
                </a:solidFill>
              </a:rPr>
            </a:br>
            <a:endParaRPr lang="ru-BY" sz="4000" b="1" dirty="0">
              <a:solidFill>
                <a:schemeClr val="bg1"/>
              </a:solidFill>
              <a:cs typeface="Telugu MN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28BDE-0E40-5B4D-8F2F-FF79CA0857D8}"/>
              </a:ext>
            </a:extLst>
          </p:cNvPr>
          <p:cNvSpPr txBox="1"/>
          <p:nvPr/>
        </p:nvSpPr>
        <p:spPr>
          <a:xfrm>
            <a:off x="256389" y="1110727"/>
            <a:ext cx="9037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Наиболее активно в предпринимательскую деятельность вовлечены в Беларуси две возрастные группы: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chemeClr val="bg1"/>
                </a:solidFill>
              </a:rPr>
              <a:t>от 25 до 34 лет 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chemeClr val="bg1"/>
                </a:solidFill>
              </a:rPr>
              <a:t>от 35 до 44 лет.</a:t>
            </a:r>
            <a:endParaRPr lang="ru-BY" sz="2400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894461-E4A2-B446-94CB-182630D3A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335" y="2485306"/>
            <a:ext cx="8546276" cy="4123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2925BB-DD69-BD44-B3F4-AAE8B4C90979}"/>
              </a:ext>
            </a:extLst>
          </p:cNvPr>
          <p:cNvSpPr txBox="1"/>
          <p:nvPr/>
        </p:nvSpPr>
        <p:spPr>
          <a:xfrm>
            <a:off x="256389" y="5900698"/>
            <a:ext cx="2522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Беларусь:</a:t>
            </a:r>
            <a:endParaRPr lang="ru-BY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2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4374A-65B7-774D-AC3A-7F44F87C6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171954"/>
            <a:ext cx="11579352" cy="2700167"/>
          </a:xfrm>
        </p:spPr>
        <p:txBody>
          <a:bodyPr>
            <a:noAutofit/>
          </a:bodyPr>
          <a:lstStyle/>
          <a:p>
            <a:r>
              <a:rPr lang="ru-BY" sz="4000" b="1" dirty="0">
                <a:solidFill>
                  <a:schemeClr val="bg1"/>
                </a:solidFill>
              </a:rPr>
              <a:t>Возраст (Сравнение Беларуси, РФ и стран Европы):</a:t>
            </a:r>
            <a:br>
              <a:rPr lang="ru-BY" sz="4000" b="1" dirty="0">
                <a:solidFill>
                  <a:schemeClr val="bg1"/>
                </a:solidFill>
              </a:rPr>
            </a:br>
            <a:endParaRPr lang="ru-BY" sz="4000" b="1" dirty="0">
              <a:solidFill>
                <a:schemeClr val="bg1"/>
              </a:solidFill>
              <a:cs typeface="Telugu MN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28BDE-0E40-5B4D-8F2F-FF79CA0857D8}"/>
              </a:ext>
            </a:extLst>
          </p:cNvPr>
          <p:cNvSpPr txBox="1"/>
          <p:nvPr/>
        </p:nvSpPr>
        <p:spPr>
          <a:xfrm>
            <a:off x="256389" y="1110727"/>
            <a:ext cx="9037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В России ситуация схожая: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chemeClr val="bg1"/>
                </a:solidFill>
              </a:rPr>
              <a:t>18-24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chemeClr val="bg1"/>
                </a:solidFill>
              </a:rPr>
              <a:t>35-44</a:t>
            </a:r>
            <a:endParaRPr lang="ru-BY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925BB-DD69-BD44-B3F4-AAE8B4C90979}"/>
              </a:ext>
            </a:extLst>
          </p:cNvPr>
          <p:cNvSpPr txBox="1"/>
          <p:nvPr/>
        </p:nvSpPr>
        <p:spPr>
          <a:xfrm>
            <a:off x="256389" y="5971984"/>
            <a:ext cx="2522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Россия:</a:t>
            </a:r>
            <a:endParaRPr lang="ru-BY" sz="4000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98EEEE-BCC8-B845-91F7-360B3243C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119" y="2196935"/>
            <a:ext cx="8524492" cy="448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1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4374A-65B7-774D-AC3A-7F44F87C6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189865"/>
            <a:ext cx="11579352" cy="2700167"/>
          </a:xfrm>
        </p:spPr>
        <p:txBody>
          <a:bodyPr>
            <a:noAutofit/>
          </a:bodyPr>
          <a:lstStyle/>
          <a:p>
            <a:r>
              <a:rPr lang="ru-BY" sz="4000" b="1" dirty="0">
                <a:solidFill>
                  <a:schemeClr val="bg1"/>
                </a:solidFill>
              </a:rPr>
              <a:t>Возраст (Сравнение Беларуси, РФ и стран Европы):</a:t>
            </a:r>
            <a:br>
              <a:rPr lang="ru-BY" sz="4000" b="1" dirty="0">
                <a:solidFill>
                  <a:schemeClr val="bg1"/>
                </a:solidFill>
              </a:rPr>
            </a:br>
            <a:endParaRPr lang="ru-BY" sz="4000" b="1" dirty="0">
              <a:solidFill>
                <a:schemeClr val="bg1"/>
              </a:solidFill>
              <a:cs typeface="Telugu MN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28BDE-0E40-5B4D-8F2F-FF79CA0857D8}"/>
              </a:ext>
            </a:extLst>
          </p:cNvPr>
          <p:cNvSpPr txBox="1"/>
          <p:nvPr/>
        </p:nvSpPr>
        <p:spPr>
          <a:xfrm>
            <a:off x="256389" y="1110727"/>
            <a:ext cx="9037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В Европе преобладают: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chemeClr val="bg1"/>
                </a:solidFill>
              </a:rPr>
              <a:t>18-24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chemeClr val="bg1"/>
                </a:solidFill>
              </a:rPr>
              <a:t>25-34 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chemeClr val="bg1"/>
                </a:solidFill>
              </a:rPr>
              <a:t>35-44</a:t>
            </a:r>
            <a:endParaRPr lang="ru-BY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925BB-DD69-BD44-B3F4-AAE8B4C90979}"/>
              </a:ext>
            </a:extLst>
          </p:cNvPr>
          <p:cNvSpPr txBox="1"/>
          <p:nvPr/>
        </p:nvSpPr>
        <p:spPr>
          <a:xfrm>
            <a:off x="256389" y="5374342"/>
            <a:ext cx="25224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Страны Европы:</a:t>
            </a:r>
            <a:endParaRPr lang="ru-BY" sz="4000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2534D3-64CF-3A46-8322-8454520B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356" y="2018499"/>
            <a:ext cx="7786255" cy="45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5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4374A-65B7-774D-AC3A-7F44F87C6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16559" y="-1333257"/>
            <a:ext cx="11424062" cy="2257932"/>
          </a:xfrm>
        </p:spPr>
        <p:txBody>
          <a:bodyPr>
            <a:noAutofit/>
          </a:bodyPr>
          <a:lstStyle/>
          <a:p>
            <a:r>
              <a:rPr lang="ru-BY" sz="4000" b="1" dirty="0">
                <a:solidFill>
                  <a:schemeClr val="bg1"/>
                </a:solidFill>
              </a:rPr>
              <a:t>Образование (Сравнение Беларуси и РФ):</a:t>
            </a:r>
            <a:endParaRPr lang="ru-BY" sz="4000" b="1" dirty="0">
              <a:solidFill>
                <a:schemeClr val="bg1"/>
              </a:solidFill>
              <a:cs typeface="Telugu MN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925BB-DD69-BD44-B3F4-AAE8B4C90979}"/>
              </a:ext>
            </a:extLst>
          </p:cNvPr>
          <p:cNvSpPr txBox="1"/>
          <p:nvPr/>
        </p:nvSpPr>
        <p:spPr>
          <a:xfrm>
            <a:off x="284340" y="1582666"/>
            <a:ext cx="10348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Предпринимательская активность (Беларусь):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53DDC7-5E89-CE42-BB3D-C88BCAEB7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69" y="2363190"/>
            <a:ext cx="11424062" cy="428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989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{15E226E2-AF4D-424F-B64E-2554F65211B1}tf10001121</Template>
  <TotalTime>322</TotalTime>
  <Words>294</Words>
  <Application>Microsoft Macintosh PowerPoint</Application>
  <PresentationFormat>Широкоэкранный</PresentationFormat>
  <Paragraphs>42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Развитие предпринимательства. Сравнительный анализ. Социально-демографические характеристики предпринимателей</vt:lpstr>
      <vt:lpstr>Пол (Сравнение Беларуси, РФ и стран Европы): </vt:lpstr>
      <vt:lpstr>Пол (Сравнение Беларуси, РФ и стран Европы): </vt:lpstr>
      <vt:lpstr>Пол (Сравнение Беларуси, РФ и стран Европы): </vt:lpstr>
      <vt:lpstr>Пол (Сравнение Беларуси, РФ и стран Европы):</vt:lpstr>
      <vt:lpstr>Возраст (Сравнение Беларуси, РФ и стран Европы): </vt:lpstr>
      <vt:lpstr>Возраст (Сравнение Беларуси, РФ и стран Европы): </vt:lpstr>
      <vt:lpstr>Возраст (Сравнение Беларуси, РФ и стран Европы): </vt:lpstr>
      <vt:lpstr>Образование (Сравнение Беларуси и РФ):</vt:lpstr>
      <vt:lpstr>Образование (Сравнение Беларуси и РФ):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«Зеленая» энергетика</dc:title>
  <dc:creator>Microsoft Office User</dc:creator>
  <cp:lastModifiedBy>Microsoft Office User</cp:lastModifiedBy>
  <cp:revision>20</cp:revision>
  <dcterms:created xsi:type="dcterms:W3CDTF">2020-12-17T09:24:32Z</dcterms:created>
  <dcterms:modified xsi:type="dcterms:W3CDTF">2021-03-27T09:29:49Z</dcterms:modified>
</cp:coreProperties>
</file>