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70" r:id="rId2"/>
    <p:sldId id="269" r:id="rId3"/>
    <p:sldId id="259" r:id="rId4"/>
    <p:sldId id="261" r:id="rId5"/>
    <p:sldId id="262" r:id="rId6"/>
    <p:sldId id="257" r:id="rId7"/>
    <p:sldId id="260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04305E-0FA3-47B5-9FCF-8463E9F6E34E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2761ED-5A92-4A1A-8A30-032F050E08E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04305E-0FA3-47B5-9FCF-8463E9F6E34E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2761ED-5A92-4A1A-8A30-032F050E08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04305E-0FA3-47B5-9FCF-8463E9F6E34E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2761ED-5A92-4A1A-8A30-032F050E08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04305E-0FA3-47B5-9FCF-8463E9F6E34E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2761ED-5A92-4A1A-8A30-032F050E08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04305E-0FA3-47B5-9FCF-8463E9F6E34E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2761ED-5A92-4A1A-8A30-032F050E08E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04305E-0FA3-47B5-9FCF-8463E9F6E34E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2761ED-5A92-4A1A-8A30-032F050E08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04305E-0FA3-47B5-9FCF-8463E9F6E34E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2761ED-5A92-4A1A-8A30-032F050E08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04305E-0FA3-47B5-9FCF-8463E9F6E34E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2761ED-5A92-4A1A-8A30-032F050E08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04305E-0FA3-47B5-9FCF-8463E9F6E34E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2761ED-5A92-4A1A-8A30-032F050E08E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04305E-0FA3-47B5-9FCF-8463E9F6E34E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2761ED-5A92-4A1A-8A30-032F050E08E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04305E-0FA3-47B5-9FCF-8463E9F6E34E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42761ED-5A92-4A1A-8A30-032F050E08E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004305E-0FA3-47B5-9FCF-8463E9F6E34E}" type="datetimeFigureOut">
              <a:rPr lang="ru-RU" smtClean="0"/>
              <a:pPr/>
              <a:t>06.05.2020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42761ED-5A92-4A1A-8A30-032F050E08E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lib.bsu.by/handle/123456789/394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2"/>
                </a:solidFill>
              </a:rPr>
              <a:t>Современные системы компьютерного моделирования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dirty="0" smtClean="0">
                <a:solidFill>
                  <a:schemeClr val="tx2"/>
                </a:solidFill>
              </a:rPr>
              <a:t>Позняк Юрий Викторович, доцент </a:t>
            </a:r>
            <a:r>
              <a:rPr lang="ru-RU" sz="2000" dirty="0" smtClean="0">
                <a:solidFill>
                  <a:schemeClr val="tx2"/>
                </a:solidFill>
              </a:rPr>
              <a:t>кафедры </a:t>
            </a:r>
            <a:r>
              <a:rPr lang="ru-RU" sz="2000" dirty="0" err="1" smtClean="0">
                <a:solidFill>
                  <a:schemeClr val="tx2"/>
                </a:solidFill>
              </a:rPr>
              <a:t>веб-технологий</a:t>
            </a:r>
            <a:r>
              <a:rPr lang="ru-RU" sz="2000" dirty="0" smtClean="0">
                <a:solidFill>
                  <a:schemeClr val="tx2"/>
                </a:solidFill>
              </a:rPr>
              <a:t> и компьютерного моделирования</a:t>
            </a:r>
            <a:endParaRPr lang="ru-RU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2"/>
                </a:solidFill>
              </a:rPr>
              <a:t>Реализация алгоритмов в </a:t>
            </a:r>
            <a:r>
              <a:rPr lang="ru-RU" dirty="0" smtClean="0">
                <a:solidFill>
                  <a:schemeClr val="tx2"/>
                </a:solidFill>
              </a:rPr>
              <a:t>КМС 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accent1"/>
                </a:solidFill>
              </a:rPr>
              <a:t>Один </a:t>
            </a:r>
            <a:r>
              <a:rPr lang="ru-RU" dirty="0">
                <a:solidFill>
                  <a:schemeClr val="accent1"/>
                </a:solidFill>
              </a:rPr>
              <a:t>из самых </a:t>
            </a:r>
            <a:r>
              <a:rPr lang="ru-RU" dirty="0" smtClean="0">
                <a:solidFill>
                  <a:schemeClr val="accent1"/>
                </a:solidFill>
              </a:rPr>
              <a:t>трудоемких этапов. Его длительность определяется </a:t>
            </a:r>
            <a:r>
              <a:rPr lang="ru-RU" dirty="0">
                <a:solidFill>
                  <a:schemeClr val="accent1"/>
                </a:solidFill>
              </a:rPr>
              <a:t>полнотой состава </a:t>
            </a:r>
            <a:r>
              <a:rPr lang="ru-RU" dirty="0" smtClean="0">
                <a:solidFill>
                  <a:schemeClr val="accent1"/>
                </a:solidFill>
              </a:rPr>
              <a:t>КМС </a:t>
            </a:r>
            <a:r>
              <a:rPr lang="ru-RU" dirty="0">
                <a:solidFill>
                  <a:schemeClr val="accent1"/>
                </a:solidFill>
              </a:rPr>
              <a:t>и эффективностью ее инструментальных средств. </a:t>
            </a:r>
            <a:endParaRPr lang="ru-RU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accent1"/>
                </a:solidFill>
              </a:rPr>
              <a:t>Он включает:</a:t>
            </a:r>
          </a:p>
          <a:p>
            <a:pPr marL="0" indent="0"/>
            <a:r>
              <a:rPr lang="ru-RU" dirty="0">
                <a:solidFill>
                  <a:schemeClr val="accent1"/>
                </a:solidFill>
              </a:rPr>
              <a:t> </a:t>
            </a:r>
            <a:r>
              <a:rPr lang="ru-RU" dirty="0" smtClean="0">
                <a:solidFill>
                  <a:schemeClr val="accent1"/>
                </a:solidFill>
              </a:rPr>
              <a:t>формирование </a:t>
            </a:r>
            <a:r>
              <a:rPr lang="ru-RU" dirty="0">
                <a:solidFill>
                  <a:schemeClr val="accent1"/>
                </a:solidFill>
              </a:rPr>
              <a:t>исходных данных, </a:t>
            </a:r>
            <a:endParaRPr lang="ru-RU" dirty="0" smtClean="0">
              <a:solidFill>
                <a:schemeClr val="accent1"/>
              </a:solidFill>
            </a:endParaRPr>
          </a:p>
          <a:p>
            <a:pPr marL="0" indent="0"/>
            <a:r>
              <a:rPr lang="ru-RU" dirty="0" smtClean="0">
                <a:solidFill>
                  <a:schemeClr val="accent1"/>
                </a:solidFill>
              </a:rPr>
              <a:t> проведение </a:t>
            </a:r>
            <a:r>
              <a:rPr lang="ru-RU" dirty="0">
                <a:solidFill>
                  <a:schemeClr val="accent1"/>
                </a:solidFill>
              </a:rPr>
              <a:t>вычислительных сеансов в пакетном или диалоговом режиме, </a:t>
            </a:r>
            <a:endParaRPr lang="ru-RU" dirty="0" smtClean="0">
              <a:solidFill>
                <a:schemeClr val="accent1"/>
              </a:solidFill>
            </a:endParaRPr>
          </a:p>
          <a:p>
            <a:pPr marL="0" indent="0"/>
            <a:r>
              <a:rPr lang="ru-RU" dirty="0" smtClean="0">
                <a:solidFill>
                  <a:schemeClr val="accent1"/>
                </a:solidFill>
              </a:rPr>
              <a:t> обработку информации,</a:t>
            </a:r>
          </a:p>
          <a:p>
            <a:pPr marL="0" indent="0"/>
            <a:r>
              <a:rPr lang="ru-RU" dirty="0" smtClean="0">
                <a:solidFill>
                  <a:schemeClr val="accent1"/>
                </a:solidFill>
              </a:rPr>
              <a:t> вывод результатов.</a:t>
            </a:r>
            <a:endParaRPr lang="ru-RU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2"/>
                </a:solidFill>
              </a:rPr>
              <a:t>А</a:t>
            </a:r>
            <a:r>
              <a:rPr lang="ru-RU" dirty="0" smtClean="0">
                <a:solidFill>
                  <a:schemeClr val="tx2"/>
                </a:solidFill>
              </a:rPr>
              <a:t>нализ результатов и </a:t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ru-RU" dirty="0" smtClean="0">
                <a:solidFill>
                  <a:schemeClr val="tx2"/>
                </a:solidFill>
              </a:rPr>
              <a:t>принятие решений 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87624" y="2564904"/>
            <a:ext cx="7499176" cy="3561259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solidFill>
                  <a:srgbClr val="0070C0"/>
                </a:solidFill>
              </a:rPr>
              <a:t>На </a:t>
            </a:r>
            <a:r>
              <a:rPr lang="ru-RU" dirty="0">
                <a:solidFill>
                  <a:srgbClr val="0070C0"/>
                </a:solidFill>
              </a:rPr>
              <a:t>основе сравнения решения со свойствами реального объекта делаются выводы о корректировке данных, об изменении математической модели или о привлечении других алгоритмов.</a:t>
            </a:r>
          </a:p>
          <a:p>
            <a:pPr marL="0" indent="0">
              <a:buNone/>
            </a:pPr>
            <a:endParaRPr lang="ru-RU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2"/>
                </a:solidFill>
              </a:rPr>
              <a:t>Системы компьютерного математического моделирования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accent1"/>
                </a:solidFill>
              </a:rPr>
              <a:t>Существенно повысить достоверность и снизить трудоемкость </a:t>
            </a:r>
            <a:r>
              <a:rPr lang="ru-RU" dirty="0" smtClean="0">
                <a:solidFill>
                  <a:schemeClr val="accent1"/>
                </a:solidFill>
              </a:rPr>
              <a:t>компьютерного эксперимента </a:t>
            </a:r>
            <a:r>
              <a:rPr lang="ru-RU" dirty="0">
                <a:solidFill>
                  <a:schemeClr val="accent1"/>
                </a:solidFill>
              </a:rPr>
              <a:t>позволяют </a:t>
            </a:r>
            <a:r>
              <a:rPr lang="ru-RU" dirty="0" smtClean="0">
                <a:solidFill>
                  <a:schemeClr val="accent1"/>
                </a:solidFill>
              </a:rPr>
              <a:t>компьютерные математические системы (КМС) </a:t>
            </a:r>
            <a:r>
              <a:rPr lang="ru-RU" b="1" dirty="0" err="1" smtClean="0">
                <a:solidFill>
                  <a:schemeClr val="accent1"/>
                </a:solidFill>
              </a:rPr>
              <a:t>Ма</a:t>
            </a:r>
            <a:r>
              <a:rPr lang="en-US" b="1" dirty="0" err="1" smtClean="0">
                <a:solidFill>
                  <a:schemeClr val="accent1"/>
                </a:solidFill>
              </a:rPr>
              <a:t>thematica</a:t>
            </a:r>
            <a:r>
              <a:rPr lang="ru-RU" b="1" dirty="0" smtClean="0">
                <a:solidFill>
                  <a:schemeClr val="accent1"/>
                </a:solidFill>
              </a:rPr>
              <a:t>, </a:t>
            </a:r>
            <a:r>
              <a:rPr lang="en-US" b="1" dirty="0" smtClean="0">
                <a:solidFill>
                  <a:schemeClr val="accent1"/>
                </a:solidFill>
              </a:rPr>
              <a:t>Maple</a:t>
            </a:r>
            <a:r>
              <a:rPr lang="ru-RU" b="1" dirty="0" smtClean="0">
                <a:solidFill>
                  <a:schemeClr val="accent1"/>
                </a:solidFill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</a:rPr>
              <a:t>Matlab</a:t>
            </a:r>
            <a:r>
              <a:rPr lang="ru-RU" b="1" dirty="0">
                <a:solidFill>
                  <a:schemeClr val="accent1"/>
                </a:solidFill>
              </a:rPr>
              <a:t>, </a:t>
            </a:r>
            <a:r>
              <a:rPr lang="en-US" b="1" dirty="0" err="1">
                <a:solidFill>
                  <a:schemeClr val="accent1"/>
                </a:solidFill>
              </a:rPr>
              <a:t>MathCad</a:t>
            </a:r>
            <a:r>
              <a:rPr lang="ru-RU" b="1" dirty="0">
                <a:solidFill>
                  <a:schemeClr val="accent1"/>
                </a:solidFill>
              </a:rPr>
              <a:t>, </a:t>
            </a:r>
            <a:r>
              <a:rPr lang="en-US" b="1" dirty="0" smtClean="0">
                <a:solidFill>
                  <a:schemeClr val="accent1"/>
                </a:solidFill>
              </a:rPr>
              <a:t>Reduce</a:t>
            </a:r>
            <a:r>
              <a:rPr lang="ru-RU" b="1" dirty="0" smtClean="0">
                <a:solidFill>
                  <a:schemeClr val="accent1"/>
                </a:solidFill>
              </a:rPr>
              <a:t>, </a:t>
            </a:r>
            <a:r>
              <a:rPr lang="en-US" b="1" dirty="0" err="1" smtClean="0">
                <a:solidFill>
                  <a:schemeClr val="accent1"/>
                </a:solidFill>
              </a:rPr>
              <a:t>GeoGebra</a:t>
            </a:r>
            <a:r>
              <a:rPr lang="ru-RU" b="1" dirty="0" smtClean="0">
                <a:solidFill>
                  <a:schemeClr val="accent1"/>
                </a:solidFill>
              </a:rPr>
              <a:t> </a:t>
            </a:r>
            <a:r>
              <a:rPr lang="ru-RU" dirty="0">
                <a:solidFill>
                  <a:schemeClr val="accent1"/>
                </a:solidFill>
              </a:rPr>
              <a:t>и др., которые в ряде случаев имеют средства для исследования математических моделей, минуя этапы их дискретизации и разработки вычислительных алгоритмов либо используя эффективные численно-аналитические методы. </a:t>
            </a:r>
            <a:endParaRPr lang="ru-RU" dirty="0" smtClean="0">
              <a:solidFill>
                <a:schemeClr val="accent1"/>
              </a:solidFill>
            </a:endParaRPr>
          </a:p>
          <a:p>
            <a:pPr marL="0" indent="0" algn="just">
              <a:buNone/>
            </a:pPr>
            <a:r>
              <a:rPr lang="ru-RU" dirty="0" smtClean="0">
                <a:solidFill>
                  <a:schemeClr val="accent1"/>
                </a:solidFill>
              </a:rPr>
              <a:t>Одновременно</a:t>
            </a:r>
            <a:r>
              <a:rPr lang="ru-RU" b="1" dirty="0" smtClean="0">
                <a:solidFill>
                  <a:schemeClr val="accent1"/>
                </a:solidFill>
              </a:rPr>
              <a:t> КМС</a:t>
            </a:r>
            <a:r>
              <a:rPr lang="ru-RU" dirty="0" smtClean="0">
                <a:solidFill>
                  <a:schemeClr val="accent1"/>
                </a:solidFill>
              </a:rPr>
              <a:t> </a:t>
            </a:r>
            <a:r>
              <a:rPr lang="ru-RU" dirty="0">
                <a:solidFill>
                  <a:schemeClr val="accent1"/>
                </a:solidFill>
              </a:rPr>
              <a:t>являются современным средством глубокого взаимодействия человека с моделями.</a:t>
            </a:r>
          </a:p>
          <a:p>
            <a:pPr marL="0" indent="0">
              <a:buNone/>
            </a:pPr>
            <a:endParaRPr lang="ru-RU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>
            <a:normAutofit/>
          </a:bodyPr>
          <a:lstStyle/>
          <a:p>
            <a:pPr algn="ctr"/>
            <a:r>
              <a:rPr lang="ru-RU" sz="1600" i="1" dirty="0">
                <a:solidFill>
                  <a:srgbClr val="1F497D"/>
                </a:solidFill>
                <a:latin typeface="Cambria" pitchFamily="18" charset="0"/>
                <a:ea typeface="+mn-ea"/>
                <a:cs typeface="Arial" pitchFamily="34" charset="0"/>
                <a:hlinkClick r:id="rId2"/>
              </a:rPr>
              <a:t>Технология математического моделирования = технология программирования </a:t>
            </a:r>
            <a:r>
              <a:rPr lang="ru-RU" sz="1600" i="1" dirty="0" smtClean="0">
                <a:solidFill>
                  <a:srgbClr val="1F497D"/>
                </a:solidFill>
                <a:latin typeface="Cambria" pitchFamily="18" charset="0"/>
                <a:ea typeface="+mn-ea"/>
                <a:cs typeface="Arial" pitchFamily="34" charset="0"/>
                <a:hlinkClick r:id="rId2"/>
              </a:rPr>
              <a:t>КМС </a:t>
            </a:r>
            <a:r>
              <a:rPr lang="ru-RU" sz="1600" i="1" dirty="0">
                <a:solidFill>
                  <a:srgbClr val="1F497D"/>
                </a:solidFill>
                <a:latin typeface="Cambria" pitchFamily="18" charset="0"/>
                <a:ea typeface="+mn-ea"/>
                <a:cs typeface="Arial" pitchFamily="34" charset="0"/>
                <a:hlinkClick r:id="rId2"/>
              </a:rPr>
              <a:t>+ технология применения </a:t>
            </a:r>
            <a:r>
              <a:rPr lang="ru-RU" sz="1600" i="1" dirty="0" smtClean="0">
                <a:solidFill>
                  <a:srgbClr val="1F497D"/>
                </a:solidFill>
                <a:latin typeface="Cambria" pitchFamily="18" charset="0"/>
                <a:ea typeface="+mn-ea"/>
                <a:cs typeface="Arial" pitchFamily="34" charset="0"/>
                <a:hlinkClick r:id="rId2"/>
              </a:rPr>
              <a:t>КМС.</a:t>
            </a:r>
            <a:r>
              <a:rPr lang="en-US" sz="1600" i="1" dirty="0" smtClean="0">
                <a:solidFill>
                  <a:srgbClr val="1F497D"/>
                </a:solidFill>
                <a:latin typeface="Cambria" pitchFamily="18" charset="0"/>
                <a:ea typeface="+mn-ea"/>
                <a:cs typeface="Arial" pitchFamily="34" charset="0"/>
                <a:hlinkClick r:id="rId2"/>
              </a:rPr>
              <a:t> </a:t>
            </a:r>
            <a:endParaRPr lang="ru-RU" sz="1600" i="1" dirty="0">
              <a:solidFill>
                <a:srgbClr val="1F497D"/>
              </a:solidFill>
              <a:latin typeface="Cambria" pitchFamily="18" charset="0"/>
              <a:ea typeface="+mn-ea"/>
              <a:cs typeface="Arial" pitchFamily="34" charset="0"/>
            </a:endParaRPr>
          </a:p>
        </p:txBody>
      </p:sp>
      <p:grpSp>
        <p:nvGrpSpPr>
          <p:cNvPr id="3091" name="Group 19"/>
          <p:cNvGrpSpPr>
            <a:grpSpLocks/>
          </p:cNvGrpSpPr>
          <p:nvPr/>
        </p:nvGrpSpPr>
        <p:grpSpPr bwMode="auto">
          <a:xfrm rot="10800000">
            <a:off x="1403686" y="1484897"/>
            <a:ext cx="5626568" cy="5194195"/>
            <a:chOff x="2142" y="1188"/>
            <a:chExt cx="8903" cy="8397"/>
          </a:xfrm>
        </p:grpSpPr>
        <p:sp>
          <p:nvSpPr>
            <p:cNvPr id="3092" name="AutoShape 20"/>
            <p:cNvSpPr>
              <a:spLocks noChangeArrowheads="1"/>
            </p:cNvSpPr>
            <p:nvPr/>
          </p:nvSpPr>
          <p:spPr bwMode="auto">
            <a:xfrm rot="10800000" flipV="1">
              <a:off x="2906" y="1188"/>
              <a:ext cx="7455" cy="246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ts val="1600"/>
                </a:spcBef>
                <a:spcAft>
                  <a:spcPct val="0"/>
                </a:spcAft>
              </a:pP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3" name="AutoShape 21"/>
            <p:cNvSpPr>
              <a:spLocks noChangeArrowheads="1"/>
            </p:cNvSpPr>
            <p:nvPr/>
          </p:nvSpPr>
          <p:spPr bwMode="auto">
            <a:xfrm rot="10800000" flipV="1">
              <a:off x="3411" y="6953"/>
              <a:ext cx="6495" cy="2632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1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4" name="AutoShape 22"/>
            <p:cNvSpPr>
              <a:spLocks noChangeArrowheads="1"/>
            </p:cNvSpPr>
            <p:nvPr/>
          </p:nvSpPr>
          <p:spPr bwMode="auto">
            <a:xfrm rot="10800000" flipV="1">
              <a:off x="3165" y="4095"/>
              <a:ext cx="6915" cy="2685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1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5" name="AutoShape 23"/>
            <p:cNvSpPr>
              <a:spLocks noChangeArrowheads="1"/>
            </p:cNvSpPr>
            <p:nvPr/>
          </p:nvSpPr>
          <p:spPr bwMode="auto">
            <a:xfrm>
              <a:off x="2142" y="2251"/>
              <a:ext cx="1155" cy="3377"/>
            </a:xfrm>
            <a:prstGeom prst="curvedRightArrow">
              <a:avLst>
                <a:gd name="adj1" fmla="val 64519"/>
                <a:gd name="adj2" fmla="val 129039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96" name="AutoShape 24"/>
            <p:cNvSpPr>
              <a:spLocks noChangeArrowheads="1"/>
            </p:cNvSpPr>
            <p:nvPr/>
          </p:nvSpPr>
          <p:spPr bwMode="auto">
            <a:xfrm>
              <a:off x="2370" y="5831"/>
              <a:ext cx="1155" cy="3405"/>
            </a:xfrm>
            <a:prstGeom prst="curvedRightArrow">
              <a:avLst>
                <a:gd name="adj1" fmla="val 58961"/>
                <a:gd name="adj2" fmla="val 117922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97" name="AutoShape 25"/>
            <p:cNvSpPr>
              <a:spLocks noChangeArrowheads="1"/>
            </p:cNvSpPr>
            <p:nvPr/>
          </p:nvSpPr>
          <p:spPr bwMode="auto">
            <a:xfrm rot="10800000">
              <a:off x="9890" y="1819"/>
              <a:ext cx="1155" cy="3575"/>
            </a:xfrm>
            <a:prstGeom prst="curvedRightArrow">
              <a:avLst>
                <a:gd name="adj1" fmla="val 61905"/>
                <a:gd name="adj2" fmla="val 123810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98" name="AutoShape 26"/>
            <p:cNvSpPr>
              <a:spLocks noChangeArrowheads="1"/>
            </p:cNvSpPr>
            <p:nvPr/>
          </p:nvSpPr>
          <p:spPr bwMode="auto">
            <a:xfrm rot="10800000">
              <a:off x="9776" y="5590"/>
              <a:ext cx="1155" cy="3530"/>
            </a:xfrm>
            <a:prstGeom prst="curvedRightArrow">
              <a:avLst>
                <a:gd name="adj1" fmla="val 61126"/>
                <a:gd name="adj2" fmla="val 122251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1F497D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1907704" y="3356992"/>
            <a:ext cx="4572000" cy="133369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fontAlgn="base">
              <a:spcBef>
                <a:spcPts val="1600"/>
              </a:spcBef>
              <a:spcAft>
                <a:spcPct val="0"/>
              </a:spcAft>
            </a:pPr>
            <a:r>
              <a:rPr lang="en-US" b="1" i="1" dirty="0" err="1">
                <a:solidFill>
                  <a:srgbClr val="1F497D"/>
                </a:solidFill>
                <a:latin typeface="Cambria" pitchFamily="18" charset="0"/>
                <a:cs typeface="Arial" pitchFamily="34" charset="0"/>
              </a:rPr>
              <a:t>Информационная</a:t>
            </a:r>
            <a:endParaRPr lang="en-US" b="1" i="1" dirty="0">
              <a:solidFill>
                <a:srgbClr val="1F497D"/>
              </a:solidFill>
              <a:latin typeface="Cambria" pitchFamily="18" charset="0"/>
              <a:cs typeface="Arial" pitchFamily="34" charset="0"/>
            </a:endParaRPr>
          </a:p>
          <a:p>
            <a:pPr lvl="0" algn="ctr" fontAlgn="base">
              <a:spcBef>
                <a:spcPts val="1600"/>
              </a:spcBef>
              <a:spcAft>
                <a:spcPct val="0"/>
              </a:spcAft>
            </a:pPr>
            <a:r>
              <a:rPr lang="en-US" b="1" i="1" dirty="0">
                <a:solidFill>
                  <a:srgbClr val="1F497D"/>
                </a:solidFill>
                <a:latin typeface="Cambria" pitchFamily="18" charset="0"/>
                <a:cs typeface="Arial" pitchFamily="34" charset="0"/>
              </a:rPr>
              <a:t> </a:t>
            </a:r>
            <a:r>
              <a:rPr lang="en-US" b="1" i="1" dirty="0" err="1">
                <a:solidFill>
                  <a:srgbClr val="1F497D"/>
                </a:solidFill>
                <a:latin typeface="Cambria" pitchFamily="18" charset="0"/>
                <a:cs typeface="Arial" pitchFamily="34" charset="0"/>
              </a:rPr>
              <a:t>база</a:t>
            </a:r>
            <a:r>
              <a:rPr lang="en-US" b="1" i="1" dirty="0">
                <a:solidFill>
                  <a:srgbClr val="1F497D"/>
                </a:solidFill>
                <a:latin typeface="Cambria" pitchFamily="18" charset="0"/>
                <a:cs typeface="Arial" pitchFamily="34" charset="0"/>
              </a:rPr>
              <a:t> </a:t>
            </a:r>
            <a:r>
              <a:rPr lang="en-US" b="1" i="1" dirty="0" err="1">
                <a:solidFill>
                  <a:srgbClr val="1F497D"/>
                </a:solidFill>
                <a:latin typeface="Cambria" pitchFamily="18" charset="0"/>
                <a:cs typeface="Arial" pitchFamily="34" charset="0"/>
              </a:rPr>
              <a:t>знаний</a:t>
            </a:r>
            <a:r>
              <a:rPr lang="en-US" b="1" i="1" dirty="0">
                <a:solidFill>
                  <a:srgbClr val="1F497D"/>
                </a:solidFill>
                <a:latin typeface="Cambria" pitchFamily="18" charset="0"/>
                <a:cs typeface="Arial" pitchFamily="34" charset="0"/>
              </a:rPr>
              <a:t> и </a:t>
            </a:r>
          </a:p>
          <a:p>
            <a:pPr lvl="0" algn="ctr" fontAlgn="base">
              <a:spcBef>
                <a:spcPts val="1600"/>
              </a:spcBef>
              <a:spcAft>
                <a:spcPct val="0"/>
              </a:spcAft>
            </a:pPr>
            <a:r>
              <a:rPr lang="en-US" b="1" i="1" dirty="0">
                <a:solidFill>
                  <a:srgbClr val="1F497D"/>
                </a:solidFill>
                <a:latin typeface="Cambria" pitchFamily="18" charset="0"/>
                <a:cs typeface="Arial" pitchFamily="34" charset="0"/>
              </a:rPr>
              <a:t>КМС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907704" y="5301208"/>
            <a:ext cx="4572000" cy="133369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fontAlgn="base">
              <a:spcBef>
                <a:spcPts val="1600"/>
              </a:spcBef>
              <a:spcAft>
                <a:spcPct val="0"/>
              </a:spcAft>
            </a:pP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1F497D"/>
                </a:solidFill>
                <a:effectLst/>
                <a:latin typeface="Cambria" pitchFamily="18" charset="0"/>
                <a:cs typeface="Arial" pitchFamily="34" charset="0"/>
              </a:rPr>
              <a:t>Технология</a:t>
            </a:r>
            <a:endParaRPr kumimoji="0" lang="en-US" b="1" i="1" u="none" strike="noStrike" cap="none" normalizeH="0" baseline="0" dirty="0" smtClean="0">
              <a:ln>
                <a:noFill/>
              </a:ln>
              <a:solidFill>
                <a:srgbClr val="1F497D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lvl="0" algn="ctr" fontAlgn="base">
              <a:spcBef>
                <a:spcPts val="1600"/>
              </a:spcBef>
              <a:spcAft>
                <a:spcPct val="0"/>
              </a:spcAft>
            </a:pPr>
            <a:r>
              <a:rPr kumimoji="0" lang="ru-RU" b="1" i="1" u="none" strike="noStrike" cap="none" normalizeH="0" baseline="0" dirty="0" err="1" smtClean="0">
                <a:ln>
                  <a:noFill/>
                </a:ln>
                <a:solidFill>
                  <a:srgbClr val="1F497D"/>
                </a:solidFill>
                <a:effectLst/>
                <a:latin typeface="Cambria" pitchFamily="18" charset="0"/>
                <a:cs typeface="Arial" pitchFamily="34" charset="0"/>
              </a:rPr>
              <a:t>п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1F497D"/>
                </a:solidFill>
                <a:effectLst/>
                <a:latin typeface="Cambria" pitchFamily="18" charset="0"/>
                <a:cs typeface="Arial" pitchFamily="34" charset="0"/>
              </a:rPr>
              <a:t>рименения</a:t>
            </a:r>
            <a:endParaRPr kumimoji="0" lang="en-US" b="1" i="1" u="none" strike="noStrike" cap="none" normalizeH="0" baseline="0" dirty="0" smtClean="0">
              <a:ln>
                <a:noFill/>
              </a:ln>
              <a:solidFill>
                <a:srgbClr val="1F497D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lvl="0" algn="ctr" fontAlgn="base">
              <a:spcBef>
                <a:spcPts val="1600"/>
              </a:spcBef>
              <a:spcAft>
                <a:spcPct val="0"/>
              </a:spcAft>
            </a:pP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mbria" pitchFamily="18" charset="0"/>
                <a:cs typeface="Arial" pitchFamily="34" charset="0"/>
              </a:rPr>
              <a:t>КМС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2051720" y="1556792"/>
            <a:ext cx="4572000" cy="133369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fontAlgn="base">
              <a:spcBef>
                <a:spcPts val="1600"/>
              </a:spcBef>
              <a:spcAft>
                <a:spcPct val="0"/>
              </a:spcAft>
            </a:pPr>
            <a:r>
              <a:rPr lang="en-US" b="1" i="1" dirty="0" err="1">
                <a:solidFill>
                  <a:srgbClr val="1F497D"/>
                </a:solidFill>
                <a:latin typeface="Cambria" pitchFamily="18" charset="0"/>
                <a:cs typeface="Arial" pitchFamily="34" charset="0"/>
              </a:rPr>
              <a:t>Технология</a:t>
            </a:r>
            <a:endParaRPr lang="en-US" b="1" i="1" dirty="0">
              <a:solidFill>
                <a:srgbClr val="1F497D"/>
              </a:solidFill>
              <a:latin typeface="Cambria" pitchFamily="18" charset="0"/>
              <a:cs typeface="Arial" pitchFamily="34" charset="0"/>
            </a:endParaRPr>
          </a:p>
          <a:p>
            <a:pPr lvl="0" algn="ctr" fontAlgn="base">
              <a:spcBef>
                <a:spcPts val="1600"/>
              </a:spcBef>
              <a:spcAft>
                <a:spcPct val="0"/>
              </a:spcAft>
            </a:pPr>
            <a:r>
              <a:rPr lang="en-US" b="1" i="1" dirty="0" err="1">
                <a:solidFill>
                  <a:srgbClr val="1F497D"/>
                </a:solidFill>
                <a:latin typeface="Cambria" pitchFamily="18" charset="0"/>
                <a:cs typeface="Arial" pitchFamily="34" charset="0"/>
              </a:rPr>
              <a:t>программирования</a:t>
            </a:r>
            <a:endParaRPr lang="en-US" b="1" i="1" dirty="0">
              <a:solidFill>
                <a:srgbClr val="1F497D"/>
              </a:solidFill>
              <a:latin typeface="Cambria" pitchFamily="18" charset="0"/>
              <a:cs typeface="Arial" pitchFamily="34" charset="0"/>
            </a:endParaRPr>
          </a:p>
          <a:p>
            <a:pPr lvl="0" algn="ctr" fontAlgn="base">
              <a:spcBef>
                <a:spcPts val="1600"/>
              </a:spcBef>
              <a:spcAft>
                <a:spcPct val="0"/>
              </a:spcAft>
            </a:pPr>
            <a:r>
              <a:rPr lang="en-US" b="1" i="1" dirty="0">
                <a:solidFill>
                  <a:srgbClr val="1F497D"/>
                </a:solidFill>
                <a:latin typeface="Cambria" pitchFamily="18" charset="0"/>
                <a:cs typeface="Arial" pitchFamily="34" charset="0"/>
              </a:rPr>
              <a:t>КМС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2"/>
                </a:solidFill>
              </a:rPr>
              <a:t>Технология программирования КМС 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rgbClr val="0070C0"/>
                </a:solidFill>
              </a:rPr>
              <a:t>Это </a:t>
            </a:r>
            <a:r>
              <a:rPr lang="ru-RU" dirty="0">
                <a:solidFill>
                  <a:srgbClr val="0070C0"/>
                </a:solidFill>
              </a:rPr>
              <a:t>технология разработки принципов функционирования, проектирования базовых алгоритмов и создания программной оболочки с развитыми средствами представления входных данных и результатов моделирования и, самое главное, открытой с точки зрения насыщения ее новыми математическими знаниями, представленными в формализованном виде. 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ru-RU" dirty="0" smtClean="0">
                <a:solidFill>
                  <a:srgbClr val="0070C0"/>
                </a:solidFill>
              </a:rPr>
              <a:t>Важной </a:t>
            </a:r>
            <a:r>
              <a:rPr lang="ru-RU" dirty="0">
                <a:solidFill>
                  <a:srgbClr val="0070C0"/>
                </a:solidFill>
              </a:rPr>
              <a:t>особенностью процесса программирования </a:t>
            </a:r>
            <a:r>
              <a:rPr lang="ru-RU" dirty="0" smtClean="0">
                <a:solidFill>
                  <a:srgbClr val="0070C0"/>
                </a:solidFill>
              </a:rPr>
              <a:t>КМС </a:t>
            </a:r>
            <a:r>
              <a:rPr lang="ru-RU" dirty="0">
                <a:solidFill>
                  <a:srgbClr val="0070C0"/>
                </a:solidFill>
              </a:rPr>
              <a:t>является то, что на следующем этапе в нем может участвовать сам пользователь, включая в </a:t>
            </a:r>
            <a:r>
              <a:rPr lang="ru-RU" dirty="0" smtClean="0">
                <a:solidFill>
                  <a:srgbClr val="0070C0"/>
                </a:solidFill>
              </a:rPr>
              <a:t>КМС </a:t>
            </a:r>
            <a:r>
              <a:rPr lang="ru-RU" dirty="0">
                <a:solidFill>
                  <a:srgbClr val="0070C0"/>
                </a:solidFill>
              </a:rPr>
              <a:t>собственные программные модули или библиотеки, содержащие математические знания, необходимые для решения различных проблем и, в частности, его задач.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2"/>
                </a:solidFill>
              </a:rPr>
              <a:t>Технология применения КМС 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/>
            <a:r>
              <a:rPr lang="ru-RU" dirty="0" smtClean="0">
                <a:solidFill>
                  <a:srgbClr val="0070C0"/>
                </a:solidFill>
              </a:rPr>
              <a:t> абстрагирование </a:t>
            </a:r>
            <a:r>
              <a:rPr lang="ru-RU" dirty="0">
                <a:solidFill>
                  <a:srgbClr val="0070C0"/>
                </a:solidFill>
              </a:rPr>
              <a:t>объекта исследования</a:t>
            </a:r>
            <a:r>
              <a:rPr lang="ru-RU" dirty="0" smtClean="0">
                <a:solidFill>
                  <a:srgbClr val="0070C0"/>
                </a:solidFill>
              </a:rPr>
              <a:t>,</a:t>
            </a:r>
          </a:p>
          <a:p>
            <a:pPr marL="0" indent="0" algn="just"/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rgbClr val="0070C0"/>
                </a:solidFill>
              </a:rPr>
              <a:t>представление математической модели на входном </a:t>
            </a:r>
            <a:r>
              <a:rPr lang="ru-RU" dirty="0" smtClean="0">
                <a:solidFill>
                  <a:srgbClr val="0070C0"/>
                </a:solidFill>
              </a:rPr>
              <a:t>языке,</a:t>
            </a:r>
          </a:p>
          <a:p>
            <a:pPr marL="0" indent="0" algn="just"/>
            <a:r>
              <a:rPr lang="ru-RU" dirty="0" smtClean="0">
                <a:solidFill>
                  <a:srgbClr val="0070C0"/>
                </a:solidFill>
              </a:rPr>
              <a:t> описание </a:t>
            </a:r>
            <a:r>
              <a:rPr lang="ru-RU" dirty="0">
                <a:solidFill>
                  <a:srgbClr val="0070C0"/>
                </a:solidFill>
              </a:rPr>
              <a:t>задания для выполнения аналитических преобразований и численных расчетов, 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 algn="just"/>
            <a:r>
              <a:rPr lang="ru-RU" dirty="0" smtClean="0">
                <a:solidFill>
                  <a:srgbClr val="0070C0"/>
                </a:solidFill>
              </a:rPr>
              <a:t> подготовка </a:t>
            </a:r>
            <a:r>
              <a:rPr lang="ru-RU" dirty="0">
                <a:solidFill>
                  <a:srgbClr val="0070C0"/>
                </a:solidFill>
              </a:rPr>
              <a:t>и ввод исходных данных, 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 algn="just"/>
            <a:r>
              <a:rPr lang="ru-RU" dirty="0" smtClean="0">
                <a:solidFill>
                  <a:srgbClr val="0070C0"/>
                </a:solidFill>
              </a:rPr>
              <a:t> отображение </a:t>
            </a:r>
            <a:r>
              <a:rPr lang="ru-RU" dirty="0">
                <a:solidFill>
                  <a:srgbClr val="0070C0"/>
                </a:solidFill>
              </a:rPr>
              <a:t>результатов, </a:t>
            </a:r>
            <a:r>
              <a:rPr lang="ru-RU" dirty="0" smtClean="0">
                <a:solidFill>
                  <a:srgbClr val="0070C0"/>
                </a:solidFill>
              </a:rPr>
              <a:t>предварительная обработка </a:t>
            </a:r>
            <a:r>
              <a:rPr lang="ru-RU" dirty="0">
                <a:solidFill>
                  <a:srgbClr val="0070C0"/>
                </a:solidFill>
              </a:rPr>
              <a:t>и </a:t>
            </a:r>
            <a:r>
              <a:rPr lang="ru-RU" dirty="0" smtClean="0">
                <a:solidFill>
                  <a:srgbClr val="0070C0"/>
                </a:solidFill>
              </a:rPr>
              <a:t>диагностика </a:t>
            </a:r>
            <a:r>
              <a:rPr lang="ru-RU" dirty="0">
                <a:solidFill>
                  <a:srgbClr val="0070C0"/>
                </a:solidFill>
              </a:rPr>
              <a:t>ошибок, 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 algn="just"/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smtClean="0">
                <a:solidFill>
                  <a:srgbClr val="0070C0"/>
                </a:solidFill>
              </a:rPr>
              <a:t>анализ </a:t>
            </a:r>
            <a:r>
              <a:rPr lang="ru-RU" dirty="0">
                <a:solidFill>
                  <a:srgbClr val="0070C0"/>
                </a:solidFill>
              </a:rPr>
              <a:t>результатов и принятие решения о дальнейшем проведении компьютерного эксперимента, включая изменение входных данных, </a:t>
            </a:r>
            <a:r>
              <a:rPr lang="ru-RU" dirty="0" smtClean="0">
                <a:solidFill>
                  <a:srgbClr val="0070C0"/>
                </a:solidFill>
              </a:rPr>
              <a:t>математической модели, </a:t>
            </a:r>
            <a:r>
              <a:rPr lang="ru-RU" dirty="0">
                <a:solidFill>
                  <a:srgbClr val="0070C0"/>
                </a:solidFill>
              </a:rPr>
              <a:t>алгоритмов.</a:t>
            </a:r>
          </a:p>
          <a:p>
            <a:pPr marL="0" indent="0"/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Компьютерный эксперимент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700" dirty="0" smtClean="0">
                <a:solidFill>
                  <a:srgbClr val="0070C0"/>
                </a:solidFill>
              </a:rPr>
              <a:t>структурно-логическая схема</a:t>
            </a:r>
            <a:endParaRPr lang="ru-RU" sz="2700" dirty="0">
              <a:solidFill>
                <a:srgbClr val="0070C0"/>
              </a:solidFill>
            </a:endParaRPr>
          </a:p>
        </p:txBody>
      </p:sp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971600" y="1772816"/>
            <a:ext cx="6638925" cy="4657725"/>
            <a:chOff x="1275" y="1560"/>
            <a:chExt cx="10455" cy="7335"/>
          </a:xfrm>
        </p:grpSpPr>
        <p:sp>
          <p:nvSpPr>
            <p:cNvPr id="2051" name="AutoShape 3"/>
            <p:cNvSpPr>
              <a:spLocks noChangeArrowheads="1"/>
            </p:cNvSpPr>
            <p:nvPr/>
          </p:nvSpPr>
          <p:spPr bwMode="auto">
            <a:xfrm>
              <a:off x="3540" y="1560"/>
              <a:ext cx="8190" cy="733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47625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52" name="AutoShape 4"/>
            <p:cNvSpPr>
              <a:spLocks noChangeArrowheads="1"/>
            </p:cNvSpPr>
            <p:nvPr/>
          </p:nvSpPr>
          <p:spPr bwMode="auto">
            <a:xfrm>
              <a:off x="1275" y="2460"/>
              <a:ext cx="2160" cy="960"/>
            </a:xfrm>
            <a:prstGeom prst="flowChartProcess">
              <a:avLst/>
            </a:prstGeom>
            <a:solidFill>
              <a:srgbClr val="00B050">
                <a:alpha val="29000"/>
              </a:srgbClr>
            </a:solidFill>
            <a:ln w="9525">
              <a:solidFill>
                <a:srgbClr val="00B05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latin typeface="Calibri" pitchFamily="34" charset="0"/>
                  <a:cs typeface="Arial" pitchFamily="34" charset="0"/>
                </a:rPr>
                <a:t>Абстрагирование объекта исследования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AutoShape 5"/>
            <p:cNvSpPr>
              <a:spLocks noChangeArrowheads="1"/>
            </p:cNvSpPr>
            <p:nvPr/>
          </p:nvSpPr>
          <p:spPr bwMode="auto">
            <a:xfrm>
              <a:off x="5985" y="4755"/>
              <a:ext cx="2790" cy="1305"/>
            </a:xfrm>
            <a:prstGeom prst="flowChartProcess">
              <a:avLst/>
            </a:prstGeom>
            <a:solidFill>
              <a:schemeClr val="accent5">
                <a:alpha val="34000"/>
              </a:scheme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lvl="0" indent="0" algn="ctr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tabLst/>
              </a:pP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  <a:cs typeface="Arial" pitchFamily="34" charset="0"/>
                </a:rPr>
                <a:t>Информационная база знаний </a:t>
              </a:r>
              <a:b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  <a:cs typeface="Arial" pitchFamily="34" charset="0"/>
                </a:rPr>
              </a:br>
              <a:r>
                <a:rPr kumimoji="0" 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  <a:cs typeface="Arial" pitchFamily="34" charset="0"/>
                </a:rPr>
                <a:t>и КМ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  <a:cs typeface="Arial" pitchFamily="34" charset="0"/>
                </a:rPr>
                <a:t>C</a:t>
              </a:r>
              <a:endPara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4" name="AutoShape 6"/>
            <p:cNvSpPr>
              <a:spLocks noChangeArrowheads="1"/>
            </p:cNvSpPr>
            <p:nvPr/>
          </p:nvSpPr>
          <p:spPr bwMode="auto">
            <a:xfrm>
              <a:off x="1740" y="5010"/>
              <a:ext cx="1695" cy="810"/>
            </a:xfrm>
            <a:prstGeom prst="flowChartProcess">
              <a:avLst/>
            </a:prstGeom>
            <a:solidFill>
              <a:srgbClr val="00B050">
                <a:alpha val="42000"/>
              </a:srgbClr>
            </a:solidFill>
            <a:ln w="9525">
              <a:solidFill>
                <a:srgbClr val="00B05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0" i="0" u="none" strike="noStrike" cap="none" normalizeH="0" baseline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latin typeface="Calibri" pitchFamily="34" charset="0"/>
                  <a:cs typeface="Arial" pitchFamily="34" charset="0"/>
                </a:rPr>
                <a:t>Проектные </a:t>
              </a:r>
              <a:br>
                <a:rPr kumimoji="0" lang="ru-RU" sz="1200" b="0" i="0" u="none" strike="noStrike" cap="none" normalizeH="0" baseline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latin typeface="Calibri" pitchFamily="34" charset="0"/>
                  <a:cs typeface="Arial" pitchFamily="34" charset="0"/>
                </a:rPr>
              </a:br>
              <a:r>
                <a:rPr kumimoji="0" lang="ru-RU" sz="1200" b="0" i="0" u="none" strike="noStrike" cap="none" normalizeH="0" baseline="0" dirty="0" smtClean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latin typeface="Calibri" pitchFamily="34" charset="0"/>
                  <a:cs typeface="Arial" pitchFamily="34" charset="0"/>
                </a:rPr>
                <a:t>решения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5" name="AutoShape 7"/>
            <p:cNvSpPr>
              <a:spLocks noChangeArrowheads="1"/>
            </p:cNvSpPr>
            <p:nvPr/>
          </p:nvSpPr>
          <p:spPr bwMode="auto">
            <a:xfrm>
              <a:off x="9585" y="2895"/>
              <a:ext cx="1980" cy="2655"/>
            </a:xfrm>
            <a:prstGeom prst="flowChartProcess">
              <a:avLst/>
            </a:prstGeom>
            <a:solidFill>
              <a:srgbClr val="FFC000">
                <a:alpha val="53000"/>
              </a:srgbClr>
            </a:solidFill>
            <a:ln w="9525">
              <a:solidFill>
                <a:srgbClr val="FFC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0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Calibri" pitchFamily="34" charset="0"/>
                  <a:cs typeface="Arial" pitchFamily="34" charset="0"/>
                </a:rPr>
                <a:t>Выбор технологии </a:t>
              </a:r>
              <a:r>
                <a:rPr kumimoji="0" lang="ru-RU" sz="1200" b="0" i="0" u="none" strike="noStrike" cap="none" normalizeH="0" baseline="0" dirty="0" err="1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Calibri" pitchFamily="34" charset="0"/>
                  <a:cs typeface="Arial" pitchFamily="34" charset="0"/>
                </a:rPr>
                <a:t>программиро-вания</a:t>
              </a:r>
              <a:r>
                <a:rPr kumimoji="0" lang="ru-RU" sz="1200" b="0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Calibri" pitchFamily="34" charset="0"/>
                  <a:cs typeface="Arial" pitchFamily="34" charset="0"/>
                </a:rPr>
                <a:t>;</a:t>
              </a:r>
              <a:br>
                <a:rPr kumimoji="0" lang="ru-RU" sz="1200" b="0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Calibri" pitchFamily="34" charset="0"/>
                  <a:cs typeface="Arial" pitchFamily="34" charset="0"/>
                </a:rPr>
              </a:br>
              <a:r>
                <a:rPr kumimoji="0" lang="ru-RU" sz="1200" b="0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Calibri" pitchFamily="34" charset="0"/>
                  <a:cs typeface="Arial" pitchFamily="34" charset="0"/>
                </a:rPr>
                <a:t>разработка </a:t>
              </a:r>
              <a:br>
                <a:rPr kumimoji="0" lang="ru-RU" sz="1200" b="0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Calibri" pitchFamily="34" charset="0"/>
                  <a:cs typeface="Arial" pitchFamily="34" charset="0"/>
                </a:rPr>
              </a:br>
              <a:r>
                <a:rPr kumimoji="0" lang="ru-RU" sz="1200" b="0" i="0" u="none" strike="noStrike" cap="none" normalizeH="0" baseline="0" dirty="0" smtClean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Calibri" pitchFamily="34" charset="0"/>
                  <a:cs typeface="Arial" pitchFamily="34" charset="0"/>
                </a:rPr>
                <a:t>алгоритмов решений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>
              <a:off x="3870" y="5010"/>
              <a:ext cx="1470" cy="810"/>
            </a:xfrm>
            <a:prstGeom prst="flowChartProcess">
              <a:avLst/>
            </a:prstGeom>
            <a:solidFill>
              <a:srgbClr val="C00000">
                <a:alpha val="38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Анализ </a:t>
              </a:r>
              <a:br>
                <a:rPr kumimoji="0" 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</a:br>
              <a:r>
                <a:rPr kumimoji="0" 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результатов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7" name="AutoShape 9"/>
            <p:cNvSpPr>
              <a:spLocks noChangeArrowheads="1"/>
            </p:cNvSpPr>
            <p:nvPr/>
          </p:nvSpPr>
          <p:spPr bwMode="auto">
            <a:xfrm>
              <a:off x="6840" y="7200"/>
              <a:ext cx="1800" cy="855"/>
            </a:xfrm>
            <a:prstGeom prst="flowChartProcess">
              <a:avLst/>
            </a:prstGeom>
            <a:solidFill>
              <a:schemeClr val="accent6">
                <a:lumMod val="50000"/>
                <a:alpha val="42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Calibri" pitchFamily="34" charset="0"/>
                  <a:cs typeface="Arial" pitchFamily="34" charset="0"/>
                </a:rPr>
                <a:t>Реализация алгоритмов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8" name="AutoShape 10"/>
            <p:cNvSpPr>
              <a:spLocks noChangeArrowheads="1"/>
            </p:cNvSpPr>
            <p:nvPr/>
          </p:nvSpPr>
          <p:spPr bwMode="auto">
            <a:xfrm>
              <a:off x="6720" y="2415"/>
              <a:ext cx="2055" cy="885"/>
            </a:xfrm>
            <a:prstGeom prst="flowChartProcess">
              <a:avLst/>
            </a:prstGeom>
            <a:solidFill>
              <a:srgbClr val="7030A0">
                <a:alpha val="42000"/>
              </a:srgbClr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  <a:cs typeface="Arial" pitchFamily="34" charset="0"/>
                </a:rPr>
                <a:t>Математическая</a:t>
              </a:r>
              <a:br>
                <a:rPr kumimoji="0" 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  <a:cs typeface="Arial" pitchFamily="34" charset="0"/>
                </a:rPr>
              </a:br>
              <a:r>
                <a:rPr kumimoji="0" lang="ru-RU" sz="12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alibri" pitchFamily="34" charset="0"/>
                  <a:cs typeface="Arial" pitchFamily="34" charset="0"/>
                </a:rPr>
                <a:t>модель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4215" y="7035"/>
              <a:ext cx="2220" cy="1170"/>
            </a:xfrm>
            <a:prstGeom prst="ellipse">
              <a:avLst/>
            </a:prstGeom>
            <a:solidFill>
              <a:schemeClr val="bg2">
                <a:lumMod val="50000"/>
                <a:alpha val="48000"/>
              </a:schemeClr>
            </a:solidFill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lvl="0" indent="0" algn="ctr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tabLst/>
              </a:pPr>
              <a:r>
                <a:rPr kumimoji="0" lang="ru-RU" sz="12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latin typeface="Calibri" pitchFamily="34" charset="0"/>
                  <a:cs typeface="Arial" pitchFamily="34" charset="0"/>
                </a:rPr>
                <a:t>Вывод</a:t>
              </a:r>
              <a:br>
                <a:rPr kumimoji="0" lang="ru-RU" sz="12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latin typeface="Calibri" pitchFamily="34" charset="0"/>
                  <a:cs typeface="Arial" pitchFamily="34" charset="0"/>
                </a:rPr>
              </a:br>
              <a:r>
                <a:rPr kumimoji="0" lang="ru-RU" sz="11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latin typeface="Calibri" pitchFamily="34" charset="0"/>
                  <a:cs typeface="Arial" pitchFamily="34" charset="0"/>
                </a:rPr>
                <a:t>результатов</a:t>
              </a:r>
              <a:endPara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000" y="6810"/>
              <a:ext cx="2565" cy="1530"/>
            </a:xfrm>
            <a:prstGeom prst="ellipse">
              <a:avLst/>
            </a:prstGeom>
            <a:solidFill>
              <a:srgbClr val="92D050">
                <a:alpha val="72000"/>
              </a:srgbClr>
            </a:solidFill>
            <a:ln w="9525">
              <a:solidFill>
                <a:srgbClr val="92D05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Calibri" pitchFamily="34" charset="0"/>
                  <a:cs typeface="Arial" pitchFamily="34" charset="0"/>
                </a:rPr>
                <a:t>Формирование </a:t>
              </a:r>
              <a:r>
                <a:rPr kumimoji="0" lang="ru-RU" sz="12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Calibri" pitchFamily="34" charset="0"/>
                  <a:cs typeface="Arial" pitchFamily="34" charset="0"/>
                </a:rPr>
                <a:t>исходных </a:t>
              </a:r>
              <a:br>
                <a:rPr kumimoji="0" lang="ru-RU" sz="12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Calibri" pitchFamily="34" charset="0"/>
                  <a:cs typeface="Arial" pitchFamily="34" charset="0"/>
                </a:rPr>
              </a:br>
              <a:r>
                <a:rPr kumimoji="0" lang="ru-RU" sz="12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Calibri" pitchFamily="34" charset="0"/>
                  <a:cs typeface="Arial" pitchFamily="34" charset="0"/>
                </a:rPr>
                <a:t>данных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61" name="AutoShape 13"/>
            <p:cNvCxnSpPr>
              <a:cxnSpLocks noChangeShapeType="1"/>
            </p:cNvCxnSpPr>
            <p:nvPr/>
          </p:nvCxnSpPr>
          <p:spPr bwMode="auto">
            <a:xfrm>
              <a:off x="4456" y="1755"/>
              <a:ext cx="6134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2062" name="AutoShape 14"/>
            <p:cNvCxnSpPr>
              <a:cxnSpLocks noChangeShapeType="1"/>
            </p:cNvCxnSpPr>
            <p:nvPr/>
          </p:nvCxnSpPr>
          <p:spPr bwMode="auto">
            <a:xfrm>
              <a:off x="10590" y="1755"/>
              <a:ext cx="1" cy="11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63" name="AutoShape 15"/>
            <p:cNvCxnSpPr>
              <a:cxnSpLocks noChangeShapeType="1"/>
            </p:cNvCxnSpPr>
            <p:nvPr/>
          </p:nvCxnSpPr>
          <p:spPr bwMode="auto">
            <a:xfrm rot="5400000">
              <a:off x="2829" y="3383"/>
              <a:ext cx="325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64" name="AutoShape 16"/>
            <p:cNvCxnSpPr>
              <a:cxnSpLocks noChangeShapeType="1"/>
            </p:cNvCxnSpPr>
            <p:nvPr/>
          </p:nvCxnSpPr>
          <p:spPr bwMode="auto">
            <a:xfrm rot="5400000" flipH="1">
              <a:off x="3338" y="3457"/>
              <a:ext cx="3090" cy="1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2065" name="AutoShape 17"/>
            <p:cNvCxnSpPr>
              <a:cxnSpLocks noChangeShapeType="1"/>
            </p:cNvCxnSpPr>
            <p:nvPr/>
          </p:nvCxnSpPr>
          <p:spPr bwMode="auto">
            <a:xfrm>
              <a:off x="4875" y="1920"/>
              <a:ext cx="2910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2066" name="AutoShape 18"/>
            <p:cNvCxnSpPr>
              <a:cxnSpLocks noChangeShapeType="1"/>
            </p:cNvCxnSpPr>
            <p:nvPr/>
          </p:nvCxnSpPr>
          <p:spPr bwMode="auto">
            <a:xfrm rot="5400000">
              <a:off x="7515" y="2190"/>
              <a:ext cx="54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67" name="AutoShape 19"/>
            <p:cNvCxnSpPr>
              <a:cxnSpLocks noChangeShapeType="1"/>
            </p:cNvCxnSpPr>
            <p:nvPr/>
          </p:nvCxnSpPr>
          <p:spPr bwMode="auto">
            <a:xfrm>
              <a:off x="3435" y="2895"/>
              <a:ext cx="3285" cy="1"/>
            </a:xfrm>
            <a:prstGeom prst="bentConnector3">
              <a:avLst>
                <a:gd name="adj1" fmla="val 4998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068" name="AutoShape 20"/>
            <p:cNvCxnSpPr>
              <a:cxnSpLocks noChangeShapeType="1"/>
            </p:cNvCxnSpPr>
            <p:nvPr/>
          </p:nvCxnSpPr>
          <p:spPr bwMode="auto">
            <a:xfrm>
              <a:off x="8775" y="3135"/>
              <a:ext cx="810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069" name="AutoShape 21"/>
            <p:cNvCxnSpPr>
              <a:cxnSpLocks noChangeShapeType="1"/>
            </p:cNvCxnSpPr>
            <p:nvPr/>
          </p:nvCxnSpPr>
          <p:spPr bwMode="auto">
            <a:xfrm rot="5400000">
              <a:off x="6592" y="4028"/>
              <a:ext cx="1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70" name="AutoShape 22"/>
            <p:cNvCxnSpPr>
              <a:cxnSpLocks noChangeShapeType="1"/>
            </p:cNvCxnSpPr>
            <p:nvPr/>
          </p:nvCxnSpPr>
          <p:spPr bwMode="auto">
            <a:xfrm rot="16200000">
              <a:off x="7578" y="3988"/>
              <a:ext cx="1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71" name="AutoShape 23"/>
            <p:cNvCxnSpPr>
              <a:cxnSpLocks noChangeShapeType="1"/>
            </p:cNvCxnSpPr>
            <p:nvPr/>
          </p:nvCxnSpPr>
          <p:spPr bwMode="auto">
            <a:xfrm>
              <a:off x="8759" y="5416"/>
              <a:ext cx="81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72" name="AutoShape 24"/>
            <p:cNvCxnSpPr>
              <a:cxnSpLocks noChangeShapeType="1"/>
            </p:cNvCxnSpPr>
            <p:nvPr/>
          </p:nvCxnSpPr>
          <p:spPr bwMode="auto">
            <a:xfrm rot="10800000">
              <a:off x="8759" y="4962"/>
              <a:ext cx="81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73" name="AutoShape 25"/>
            <p:cNvCxnSpPr>
              <a:cxnSpLocks noChangeShapeType="1"/>
            </p:cNvCxnSpPr>
            <p:nvPr/>
          </p:nvCxnSpPr>
          <p:spPr bwMode="auto">
            <a:xfrm rot="5400000">
              <a:off x="9735" y="6180"/>
              <a:ext cx="126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74" name="AutoShape 26"/>
            <p:cNvCxnSpPr>
              <a:cxnSpLocks noChangeShapeType="1"/>
            </p:cNvCxnSpPr>
            <p:nvPr/>
          </p:nvCxnSpPr>
          <p:spPr bwMode="auto">
            <a:xfrm>
              <a:off x="7935" y="6060"/>
              <a:ext cx="1410" cy="9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75" name="AutoShape 27"/>
            <p:cNvCxnSpPr>
              <a:cxnSpLocks noChangeShapeType="1"/>
            </p:cNvCxnSpPr>
            <p:nvPr/>
          </p:nvCxnSpPr>
          <p:spPr bwMode="auto">
            <a:xfrm rot="10800000">
              <a:off x="8640" y="7590"/>
              <a:ext cx="36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76" name="AutoShape 28"/>
            <p:cNvCxnSpPr>
              <a:cxnSpLocks noChangeShapeType="1"/>
            </p:cNvCxnSpPr>
            <p:nvPr/>
          </p:nvCxnSpPr>
          <p:spPr bwMode="auto">
            <a:xfrm rot="10800000">
              <a:off x="6435" y="7590"/>
              <a:ext cx="40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77" name="AutoShape 29"/>
            <p:cNvCxnSpPr>
              <a:cxnSpLocks noChangeShapeType="1"/>
            </p:cNvCxnSpPr>
            <p:nvPr/>
          </p:nvCxnSpPr>
          <p:spPr bwMode="auto">
            <a:xfrm flipH="1" flipV="1">
              <a:off x="4890" y="5820"/>
              <a:ext cx="255" cy="12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78" name="AutoShape 30"/>
            <p:cNvCxnSpPr>
              <a:cxnSpLocks noChangeShapeType="1"/>
            </p:cNvCxnSpPr>
            <p:nvPr/>
          </p:nvCxnSpPr>
          <p:spPr bwMode="auto">
            <a:xfrm rot="10800000">
              <a:off x="5340" y="5355"/>
              <a:ext cx="645" cy="1"/>
            </a:xfrm>
            <a:prstGeom prst="bentConnector3">
              <a:avLst>
                <a:gd name="adj1" fmla="val 49921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079" name="AutoShape 31"/>
            <p:cNvCxnSpPr>
              <a:cxnSpLocks noChangeShapeType="1"/>
            </p:cNvCxnSpPr>
            <p:nvPr/>
          </p:nvCxnSpPr>
          <p:spPr bwMode="auto">
            <a:xfrm rot="10800000">
              <a:off x="3390" y="5356"/>
              <a:ext cx="48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080" name="AutoShape 32"/>
            <p:cNvCxnSpPr>
              <a:cxnSpLocks noChangeShapeType="1"/>
            </p:cNvCxnSpPr>
            <p:nvPr/>
          </p:nvCxnSpPr>
          <p:spPr bwMode="auto">
            <a:xfrm rot="5400000">
              <a:off x="2708" y="7222"/>
              <a:ext cx="2805" cy="1"/>
            </a:xfrm>
            <a:prstGeom prst="bentConnector3">
              <a:avLst>
                <a:gd name="adj1" fmla="val 49981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2081" name="AutoShape 33"/>
            <p:cNvCxnSpPr>
              <a:cxnSpLocks noChangeShapeType="1"/>
            </p:cNvCxnSpPr>
            <p:nvPr/>
          </p:nvCxnSpPr>
          <p:spPr bwMode="auto">
            <a:xfrm>
              <a:off x="4110" y="8625"/>
              <a:ext cx="6255" cy="1"/>
            </a:xfrm>
            <a:prstGeom prst="bentConnector3">
              <a:avLst>
                <a:gd name="adj1" fmla="val 49991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2082" name="AutoShape 34"/>
            <p:cNvCxnSpPr>
              <a:cxnSpLocks noChangeShapeType="1"/>
            </p:cNvCxnSpPr>
            <p:nvPr/>
          </p:nvCxnSpPr>
          <p:spPr bwMode="auto">
            <a:xfrm rot="16200000">
              <a:off x="10222" y="8483"/>
              <a:ext cx="28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2"/>
                </a:solidFill>
              </a:rPr>
              <a:t>Абстрагирование объекта исследования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331640" y="2924944"/>
            <a:ext cx="7355160" cy="3201219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solidFill>
                  <a:srgbClr val="0070C0"/>
                </a:solidFill>
              </a:rPr>
              <a:t>Для </a:t>
            </a:r>
            <a:r>
              <a:rPr lang="ru-RU" dirty="0">
                <a:solidFill>
                  <a:srgbClr val="0070C0"/>
                </a:solidFill>
              </a:rPr>
              <a:t>исследования одной и той же проблемы может быть построена не одна, а последовательность вложенных или взаимодополняющих моделей с разной степенью адекватности.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2"/>
                </a:solidFill>
              </a:rPr>
              <a:t>Разработка математической модели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rgbClr val="0070C0"/>
                </a:solidFill>
              </a:rPr>
              <a:t>Может быть представлена системами дифференциальных, интегральных уравнений или интегро-дифференциальных уравнений.  </a:t>
            </a:r>
          </a:p>
          <a:p>
            <a:pPr marL="0" indent="0" algn="just">
              <a:buNone/>
            </a:pPr>
            <a:r>
              <a:rPr lang="ru-RU" dirty="0" smtClean="0">
                <a:solidFill>
                  <a:srgbClr val="0070C0"/>
                </a:solidFill>
              </a:rPr>
              <a:t>Для </a:t>
            </a:r>
            <a:r>
              <a:rPr lang="ru-RU" dirty="0">
                <a:solidFill>
                  <a:srgbClr val="0070C0"/>
                </a:solidFill>
              </a:rPr>
              <a:t>одного и того же объекта исследования могут быть выбраны альтернативные математические модели, например детерминированные или вероятностные. 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ru-RU" dirty="0" smtClean="0">
                <a:solidFill>
                  <a:srgbClr val="0070C0"/>
                </a:solidFill>
              </a:rPr>
              <a:t>Для </a:t>
            </a:r>
            <a:r>
              <a:rPr lang="ru-RU" dirty="0">
                <a:solidFill>
                  <a:srgbClr val="0070C0"/>
                </a:solidFill>
              </a:rPr>
              <a:t>многих задач используется понятие информационной модели, включающей структуру входной, выходной и промежуточной информации, характер и способы ее преобразования. При больших объемах данных от этого в значительной степени зависят экономичность реализации задач и уровень общения исследователя с </a:t>
            </a:r>
            <a:r>
              <a:rPr lang="ru-RU" dirty="0" smtClean="0">
                <a:solidFill>
                  <a:srgbClr val="0070C0"/>
                </a:solidFill>
              </a:rPr>
              <a:t>компьютером. </a:t>
            </a:r>
          </a:p>
          <a:p>
            <a:pPr marL="0" indent="0" algn="just">
              <a:buNone/>
            </a:pPr>
            <a:r>
              <a:rPr lang="ru-RU" dirty="0" smtClean="0">
                <a:solidFill>
                  <a:srgbClr val="0070C0"/>
                </a:solidFill>
              </a:rPr>
              <a:t>Выбор </a:t>
            </a:r>
            <a:r>
              <a:rPr lang="ru-RU" dirty="0">
                <a:solidFill>
                  <a:srgbClr val="0070C0"/>
                </a:solidFill>
              </a:rPr>
              <a:t>математической модели в значительной степени определяется </a:t>
            </a:r>
            <a:r>
              <a:rPr lang="ru-RU" dirty="0" smtClean="0">
                <a:solidFill>
                  <a:srgbClr val="0070C0"/>
                </a:solidFill>
              </a:rPr>
              <a:t>информационным </a:t>
            </a:r>
            <a:r>
              <a:rPr lang="ru-RU" dirty="0">
                <a:solidFill>
                  <a:srgbClr val="0070C0"/>
                </a:solidFill>
              </a:rPr>
              <a:t>наполнением (реализованными алгоритмами математических преобразований, вычислений и представления информации) тех </a:t>
            </a:r>
            <a:r>
              <a:rPr lang="ru-RU" dirty="0" smtClean="0">
                <a:solidFill>
                  <a:srgbClr val="0070C0"/>
                </a:solidFill>
              </a:rPr>
              <a:t>КМС, </a:t>
            </a:r>
            <a:r>
              <a:rPr lang="ru-RU" dirty="0">
                <a:solidFill>
                  <a:srgbClr val="0070C0"/>
                </a:solidFill>
              </a:rPr>
              <a:t>которые предполагается использовать для ее исследования.</a:t>
            </a:r>
          </a:p>
          <a:p>
            <a:pPr marL="0" indent="0">
              <a:buNone/>
            </a:pPr>
            <a:endParaRPr lang="ru-RU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В</a:t>
            </a:r>
            <a:r>
              <a:rPr lang="ru-RU" sz="2800" dirty="0" smtClean="0">
                <a:solidFill>
                  <a:schemeClr val="tx2"/>
                </a:solidFill>
              </a:rPr>
              <a:t>ыбор технологии программирования, разработка алгоритмов решения и их представление на входном языке КМС </a:t>
            </a:r>
            <a:endParaRPr lang="ru-RU" sz="2800" dirty="0">
              <a:solidFill>
                <a:schemeClr val="tx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rgbClr val="0070C0"/>
                </a:solidFill>
              </a:rPr>
              <a:t>Сюда </a:t>
            </a:r>
            <a:r>
              <a:rPr lang="ru-RU" dirty="0">
                <a:solidFill>
                  <a:srgbClr val="0070C0"/>
                </a:solidFill>
              </a:rPr>
              <a:t>входит модульный анализ всей проблемы, </a:t>
            </a:r>
            <a:r>
              <a:rPr lang="ru-RU" sz="2900" dirty="0">
                <a:solidFill>
                  <a:srgbClr val="0070C0"/>
                </a:solidFill>
              </a:rPr>
              <a:t>т.е. определение состава математических моделей и их взаимосвязей в различных схемах решения задач из рассматриваемого класса. Хотя эта задача выполняется математиком, она уже требует погружения в технологические аспекты создания соответствующей </a:t>
            </a:r>
            <a:r>
              <a:rPr lang="ru-RU" sz="2900" dirty="0" smtClean="0">
                <a:solidFill>
                  <a:srgbClr val="0070C0"/>
                </a:solidFill>
              </a:rPr>
              <a:t>КМС.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rgbClr val="0070C0"/>
                </a:solidFill>
              </a:rPr>
              <a:t>Здесь </a:t>
            </a:r>
            <a:r>
              <a:rPr lang="ru-RU" dirty="0" smtClean="0">
                <a:solidFill>
                  <a:srgbClr val="0070C0"/>
                </a:solidFill>
              </a:rPr>
              <a:t>устанавливаются:</a:t>
            </a:r>
          </a:p>
          <a:p>
            <a:pPr marL="0" indent="0"/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rgbClr val="0070C0"/>
                </a:solidFill>
              </a:rPr>
              <a:t>структура программных модулей, 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/>
            <a:r>
              <a:rPr lang="ru-RU" dirty="0" smtClean="0">
                <a:solidFill>
                  <a:srgbClr val="0070C0"/>
                </a:solidFill>
              </a:rPr>
              <a:t>характер </a:t>
            </a:r>
            <a:r>
              <a:rPr lang="ru-RU" dirty="0">
                <a:solidFill>
                  <a:srgbClr val="0070C0"/>
                </a:solidFill>
              </a:rPr>
              <a:t>информационных потоков, 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/>
            <a:r>
              <a:rPr lang="ru-RU" dirty="0" smtClean="0">
                <a:solidFill>
                  <a:srgbClr val="0070C0"/>
                </a:solidFill>
              </a:rPr>
              <a:t>необходимые </a:t>
            </a:r>
            <a:r>
              <a:rPr lang="ru-RU" dirty="0">
                <a:solidFill>
                  <a:srgbClr val="0070C0"/>
                </a:solidFill>
              </a:rPr>
              <a:t>вычислительные ресурсы, 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/>
            <a:r>
              <a:rPr lang="ru-RU" dirty="0" smtClean="0">
                <a:solidFill>
                  <a:srgbClr val="0070C0"/>
                </a:solidFill>
              </a:rPr>
              <a:t>операционная среда, </a:t>
            </a:r>
          </a:p>
          <a:p>
            <a:pPr marL="0" indent="0"/>
            <a:r>
              <a:rPr lang="ru-RU" dirty="0" smtClean="0">
                <a:solidFill>
                  <a:srgbClr val="0070C0"/>
                </a:solidFill>
              </a:rPr>
              <a:t>требования </a:t>
            </a:r>
            <a:r>
              <a:rPr lang="ru-RU" dirty="0">
                <a:solidFill>
                  <a:srgbClr val="0070C0"/>
                </a:solidFill>
              </a:rPr>
              <a:t>к пользовательским интерфейсам</a:t>
            </a:r>
            <a:r>
              <a:rPr lang="ru-RU" dirty="0" smtClean="0">
                <a:solidFill>
                  <a:srgbClr val="0070C0"/>
                </a:solidFill>
              </a:rPr>
              <a:t>.</a:t>
            </a:r>
          </a:p>
          <a:p>
            <a:pPr marL="0" indent="0"/>
            <a:endParaRPr lang="ru-RU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70C0"/>
                </a:solidFill>
              </a:rPr>
              <a:t>Алгоритм </a:t>
            </a:r>
            <a:r>
              <a:rPr lang="ru-RU" dirty="0">
                <a:solidFill>
                  <a:srgbClr val="0070C0"/>
                </a:solidFill>
              </a:rPr>
              <a:t>решения сформулированной математической задачи выбирается из базы знаний или заново разрабатывается.</a:t>
            </a:r>
          </a:p>
          <a:p>
            <a:pPr marL="0" indent="0">
              <a:buNone/>
            </a:pPr>
            <a:endParaRPr lang="ru-RU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2441</TotalTime>
  <Words>588</Words>
  <Application>Microsoft Office PowerPoint</Application>
  <PresentationFormat>Экран 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Arial</vt:lpstr>
      <vt:lpstr>Calibri</vt:lpstr>
      <vt:lpstr>Cambria</vt:lpstr>
      <vt:lpstr>Corbel</vt:lpstr>
      <vt:lpstr>Gill Sans MT</vt:lpstr>
      <vt:lpstr>Times New Roman</vt:lpstr>
      <vt:lpstr>Verdana</vt:lpstr>
      <vt:lpstr>Wingdings 2</vt:lpstr>
      <vt:lpstr>Солнцестояние</vt:lpstr>
      <vt:lpstr>Современные системы компьютерного моделирования</vt:lpstr>
      <vt:lpstr>Системы компьютерного математического моделирования</vt:lpstr>
      <vt:lpstr>Технология математического моделирования = технология программирования КМС + технология применения КМС. </vt:lpstr>
      <vt:lpstr>Технология программирования КМС </vt:lpstr>
      <vt:lpstr>Технология применения КМС </vt:lpstr>
      <vt:lpstr>Компьютерный эксперимент структурно-логическая схема</vt:lpstr>
      <vt:lpstr>Абстрагирование объекта исследования</vt:lpstr>
      <vt:lpstr>Разработка математической модели</vt:lpstr>
      <vt:lpstr>Выбор технологии программирования, разработка алгоритмов решения и их представление на входном языке КМС </vt:lpstr>
      <vt:lpstr>Реализация алгоритмов в КМС </vt:lpstr>
      <vt:lpstr>Анализ результатов и  принятие решений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Pazniak Yury V.</dc:creator>
  <cp:lastModifiedBy>Yuriy Pazniak</cp:lastModifiedBy>
  <cp:revision>28</cp:revision>
  <dcterms:created xsi:type="dcterms:W3CDTF">2019-01-07T15:24:49Z</dcterms:created>
  <dcterms:modified xsi:type="dcterms:W3CDTF">2020-05-06T09:26:11Z</dcterms:modified>
</cp:coreProperties>
</file>