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3" r:id="rId8"/>
    <p:sldId id="264" r:id="rId9"/>
    <p:sldId id="265" r:id="rId10"/>
    <p:sldId id="266" r:id="rId11"/>
    <p:sldId id="262" r:id="rId12"/>
    <p:sldId id="268" r:id="rId13"/>
    <p:sldId id="269" r:id="rId14"/>
    <p:sldId id="267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DAAF1-EDBB-4F80-B05C-AA42BAD4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498A0-554C-409C-B166-D1F5AE939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30F63-991A-4A05-8C66-C056B279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F02EA-11B7-4D2E-AED9-C3940EF2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A17E46-3D68-462A-99BE-033D198B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064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0697D-C3CF-4110-B2B7-3192B9DF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3F9A7F-11B4-48FB-AB32-EF0800CC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0140B-730C-4A40-9A8C-E2BBA066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418A1-EF50-4AC6-8109-AB58569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C709A-52A6-445C-833B-20B891FC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0856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007F99-5020-45B7-B51E-A06410FBB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58FCD3-82AE-4216-ADA6-577FD460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1F939-1E26-48D3-B0E3-C747923C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E5CAE-02AD-4FAE-9547-5733CC12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5105CE-342C-412B-A431-BD40EA05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687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2E584-B1A1-4BA9-AA6B-65F7B892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B6011-61BF-4144-8AE2-9256C38F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120123-112F-44E1-9E85-49F938F2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A6878-592E-4DE8-A9F1-8DA4A984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5200F-D7F9-4B4F-A6B7-29A39835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3057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D1549-6890-4E68-85CE-4E36AA75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CE117-3CB6-4DB7-8537-36512BAF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D208D-E0C7-4F55-8258-FB53605D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A2ED7-5159-40F0-862B-77AF6231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FC165-59CE-4E1C-8E48-75E5708D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2510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2C996-EAFC-4492-9F09-15F879A5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E8D6-6944-44CC-B647-3F5681409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AF33E0-2007-4849-8C55-ADAA18A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F7F28C-DD04-46B8-896C-08794543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BF1DC6-2A28-4875-A703-C67147AA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0E49D-1347-4CFD-A235-713B2EAB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770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B01C7-A074-46D1-A977-03C3DD39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302741-EA5C-4F72-9919-149B790E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F4821F-1A04-41FE-BEC5-E87E1ECDB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B411F1-FACE-4896-BC0F-71BEC4C31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6EE1BB-0F62-4C44-B248-7987C3348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D5C7E3-472F-4EF4-9513-7284BE26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BE24BE-97DA-4C30-B161-78342168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208898-E1D4-4865-856A-939808B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4227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AB051-A64F-4D93-BCDD-5A5667CE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66031B-B2E6-4245-BBF1-F5FAABFE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9CDBC5-7837-4D25-8F6E-C30977C1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31EB42-473A-4B87-B99E-29BD0B9D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6880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A7E97C-1FA8-4681-8600-524C5E24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58B689-7955-4BCA-AAD1-C8995118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0CA907-44B7-495B-837A-155374D7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7231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BD322-ED81-4F56-91D0-06FAD3ED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739DB-8A7C-40B6-AB0C-FC7A8055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5A7B7F-E8F6-473D-A130-E4EFDE5E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8CCB9-71EF-49E0-B8F3-2DDC0ED7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6F9811-D2BA-4CDC-8DAB-1B558652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5562E0-F01A-4289-A9BA-8D18E691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790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E450B-C2D1-448D-9536-E2E32859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D7E3D5-2C79-4D34-B2D9-88B81F7CB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5CCE93-7AF3-4FFE-A922-5F46F008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E08B19-54AF-400D-A1EE-30939931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75A925-515A-43F2-9515-1DE900A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BF1D8B-73AC-4BD9-B28F-EC5C24F6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549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C2F33-C7F4-4D6E-876E-D25FEA65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66186B-4E5C-4F05-9D19-B6CB3407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48643B-DF25-4760-9556-A249C1CFE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9DE9-4549-49FB-B8A5-376225613900}" type="datetimeFigureOut">
              <a:rPr lang="ru-BY" smtClean="0"/>
              <a:t>13.09.2023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3A9482-2F94-43C5-916E-9817CDC0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30B98-43B0-41A2-B688-81DD78103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3EA8-464E-4C58-8D14-AC72AB1D27C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5242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41AED7-3358-4A4F-B4CE-FDE05D92EB0E}"/>
              </a:ext>
            </a:extLst>
          </p:cNvPr>
          <p:cNvSpPr/>
          <p:nvPr/>
        </p:nvSpPr>
        <p:spPr>
          <a:xfrm>
            <a:off x="1851889" y="2505670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Разрушение озонового слоя</a:t>
            </a:r>
          </a:p>
        </p:txBody>
      </p:sp>
    </p:spTree>
    <p:extLst>
      <p:ext uri="{BB962C8B-B14F-4D97-AF65-F5344CB8AC3E}">
        <p14:creationId xmlns:p14="http://schemas.microsoft.com/office/powerpoint/2010/main" val="151009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0526A4-0515-4C16-A3F6-B2ADF273A71D}"/>
              </a:ext>
            </a:extLst>
          </p:cNvPr>
          <p:cNvSpPr/>
          <p:nvPr/>
        </p:nvSpPr>
        <p:spPr>
          <a:xfrm>
            <a:off x="4083841" y="435891"/>
            <a:ext cx="34083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Опасность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2D00C4-6778-47D6-95D1-2FACA136529B}"/>
              </a:ext>
            </a:extLst>
          </p:cNvPr>
          <p:cNvSpPr/>
          <p:nvPr/>
        </p:nvSpPr>
        <p:spPr>
          <a:xfrm>
            <a:off x="823658" y="1455473"/>
            <a:ext cx="10198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dirty="0"/>
              <a:t>усиление потока ультрафиолетовой солнечной радиации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0EC5DA-7BBC-4C25-BFEB-ED98E54DC40F}"/>
              </a:ext>
            </a:extLst>
          </p:cNvPr>
          <p:cNvSpPr/>
          <p:nvPr/>
        </p:nvSpPr>
        <p:spPr>
          <a:xfrm>
            <a:off x="5033924" y="2322444"/>
            <a:ext cx="6497141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000" dirty="0"/>
              <a:t>- рост онкологических заболеваний</a:t>
            </a:r>
            <a:br>
              <a:rPr lang="en-US" sz="2000" dirty="0"/>
            </a:br>
            <a:r>
              <a:rPr lang="ru-RU" sz="2000" dirty="0"/>
              <a:t>- ожоги кожи</a:t>
            </a:r>
            <a:br>
              <a:rPr lang="en-US" sz="2000" dirty="0"/>
            </a:br>
            <a:r>
              <a:rPr lang="ru-RU" sz="2000" dirty="0"/>
              <a:t>- катаракта глаз</a:t>
            </a:r>
            <a:br>
              <a:rPr lang="ru-RU" sz="2000" dirty="0"/>
            </a:br>
            <a:r>
              <a:rPr lang="ru-RU" sz="2000" dirty="0"/>
              <a:t>- изменение поведения животных</a:t>
            </a:r>
            <a:br>
              <a:rPr lang="ru-RU" sz="2000" dirty="0"/>
            </a:br>
            <a:r>
              <a:rPr lang="ru-RU" sz="2000" dirty="0"/>
              <a:t>- снижение популяции некоторых видов и увеличение численности других,</a:t>
            </a:r>
          </a:p>
          <a:p>
            <a:r>
              <a:rPr lang="ru-RU" sz="2000" dirty="0"/>
              <a:t>- ухудшение качества почвы и воды, что может привести к сокращению урожайности и уменьшению продуктивности сельского хозяйства</a:t>
            </a:r>
          </a:p>
          <a:p>
            <a:r>
              <a:rPr lang="ru-RU" sz="2000" dirty="0"/>
              <a:t>- возникновение аномальных погодных явлений (мощные ураганы и торнадо, смерчи)</a:t>
            </a:r>
          </a:p>
        </p:txBody>
      </p:sp>
      <p:pic>
        <p:nvPicPr>
          <p:cNvPr id="5" name="Picture 2" descr="16 сентября - День защиты озонового слоя">
            <a:extLst>
              <a:ext uri="{FF2B5EF4-FFF2-40B4-BE49-F238E27FC236}">
                <a16:creationId xmlns:a16="http://schemas.microsoft.com/office/drawing/2014/main" id="{9318B587-D528-4410-8C47-91477E89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5" y="2583903"/>
            <a:ext cx="4071055" cy="29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B81734-4233-4CB9-A539-AC7A4D1731A9}"/>
              </a:ext>
            </a:extLst>
          </p:cNvPr>
          <p:cNvSpPr/>
          <p:nvPr/>
        </p:nvSpPr>
        <p:spPr>
          <a:xfrm>
            <a:off x="232062" y="2967335"/>
            <a:ext cx="11727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Способы борьбы с озоновыми дырами</a:t>
            </a:r>
          </a:p>
        </p:txBody>
      </p:sp>
    </p:spTree>
    <p:extLst>
      <p:ext uri="{BB962C8B-B14F-4D97-AF65-F5344CB8AC3E}">
        <p14:creationId xmlns:p14="http://schemas.microsoft.com/office/powerpoint/2010/main" val="347152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28EB15-1826-4009-A138-BEFFFC9B38E4}"/>
              </a:ext>
            </a:extLst>
          </p:cNvPr>
          <p:cNvSpPr/>
          <p:nvPr/>
        </p:nvSpPr>
        <p:spPr>
          <a:xfrm>
            <a:off x="441158" y="716588"/>
            <a:ext cx="113096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400" b="0" i="0" dirty="0">
                <a:solidFill>
                  <a:srgbClr val="FF0000"/>
                </a:solidFill>
                <a:effectLst/>
                <a:latin typeface="Roboto"/>
              </a:rPr>
              <a:t>Переход на использование экологически чистых технологий и материалов в промышленном производстве.</a:t>
            </a:r>
          </a:p>
          <a:p>
            <a:pPr>
              <a:buFont typeface="+mj-lt"/>
              <a:buAutoNum type="arabicPeriod"/>
            </a:pPr>
            <a:r>
              <a:rPr lang="ru-RU" sz="2400" b="0" i="0" dirty="0">
                <a:solidFill>
                  <a:schemeClr val="accent2"/>
                </a:solidFill>
                <a:effectLst/>
                <a:latin typeface="Roboto"/>
              </a:rPr>
              <a:t>Снижение выбросов вредных веществ в окружающую среду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Roboto"/>
              </a:rPr>
              <a:t> (</a:t>
            </a:r>
            <a:r>
              <a:rPr lang="ru-RU" sz="2400" b="0" i="0" dirty="0">
                <a:solidFill>
                  <a:schemeClr val="accent2"/>
                </a:solidFill>
                <a:effectLst/>
                <a:latin typeface="Roboto"/>
              </a:rPr>
              <a:t>электромобили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Roboto"/>
              </a:rPr>
              <a:t>)</a:t>
            </a:r>
            <a:r>
              <a:rPr lang="ru-RU" sz="2400" b="0" i="0" dirty="0">
                <a:solidFill>
                  <a:schemeClr val="accent2"/>
                </a:solidFill>
                <a:effectLst/>
                <a:latin typeface="Roboto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ru-RU" sz="2400" b="0" i="0" dirty="0">
                <a:solidFill>
                  <a:schemeClr val="accent4"/>
                </a:solidFill>
                <a:effectLst/>
                <a:latin typeface="Roboto"/>
              </a:rPr>
              <a:t>Введение международных соглашений и нормативных актов, призванных регулировать использование опасных технологий в промышленности. В качестве примера можно привести знаменитый </a:t>
            </a:r>
            <a:r>
              <a:rPr lang="ru-RU" sz="2400" b="0" i="0" dirty="0" err="1">
                <a:solidFill>
                  <a:schemeClr val="accent4"/>
                </a:solidFill>
                <a:effectLst/>
                <a:latin typeface="Roboto"/>
              </a:rPr>
              <a:t>Монреальский</a:t>
            </a:r>
            <a:r>
              <a:rPr lang="ru-RU" sz="2400" b="0" i="0" dirty="0">
                <a:solidFill>
                  <a:schemeClr val="accent4"/>
                </a:solidFill>
                <a:effectLst/>
                <a:latin typeface="Roboto"/>
              </a:rPr>
              <a:t> протокол, вступивший в силу в 1989 году. В рамках этого документа страны договорились о постепенном выводе из производства веществ, разрушающих О3.</a:t>
            </a:r>
          </a:p>
          <a:p>
            <a:pPr>
              <a:buFont typeface="+mj-lt"/>
              <a:buAutoNum type="arabicPeriod"/>
            </a:pPr>
            <a:r>
              <a:rPr lang="ru-RU" sz="2400" b="0" i="0" dirty="0">
                <a:solidFill>
                  <a:schemeClr val="accent6"/>
                </a:solidFill>
                <a:effectLst/>
                <a:latin typeface="Roboto"/>
              </a:rPr>
              <a:t>Альтернативные источники питания (солнечная и ветровая энергия).</a:t>
            </a:r>
          </a:p>
          <a:p>
            <a:pPr>
              <a:buFont typeface="+mj-lt"/>
              <a:buAutoNum type="arabicPeriod"/>
            </a:pPr>
            <a:r>
              <a:rPr lang="ru-RU" sz="2400" b="0" i="0" dirty="0">
                <a:solidFill>
                  <a:srgbClr val="0070C0"/>
                </a:solidFill>
                <a:effectLst/>
                <a:latin typeface="Roboto"/>
              </a:rPr>
              <a:t>Меры по увеличени</a:t>
            </a:r>
            <a:r>
              <a:rPr lang="ru-RU" sz="2400" dirty="0">
                <a:solidFill>
                  <a:srgbClr val="0070C0"/>
                </a:solidFill>
                <a:latin typeface="Roboto"/>
              </a:rPr>
              <a:t>ю к</a:t>
            </a:r>
            <a:r>
              <a:rPr lang="ru-RU" sz="2400" b="0" i="0" dirty="0">
                <a:solidFill>
                  <a:srgbClr val="0070C0"/>
                </a:solidFill>
                <a:effectLst/>
                <a:latin typeface="Roboto"/>
              </a:rPr>
              <a:t>ислорода</a:t>
            </a:r>
            <a:r>
              <a:rPr lang="ru-RU" sz="2400" dirty="0">
                <a:solidFill>
                  <a:srgbClr val="0070C0"/>
                </a:solidFill>
                <a:latin typeface="Roboto"/>
              </a:rPr>
              <a:t> (</a:t>
            </a:r>
            <a:r>
              <a:rPr lang="ru-RU" sz="2400" b="0" i="0" dirty="0">
                <a:solidFill>
                  <a:srgbClr val="0070C0"/>
                </a:solidFill>
                <a:effectLst/>
                <a:latin typeface="Roboto"/>
              </a:rPr>
              <a:t>активная высадка зеленых насаждений).</a:t>
            </a:r>
          </a:p>
          <a:p>
            <a:pPr>
              <a:buFont typeface="+mj-lt"/>
              <a:buAutoNum type="arabicPeriod"/>
            </a:pPr>
            <a:r>
              <a:rPr lang="ru-RU" sz="2400" b="0" i="0" dirty="0">
                <a:solidFill>
                  <a:srgbClr val="7030A0"/>
                </a:solidFill>
                <a:effectLst/>
                <a:latin typeface="Roboto"/>
              </a:rPr>
              <a:t>Использование </a:t>
            </a:r>
            <a:r>
              <a:rPr lang="ru-RU" sz="2400" dirty="0">
                <a:solidFill>
                  <a:srgbClr val="7030A0"/>
                </a:solidFill>
                <a:latin typeface="Roboto"/>
              </a:rPr>
              <a:t>м</a:t>
            </a:r>
            <a:r>
              <a:rPr lang="ru-RU" sz="2400" b="0" i="0" dirty="0">
                <a:solidFill>
                  <a:srgbClr val="7030A0"/>
                </a:solidFill>
                <a:effectLst/>
                <a:latin typeface="Roboto"/>
              </a:rPr>
              <a:t>еханизмов, вырабатывающих озон в искусственных условиях. (применение озонаторов, электролиз хлорной кислоты)</a:t>
            </a:r>
          </a:p>
        </p:txBody>
      </p:sp>
    </p:spTree>
    <p:extLst>
      <p:ext uri="{BB962C8B-B14F-4D97-AF65-F5344CB8AC3E}">
        <p14:creationId xmlns:p14="http://schemas.microsoft.com/office/powerpoint/2010/main" val="29366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B5CE04D-2699-4E74-AA0A-BDBFE13D17DF}"/>
              </a:ext>
            </a:extLst>
          </p:cNvPr>
          <p:cNvSpPr/>
          <p:nvPr/>
        </p:nvSpPr>
        <p:spPr>
          <a:xfrm>
            <a:off x="1908796" y="2967335"/>
            <a:ext cx="8374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Озоновые дыры и Беларусь</a:t>
            </a:r>
          </a:p>
        </p:txBody>
      </p:sp>
    </p:spTree>
    <p:extLst>
      <p:ext uri="{BB962C8B-B14F-4D97-AF65-F5344CB8AC3E}">
        <p14:creationId xmlns:p14="http://schemas.microsoft.com/office/powerpoint/2010/main" val="239484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Карта Беларуси">
            <a:extLst>
              <a:ext uri="{FF2B5EF4-FFF2-40B4-BE49-F238E27FC236}">
                <a16:creationId xmlns:a16="http://schemas.microsoft.com/office/drawing/2014/main" id="{8CF4A6B1-FE9C-400E-AC7E-5FF9FFA9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40" y="1312172"/>
            <a:ext cx="44577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Галочка и крестик значок одобрения символ отклонения | Премиум векторы">
            <a:extLst>
              <a:ext uri="{FF2B5EF4-FFF2-40B4-BE49-F238E27FC236}">
                <a16:creationId xmlns:a16="http://schemas.microsoft.com/office/drawing/2014/main" id="{099B6B68-F92D-4349-9132-B8F3FDBFF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" r="44324"/>
          <a:stretch/>
        </p:blipFill>
        <p:spPr bwMode="auto">
          <a:xfrm>
            <a:off x="5955197" y="1942332"/>
            <a:ext cx="1039881" cy="9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Галочка и крестик значок одобрения символ отклонения | Премиум векторы">
            <a:extLst>
              <a:ext uri="{FF2B5EF4-FFF2-40B4-BE49-F238E27FC236}">
                <a16:creationId xmlns:a16="http://schemas.microsoft.com/office/drawing/2014/main" id="{C00E3A6B-830B-454B-9C62-B2C567711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2" b="4994"/>
          <a:stretch/>
        </p:blipFill>
        <p:spPr bwMode="auto">
          <a:xfrm>
            <a:off x="5978593" y="958229"/>
            <a:ext cx="805069" cy="87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764474-EADA-4FFF-9C46-07E4AC5C2E28}"/>
              </a:ext>
            </a:extLst>
          </p:cNvPr>
          <p:cNvSpPr/>
          <p:nvPr/>
        </p:nvSpPr>
        <p:spPr>
          <a:xfrm>
            <a:off x="7089499" y="958229"/>
            <a:ext cx="37529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Озоновые дыры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8CE01EC-185F-4911-99CE-07A348B2A188}"/>
              </a:ext>
            </a:extLst>
          </p:cNvPr>
          <p:cNvSpPr/>
          <p:nvPr/>
        </p:nvSpPr>
        <p:spPr>
          <a:xfrm>
            <a:off x="6995078" y="1942332"/>
            <a:ext cx="47475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Снижение плотности озонового слоя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2061B13-B2FC-4F81-83C5-B80DCB44F69A}"/>
              </a:ext>
            </a:extLst>
          </p:cNvPr>
          <p:cNvSpPr/>
          <p:nvPr/>
        </p:nvSpPr>
        <p:spPr>
          <a:xfrm>
            <a:off x="427383" y="958229"/>
            <a:ext cx="5377069" cy="48661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550EB4-D938-420B-B1ED-9B315BB69097}"/>
              </a:ext>
            </a:extLst>
          </p:cNvPr>
          <p:cNvSpPr/>
          <p:nvPr/>
        </p:nvSpPr>
        <p:spPr>
          <a:xfrm>
            <a:off x="7369404" y="3931431"/>
            <a:ext cx="2760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(2-3 дня)</a:t>
            </a:r>
          </a:p>
        </p:txBody>
      </p:sp>
    </p:spTree>
    <p:extLst>
      <p:ext uri="{BB962C8B-B14F-4D97-AF65-F5344CB8AC3E}">
        <p14:creationId xmlns:p14="http://schemas.microsoft.com/office/powerpoint/2010/main" val="72611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AB648B-8E81-4626-BB8B-698E428B50E2}"/>
              </a:ext>
            </a:extLst>
          </p:cNvPr>
          <p:cNvSpPr/>
          <p:nvPr/>
        </p:nvSpPr>
        <p:spPr>
          <a:xfrm>
            <a:off x="3813156" y="333465"/>
            <a:ext cx="4168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Безопасность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4D1AF6-731B-4CC4-8BBC-1F882EDC0331}"/>
              </a:ext>
            </a:extLst>
          </p:cNvPr>
          <p:cNvSpPr/>
          <p:nvPr/>
        </p:nvSpPr>
        <p:spPr>
          <a:xfrm>
            <a:off x="547135" y="2450501"/>
            <a:ext cx="484981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конце осени зимой</a:t>
            </a:r>
          </a:p>
        </p:txBody>
      </p:sp>
      <p:pic>
        <p:nvPicPr>
          <p:cNvPr id="4" name="Picture 12" descr="Галочка и крестик значок одобрения символ отклонения | Премиум векторы">
            <a:extLst>
              <a:ext uri="{FF2B5EF4-FFF2-40B4-BE49-F238E27FC236}">
                <a16:creationId xmlns:a16="http://schemas.microsoft.com/office/drawing/2014/main" id="{C69A19FD-3CFD-44D2-806D-21929EB91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" r="44324"/>
          <a:stretch/>
        </p:blipFill>
        <p:spPr bwMode="auto">
          <a:xfrm>
            <a:off x="2536136" y="1624279"/>
            <a:ext cx="1039881" cy="9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Галочка и крестик значок одобрения символ отклонения | Премиум векторы">
            <a:extLst>
              <a:ext uri="{FF2B5EF4-FFF2-40B4-BE49-F238E27FC236}">
                <a16:creationId xmlns:a16="http://schemas.microsoft.com/office/drawing/2014/main" id="{6FB7A8A7-F5F8-431A-8B94-9FB57D762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2" b="4994"/>
          <a:stretch/>
        </p:blipFill>
        <p:spPr bwMode="auto">
          <a:xfrm>
            <a:off x="8615985" y="1677027"/>
            <a:ext cx="805069" cy="87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C91E34-088C-4A54-B06B-F4C4919A0369}"/>
              </a:ext>
            </a:extLst>
          </p:cNvPr>
          <p:cNvSpPr/>
          <p:nvPr/>
        </p:nvSpPr>
        <p:spPr>
          <a:xfrm>
            <a:off x="5993778" y="2543946"/>
            <a:ext cx="48498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Весной, летом</a:t>
            </a:r>
          </a:p>
        </p:txBody>
      </p:sp>
      <p:pic>
        <p:nvPicPr>
          <p:cNvPr id="9218" name="Picture 2" descr="Времена года">
            <a:extLst>
              <a:ext uri="{FF2B5EF4-FFF2-40B4-BE49-F238E27FC236}">
                <a16:creationId xmlns:a16="http://schemas.microsoft.com/office/drawing/2014/main" id="{B1BFAF30-9A50-4A08-98E0-41731E65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582"/>
          <a:stretch/>
        </p:blipFill>
        <p:spPr bwMode="auto">
          <a:xfrm>
            <a:off x="3077391" y="4204827"/>
            <a:ext cx="1918756" cy="189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Времена года">
            <a:extLst>
              <a:ext uri="{FF2B5EF4-FFF2-40B4-BE49-F238E27FC236}">
                <a16:creationId xmlns:a16="http://schemas.microsoft.com/office/drawing/2014/main" id="{0C4024D4-B548-4C0A-9908-408234CB1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899135" y="4239901"/>
            <a:ext cx="1826257" cy="182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Времена года">
            <a:extLst>
              <a:ext uri="{FF2B5EF4-FFF2-40B4-BE49-F238E27FC236}">
                <a16:creationId xmlns:a16="http://schemas.microsoft.com/office/drawing/2014/main" id="{F5FD46DC-3D2C-4F0B-A92B-DA451F2E3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8796980" y="3771995"/>
            <a:ext cx="2095133" cy="20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Времена года">
            <a:extLst>
              <a:ext uri="{FF2B5EF4-FFF2-40B4-BE49-F238E27FC236}">
                <a16:creationId xmlns:a16="http://schemas.microsoft.com/office/drawing/2014/main" id="{3C9AEB3F-5E7C-4D93-B1D0-1D6C0DC13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2" r="50000"/>
          <a:stretch/>
        </p:blipFill>
        <p:spPr bwMode="auto">
          <a:xfrm>
            <a:off x="6418150" y="3796399"/>
            <a:ext cx="2095133" cy="207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5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B03314-D680-4302-BB28-87D386DC6774}"/>
              </a:ext>
            </a:extLst>
          </p:cNvPr>
          <p:cNvSpPr/>
          <p:nvPr/>
        </p:nvSpPr>
        <p:spPr>
          <a:xfrm>
            <a:off x="666086" y="2271596"/>
            <a:ext cx="108598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Особенности человека и воздействие на них УФ-лучей</a:t>
            </a:r>
          </a:p>
        </p:txBody>
      </p:sp>
    </p:spTree>
    <p:extLst>
      <p:ext uri="{BB962C8B-B14F-4D97-AF65-F5344CB8AC3E}">
        <p14:creationId xmlns:p14="http://schemas.microsoft.com/office/powerpoint/2010/main" val="134854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ecoidea.me/wp-content/uploads/2014/09/small_ozon.gif">
            <a:extLst>
              <a:ext uri="{FF2B5EF4-FFF2-40B4-BE49-F238E27FC236}">
                <a16:creationId xmlns:a16="http://schemas.microsoft.com/office/drawing/2014/main" id="{D8F215B7-E27A-4146-A937-5470FEBE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5" y="556424"/>
            <a:ext cx="10849860" cy="57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5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очему озоновые дыры образовываются именно над полюсами | Зелёная восьмёрка  | Дзен">
            <a:extLst>
              <a:ext uri="{FF2B5EF4-FFF2-40B4-BE49-F238E27FC236}">
                <a16:creationId xmlns:a16="http://schemas.microsoft.com/office/drawing/2014/main" id="{64324CC4-B149-44D2-A64D-A1A598CE6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165" y="-505838"/>
            <a:ext cx="14673425" cy="1030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19C9E6-699E-4755-9560-E4F4C03B0C13}"/>
              </a:ext>
            </a:extLst>
          </p:cNvPr>
          <p:cNvSpPr/>
          <p:nvPr/>
        </p:nvSpPr>
        <p:spPr>
          <a:xfrm>
            <a:off x="1121849" y="5407708"/>
            <a:ext cx="89755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3297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0C7A95-9FD6-43B2-839F-CE1EE5A95C82}"/>
              </a:ext>
            </a:extLst>
          </p:cNvPr>
          <p:cNvSpPr/>
          <p:nvPr/>
        </p:nvSpPr>
        <p:spPr>
          <a:xfrm>
            <a:off x="2134792" y="2967335"/>
            <a:ext cx="7922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Что такое озоновый слой?</a:t>
            </a:r>
          </a:p>
        </p:txBody>
      </p:sp>
    </p:spTree>
    <p:extLst>
      <p:ext uri="{BB962C8B-B14F-4D97-AF65-F5344CB8AC3E}">
        <p14:creationId xmlns:p14="http://schemas.microsoft.com/office/powerpoint/2010/main" val="125393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Что такое Озоновый слой - Узнай Что Такое">
            <a:extLst>
              <a:ext uri="{FF2B5EF4-FFF2-40B4-BE49-F238E27FC236}">
                <a16:creationId xmlns:a16="http://schemas.microsoft.com/office/drawing/2014/main" id="{F6CD1A90-32D3-4AC3-A0A2-0F2DE496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1" y="612844"/>
            <a:ext cx="7040388" cy="56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A128EC0-3602-4195-B351-80B244FC6DE9}"/>
              </a:ext>
            </a:extLst>
          </p:cNvPr>
          <p:cNvSpPr/>
          <p:nvPr/>
        </p:nvSpPr>
        <p:spPr>
          <a:xfrm>
            <a:off x="7730533" y="1034263"/>
            <a:ext cx="438195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Озоновый слой – это часть стратосферы с высоким содержанием озона.</a:t>
            </a:r>
            <a:br>
              <a:rPr lang="ru-RU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ru-RU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ru-RU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ru-RU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8C7EFEF-A6A9-4C46-B308-91E5DA5E3BFA}"/>
              </a:ext>
            </a:extLst>
          </p:cNvPr>
          <p:cNvSpPr/>
          <p:nvPr/>
        </p:nvSpPr>
        <p:spPr>
          <a:xfrm>
            <a:off x="2549860" y="3175551"/>
            <a:ext cx="2633869" cy="506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96D42D0-0155-4BC4-9050-21D90625F972}"/>
              </a:ext>
            </a:extLst>
          </p:cNvPr>
          <p:cNvSpPr/>
          <p:nvPr/>
        </p:nvSpPr>
        <p:spPr>
          <a:xfrm rot="9069445" flipV="1">
            <a:off x="5275743" y="2482564"/>
            <a:ext cx="2922692" cy="426851"/>
          </a:xfrm>
          <a:prstGeom prst="rightArrow">
            <a:avLst>
              <a:gd name="adj1" fmla="val 46079"/>
              <a:gd name="adj2" fmla="val 690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28" name="Picture 4" descr="O3 Измерение и анализ озона - EUROLAB">
            <a:extLst>
              <a:ext uri="{FF2B5EF4-FFF2-40B4-BE49-F238E27FC236}">
                <a16:creationId xmlns:a16="http://schemas.microsoft.com/office/drawing/2014/main" id="{4F3880A5-5374-4D6B-A297-41921ECD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837" y="4840355"/>
            <a:ext cx="1555343" cy="155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4732F05C-C8A4-4986-943D-44A886C7321A}"/>
              </a:ext>
            </a:extLst>
          </p:cNvPr>
          <p:cNvSpPr/>
          <p:nvPr/>
        </p:nvSpPr>
        <p:spPr>
          <a:xfrm>
            <a:off x="2127183" y="2464067"/>
            <a:ext cx="3368841" cy="1370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5274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УЛЬТРАФИОЛЕТ ГУБИТЕЛЕН ДЛЯ ВИРУСА">
            <a:extLst>
              <a:ext uri="{FF2B5EF4-FFF2-40B4-BE49-F238E27FC236}">
                <a16:creationId xmlns:a16="http://schemas.microsoft.com/office/drawing/2014/main" id="{31FF90E9-F51A-4367-A33B-AE34AB43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05" y="2447018"/>
            <a:ext cx="2677332" cy="168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O3 Измерение и анализ озона - EUROLAB">
            <a:extLst>
              <a:ext uri="{FF2B5EF4-FFF2-40B4-BE49-F238E27FC236}">
                <a16:creationId xmlns:a16="http://schemas.microsoft.com/office/drawing/2014/main" id="{7F45B8B3-E096-45AB-863A-E3DF8A64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11" y="1602180"/>
            <a:ext cx="3087780" cy="30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20387B-2AC2-4AF8-81A6-8D2BC1F6E48B}"/>
              </a:ext>
            </a:extLst>
          </p:cNvPr>
          <p:cNvSpPr/>
          <p:nvPr/>
        </p:nvSpPr>
        <p:spPr>
          <a:xfrm>
            <a:off x="1239410" y="238538"/>
            <a:ext cx="101011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/>
              <a:t>Озон поглощает “ближний” ультрафиолет,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E99CA3-AAA5-4663-AD58-221584734D55}"/>
              </a:ext>
            </a:extLst>
          </p:cNvPr>
          <p:cNvSpPr/>
          <p:nvPr/>
        </p:nvSpPr>
        <p:spPr>
          <a:xfrm>
            <a:off x="440611" y="5742299"/>
            <a:ext cx="115095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dirty="0"/>
              <a:t>который представляет наибольшую опасность для всего живого.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6" name="Picture 4" descr="Красивые картинки панды на рабочий стол (35 фото)">
            <a:extLst>
              <a:ext uri="{FF2B5EF4-FFF2-40B4-BE49-F238E27FC236}">
                <a16:creationId xmlns:a16="http://schemas.microsoft.com/office/drawing/2014/main" id="{DA395555-E8D2-4BE5-B2ED-A3F351BED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6" t="393" r="19565" b="1369"/>
          <a:stretch/>
        </p:blipFill>
        <p:spPr bwMode="auto">
          <a:xfrm>
            <a:off x="8610605" y="1869816"/>
            <a:ext cx="2876462" cy="28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Ножи PNG изображения прозрачные скачать бесплатно | PNGMart">
            <a:extLst>
              <a:ext uri="{FF2B5EF4-FFF2-40B4-BE49-F238E27FC236}">
                <a16:creationId xmlns:a16="http://schemas.microsoft.com/office/drawing/2014/main" id="{ADDB0CA7-6DFB-4683-A558-023C9AF9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85" y="2471616"/>
            <a:ext cx="2130654" cy="168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F8ABDC95-90DB-41BA-916F-8D0686020241}"/>
              </a:ext>
            </a:extLst>
          </p:cNvPr>
          <p:cNvSpPr/>
          <p:nvPr/>
        </p:nvSpPr>
        <p:spPr>
          <a:xfrm>
            <a:off x="3494182" y="1104234"/>
            <a:ext cx="4837390" cy="4151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537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775650-19E9-469B-B414-85A5ED027468}"/>
              </a:ext>
            </a:extLst>
          </p:cNvPr>
          <p:cNvSpPr/>
          <p:nvPr/>
        </p:nvSpPr>
        <p:spPr>
          <a:xfrm>
            <a:off x="330098" y="276687"/>
            <a:ext cx="1131536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Именно поэтому, когда озоновый слой образовался 1,85 </a:t>
            </a:r>
            <a:r>
              <a:rPr lang="ru-RU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млд</a:t>
            </a:r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лет назад всё живое начало выходить на воду</a:t>
            </a:r>
          </a:p>
        </p:txBody>
      </p:sp>
      <p:pic>
        <p:nvPicPr>
          <p:cNvPr id="4098" name="Picture 2" descr="Разрушение озонового слоя: причины и последствия: Статьи экологии ➕1,  07.06.2022">
            <a:extLst>
              <a:ext uri="{FF2B5EF4-FFF2-40B4-BE49-F238E27FC236}">
                <a16:creationId xmlns:a16="http://schemas.microsoft.com/office/drawing/2014/main" id="{BCF12156-76A8-441B-B0BA-27DFAD808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8" y="3889627"/>
            <a:ext cx="3258215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Что такое озоновый слой и почему его разрушение вредно? Описание, фото и  видео - «Как и Почему»">
            <a:extLst>
              <a:ext uri="{FF2B5EF4-FFF2-40B4-BE49-F238E27FC236}">
                <a16:creationId xmlns:a16="http://schemas.microsoft.com/office/drawing/2014/main" id="{AE381CF8-19DB-4ADD-9A03-EDC2C8D53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0" y="3287923"/>
            <a:ext cx="4130447" cy="309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Выход животных на сушу объяснили влиянием сильных приливов">
            <a:extLst>
              <a:ext uri="{FF2B5EF4-FFF2-40B4-BE49-F238E27FC236}">
                <a16:creationId xmlns:a16="http://schemas.microsoft.com/office/drawing/2014/main" id="{4BF0748C-50E5-41BD-9413-42688B17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714" y="3788077"/>
            <a:ext cx="3815547" cy="24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: развернутая 7">
            <a:extLst>
              <a:ext uri="{FF2B5EF4-FFF2-40B4-BE49-F238E27FC236}">
                <a16:creationId xmlns:a16="http://schemas.microsoft.com/office/drawing/2014/main" id="{57824359-BE22-4751-A8EA-FD9435D0C11E}"/>
              </a:ext>
            </a:extLst>
          </p:cNvPr>
          <p:cNvSpPr/>
          <p:nvPr/>
        </p:nvSpPr>
        <p:spPr>
          <a:xfrm>
            <a:off x="2325418" y="2510324"/>
            <a:ext cx="2351685" cy="127775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5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>
              <a:solidFill>
                <a:schemeClr val="tx1"/>
              </a:solidFill>
            </a:endParaRPr>
          </a:p>
        </p:txBody>
      </p:sp>
      <p:sp>
        <p:nvSpPr>
          <p:cNvPr id="9" name="Стрелка: развернутая 8">
            <a:extLst>
              <a:ext uri="{FF2B5EF4-FFF2-40B4-BE49-F238E27FC236}">
                <a16:creationId xmlns:a16="http://schemas.microsoft.com/office/drawing/2014/main" id="{2900A63F-05B5-4DDD-8C01-B4773FDBA010}"/>
              </a:ext>
            </a:extLst>
          </p:cNvPr>
          <p:cNvSpPr/>
          <p:nvPr/>
        </p:nvSpPr>
        <p:spPr>
          <a:xfrm rot="1029893">
            <a:off x="7002739" y="2474347"/>
            <a:ext cx="2566513" cy="1068793"/>
          </a:xfrm>
          <a:prstGeom prst="uturnArrow">
            <a:avLst>
              <a:gd name="adj1" fmla="val 26921"/>
              <a:gd name="adj2" fmla="val 25000"/>
              <a:gd name="adj3" fmla="val 25000"/>
              <a:gd name="adj4" fmla="val 39908"/>
              <a:gd name="adj5" fmla="val 7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2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5E0EDE-F54D-4A27-B38D-83911FBD0472}"/>
              </a:ext>
            </a:extLst>
          </p:cNvPr>
          <p:cNvSpPr/>
          <p:nvPr/>
        </p:nvSpPr>
        <p:spPr>
          <a:xfrm>
            <a:off x="215288" y="492491"/>
            <a:ext cx="115427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Озоновый слой поглощает </a:t>
            </a:r>
            <a:r>
              <a:rPr lang="ru-RU" sz="3600" dirty="0"/>
              <a:t>97-99% солнечного излучения.</a:t>
            </a:r>
            <a:br>
              <a:rPr lang="ru-RU" sz="3600" dirty="0"/>
            </a:br>
            <a:r>
              <a:rPr lang="ru-RU" sz="3600" dirty="0"/>
              <a:t>Это его главная функция.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5CFD6A-B961-48FE-98F3-93F05A6E6978}"/>
              </a:ext>
            </a:extLst>
          </p:cNvPr>
          <p:cNvSpPr/>
          <p:nvPr/>
        </p:nvSpPr>
        <p:spPr>
          <a:xfrm>
            <a:off x="365137" y="1884770"/>
            <a:ext cx="4995139" cy="49552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 небольших дозах УФ</a:t>
            </a:r>
            <a:r>
              <a:rPr lang="en-US" sz="28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br>
              <a:rPr lang="ru-RU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С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тимулирует выработку витамина D в человеческом организме</a:t>
            </a:r>
          </a:p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2. Способствует более активному поглощению кислорода тканями</a:t>
            </a:r>
          </a:p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3. Ускоряет обмен углеводов и белков</a:t>
            </a:r>
          </a:p>
          <a:p>
            <a:pPr algn="ctr"/>
            <a:endParaRPr lang="ru-RU" sz="36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F35CEA-277B-4792-BDF0-8537547CEE50}"/>
              </a:ext>
            </a:extLst>
          </p:cNvPr>
          <p:cNvSpPr/>
          <p:nvPr/>
        </p:nvSpPr>
        <p:spPr>
          <a:xfrm>
            <a:off x="5675587" y="1884770"/>
            <a:ext cx="637676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В случае превышения допустимого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 уровня воздействия УФ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br>
              <a:rPr lang="ru-RU" sz="2800" dirty="0">
                <a:solidFill>
                  <a:srgbClr val="FF0000"/>
                </a:solidFill>
              </a:rPr>
            </a:b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dirty="0">
                <a:solidFill>
                  <a:srgbClr val="FF0000"/>
                </a:solidFill>
              </a:rPr>
              <a:t> Смертельную опасность для человечества и всех живых микроорганизмов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dirty="0">
                <a:solidFill>
                  <a:srgbClr val="FF0000"/>
                </a:solidFill>
              </a:rPr>
              <a:t>- сильные ожоги кожных покровов</a:t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dirty="0">
                <a:solidFill>
                  <a:srgbClr val="FF0000"/>
                </a:solidFill>
              </a:rPr>
              <a:t>- учащение возникновения онкологических заболеваний </a:t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dirty="0">
                <a:solidFill>
                  <a:srgbClr val="FF0000"/>
                </a:solidFill>
              </a:rPr>
              <a:t>-  дегенеративные изменения в клетках</a:t>
            </a:r>
            <a:endParaRPr lang="ru-RU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8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060664-EFC5-45A8-8114-245D00BB54C6}"/>
              </a:ext>
            </a:extLst>
          </p:cNvPr>
          <p:cNvSpPr/>
          <p:nvPr/>
        </p:nvSpPr>
        <p:spPr>
          <a:xfrm>
            <a:off x="1851889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Разрушение озонового слоя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03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5ED8CE-39DE-4B82-A9C4-210CEAB95191}"/>
              </a:ext>
            </a:extLst>
          </p:cNvPr>
          <p:cNvSpPr/>
          <p:nvPr/>
        </p:nvSpPr>
        <p:spPr>
          <a:xfrm>
            <a:off x="1350065" y="494495"/>
            <a:ext cx="943023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Озоновые дыры – это область в озоновом слое, где уровень 03 снижается до опасно низких значений.  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Picture 2" descr="В стратосфере Земли обнаружена озоновая дыра в семь раз больше  антарктической">
            <a:extLst>
              <a:ext uri="{FF2B5EF4-FFF2-40B4-BE49-F238E27FC236}">
                <a16:creationId xmlns:a16="http://schemas.microsoft.com/office/drawing/2014/main" id="{BC05103C-8C3B-4864-ABF6-56688FC2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8" y="2630905"/>
            <a:ext cx="4515051" cy="277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Озоновые дыры: что это такое, как появляются и к чему приводят">
            <a:extLst>
              <a:ext uri="{FF2B5EF4-FFF2-40B4-BE49-F238E27FC236}">
                <a16:creationId xmlns:a16="http://schemas.microsoft.com/office/drawing/2014/main" id="{E647A4AE-24F6-4628-BA1A-A0E39EDE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35" y="2630905"/>
            <a:ext cx="4167237" cy="27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F153F4-F296-46E2-9C6F-B3D88D2B64B0}"/>
              </a:ext>
            </a:extLst>
          </p:cNvPr>
          <p:cNvSpPr/>
          <p:nvPr/>
        </p:nvSpPr>
        <p:spPr>
          <a:xfrm>
            <a:off x="5977288" y="2752826"/>
            <a:ext cx="658379" cy="2310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1D5328-F67C-4897-842C-C8053BB7533B}"/>
              </a:ext>
            </a:extLst>
          </p:cNvPr>
          <p:cNvSpPr/>
          <p:nvPr/>
        </p:nvSpPr>
        <p:spPr>
          <a:xfrm>
            <a:off x="5977288" y="4649480"/>
            <a:ext cx="658379" cy="41661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pic>
        <p:nvPicPr>
          <p:cNvPr id="10" name="Picture 4" descr="O3 Измерение и анализ озона - EUROLAB">
            <a:extLst>
              <a:ext uri="{FF2B5EF4-FFF2-40B4-BE49-F238E27FC236}">
                <a16:creationId xmlns:a16="http://schemas.microsoft.com/office/drawing/2014/main" id="{00C6457E-8816-4BB4-8FA5-14FFA1E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562" y="5239522"/>
            <a:ext cx="955940" cy="9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75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DF4C1E-BD69-4963-88BB-8FEA0ADB9BB9}"/>
              </a:ext>
            </a:extLst>
          </p:cNvPr>
          <p:cNvSpPr/>
          <p:nvPr/>
        </p:nvSpPr>
        <p:spPr>
          <a:xfrm>
            <a:off x="1527554" y="243386"/>
            <a:ext cx="88773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Причины возникновения озоновых дыр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21C312-B5B3-4918-B169-C4F50ABB7472}"/>
              </a:ext>
            </a:extLst>
          </p:cNvPr>
          <p:cNvSpPr/>
          <p:nvPr/>
        </p:nvSpPr>
        <p:spPr>
          <a:xfrm>
            <a:off x="6743924" y="2590344"/>
            <a:ext cx="4991366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Антропогенные</a:t>
            </a:r>
            <a:b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выхлопные </a:t>
            </a:r>
            <a:r>
              <a:rPr lang="ru-RU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газы</a:t>
            </a:r>
            <a:b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промышленное производство</a:t>
            </a:r>
            <a:b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азотные удобрения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15C17A-7203-4BEA-8219-F44CB713D6E8}"/>
              </a:ext>
            </a:extLst>
          </p:cNvPr>
          <p:cNvSpPr/>
          <p:nvPr/>
        </p:nvSpPr>
        <p:spPr>
          <a:xfrm>
            <a:off x="456710" y="2590345"/>
            <a:ext cx="4556952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Природного происхождения</a:t>
            </a:r>
            <a:b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полярные ночи</a:t>
            </a:r>
            <a:b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извержение вулканов</a:t>
            </a:r>
            <a:b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4C85018-D336-4585-95E1-EF719B3B9D73}"/>
              </a:ext>
            </a:extLst>
          </p:cNvPr>
          <p:cNvCxnSpPr>
            <a:cxnSpLocks/>
          </p:cNvCxnSpPr>
          <p:nvPr/>
        </p:nvCxnSpPr>
        <p:spPr>
          <a:xfrm flipH="1">
            <a:off x="2648558" y="1640366"/>
            <a:ext cx="739535" cy="900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78CB25D-4CFC-48A7-ACCB-BECE8034929E}"/>
              </a:ext>
            </a:extLst>
          </p:cNvPr>
          <p:cNvCxnSpPr>
            <a:cxnSpLocks/>
          </p:cNvCxnSpPr>
          <p:nvPr/>
        </p:nvCxnSpPr>
        <p:spPr>
          <a:xfrm>
            <a:off x="8108647" y="1494209"/>
            <a:ext cx="1006477" cy="912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99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255</Words>
  <Application>Microsoft Office PowerPoint</Application>
  <PresentationFormat>Широкоэкранный</PresentationFormat>
  <Paragraphs>40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Logash Polina</dc:creator>
  <cp:lastModifiedBy>Logash Polina</cp:lastModifiedBy>
  <cp:revision>18</cp:revision>
  <dcterms:created xsi:type="dcterms:W3CDTF">2023-09-12T11:51:22Z</dcterms:created>
  <dcterms:modified xsi:type="dcterms:W3CDTF">2023-09-13T15:30:57Z</dcterms:modified>
</cp:coreProperties>
</file>