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4:06:39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4:07:34.64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11979,'0'-5,"0"0,1 0,-1-1,1 1,0 0,1 0,-1 0,1 1,0-1,0 0,0 1,1-1,-1 1,1-1,0 1,1 0,-1 0,1 1,-1-1,2 0,22-20,-13 11,0 0,-1-1,-1-1,3-4,10-13,2 0,0 2,12-7,-26 23,11-14,-21 24,0-1,1 1,-1 0,1 0,0 0,1 0,-1 1,1-1,-1 1,1 0,38-17,-29 15,-1-1,0-1,0 0,-1-1,7-5,142-115,-148 117,-1 0,-1-1,0 0,0-1,0-1,-3 2,1 1,1 0,0 0,0 1,1 1,11-8,30-17,69-41,51-28,-45 26,11 1,1-3,-95 51,2 2,1 2,23-7,-19 9,-1-3,-1-2,-2-2,34-27,-2 2,4 3,-51 35,1 2,0 1,10-2,54-20,0-12,18-14,-61 31,49-19,-60 30,38-22,40-40,-69 45,2 1,5 1,-20 14,4-1,-1-3,39-28,10-24,-63 50,2 2,0 0,2 2,1 1,-10 7,-1-2,-1 0,0-1,15-17,-9 8,1 2,6-3,9-6,34-35,-50 42,2 1,1 1,1 1,28-15,-20 16,-1-1,-1-2,10-10,70-49,-66 49,45-40,-62 48,1 1,24-13,-16 12,22-21,-35 27,0 0,11-4,-13 8,0-1,22-19,-10 5,2 1,11-5,-23 15,-2-1,19-19,21-17,-48 42,21-15,-2-2,-1-1,9-12,-6 5,2 3,1 1,2 3,4 0,-13 8,22-13,10-2,-21 13,-2-1,26-23,10-10,37-18,12-9,91-53,-54 37,-101 54,-48 35,1 0,1 1,11-5,46-23,0-4,-30 18,1 2,2 2,-37 18,16-10,0-2,-1-1,-1-1,23-22,18-15,181-148,62-49,162-85,-301 211,94-93,-72 58,45-47,-17 14,70-70,-254 230,5-9,-2-2,-2-2,17-31,-28 40,-6 11,22-20,-25 28,-1 0,-1-1,4-8,4-5,1 0,2 2,27-25,17-19,30-42,196-215,-213 243,-22 22,58-48,-65 64,22-27,23-24,58-52,39-59,-125 133,36-42,-97 111,1 0,0 0,14-9,-14 12,-1-1,0 0,0 0,9-14,16-24,3 2,24-21,97-84,-36 36,-28 27,-30 28,24-30,-55 47,1-4,-11 12,2 2,9-7,54-53,88-84,6-6,-64 60,-22 28,93-70,-111 108,16-6,-81 53,-1-1,0-1,-1 0,-1-1,0 0,-1-1,1-3,0 1,-3 5,2 1,-1 1,1 0,1 0,7-3,-3 2,-1-1,-1-1,4-4,9-10,2 1,0 1,2 2,25-14,-47 30,0-1,0 0,-1-1,9-9,-12 10,2 0,-1 0,2 1,-1 1,1 0,7-4,-1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DC978-AFCC-4B28-89CF-49FF269B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508102-DC32-4C25-B64C-079F01F2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0C4C3-8687-41CA-9B05-3A66B914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A2F19-20C0-43D0-AE7F-A1AA24F1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C3018-BFF7-405B-83B1-F21E7FBA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1939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A4703-28D2-41CD-8919-B78524E1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E1E40B-6718-40F6-941B-F0724474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CA95B-EC20-4237-8475-F6932AB2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9470D0-D316-4479-B539-DABC2E3A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A6956-27BD-4997-AA2A-C6356D7D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8902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B7895A-F4A3-439C-9EEB-7D864AC4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E7FD88-CC80-4EEC-8E08-B395B2CF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24D6DE-0782-42C5-8097-B66D9995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0FCB31-1D1A-4C4D-A72E-C1FAD010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C1642-449B-44D8-A859-0DE67553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879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2A35F-351E-4434-B6A7-4382289B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4C748-1248-4C41-866E-03EB35A5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572CE-25ED-4D7A-87F2-2EC5AF4D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8F9A2-AE16-4C0B-B517-B944B63C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459E4-5DE6-429D-8086-94B1673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33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53631-4F15-472E-AA00-9BA87617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A17E6C-29F4-4108-8A8D-0FA42F5B5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2E11F-6527-40F7-86A7-E5473267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C6D92F-F4F9-4B7A-B47D-34DC9CCC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1704-3A0E-4D26-BBAB-4B23D1E4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1668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7C49C-1164-4B3A-80DE-60EED4F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4457F-7955-4DB9-8BD2-076256C9C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890778-3C1D-4312-BD52-94CB6726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DA66BD-B08D-4320-9335-E58933E7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21060-32AF-499C-B0ED-BCF2F622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01049-631A-4870-989B-18B0CFFE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692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B8F63-D967-4F8A-8689-AF911C4E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5B856-9B51-4B24-B722-0283FC17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BA867C-9861-4F70-A888-F13E61F8E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B8B1E0-80A3-402A-AFD6-53A002C05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F7B7C1-EC25-49AD-8F70-B70925992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22D998-AC28-41F7-A23B-98824734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40C0BD-4F8F-469A-97BD-464C59CC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355944-00DD-4CBD-AFDC-F305AAA2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1666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969FA-44EA-4887-B8A2-D0B86DDC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5B1910-6DB4-4583-A393-46FB5624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01219B-ED9C-4AF2-A3B2-A4CC1A04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A6AA5C-A88D-4398-B1CA-240BD9D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1045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58D0D2-B9DA-4077-AF19-B540DA72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5FED39-80D9-4FFB-88E4-37739F28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75CAC5-5A23-4DC4-B48F-B8CA499B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4411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485D3-E199-45EC-8C32-BB4FD7E1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E190-386F-4F92-9269-4107C9E6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009612-147C-4CB6-BA3C-794E9C2C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6919B-1506-4595-AF28-5325E9B1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DA94A8-91D1-420E-8266-6FA0885F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890C2-C5F8-44B5-9CF3-5ECA2216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4397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8E123-1C61-4E7A-9690-F60116BA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3EE8F6-BE42-46ED-BD1B-A1FF0ECB4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137CC-210A-4BFC-B66C-2584A7BF8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4A8FCE-4E0C-4235-9CDA-0A9FAFF9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7FF900-15E8-4275-B336-79AD491E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E549DA-A379-44D9-AC25-BB8677E1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8353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B9378-6B8C-47C9-8F1E-E918906C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3D013-C652-4D80-8088-B8F6E18F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9C8DA-8D92-4399-B237-0CBF629C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236-7ACC-48D1-870A-174A89B8E9A6}" type="datetimeFigureOut">
              <a:rPr lang="ru-BY" smtClean="0"/>
              <a:t>22.11.2023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4553BA-564B-45E9-BFE4-9FFC233B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24B89-2470-49BB-B359-5E760C40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1399-9EFF-4531-AF50-8CC54640F5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7333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6A9C12-D7EB-455B-86C1-0CFE8A8F4E48}"/>
              </a:ext>
            </a:extLst>
          </p:cNvPr>
          <p:cNvSpPr/>
          <p:nvPr/>
        </p:nvSpPr>
        <p:spPr>
          <a:xfrm>
            <a:off x="1856630" y="2263141"/>
            <a:ext cx="86679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Радиационный фон жилых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административных зданий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91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Что такое Радон? Как его принимать? Радон полезен?">
            <a:extLst>
              <a:ext uri="{FF2B5EF4-FFF2-40B4-BE49-F238E27FC236}">
                <a16:creationId xmlns:a16="http://schemas.microsoft.com/office/drawing/2014/main" id="{20C2F228-EEDE-4EED-BF88-2B3742396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3" r="55246"/>
          <a:stretch/>
        </p:blipFill>
        <p:spPr bwMode="auto">
          <a:xfrm>
            <a:off x="9764517" y="2500934"/>
            <a:ext cx="20574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946A1E-99BD-4B69-AEEC-79C77049705C}"/>
              </a:ext>
            </a:extLst>
          </p:cNvPr>
          <p:cNvSpPr/>
          <p:nvPr/>
        </p:nvSpPr>
        <p:spPr>
          <a:xfrm>
            <a:off x="1884206" y="322362"/>
            <a:ext cx="5261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Что такое ра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дон?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64836F-336B-4F6C-9A59-197FD104D876}"/>
              </a:ext>
            </a:extLst>
          </p:cNvPr>
          <p:cNvSpPr/>
          <p:nvPr/>
        </p:nvSpPr>
        <p:spPr>
          <a:xfrm>
            <a:off x="539048" y="1457325"/>
            <a:ext cx="899423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/>
              <a:t>Радон — это радиоактивный газ без запаха, цвета и вкуса. Радон образуется в процессе природного радиоактивного распада урана, который присутствует во всех горных породах и почвах. Радон может также присутствовать в воде.</a:t>
            </a:r>
          </a:p>
          <a:p>
            <a:endParaRPr lang="ru-RU" dirty="0"/>
          </a:p>
          <a:p>
            <a:r>
              <a:rPr lang="ru-RU" dirty="0"/>
              <a:t>Высвобождаясь из грунта в воздух, радон распадается с образованием радиоактивных частиц. Когда мы дышим, эти частицы осаждаются на клетках эпителия дыхательных путей, что чревато повреждением ДНК клеток и может привести к развитию рака легких.</a:t>
            </a:r>
          </a:p>
          <a:p>
            <a:endParaRPr lang="ru-RU" dirty="0"/>
          </a:p>
          <a:p>
            <a:r>
              <a:rPr lang="ru-RU" dirty="0"/>
              <a:t>Концентрация радона в атмосферном воздухе быстро падает до очень низкого уровня и, как правило, не представляет опасности. Средний уровень концентрации радона</a:t>
            </a:r>
            <a:r>
              <a:rPr lang="ru-RU" i="1" dirty="0"/>
              <a:t> </a:t>
            </a:r>
            <a:r>
              <a:rPr lang="ru-RU" dirty="0"/>
              <a:t>в атмосферном воздухе</a:t>
            </a:r>
            <a:r>
              <a:rPr lang="ru-RU" baseline="30000" dirty="0"/>
              <a:t>1</a:t>
            </a:r>
            <a:r>
              <a:rPr lang="ru-RU" dirty="0"/>
              <a:t> колеблется в диапазоне 5-15 Бк/м</a:t>
            </a:r>
            <a:r>
              <a:rPr lang="ru-RU" baseline="30000" dirty="0"/>
              <a:t>3</a:t>
            </a:r>
            <a:r>
              <a:rPr lang="ru-RU" dirty="0"/>
              <a:t>. Однако внутри помещений, а также в плохо проветриваемых местах концентрация выше, причем наиболее высокие уровни концентрации наблюдаются в шахтах, пещерах и водоочистных сооружениях. В зданиях, например в жилых домах, школах и офисных помещениях, уровни концентрации радона могут сильно варьироваться – от 10 Бк/м</a:t>
            </a:r>
            <a:r>
              <a:rPr lang="ru-RU" baseline="30000" dirty="0"/>
              <a:t>3</a:t>
            </a:r>
            <a:r>
              <a:rPr lang="ru-RU" dirty="0"/>
              <a:t> до более 10 000 Бк/м</a:t>
            </a:r>
            <a:r>
              <a:rPr lang="ru-RU" baseline="30000" dirty="0"/>
              <a:t>3</a:t>
            </a:r>
            <a:r>
              <a:rPr lang="ru-RU" dirty="0"/>
              <a:t>. Учитывая свойства радона, можно сделать вывод, что находящиеся в таких зданиях люди, возможно, сами того не сознавая, живут или работают в условиях очень высокой концентрации радона.</a:t>
            </a:r>
          </a:p>
        </p:txBody>
      </p:sp>
    </p:spTree>
    <p:extLst>
      <p:ext uri="{BB962C8B-B14F-4D97-AF65-F5344CB8AC3E}">
        <p14:creationId xmlns:p14="http://schemas.microsoft.com/office/powerpoint/2010/main" val="282529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АДОН: ИСТОРИЯ, СВОЙСТВА, ЗНАЧЕНИЕ | Институт радиобиологии НАН Беларуси">
            <a:extLst>
              <a:ext uri="{FF2B5EF4-FFF2-40B4-BE49-F238E27FC236}">
                <a16:creationId xmlns:a16="http://schemas.microsoft.com/office/drawing/2014/main" id="{1946A402-D240-4569-8E9E-F96BFACB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0"/>
            <a:ext cx="8308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3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Город Минск. Столица Беларуси. Minsk. Справочник Минска. Фотоальбом Минска. Карта  Минска.">
            <a:extLst>
              <a:ext uri="{FF2B5EF4-FFF2-40B4-BE49-F238E27FC236}">
                <a16:creationId xmlns:a16="http://schemas.microsoft.com/office/drawing/2014/main" id="{0F17619F-ADF4-46C7-9A22-8BDFF556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07" y="0"/>
            <a:ext cx="8594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C2D7329-5AF9-431B-BD8E-42B09B73500F}"/>
                  </a:ext>
                </a:extLst>
              </p14:cNvPr>
              <p14:cNvContentPartPr/>
              <p14:nvPr/>
            </p14:nvContentPartPr>
            <p14:xfrm>
              <a:off x="-914823" y="864188"/>
              <a:ext cx="360" cy="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C2D7329-5AF9-431B-BD8E-42B09B7350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23463" y="8555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4C1504A9-B9CE-4B9B-A7E6-68C0C3B18DC3}"/>
                  </a:ext>
                </a:extLst>
              </p14:cNvPr>
              <p14:cNvContentPartPr/>
              <p14:nvPr/>
            </p14:nvContentPartPr>
            <p14:xfrm>
              <a:off x="3895857" y="1978748"/>
              <a:ext cx="5278680" cy="431280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4C1504A9-B9CE-4B9B-A7E6-68C0C3B18D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1857" y="1870748"/>
                <a:ext cx="5386320" cy="45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70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Борьба с радоном в жилищном секторе | Uatom.org">
            <a:extLst>
              <a:ext uri="{FF2B5EF4-FFF2-40B4-BE49-F238E27FC236}">
                <a16:creationId xmlns:a16="http://schemas.microsoft.com/office/drawing/2014/main" id="{2E8C8B7A-A0DC-442B-A090-DA7B1B7F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31" y="0"/>
            <a:ext cx="7759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9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57EF04-D3E6-42E5-9E93-E6A49B526337}"/>
              </a:ext>
            </a:extLst>
          </p:cNvPr>
          <p:cNvSpPr/>
          <p:nvPr/>
        </p:nvSpPr>
        <p:spPr>
          <a:xfrm>
            <a:off x="702367" y="541539"/>
            <a:ext cx="103466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rgbClr val="3C4245"/>
                </a:solidFill>
                <a:effectLst/>
                <a:latin typeface="Noto Sans"/>
              </a:rPr>
              <a:t>Способы снижения концентрации радон </a:t>
            </a:r>
          </a:p>
          <a:p>
            <a:r>
              <a:rPr lang="ru-RU" sz="3200" b="1" i="0" dirty="0">
                <a:solidFill>
                  <a:srgbClr val="3C4245"/>
                </a:solidFill>
                <a:effectLst/>
                <a:latin typeface="Noto Sans"/>
              </a:rPr>
              <a:t>внутри помещений: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CC4F0-0C27-48E4-8F76-59D56A284EF1}"/>
              </a:ext>
            </a:extLst>
          </p:cNvPr>
          <p:cNvSpPr/>
          <p:nvPr/>
        </p:nvSpPr>
        <p:spPr>
          <a:xfrm>
            <a:off x="702367" y="2424575"/>
            <a:ext cx="110953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C4245"/>
                </a:solidFill>
                <a:effectLst/>
                <a:latin typeface="Noto Sans"/>
              </a:rPr>
              <a:t>более интенсивная вентиляция подпольного пространства;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C4245"/>
                </a:solidFill>
                <a:effectLst/>
                <a:latin typeface="Noto Sans"/>
              </a:rPr>
              <a:t>обустройство системы отвода радона в подвальном помещении или под монолитным полом на грунтовом основании;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C4245"/>
                </a:solidFill>
                <a:effectLst/>
                <a:latin typeface="Noto Sans"/>
              </a:rPr>
              <a:t>предотвращение поступления радона из подвального пространства в жилые помещения;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C4245"/>
                </a:solidFill>
                <a:effectLst/>
                <a:latin typeface="Noto Sans"/>
              </a:rPr>
              <a:t>устранение трещин и щелей в полах и стенах;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C4245"/>
                </a:solidFill>
                <a:effectLst/>
                <a:latin typeface="Noto Sans"/>
              </a:rPr>
              <a:t>улучшение вентилирования здания, особенно в контексте энергосбережения.</a:t>
            </a:r>
          </a:p>
        </p:txBody>
      </p:sp>
    </p:spTree>
    <p:extLst>
      <p:ext uri="{BB962C8B-B14F-4D97-AF65-F5344CB8AC3E}">
        <p14:creationId xmlns:p14="http://schemas.microsoft.com/office/powerpoint/2010/main" val="3378181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166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Logash Polina</dc:creator>
  <cp:lastModifiedBy>Logash Polina</cp:lastModifiedBy>
  <cp:revision>7</cp:revision>
  <dcterms:created xsi:type="dcterms:W3CDTF">2023-11-22T13:38:23Z</dcterms:created>
  <dcterms:modified xsi:type="dcterms:W3CDTF">2023-11-22T15:36:01Z</dcterms:modified>
</cp:coreProperties>
</file>