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95fbdaf0_1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495fbdaf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59039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5903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95fbdaf0_1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95fbdaf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95fbdaf0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95fbdaf0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495fbdaf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495fbda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95fbdaf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495fbdaf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495fbdaf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495fbdaf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</a:t>
            </a:r>
            <a:r>
              <a:rPr b="0" lang="ru" sz="3177"/>
              <a:t>— Electronic Mail</a:t>
            </a:r>
            <a:endParaRPr b="0" sz="3177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April</a:t>
            </a:r>
            <a:r>
              <a:rPr lang="ru"/>
              <a:t>-2022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877475" y="462825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POP 3</a:t>
            </a:r>
            <a:endParaRPr sz="3600"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50235" r="3536" t="0"/>
          <a:stretch/>
        </p:blipFill>
        <p:spPr>
          <a:xfrm>
            <a:off x="0" y="462825"/>
            <a:ext cx="4377726" cy="47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877475" y="2571750"/>
            <a:ext cx="3981900" cy="17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550">
                <a:solidFill>
                  <a:srgbClr val="7A7A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protocol provides a simple, standardized way for users to access mailboxes. It download messages to their computers in one shot to minimize internet costs.</a:t>
            </a:r>
            <a:endParaRPr sz="15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4877475" y="1275625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ru" sz="1650">
                <a:solidFill>
                  <a:srgbClr val="7A7A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 Office Protocol 3</a:t>
            </a:r>
            <a:endParaRPr b="1" sz="16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29575" y="205100"/>
            <a:ext cx="3077400" cy="4481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SMTP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Simple Mail Transfer Protocol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Protocol is used ONLY when you </a:t>
            </a:r>
            <a:r>
              <a:rPr lang="ru" sz="1600" u="sng"/>
              <a:t>send</a:t>
            </a:r>
            <a:r>
              <a:rPr lang="ru" sz="1600"/>
              <a:t> email to another email users.</a:t>
            </a:r>
            <a:endParaRPr sz="16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800100"/>
            <a:ext cx="55245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29575" y="205100"/>
            <a:ext cx="3077400" cy="4481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HTTP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Hyper Text</a:t>
            </a:r>
            <a:r>
              <a:rPr lang="ru" sz="1600"/>
              <a:t> Transfer Protocol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Is not protocol dedicated for email but it can be used for accessing mailbox.</a:t>
            </a:r>
            <a:endParaRPr sz="1600"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900" y="1366600"/>
            <a:ext cx="5432225" cy="215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1800" y="1318650"/>
            <a:ext cx="227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Web-based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0" y="2008375"/>
            <a:ext cx="1114450" cy="11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225" y="2459600"/>
            <a:ext cx="1114450" cy="11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100" y="3574055"/>
            <a:ext cx="1114449" cy="10364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5807825" y="1318650"/>
            <a:ext cx="2277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Email-Clients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9402" y="2023342"/>
            <a:ext cx="1114449" cy="109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3825" y="3371550"/>
            <a:ext cx="2745600" cy="144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7800" y="1194525"/>
            <a:ext cx="768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Structure of the Email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500" y="1888525"/>
            <a:ext cx="7233000" cy="29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13" y="152400"/>
            <a:ext cx="53335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/>
          <p:nvPr/>
        </p:nvCxnSpPr>
        <p:spPr>
          <a:xfrm flipH="1" rot="10800000">
            <a:off x="5233350" y="871050"/>
            <a:ext cx="486300" cy="6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/>
          <p:nvPr/>
        </p:nvCxnSpPr>
        <p:spPr>
          <a:xfrm flipH="1" rot="10800000">
            <a:off x="5873100" y="806900"/>
            <a:ext cx="588600" cy="8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288" y="161288"/>
            <a:ext cx="5303425" cy="48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2579950" y="499825"/>
            <a:ext cx="4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To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579950" y="818150"/>
            <a:ext cx="27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CC - Carbon Copy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079450" y="1085400"/>
            <a:ext cx="31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BCC - Blind carbon copy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00138"/>
            <a:ext cx="78867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694950" y="225600"/>
            <a:ext cx="34062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Email Formats</a:t>
            </a:r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227250" y="1187025"/>
            <a:ext cx="3316800" cy="7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150"/>
              <a:t>Plain Text (.txt)</a:t>
            </a:r>
            <a:endParaRPr b="0" sz="1844"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0" y="1124625"/>
            <a:ext cx="4400700" cy="7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150"/>
              <a:t>Rich Text Format </a:t>
            </a:r>
            <a:r>
              <a:rPr lang="ru" sz="3150"/>
              <a:t>(.rtf)</a:t>
            </a:r>
            <a:endParaRPr b="0" sz="1844"/>
          </a:p>
        </p:txBody>
      </p:sp>
      <p:sp>
        <p:nvSpPr>
          <p:cNvPr id="132" name="Google Shape;132;p19"/>
          <p:cNvSpPr txBox="1"/>
          <p:nvPr/>
        </p:nvSpPr>
        <p:spPr>
          <a:xfrm>
            <a:off x="2029700" y="3038475"/>
            <a:ext cx="73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85125" y="3140575"/>
            <a:ext cx="3167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Can be read by anyone, regardless of the Email app they use.</a:t>
            </a:r>
            <a:endParaRPr sz="12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2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ru" sz="12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Doesn’t offer any text formatting options.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208775" y="3140575"/>
            <a:ext cx="37128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Allows text formatting options and inserting pictures and graphics</a:t>
            </a:r>
            <a:r>
              <a:rPr lang="ru" sz="12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2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ru" sz="12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It cannot be read by all email applications.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50" y="1896225"/>
            <a:ext cx="1800075" cy="10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5977" y="1901325"/>
            <a:ext cx="1800074" cy="10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Which Protocols used in e-mail?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877475" y="462825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IMAP</a:t>
            </a:r>
            <a:endParaRPr sz="3600"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877475" y="1275625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ru" sz="1672">
                <a:solidFill>
                  <a:srgbClr val="7A7A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Internet Message Access Protocol</a:t>
            </a:r>
            <a:endParaRPr b="1" sz="1672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3374" r="50397" t="0"/>
          <a:stretch/>
        </p:blipFill>
        <p:spPr>
          <a:xfrm>
            <a:off x="0" y="462825"/>
            <a:ext cx="4377726" cy="47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877475" y="2571750"/>
            <a:ext cx="3981900" cy="17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577">
                <a:solidFill>
                  <a:srgbClr val="7A7A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 a standard client/server protocol for accessing e-mail from local server. It works well over slow connections and low data transfer.</a:t>
            </a:r>
            <a:endParaRPr sz="1977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