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4"/>
  </p:sldMasterIdLst>
  <p:notesMasterIdLst>
    <p:notesMasterId r:id="rId16"/>
  </p:notesMasterIdLst>
  <p:sldIdLst>
    <p:sldId id="256" r:id="rId5"/>
    <p:sldId id="299" r:id="rId6"/>
    <p:sldId id="295" r:id="rId7"/>
    <p:sldId id="292" r:id="rId8"/>
    <p:sldId id="301" r:id="rId9"/>
    <p:sldId id="293" r:id="rId10"/>
    <p:sldId id="294" r:id="rId11"/>
    <p:sldId id="302" r:id="rId12"/>
    <p:sldId id="296" r:id="rId13"/>
    <p:sldId id="298" r:id="rId14"/>
    <p:sldId id="29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79" autoAdjust="0"/>
    <p:restoredTop sz="95405" autoAdjust="0"/>
  </p:normalViewPr>
  <p:slideViewPr>
    <p:cSldViewPr snapToGrid="0" showGuides="1">
      <p:cViewPr varScale="1">
        <p:scale>
          <a:sx n="65" d="100"/>
          <a:sy n="65" d="100"/>
        </p:scale>
        <p:origin x="532" y="4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26"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DD24AC-0AD0-4EA7-90C0-2084F3A7B8DC}" type="datetimeFigureOut">
              <a:rPr lang="en-US" smtClean="0"/>
              <a:t>1/2/2019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F6CB22-D86D-46D5-8F2A-AF963D771E9D}" type="slidenum">
              <a:rPr lang="en-US" smtClean="0"/>
              <a:t>‹#›</a:t>
            </a:fld>
            <a:endParaRPr lang="en-US"/>
          </a:p>
        </p:txBody>
      </p:sp>
    </p:spTree>
    <p:extLst>
      <p:ext uri="{BB962C8B-B14F-4D97-AF65-F5344CB8AC3E}">
        <p14:creationId xmlns:p14="http://schemas.microsoft.com/office/powerpoint/2010/main" val="12924270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itle 1"/>
          <p:cNvSpPr txBox="1">
            <a:spLocks/>
          </p:cNvSpPr>
          <p:nvPr userDrawn="1"/>
        </p:nvSpPr>
        <p:spPr>
          <a:xfrm>
            <a:off x="365896" y="964050"/>
            <a:ext cx="9642513" cy="428387"/>
          </a:xfrm>
          <a:prstGeom prst="rect">
            <a:avLst/>
          </a:prstGeom>
        </p:spPr>
        <p:txBody>
          <a:bodyPr vert="horz" wrap="square" lIns="91440" tIns="45720" rIns="91440" bIns="45720" rtlCol="0" anchor="t">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lnSpc>
                <a:spcPts val="2800"/>
              </a:lnSpc>
            </a:pPr>
            <a:r>
              <a:rPr lang="en-US" sz="2300" dirty="0">
                <a:solidFill>
                  <a:srgbClr val="002868"/>
                </a:solidFill>
                <a:latin typeface="Segoe UI" panose="020B0502040204020203" pitchFamily="34" charset="0"/>
                <a:cs typeface="Segoe UI" panose="020B0502040204020203" pitchFamily="34" charset="0"/>
              </a:rPr>
              <a:t>Cambridge International Systems, Inc</a:t>
            </a:r>
            <a:r>
              <a:rPr lang="en-US" sz="2300" dirty="0" smtClean="0">
                <a:solidFill>
                  <a:srgbClr val="002868"/>
                </a:solidFill>
                <a:latin typeface="Segoe UI" panose="020B0502040204020203" pitchFamily="34" charset="0"/>
                <a:cs typeface="Segoe UI" panose="020B0502040204020203" pitchFamily="34" charset="0"/>
              </a:rPr>
              <a:t>.</a:t>
            </a:r>
          </a:p>
        </p:txBody>
      </p:sp>
      <p:sp>
        <p:nvSpPr>
          <p:cNvPr id="3" name="Title 2"/>
          <p:cNvSpPr>
            <a:spLocks noGrp="1"/>
          </p:cNvSpPr>
          <p:nvPr>
            <p:ph type="title"/>
          </p:nvPr>
        </p:nvSpPr>
        <p:spPr>
          <a:xfrm>
            <a:off x="365896" y="1508125"/>
            <a:ext cx="10515600" cy="454025"/>
          </a:xfrm>
          <a:prstGeom prst="rect">
            <a:avLst/>
          </a:prstGeom>
        </p:spPr>
        <p:txBody>
          <a:bodyPr/>
          <a:lstStyle>
            <a:lvl1pPr>
              <a:defRPr sz="2300" b="0" baseline="0">
                <a:solidFill>
                  <a:srgbClr val="009AD4"/>
                </a:solidFill>
                <a:latin typeface="Segoe UI" panose="020B0502040204020203" pitchFamily="34" charset="0"/>
                <a:ea typeface="Segoe UI" panose="020B0502040204020203" pitchFamily="34" charset="0"/>
                <a:cs typeface="Segoe UI" panose="020B0502040204020203"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2541401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730312" y="538682"/>
            <a:ext cx="11074400" cy="5334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730312" y="1526641"/>
            <a:ext cx="11074400" cy="304800"/>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322088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15400" y="4114800"/>
            <a:ext cx="2768600" cy="1219200"/>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4114800"/>
            <a:ext cx="8102600" cy="1219200"/>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2376985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3" name="Slide Number Placeholder 3"/>
          <p:cNvSpPr>
            <a:spLocks/>
          </p:cNvSpPr>
          <p:nvPr userDrawn="1"/>
        </p:nvSpPr>
        <p:spPr bwMode="auto">
          <a:xfrm>
            <a:off x="8737600" y="6416676"/>
            <a:ext cx="2844800" cy="365125"/>
          </a:xfrm>
          <a:prstGeom prst="rect">
            <a:avLst/>
          </a:prstGeom>
          <a:noFill/>
          <a:ln w="9525">
            <a:noFill/>
            <a:miter lim="800000"/>
            <a:headEnd/>
            <a:tailEnd/>
          </a:ln>
        </p:spPr>
        <p:txBody>
          <a:bodyPr anchor="ctr"/>
          <a:lstStyle/>
          <a:p>
            <a:pPr algn="r">
              <a:defRPr/>
            </a:pPr>
            <a:fld id="{A2D5835E-AC28-43A9-AEED-993DD6578D81}" type="slidenum">
              <a:rPr lang="en-US" sz="1200">
                <a:solidFill>
                  <a:srgbClr val="5F5F5F"/>
                </a:solidFill>
              </a:rPr>
              <a:pPr algn="r">
                <a:defRPr/>
              </a:pPr>
              <a:t>‹#›</a:t>
            </a:fld>
            <a:endParaRPr lang="en-US" sz="1200" dirty="0">
              <a:solidFill>
                <a:srgbClr val="5F5F5F"/>
              </a:solidFill>
            </a:endParaRPr>
          </a:p>
        </p:txBody>
      </p:sp>
      <p:sp>
        <p:nvSpPr>
          <p:cNvPr id="5" name="Title 4"/>
          <p:cNvSpPr>
            <a:spLocks noGrp="1"/>
          </p:cNvSpPr>
          <p:nvPr>
            <p:ph type="title"/>
          </p:nvPr>
        </p:nvSpPr>
        <p:spPr>
          <a:xfrm>
            <a:off x="730312" y="538682"/>
            <a:ext cx="11074400" cy="533400"/>
          </a:xfrm>
          <a:prstGeom prst="rect">
            <a:avLst/>
          </a:prstGeom>
        </p:spPr>
        <p:txBody>
          <a:bodyPr/>
          <a:lstStyle>
            <a:lvl1pPr>
              <a:defRPr b="1"/>
            </a:lvl1pPr>
          </a:lstStyle>
          <a:p>
            <a:r>
              <a:rPr lang="en-US" smtClean="0"/>
              <a:t>Click to edit Master title style</a:t>
            </a:r>
            <a:endParaRPr lang="en-US" dirty="0"/>
          </a:p>
        </p:txBody>
      </p:sp>
    </p:spTree>
    <p:extLst>
      <p:ext uri="{BB962C8B-B14F-4D97-AF65-F5344CB8AC3E}">
        <p14:creationId xmlns:p14="http://schemas.microsoft.com/office/powerpoint/2010/main" val="1827590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3" name="Slide Number Placeholder 3"/>
          <p:cNvSpPr>
            <a:spLocks/>
          </p:cNvSpPr>
          <p:nvPr userDrawn="1"/>
        </p:nvSpPr>
        <p:spPr bwMode="auto">
          <a:xfrm>
            <a:off x="8737600" y="6416676"/>
            <a:ext cx="2844800" cy="365125"/>
          </a:xfrm>
          <a:prstGeom prst="rect">
            <a:avLst/>
          </a:prstGeom>
          <a:noFill/>
          <a:ln w="9525">
            <a:noFill/>
            <a:miter lim="800000"/>
            <a:headEnd/>
            <a:tailEnd/>
          </a:ln>
        </p:spPr>
        <p:txBody>
          <a:bodyPr anchor="ctr"/>
          <a:lstStyle/>
          <a:p>
            <a:pPr algn="r">
              <a:defRPr/>
            </a:pPr>
            <a:fld id="{A2D5835E-AC28-43A9-AEED-993DD6578D81}" type="slidenum">
              <a:rPr lang="en-US" sz="1200">
                <a:solidFill>
                  <a:srgbClr val="5F5F5F"/>
                </a:solidFill>
              </a:rPr>
              <a:pPr algn="r">
                <a:defRPr/>
              </a:pPr>
              <a:t>‹#›</a:t>
            </a:fld>
            <a:endParaRPr lang="en-US" sz="1200" dirty="0">
              <a:solidFill>
                <a:srgbClr val="5F5F5F"/>
              </a:solidFill>
            </a:endParaRPr>
          </a:p>
        </p:txBody>
      </p:sp>
      <p:sp>
        <p:nvSpPr>
          <p:cNvPr id="5" name="Title 4"/>
          <p:cNvSpPr>
            <a:spLocks noGrp="1"/>
          </p:cNvSpPr>
          <p:nvPr>
            <p:ph type="title"/>
          </p:nvPr>
        </p:nvSpPr>
        <p:spPr>
          <a:xfrm>
            <a:off x="730312" y="538682"/>
            <a:ext cx="11074400" cy="533400"/>
          </a:xfrm>
          <a:prstGeom prst="rect">
            <a:avLst/>
          </a:prstGeom>
        </p:spPr>
        <p:txBody>
          <a:bodyPr/>
          <a:lstStyle>
            <a:lvl1pPr>
              <a:defRPr b="1"/>
            </a:lvl1pPr>
          </a:lstStyle>
          <a:p>
            <a:r>
              <a:rPr lang="en-US" smtClean="0"/>
              <a:t>Click to edit Master title style</a:t>
            </a:r>
            <a:endParaRPr lang="en-US" dirty="0"/>
          </a:p>
        </p:txBody>
      </p:sp>
    </p:spTree>
    <p:extLst>
      <p:ext uri="{BB962C8B-B14F-4D97-AF65-F5344CB8AC3E}">
        <p14:creationId xmlns:p14="http://schemas.microsoft.com/office/powerpoint/2010/main" val="37144248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ntent Slide">
    <p:bg>
      <p:bgPr>
        <a:solidFill>
          <a:schemeClr val="bg1"/>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668" y="-1"/>
            <a:ext cx="12166915" cy="1095022"/>
          </a:xfrm>
          <a:prstGeom prst="rect">
            <a:avLst/>
          </a:prstGeom>
        </p:spPr>
      </p:pic>
      <p:sp>
        <p:nvSpPr>
          <p:cNvPr id="2" name="Title 1"/>
          <p:cNvSpPr>
            <a:spLocks noGrp="1"/>
          </p:cNvSpPr>
          <p:nvPr>
            <p:ph type="title" idx="4294967295"/>
          </p:nvPr>
        </p:nvSpPr>
        <p:spPr>
          <a:xfrm>
            <a:off x="352677" y="431799"/>
            <a:ext cx="8920684" cy="1658258"/>
          </a:xfrm>
          <a:prstGeom prst="rect">
            <a:avLst/>
          </a:prstGeom>
        </p:spPr>
        <p:txBody>
          <a:bodyPr anchor="t"/>
          <a:lstStyle/>
          <a:p>
            <a:r>
              <a:rPr lang="en-US" b="1" dirty="0" smtClean="0">
                <a:solidFill>
                  <a:schemeClr val="bg1"/>
                </a:solidFill>
                <a:ea typeface="Segoe Print" charset="0"/>
                <a:cs typeface="Segoe Print" charset="0"/>
              </a:rPr>
              <a:t>Title</a:t>
            </a:r>
            <a:endParaRPr lang="en-US" b="1" kern="1200" dirty="0">
              <a:solidFill>
                <a:schemeClr val="bg1"/>
              </a:solidFill>
              <a:ea typeface="Segoe Print" charset="0"/>
              <a:cs typeface="Segoe Print" charset="0"/>
            </a:endParaRPr>
          </a:p>
        </p:txBody>
      </p:sp>
      <p:sp>
        <p:nvSpPr>
          <p:cNvPr id="7" name="Content Placeholder 6"/>
          <p:cNvSpPr>
            <a:spLocks noGrp="1"/>
          </p:cNvSpPr>
          <p:nvPr>
            <p:ph sz="quarter" idx="13"/>
          </p:nvPr>
        </p:nvSpPr>
        <p:spPr>
          <a:xfrm>
            <a:off x="352425" y="1363237"/>
            <a:ext cx="11229975" cy="4761337"/>
          </a:xfrm>
          <a:prstGeom prst="rect">
            <a:avLst/>
          </a:prstGeom>
        </p:spPr>
        <p:txBody>
          <a:bodyPr/>
          <a:lstStyle>
            <a:lvl1pPr marL="342900" indent="-342900">
              <a:buFont typeface="Wingdings" panose="05000000000000000000" pitchFamily="2" charset="2"/>
              <a:buChar char="q"/>
              <a:defRPr b="0" baseline="0">
                <a:solidFill>
                  <a:srgbClr val="1F497D"/>
                </a:solidFill>
              </a:defRPr>
            </a:lvl1pPr>
            <a:lvl2pPr>
              <a:defRPr sz="1800" baseline="0">
                <a:solidFill>
                  <a:srgbClr val="1F497D"/>
                </a:solidFill>
              </a:defRPr>
            </a:lvl2pPr>
            <a:lvl3pPr>
              <a:defRPr sz="1600" baseline="0">
                <a:solidFill>
                  <a:srgbClr val="1F497D"/>
                </a:solidFill>
              </a:defRPr>
            </a:lvl3pPr>
            <a:lvl4pPr>
              <a:defRPr sz="1600" baseline="0">
                <a:solidFill>
                  <a:srgbClr val="1F497D"/>
                </a:solidFill>
              </a:defRPr>
            </a:lvl4pPr>
            <a:lvl5pPr>
              <a:defRPr sz="1600" baseline="0">
                <a:solidFill>
                  <a:srgbClr val="1F497D"/>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652000" y="136962"/>
            <a:ext cx="2129608" cy="821099"/>
          </a:xfrm>
          <a:prstGeom prst="rect">
            <a:avLst/>
          </a:prstGeom>
        </p:spPr>
      </p:pic>
      <p:sp>
        <p:nvSpPr>
          <p:cNvPr id="10" name="Slide Number Placeholder 9"/>
          <p:cNvSpPr>
            <a:spLocks noGrp="1"/>
          </p:cNvSpPr>
          <p:nvPr>
            <p:ph type="sldNum" sz="quarter" idx="14"/>
          </p:nvPr>
        </p:nvSpPr>
        <p:spPr/>
        <p:txBody>
          <a:bodyPr/>
          <a:lstStyle/>
          <a:p>
            <a:fld id="{94D79ED2-3E3E-4A95-AEE9-34B4317D8446}" type="slidenum">
              <a:rPr lang="en-US" smtClean="0"/>
              <a:t>‹#›</a:t>
            </a:fld>
            <a:endParaRPr lang="en-US"/>
          </a:p>
        </p:txBody>
      </p:sp>
    </p:spTree>
    <p:extLst>
      <p:ext uri="{BB962C8B-B14F-4D97-AF65-F5344CB8AC3E}">
        <p14:creationId xmlns:p14="http://schemas.microsoft.com/office/powerpoint/2010/main" val="6593936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730312" y="1526641"/>
            <a:ext cx="11074400" cy="3048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itle 3"/>
          <p:cNvSpPr>
            <a:spLocks noGrp="1"/>
          </p:cNvSpPr>
          <p:nvPr>
            <p:ph type="title"/>
          </p:nvPr>
        </p:nvSpPr>
        <p:spPr>
          <a:xfrm>
            <a:off x="730312" y="538682"/>
            <a:ext cx="11074400" cy="533400"/>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3542388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4087" y="4062869"/>
            <a:ext cx="10363200" cy="1362075"/>
          </a:xfrm>
          <a:prstGeom prst="rect">
            <a:avLst/>
          </a:prstGeom>
        </p:spPr>
        <p:txBody>
          <a:bodyPr anchor="t"/>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431947" y="833470"/>
            <a:ext cx="10363200" cy="1500187"/>
          </a:xfrm>
          <a:prstGeom prst="rect">
            <a:avLst/>
          </a:prstGeom>
        </p:spPr>
        <p:txBody>
          <a:bodyPr anchor="b"/>
          <a:lstStyle>
            <a:lvl1pPr marL="0" indent="0">
              <a:buNone/>
              <a:defRPr sz="2000">
                <a:solidFill>
                  <a:srgbClr val="FF0000"/>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9976812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30312" y="538682"/>
            <a:ext cx="11074400" cy="5334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5029200"/>
            <a:ext cx="5435600" cy="3048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248400" y="5029200"/>
            <a:ext cx="5435600" cy="3048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430701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737409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730312" y="538682"/>
            <a:ext cx="11074400" cy="533400"/>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29658390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2916279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102101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8" name="Rectangle 12"/>
          <p:cNvSpPr>
            <a:spLocks/>
          </p:cNvSpPr>
          <p:nvPr/>
        </p:nvSpPr>
        <p:spPr bwMode="auto">
          <a:xfrm>
            <a:off x="609601" y="6629400"/>
            <a:ext cx="2258484" cy="152400"/>
          </a:xfrm>
          <a:prstGeom prst="rect">
            <a:avLst/>
          </a:prstGeom>
          <a:noFill/>
          <a:ln>
            <a:noFill/>
          </a:ln>
          <a:extLst/>
        </p:spPr>
        <p:txBody>
          <a:bodyPr lIns="0" tIns="0" rIns="0" bIns="0" anchor="ctr"/>
          <a:lstStyle/>
          <a:p>
            <a:pPr defTabSz="846138">
              <a:lnSpc>
                <a:spcPct val="50000"/>
              </a:lnSpc>
              <a:defRPr/>
            </a:pPr>
            <a:endParaRPr lang="en-US" sz="900" dirty="0">
              <a:solidFill>
                <a:srgbClr val="000000"/>
              </a:solidFill>
              <a:ea typeface="ヒラギノ角ゴ Pro W3"/>
              <a:cs typeface="ヒラギノ角ゴ Pro W3"/>
              <a:sym typeface="Arial" charset="0"/>
            </a:endParaRPr>
          </a:p>
        </p:txBody>
      </p:sp>
      <p:sp>
        <p:nvSpPr>
          <p:cNvPr id="1029" name="Rectangle 5"/>
          <p:cNvSpPr>
            <a:spLocks noChangeArrowheads="1"/>
          </p:cNvSpPr>
          <p:nvPr/>
        </p:nvSpPr>
        <p:spPr bwMode="auto">
          <a:xfrm>
            <a:off x="5892800" y="2590801"/>
            <a:ext cx="65" cy="553998"/>
          </a:xfrm>
          <a:prstGeom prst="rect">
            <a:avLst/>
          </a:prstGeom>
          <a:noFill/>
          <a:ln>
            <a:noFill/>
          </a:ln>
          <a:effectLst/>
          <a:extLst/>
        </p:spPr>
        <p:txBody>
          <a:bodyPr wrap="none" lIns="0" tIns="0" rIns="0" bIns="0">
            <a:spAutoFit/>
          </a:bodyPr>
          <a:lstStyle/>
          <a:p>
            <a:pPr eaLnBrk="0" hangingPunct="0">
              <a:defRPr/>
            </a:pPr>
            <a:r>
              <a:rPr lang="en-US" dirty="0">
                <a:solidFill>
                  <a:srgbClr val="000000"/>
                </a:solidFill>
                <a:latin typeface="+mn-lt"/>
                <a:ea typeface="ＭＳ Ｐゴシック" charset="-128"/>
                <a:cs typeface="+mn-cs"/>
              </a:rPr>
              <a:t/>
            </a:r>
            <a:br>
              <a:rPr lang="en-US" dirty="0">
                <a:solidFill>
                  <a:srgbClr val="000000"/>
                </a:solidFill>
                <a:latin typeface="+mn-lt"/>
                <a:ea typeface="ＭＳ Ｐゴシック" charset="-128"/>
                <a:cs typeface="+mn-cs"/>
              </a:rPr>
            </a:br>
            <a:endParaRPr lang="en-US" dirty="0">
              <a:solidFill>
                <a:srgbClr val="000000"/>
              </a:solidFill>
              <a:latin typeface="+mn-lt"/>
              <a:ea typeface="ＭＳ Ｐゴシック" charset="-128"/>
              <a:cs typeface="+mn-cs"/>
            </a:endParaRPr>
          </a:p>
        </p:txBody>
      </p:sp>
      <p:pic>
        <p:nvPicPr>
          <p:cNvPr id="8" name="Picture 7"/>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0" y="2752928"/>
            <a:ext cx="12192000" cy="4114800"/>
          </a:xfrm>
          <a:prstGeom prst="rect">
            <a:avLst/>
          </a:prstGeom>
        </p:spPr>
      </p:pic>
      <p:pic>
        <p:nvPicPr>
          <p:cNvPr id="9" name="Picture 8"/>
          <p:cNvPicPr>
            <a:picLocks noChangeAspect="1" noChangeArrowheads="1"/>
          </p:cNvPicPr>
          <p:nvPr userDrawn="1"/>
        </p:nvPicPr>
        <p:blipFill>
          <a:blip r:embed="rId16" cstate="print">
            <a:extLst>
              <a:ext uri="{28A0092B-C50C-407E-A947-70E740481C1C}">
                <a14:useLocalDpi xmlns:a14="http://schemas.microsoft.com/office/drawing/2010/main" val="0"/>
              </a:ext>
            </a:extLst>
          </a:blip>
          <a:stretch>
            <a:fillRect/>
          </a:stretch>
        </p:blipFill>
        <p:spPr bwMode="auto">
          <a:xfrm>
            <a:off x="365896" y="5504344"/>
            <a:ext cx="2478905" cy="954713"/>
          </a:xfrm>
          <a:prstGeom prst="rect">
            <a:avLst/>
          </a:prstGeom>
          <a:noFill/>
          <a:ln>
            <a:noFill/>
          </a:ln>
          <a:effectLst/>
          <a:extLst>
            <a:ext uri="{909E8E84-426E-40DD-AFC4-6F175D3DCCD1}">
              <a14:hiddenFill xmlns:a14="http://schemas.microsoft.com/office/drawing/2010/main">
                <a:solidFill>
                  <a:srgbClr val="FFFFFE"/>
                </a:solidFill>
              </a14:hiddenFill>
            </a:ext>
            <a:ext uri="{91240B29-F687-4F45-9708-019B960494DF}">
              <a14:hiddenLine xmlns:a14="http://schemas.microsoft.com/office/drawing/2010/main" w="9525" algn="in">
                <a:solidFill>
                  <a:srgbClr val="212120"/>
                </a:solidFill>
                <a:miter lim="800000"/>
                <a:headEnd/>
                <a:tailEnd/>
              </a14:hiddenLine>
            </a:ext>
            <a:ext uri="{AF507438-7753-43E0-B8FC-AC1667EBCBE1}">
              <a14:hiddenEffects xmlns:a14="http://schemas.microsoft.com/office/drawing/2010/main">
                <a:effectLst>
                  <a:outerShdw dist="35921" dir="2700000" algn="ctr" rotWithShape="0">
                    <a:srgbClr val="DCD6D4"/>
                  </a:outerShdw>
                </a:effectLst>
              </a14:hiddenEffects>
            </a:ext>
          </a:extLst>
        </p:spPr>
      </p:pic>
      <p:sp>
        <p:nvSpPr>
          <p:cNvPr id="10" name="Slide Number Placeholder 6"/>
          <p:cNvSpPr txBox="1">
            <a:spLocks/>
          </p:cNvSpPr>
          <p:nvPr userDrawn="1"/>
        </p:nvSpPr>
        <p:spPr>
          <a:xfrm>
            <a:off x="9823533" y="5181600"/>
            <a:ext cx="2156800" cy="1600200"/>
          </a:xfrm>
          <a:prstGeom prst="rect">
            <a:avLst/>
          </a:prstGeom>
        </p:spPr>
        <p:txBody>
          <a:bodyPr vert="horz" lIns="91440" tIns="45720" rIns="91440" bIns="45720" rtlCol="0" anchor="t"/>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fontAlgn="auto">
              <a:spcBef>
                <a:spcPts val="0"/>
              </a:spcBef>
              <a:spcAft>
                <a:spcPts val="0"/>
              </a:spcAft>
            </a:pPr>
            <a:endParaRPr lang="en-US" sz="950" b="1" dirty="0">
              <a:solidFill>
                <a:prstClr val="white"/>
              </a:solidFill>
              <a:cs typeface="Arial" panose="020B0604020202020204" pitchFamily="34" charset="0"/>
            </a:endParaRPr>
          </a:p>
          <a:p>
            <a:pPr algn="l" fontAlgn="auto">
              <a:spcBef>
                <a:spcPts val="0"/>
              </a:spcBef>
              <a:spcAft>
                <a:spcPts val="0"/>
              </a:spcAft>
            </a:pPr>
            <a:r>
              <a:rPr lang="en-US" sz="950" b="1" dirty="0">
                <a:solidFill>
                  <a:prstClr val="white"/>
                </a:solidFill>
                <a:cs typeface="Arial" panose="020B0604020202020204" pitchFamily="34" charset="0"/>
              </a:rPr>
              <a:t>U.S. Offices</a:t>
            </a:r>
          </a:p>
          <a:p>
            <a:pPr algn="l" fontAlgn="auto">
              <a:spcBef>
                <a:spcPts val="0"/>
              </a:spcBef>
              <a:spcAft>
                <a:spcPts val="0"/>
              </a:spcAft>
            </a:pPr>
            <a:r>
              <a:rPr lang="en-US" sz="950" dirty="0">
                <a:solidFill>
                  <a:prstClr val="white"/>
                </a:solidFill>
                <a:cs typeface="Arial" panose="020B0604020202020204" pitchFamily="34" charset="0"/>
              </a:rPr>
              <a:t>Florida, South Carolina, Pennsylvania, and Virginia</a:t>
            </a:r>
            <a:br>
              <a:rPr lang="en-US" sz="950" dirty="0">
                <a:solidFill>
                  <a:prstClr val="white"/>
                </a:solidFill>
                <a:cs typeface="Arial" panose="020B0604020202020204" pitchFamily="34" charset="0"/>
              </a:rPr>
            </a:br>
            <a:endParaRPr lang="en-US" sz="950" dirty="0">
              <a:solidFill>
                <a:prstClr val="white"/>
              </a:solidFill>
              <a:cs typeface="Arial" panose="020B0604020202020204" pitchFamily="34" charset="0"/>
            </a:endParaRPr>
          </a:p>
          <a:p>
            <a:pPr algn="l" fontAlgn="auto">
              <a:spcBef>
                <a:spcPts val="0"/>
              </a:spcBef>
              <a:spcAft>
                <a:spcPts val="0"/>
              </a:spcAft>
            </a:pPr>
            <a:r>
              <a:rPr lang="en-US" sz="950" b="1" dirty="0">
                <a:solidFill>
                  <a:prstClr val="white"/>
                </a:solidFill>
                <a:cs typeface="Arial" panose="020B0604020202020204" pitchFamily="34" charset="0"/>
              </a:rPr>
              <a:t>International Offices</a:t>
            </a:r>
          </a:p>
          <a:p>
            <a:pPr algn="l" fontAlgn="auto">
              <a:spcBef>
                <a:spcPts val="0"/>
              </a:spcBef>
              <a:spcAft>
                <a:spcPts val="0"/>
              </a:spcAft>
            </a:pPr>
            <a:r>
              <a:rPr lang="en-US" sz="950" dirty="0">
                <a:solidFill>
                  <a:prstClr val="white"/>
                </a:solidFill>
                <a:cs typeface="Arial" panose="020B0604020202020204" pitchFamily="34" charset="0"/>
              </a:rPr>
              <a:t>Bahrain and Colombia</a:t>
            </a:r>
          </a:p>
          <a:p>
            <a:pPr algn="l" fontAlgn="auto">
              <a:spcBef>
                <a:spcPts val="0"/>
              </a:spcBef>
              <a:spcAft>
                <a:spcPts val="0"/>
              </a:spcAft>
            </a:pPr>
            <a:endParaRPr lang="en-US" sz="950" dirty="0">
              <a:solidFill>
                <a:prstClr val="white"/>
              </a:solidFill>
              <a:cs typeface="Arial" panose="020B0604020202020204" pitchFamily="34" charset="0"/>
            </a:endParaRPr>
          </a:p>
          <a:p>
            <a:pPr algn="l" fontAlgn="auto">
              <a:spcBef>
                <a:spcPts val="0"/>
              </a:spcBef>
              <a:spcAft>
                <a:spcPts val="0"/>
              </a:spcAft>
            </a:pPr>
            <a:r>
              <a:rPr lang="en-US" sz="950" dirty="0">
                <a:solidFill>
                  <a:prstClr val="white"/>
                </a:solidFill>
                <a:cs typeface="Arial" panose="020B0604020202020204" pitchFamily="34" charset="0"/>
              </a:rPr>
              <a:t>ISO 9001:2008 certified</a:t>
            </a:r>
          </a:p>
          <a:p>
            <a:pPr algn="l" fontAlgn="auto">
              <a:spcBef>
                <a:spcPts val="0"/>
              </a:spcBef>
              <a:spcAft>
                <a:spcPts val="0"/>
              </a:spcAft>
            </a:pPr>
            <a:r>
              <a:rPr lang="en-US" sz="950" dirty="0">
                <a:solidFill>
                  <a:prstClr val="white"/>
                </a:solidFill>
                <a:cs typeface="Arial" panose="020B0604020202020204" pitchFamily="34" charset="0"/>
              </a:rPr>
              <a:t>Cage Code 1POS1 </a:t>
            </a:r>
          </a:p>
          <a:p>
            <a:pPr algn="l" fontAlgn="auto">
              <a:spcBef>
                <a:spcPts val="0"/>
              </a:spcBef>
              <a:spcAft>
                <a:spcPts val="0"/>
              </a:spcAft>
            </a:pPr>
            <a:endParaRPr lang="en-US" sz="1000" dirty="0">
              <a:solidFill>
                <a:srgbClr val="002868"/>
              </a:solidFill>
              <a:latin typeface="Trebuchet MS" panose="020B0603020202020204" pitchFamily="34" charset="0"/>
            </a:endParaRPr>
          </a:p>
        </p:txBody>
      </p:sp>
      <p:sp>
        <p:nvSpPr>
          <p:cNvPr id="11" name="Rectangle 10"/>
          <p:cNvSpPr/>
          <p:nvPr userDrawn="1"/>
        </p:nvSpPr>
        <p:spPr>
          <a:xfrm>
            <a:off x="7083413" y="5334000"/>
            <a:ext cx="2616236" cy="823302"/>
          </a:xfrm>
          <a:prstGeom prst="rect">
            <a:avLst/>
          </a:prstGeom>
        </p:spPr>
        <p:txBody>
          <a:bodyPr wrap="square">
            <a:spAutoFit/>
          </a:bodyPr>
          <a:lstStyle/>
          <a:p>
            <a:pPr fontAlgn="auto">
              <a:spcBef>
                <a:spcPts val="0"/>
              </a:spcBef>
              <a:spcAft>
                <a:spcPts val="0"/>
              </a:spcAft>
            </a:pPr>
            <a:r>
              <a:rPr lang="en-US" sz="950" b="1" dirty="0">
                <a:solidFill>
                  <a:prstClr val="white"/>
                </a:solidFill>
                <a:latin typeface="Arial" panose="020B0604020202020204" pitchFamily="34" charset="0"/>
                <a:cs typeface="Arial" panose="020B0604020202020204" pitchFamily="34" charset="0"/>
              </a:rPr>
              <a:t>Corporate Headquarters</a:t>
            </a:r>
          </a:p>
          <a:p>
            <a:pPr fontAlgn="auto">
              <a:spcBef>
                <a:spcPts val="0"/>
              </a:spcBef>
              <a:spcAft>
                <a:spcPts val="0"/>
              </a:spcAft>
            </a:pPr>
            <a:r>
              <a:rPr lang="en-US" sz="950" dirty="0">
                <a:solidFill>
                  <a:prstClr val="white"/>
                </a:solidFill>
                <a:latin typeface="Arial" panose="020B0604020202020204" pitchFamily="34" charset="0"/>
                <a:cs typeface="Arial" panose="020B0604020202020204" pitchFamily="34" charset="0"/>
              </a:rPr>
              <a:t>2300 Clarendon Blvd., Suite 705</a:t>
            </a:r>
          </a:p>
          <a:p>
            <a:pPr fontAlgn="auto">
              <a:spcBef>
                <a:spcPts val="0"/>
              </a:spcBef>
              <a:spcAft>
                <a:spcPts val="0"/>
              </a:spcAft>
            </a:pPr>
            <a:r>
              <a:rPr lang="en-US" sz="950" dirty="0">
                <a:solidFill>
                  <a:prstClr val="white"/>
                </a:solidFill>
                <a:latin typeface="Arial" panose="020B0604020202020204" pitchFamily="34" charset="0"/>
                <a:cs typeface="Arial" panose="020B0604020202020204" pitchFamily="34" charset="0"/>
              </a:rPr>
              <a:t>Arlington, VA 22201</a:t>
            </a:r>
          </a:p>
          <a:p>
            <a:pPr fontAlgn="auto">
              <a:spcBef>
                <a:spcPts val="0"/>
              </a:spcBef>
              <a:spcAft>
                <a:spcPts val="0"/>
              </a:spcAft>
            </a:pPr>
            <a:r>
              <a:rPr lang="en-US" sz="950" dirty="0">
                <a:solidFill>
                  <a:prstClr val="white"/>
                </a:solidFill>
                <a:latin typeface="Arial" panose="020B0604020202020204" pitchFamily="34" charset="0"/>
                <a:cs typeface="Arial" panose="020B0604020202020204" pitchFamily="34" charset="0"/>
              </a:rPr>
              <a:t>571.319.8900</a:t>
            </a:r>
          </a:p>
          <a:p>
            <a:pPr fontAlgn="auto">
              <a:spcBef>
                <a:spcPts val="0"/>
              </a:spcBef>
              <a:spcAft>
                <a:spcPts val="0"/>
              </a:spcAft>
            </a:pPr>
            <a:r>
              <a:rPr lang="en-US" sz="950" dirty="0">
                <a:solidFill>
                  <a:prstClr val="white"/>
                </a:solidFill>
                <a:latin typeface="Arial" panose="020B0604020202020204" pitchFamily="34" charset="0"/>
                <a:cs typeface="Arial" panose="020B0604020202020204" pitchFamily="34" charset="0"/>
              </a:rPr>
              <a:t>www.cbridgeinc.com</a:t>
            </a:r>
          </a:p>
        </p:txBody>
      </p:sp>
      <p:sp>
        <p:nvSpPr>
          <p:cNvPr id="12" name="Slide Number Placeholder 11"/>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D79ED2-3E3E-4A95-AEE9-34B4317D8446}" type="slidenum">
              <a:rPr lang="en-US" smtClean="0"/>
              <a:t>‹#›</a:t>
            </a:fld>
            <a:endParaRPr lang="en-US"/>
          </a:p>
        </p:txBody>
      </p:sp>
    </p:spTree>
    <p:extLst>
      <p:ext uri="{BB962C8B-B14F-4D97-AF65-F5344CB8AC3E}">
        <p14:creationId xmlns:p14="http://schemas.microsoft.com/office/powerpoint/2010/main" val="3818472151"/>
      </p:ext>
    </p:extLst>
  </p:cSld>
  <p:clrMap bg1="lt1" tx1="dk1" bg2="lt2" tx2="dk2" accent1="accent1" accent2="accent2" accent3="accent3" accent4="accent4" accent5="accent5" accent6="accent6" hlink="hlink" folHlink="folHlink"/>
  <p:sldLayoutIdLst>
    <p:sldLayoutId id="2147483673"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hf hdr="0" ftr="0" dt="0"/>
  <p:txStyles>
    <p:titleStyle>
      <a:lvl1pPr algn="l" defTabSz="846138" rtl="0" eaLnBrk="0" fontAlgn="base" hangingPunct="0">
        <a:spcBef>
          <a:spcPct val="0"/>
        </a:spcBef>
        <a:spcAft>
          <a:spcPct val="0"/>
        </a:spcAft>
        <a:defRPr sz="3600" b="1">
          <a:solidFill>
            <a:schemeClr val="bg1"/>
          </a:solidFill>
          <a:latin typeface="+mj-lt"/>
          <a:ea typeface="+mj-ea"/>
          <a:cs typeface="+mj-cs"/>
        </a:defRPr>
      </a:lvl1pPr>
      <a:lvl2pPr algn="l" defTabSz="846138" rtl="0" eaLnBrk="0" fontAlgn="base" hangingPunct="0">
        <a:spcBef>
          <a:spcPct val="0"/>
        </a:spcBef>
        <a:spcAft>
          <a:spcPct val="0"/>
        </a:spcAft>
        <a:defRPr sz="3600" b="1">
          <a:solidFill>
            <a:schemeClr val="bg1"/>
          </a:solidFill>
          <a:latin typeface="Times New Roman" pitchFamily="18" charset="0"/>
        </a:defRPr>
      </a:lvl2pPr>
      <a:lvl3pPr algn="l" defTabSz="846138" rtl="0" eaLnBrk="0" fontAlgn="base" hangingPunct="0">
        <a:spcBef>
          <a:spcPct val="0"/>
        </a:spcBef>
        <a:spcAft>
          <a:spcPct val="0"/>
        </a:spcAft>
        <a:defRPr sz="3600" b="1">
          <a:solidFill>
            <a:schemeClr val="bg1"/>
          </a:solidFill>
          <a:latin typeface="Times New Roman" pitchFamily="18" charset="0"/>
        </a:defRPr>
      </a:lvl3pPr>
      <a:lvl4pPr algn="l" defTabSz="846138" rtl="0" eaLnBrk="0" fontAlgn="base" hangingPunct="0">
        <a:spcBef>
          <a:spcPct val="0"/>
        </a:spcBef>
        <a:spcAft>
          <a:spcPct val="0"/>
        </a:spcAft>
        <a:defRPr sz="3600" b="1">
          <a:solidFill>
            <a:schemeClr val="bg1"/>
          </a:solidFill>
          <a:latin typeface="Times New Roman" pitchFamily="18" charset="0"/>
        </a:defRPr>
      </a:lvl4pPr>
      <a:lvl5pPr algn="l" defTabSz="846138" rtl="0" eaLnBrk="0" fontAlgn="base" hangingPunct="0">
        <a:spcBef>
          <a:spcPct val="0"/>
        </a:spcBef>
        <a:spcAft>
          <a:spcPct val="0"/>
        </a:spcAft>
        <a:defRPr sz="3600" b="1">
          <a:solidFill>
            <a:schemeClr val="bg1"/>
          </a:solidFill>
          <a:latin typeface="Times New Roman" pitchFamily="18" charset="0"/>
        </a:defRPr>
      </a:lvl5pPr>
      <a:lvl6pPr marL="457200" algn="l" defTabSz="846138" rtl="0" fontAlgn="base">
        <a:spcBef>
          <a:spcPct val="0"/>
        </a:spcBef>
        <a:spcAft>
          <a:spcPct val="0"/>
        </a:spcAft>
        <a:defRPr sz="3600" b="1">
          <a:solidFill>
            <a:schemeClr val="bg1"/>
          </a:solidFill>
          <a:latin typeface="Times New Roman" pitchFamily="18" charset="0"/>
        </a:defRPr>
      </a:lvl6pPr>
      <a:lvl7pPr marL="914400" algn="l" defTabSz="846138" rtl="0" fontAlgn="base">
        <a:spcBef>
          <a:spcPct val="0"/>
        </a:spcBef>
        <a:spcAft>
          <a:spcPct val="0"/>
        </a:spcAft>
        <a:defRPr sz="3600" b="1">
          <a:solidFill>
            <a:schemeClr val="bg1"/>
          </a:solidFill>
          <a:latin typeface="Times New Roman" pitchFamily="18" charset="0"/>
        </a:defRPr>
      </a:lvl7pPr>
      <a:lvl8pPr marL="1371600" algn="l" defTabSz="846138" rtl="0" fontAlgn="base">
        <a:spcBef>
          <a:spcPct val="0"/>
        </a:spcBef>
        <a:spcAft>
          <a:spcPct val="0"/>
        </a:spcAft>
        <a:defRPr sz="3600" b="1">
          <a:solidFill>
            <a:schemeClr val="bg1"/>
          </a:solidFill>
          <a:latin typeface="Times New Roman" pitchFamily="18" charset="0"/>
        </a:defRPr>
      </a:lvl8pPr>
      <a:lvl9pPr marL="1828800" algn="l" defTabSz="846138" rtl="0" fontAlgn="base">
        <a:spcBef>
          <a:spcPct val="0"/>
        </a:spcBef>
        <a:spcAft>
          <a:spcPct val="0"/>
        </a:spcAft>
        <a:defRPr sz="3600" b="1">
          <a:solidFill>
            <a:schemeClr val="bg1"/>
          </a:solidFill>
          <a:latin typeface="Times New Roman" pitchFamily="18" charset="0"/>
        </a:defRPr>
      </a:lvl9pPr>
    </p:titleStyle>
    <p:bodyStyle>
      <a:lvl1pPr marL="317500" indent="-317500" algn="l" defTabSz="846138" rtl="0" eaLnBrk="0" fontAlgn="base" hangingPunct="0">
        <a:spcBef>
          <a:spcPct val="20000"/>
        </a:spcBef>
        <a:spcAft>
          <a:spcPct val="0"/>
        </a:spcAft>
        <a:defRPr sz="2000" b="1">
          <a:solidFill>
            <a:schemeClr val="bg1"/>
          </a:solidFill>
          <a:latin typeface="+mn-lt"/>
          <a:ea typeface="+mn-ea"/>
          <a:cs typeface="+mn-cs"/>
        </a:defRPr>
      </a:lvl1pPr>
      <a:lvl2pPr marL="687388" indent="-263525" algn="l" defTabSz="846138" rtl="0" eaLnBrk="0" fontAlgn="base" hangingPunct="0">
        <a:spcBef>
          <a:spcPct val="20000"/>
        </a:spcBef>
        <a:spcAft>
          <a:spcPct val="0"/>
        </a:spcAft>
        <a:buChar char="–"/>
        <a:defRPr sz="2600">
          <a:solidFill>
            <a:schemeClr val="tx1"/>
          </a:solidFill>
          <a:latin typeface="+mn-lt"/>
        </a:defRPr>
      </a:lvl2pPr>
      <a:lvl3pPr marL="1058863" indent="-212725" algn="l" defTabSz="846138" rtl="0" eaLnBrk="0" fontAlgn="base" hangingPunct="0">
        <a:spcBef>
          <a:spcPct val="20000"/>
        </a:spcBef>
        <a:spcAft>
          <a:spcPct val="0"/>
        </a:spcAft>
        <a:buChar char="•"/>
        <a:defRPr sz="2200">
          <a:solidFill>
            <a:schemeClr val="tx1"/>
          </a:solidFill>
          <a:latin typeface="+mn-lt"/>
        </a:defRPr>
      </a:lvl3pPr>
      <a:lvl4pPr marL="1481138" indent="-211138" algn="l" defTabSz="846138" rtl="0" eaLnBrk="0" fontAlgn="base" hangingPunct="0">
        <a:spcBef>
          <a:spcPct val="20000"/>
        </a:spcBef>
        <a:spcAft>
          <a:spcPct val="0"/>
        </a:spcAft>
        <a:buChar char="–"/>
        <a:defRPr sz="1900">
          <a:solidFill>
            <a:schemeClr val="tx1"/>
          </a:solidFill>
          <a:latin typeface="+mn-lt"/>
        </a:defRPr>
      </a:lvl4pPr>
      <a:lvl5pPr marL="1905000" indent="-211138" algn="l" defTabSz="846138" rtl="0" eaLnBrk="0" fontAlgn="base" hangingPunct="0">
        <a:spcBef>
          <a:spcPct val="20000"/>
        </a:spcBef>
        <a:spcAft>
          <a:spcPct val="0"/>
        </a:spcAft>
        <a:buChar char="»"/>
        <a:defRPr sz="1900">
          <a:solidFill>
            <a:schemeClr val="tx1"/>
          </a:solidFill>
          <a:latin typeface="+mn-lt"/>
        </a:defRPr>
      </a:lvl5pPr>
      <a:lvl6pPr marL="2362200" indent="-211138" algn="l" defTabSz="846138" rtl="0" fontAlgn="base">
        <a:spcBef>
          <a:spcPct val="20000"/>
        </a:spcBef>
        <a:spcAft>
          <a:spcPct val="0"/>
        </a:spcAft>
        <a:buChar char="»"/>
        <a:defRPr sz="1900">
          <a:solidFill>
            <a:schemeClr val="tx1"/>
          </a:solidFill>
          <a:latin typeface="+mn-lt"/>
        </a:defRPr>
      </a:lvl6pPr>
      <a:lvl7pPr marL="2819400" indent="-211138" algn="l" defTabSz="846138" rtl="0" fontAlgn="base">
        <a:spcBef>
          <a:spcPct val="20000"/>
        </a:spcBef>
        <a:spcAft>
          <a:spcPct val="0"/>
        </a:spcAft>
        <a:buChar char="»"/>
        <a:defRPr sz="1900">
          <a:solidFill>
            <a:schemeClr val="tx1"/>
          </a:solidFill>
          <a:latin typeface="+mn-lt"/>
        </a:defRPr>
      </a:lvl7pPr>
      <a:lvl8pPr marL="3276600" indent="-211138" algn="l" defTabSz="846138" rtl="0" fontAlgn="base">
        <a:spcBef>
          <a:spcPct val="20000"/>
        </a:spcBef>
        <a:spcAft>
          <a:spcPct val="0"/>
        </a:spcAft>
        <a:buChar char="»"/>
        <a:defRPr sz="1900">
          <a:solidFill>
            <a:schemeClr val="tx1"/>
          </a:solidFill>
          <a:latin typeface="+mn-lt"/>
        </a:defRPr>
      </a:lvl8pPr>
      <a:lvl9pPr marL="3733800" indent="-211138" algn="l" defTabSz="846138" rtl="0" fontAlgn="base">
        <a:spcBef>
          <a:spcPct val="20000"/>
        </a:spcBef>
        <a:spcAft>
          <a:spcPct val="0"/>
        </a:spcAft>
        <a:buChar char="»"/>
        <a:defRPr sz="19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cucumber.io/" TargetMode="External"/><Relationship Id="rId2" Type="http://schemas.openxmlformats.org/officeDocument/2006/relationships/hyperlink" Target="https://en.wikipedia.org/wiki/Behavior-driven_development" TargetMode="External"/><Relationship Id="rId1" Type="http://schemas.openxmlformats.org/officeDocument/2006/relationships/slideLayout" Target="../slideLayouts/slideLayout2.xml"/><Relationship Id="rId6" Type="http://schemas.openxmlformats.org/officeDocument/2006/relationships/hyperlink" Target="http://toolsqa.com/cucumber/behavior-driven-development/" TargetMode="External"/><Relationship Id="rId5" Type="http://schemas.openxmlformats.org/officeDocument/2006/relationships/hyperlink" Target="https://cucumber.io/blog/2017/05/15/intro-to-bdd-and-tdd" TargetMode="External"/><Relationship Id="rId4" Type="http://schemas.openxmlformats.org/officeDocument/2006/relationships/hyperlink" Target="http://www.thucydides.info/"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cucumber/cucumber-eclipse/wiki/Download-and-Install-Plugin-From-Zip" TargetMode="External"/><Relationship Id="rId2" Type="http://schemas.openxmlformats.org/officeDocument/2006/relationships/hyperlink" Target="http://cucumber.github.com/cucumber-eclipse/update-site"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D8D03-5581-4C58-8DD5-0DB4DEC8C217}"/>
              </a:ext>
            </a:extLst>
          </p:cNvPr>
          <p:cNvSpPr>
            <a:spLocks noGrp="1"/>
          </p:cNvSpPr>
          <p:nvPr>
            <p:ph type="title"/>
          </p:nvPr>
        </p:nvSpPr>
        <p:spPr>
          <a:xfrm>
            <a:off x="365896" y="1508125"/>
            <a:ext cx="10515600" cy="1244600"/>
          </a:xfrm>
        </p:spPr>
        <p:txBody>
          <a:bodyPr/>
          <a:lstStyle/>
          <a:p>
            <a:r>
              <a:rPr lang="en-US" dirty="0" smtClean="0"/>
              <a:t>Cucumber Testing 107</a:t>
            </a:r>
            <a:br>
              <a:rPr lang="en-US" dirty="0" smtClean="0"/>
            </a:br>
            <a:r>
              <a:rPr lang="en-US" dirty="0" smtClean="0"/>
              <a:t>November 20, 2018</a:t>
            </a:r>
            <a:br>
              <a:rPr lang="en-US" dirty="0" smtClean="0"/>
            </a:br>
            <a:r>
              <a:rPr lang="en-US" dirty="0" smtClean="0"/>
              <a:t/>
            </a:r>
            <a:br>
              <a:rPr lang="en-US" dirty="0" smtClean="0"/>
            </a:br>
            <a:r>
              <a:rPr lang="en-US" dirty="0" smtClean="0"/>
              <a:t>Cucumber / Serenity New Project Configuration for Automation Developers</a:t>
            </a:r>
            <a:endParaRPr lang="en-US" dirty="0"/>
          </a:p>
        </p:txBody>
      </p:sp>
    </p:spTree>
    <p:extLst>
      <p:ext uri="{BB962C8B-B14F-4D97-AF65-F5344CB8AC3E}">
        <p14:creationId xmlns:p14="http://schemas.microsoft.com/office/powerpoint/2010/main" val="42226240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52677" y="431799"/>
            <a:ext cx="8920684" cy="1658258"/>
          </a:xfrm>
          <a:prstGeom prst="rect">
            <a:avLst/>
          </a:prstGeom>
        </p:spPr>
        <p:txBody>
          <a:bodyPr/>
          <a:lstStyle/>
          <a:p>
            <a:r>
              <a:rPr lang="en-US" dirty="0" smtClean="0"/>
              <a:t>Cucumber / Serenity Tips</a:t>
            </a:r>
            <a:endParaRPr lang="en-US" dirty="0"/>
          </a:p>
        </p:txBody>
      </p:sp>
      <p:sp>
        <p:nvSpPr>
          <p:cNvPr id="3" name="Content Placeholder 2"/>
          <p:cNvSpPr>
            <a:spLocks noGrp="1"/>
          </p:cNvSpPr>
          <p:nvPr>
            <p:ph sz="quarter" idx="13"/>
          </p:nvPr>
        </p:nvSpPr>
        <p:spPr/>
        <p:txBody>
          <a:bodyPr/>
          <a:lstStyle/>
          <a:p>
            <a:r>
              <a:rPr lang="en-US" dirty="0" smtClean="0"/>
              <a:t>Cucumber does not use @</a:t>
            </a:r>
            <a:r>
              <a:rPr lang="en-US" dirty="0" err="1" smtClean="0"/>
              <a:t>BeforeClass</a:t>
            </a:r>
            <a:r>
              <a:rPr lang="en-US" dirty="0" smtClean="0"/>
              <a:t> and @</a:t>
            </a:r>
            <a:r>
              <a:rPr lang="en-US" dirty="0" err="1" smtClean="0"/>
              <a:t>AfterClass</a:t>
            </a:r>
            <a:r>
              <a:rPr lang="en-US" dirty="0" smtClean="0"/>
              <a:t> – use “Background:” instead</a:t>
            </a:r>
          </a:p>
          <a:p>
            <a:r>
              <a:rPr lang="en-US" dirty="0" smtClean="0"/>
              <a:t>The Eclipse Cucumber plugin automatically parses your code to identify missing glue</a:t>
            </a:r>
          </a:p>
          <a:p>
            <a:pPr lvl="1"/>
            <a:r>
              <a:rPr lang="en-US" dirty="0" smtClean="0"/>
              <a:t>F5 – parse feature file to map steps and highlight missing step definitions</a:t>
            </a:r>
          </a:p>
          <a:p>
            <a:pPr lvl="1"/>
            <a:r>
              <a:rPr lang="en-US" dirty="0" smtClean="0"/>
              <a:t>F3 – open the step definition for the current step</a:t>
            </a:r>
          </a:p>
          <a:p>
            <a:pPr lvl="1"/>
            <a:r>
              <a:rPr lang="en-US" dirty="0" err="1" smtClean="0"/>
              <a:t>Ctrl+Space</a:t>
            </a:r>
            <a:r>
              <a:rPr lang="en-US" dirty="0" smtClean="0"/>
              <a:t> – feature assist, list similar steps based on step definitions found in glue</a:t>
            </a:r>
          </a:p>
          <a:p>
            <a:pPr marL="0" indent="0">
              <a:buNone/>
            </a:pPr>
            <a:endParaRPr lang="en-US" dirty="0" smtClean="0"/>
          </a:p>
        </p:txBody>
      </p:sp>
      <p:sp>
        <p:nvSpPr>
          <p:cNvPr id="4" name="Slide Number Placeholder 3"/>
          <p:cNvSpPr>
            <a:spLocks noGrp="1"/>
          </p:cNvSpPr>
          <p:nvPr>
            <p:ph type="sldNum" sz="quarter" idx="14"/>
          </p:nvPr>
        </p:nvSpPr>
        <p:spPr/>
        <p:txBody>
          <a:bodyPr/>
          <a:lstStyle/>
          <a:p>
            <a:fld id="{94D79ED2-3E3E-4A95-AEE9-34B4317D8446}" type="slidenum">
              <a:rPr lang="en-US" smtClean="0"/>
              <a:t>10</a:t>
            </a:fld>
            <a:endParaRPr lang="en-US"/>
          </a:p>
        </p:txBody>
      </p:sp>
    </p:spTree>
    <p:extLst>
      <p:ext uri="{BB962C8B-B14F-4D97-AF65-F5344CB8AC3E}">
        <p14:creationId xmlns:p14="http://schemas.microsoft.com/office/powerpoint/2010/main" val="15683654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52677" y="431799"/>
            <a:ext cx="8920684" cy="1658258"/>
          </a:xfrm>
          <a:prstGeom prst="rect">
            <a:avLst/>
          </a:prstGeom>
        </p:spPr>
        <p:txBody>
          <a:bodyPr/>
          <a:lstStyle/>
          <a:p>
            <a:r>
              <a:rPr lang="en-US" dirty="0" smtClean="0"/>
              <a:t>Cucumber Options</a:t>
            </a:r>
            <a:endParaRPr lang="en-US" dirty="0"/>
          </a:p>
        </p:txBody>
      </p:sp>
      <p:sp>
        <p:nvSpPr>
          <p:cNvPr id="3" name="Content Placeholder 2"/>
          <p:cNvSpPr>
            <a:spLocks noGrp="1"/>
          </p:cNvSpPr>
          <p:nvPr>
            <p:ph sz="quarter" idx="13"/>
          </p:nvPr>
        </p:nvSpPr>
        <p:spPr/>
        <p:txBody>
          <a:bodyPr/>
          <a:lstStyle/>
          <a:p>
            <a:pPr marL="0" indent="0">
              <a:buNone/>
            </a:pPr>
            <a:r>
              <a:rPr lang="en-US" dirty="0" smtClean="0"/>
              <a:t>Additional options for executing scenarios and coding tests:</a:t>
            </a:r>
          </a:p>
          <a:p>
            <a:pPr lvl="1"/>
            <a:r>
              <a:rPr lang="en-US" dirty="0" smtClean="0"/>
              <a:t>Run </a:t>
            </a:r>
            <a:r>
              <a:rPr lang="en-US" dirty="0"/>
              <a:t>a single feature:</a:t>
            </a:r>
          </a:p>
          <a:p>
            <a:pPr marL="0" indent="0">
              <a:buNone/>
            </a:pPr>
            <a:r>
              <a:rPr lang="en-US" dirty="0"/>
              <a:t>-</a:t>
            </a:r>
            <a:r>
              <a:rPr lang="en-US" dirty="0" err="1"/>
              <a:t>Dcucumber.options</a:t>
            </a:r>
            <a:r>
              <a:rPr lang="en-US" dirty="0"/>
              <a:t>="</a:t>
            </a:r>
            <a:r>
              <a:rPr lang="en-US" dirty="0" smtClean="0"/>
              <a:t>classpath:features/</a:t>
            </a:r>
            <a:r>
              <a:rPr lang="en-US" dirty="0" err="1" smtClean="0"/>
              <a:t>CourtSummons</a:t>
            </a:r>
            <a:r>
              <a:rPr lang="en-US" dirty="0" smtClean="0"/>
              <a:t>/</a:t>
            </a:r>
            <a:r>
              <a:rPr lang="en-US" dirty="0" err="1" smtClean="0">
                <a:solidFill>
                  <a:srgbClr val="FF0000"/>
                </a:solidFill>
              </a:rPr>
              <a:t>Create_StandardUser.feature</a:t>
            </a:r>
            <a:r>
              <a:rPr lang="en-US" dirty="0" smtClean="0"/>
              <a:t>"</a:t>
            </a:r>
            <a:endParaRPr lang="en-US" dirty="0"/>
          </a:p>
          <a:p>
            <a:pPr lvl="1"/>
            <a:r>
              <a:rPr lang="en-US" dirty="0"/>
              <a:t>Run a single scenario based on the line number within a feature file:</a:t>
            </a:r>
          </a:p>
          <a:p>
            <a:pPr marL="0" indent="0">
              <a:buNone/>
            </a:pPr>
            <a:r>
              <a:rPr lang="en-US" dirty="0"/>
              <a:t>-</a:t>
            </a:r>
            <a:r>
              <a:rPr lang="en-US" dirty="0" err="1"/>
              <a:t>Dcucumber.options</a:t>
            </a:r>
            <a:r>
              <a:rPr lang="en-US" dirty="0"/>
              <a:t>="</a:t>
            </a:r>
            <a:r>
              <a:rPr lang="en-US" dirty="0" err="1" smtClean="0"/>
              <a:t>classpath:features</a:t>
            </a:r>
            <a:r>
              <a:rPr lang="en-US" dirty="0" smtClean="0"/>
              <a:t>/</a:t>
            </a:r>
            <a:r>
              <a:rPr lang="en-US" dirty="0" err="1" smtClean="0"/>
              <a:t>CourtSummons</a:t>
            </a:r>
            <a:r>
              <a:rPr lang="en-US" dirty="0" smtClean="0"/>
              <a:t>/Create_StandardUser.feature</a:t>
            </a:r>
            <a:r>
              <a:rPr lang="en-US" dirty="0" smtClean="0">
                <a:solidFill>
                  <a:srgbClr val="FF0000"/>
                </a:solidFill>
              </a:rPr>
              <a:t>:25</a:t>
            </a:r>
            <a:r>
              <a:rPr lang="en-US" dirty="0" smtClean="0"/>
              <a:t>"</a:t>
            </a:r>
            <a:endParaRPr lang="en-US" dirty="0"/>
          </a:p>
          <a:p>
            <a:pPr lvl="1"/>
            <a:r>
              <a:rPr lang="en-US" dirty="0" smtClean="0"/>
              <a:t>Run all features or scenarios with a particular tag:</a:t>
            </a:r>
            <a:endParaRPr lang="en-US" dirty="0"/>
          </a:p>
          <a:p>
            <a:pPr marL="0" indent="0">
              <a:buNone/>
            </a:pPr>
            <a:r>
              <a:rPr lang="en-US" dirty="0"/>
              <a:t>-</a:t>
            </a:r>
            <a:r>
              <a:rPr lang="en-US" dirty="0" err="1"/>
              <a:t>Dcucumber.options</a:t>
            </a:r>
            <a:r>
              <a:rPr lang="en-US" dirty="0"/>
              <a:t>="--tags </a:t>
            </a:r>
            <a:r>
              <a:rPr lang="en-US" dirty="0">
                <a:solidFill>
                  <a:srgbClr val="FF0000"/>
                </a:solidFill>
              </a:rPr>
              <a:t>@Smoke</a:t>
            </a:r>
            <a:r>
              <a:rPr lang="en-US" dirty="0"/>
              <a:t>"</a:t>
            </a:r>
          </a:p>
          <a:p>
            <a:pPr lvl="1"/>
            <a:r>
              <a:rPr lang="en-US" dirty="0" smtClean="0"/>
              <a:t>Verify feature </a:t>
            </a:r>
            <a:r>
              <a:rPr lang="en-US" dirty="0"/>
              <a:t>file to identify steps with missing step </a:t>
            </a:r>
            <a:r>
              <a:rPr lang="en-US" dirty="0" smtClean="0"/>
              <a:t>definitions and generate stubs:</a:t>
            </a:r>
            <a:endParaRPr lang="en-US" dirty="0"/>
          </a:p>
          <a:p>
            <a:pPr marL="0" indent="0">
              <a:buNone/>
            </a:pPr>
            <a:r>
              <a:rPr lang="en-US" dirty="0" err="1"/>
              <a:t>mvn</a:t>
            </a:r>
            <a:r>
              <a:rPr lang="en-US" dirty="0"/>
              <a:t> verify -</a:t>
            </a:r>
            <a:r>
              <a:rPr lang="en-US" dirty="0" err="1"/>
              <a:t>Dcucumber.options</a:t>
            </a:r>
            <a:r>
              <a:rPr lang="en-US" dirty="0"/>
              <a:t>="classpath:features/</a:t>
            </a:r>
            <a:r>
              <a:rPr lang="en-US" dirty="0" err="1"/>
              <a:t>CourtSummons</a:t>
            </a:r>
            <a:r>
              <a:rPr lang="en-US" dirty="0"/>
              <a:t>/</a:t>
            </a:r>
            <a:r>
              <a:rPr lang="en-US" dirty="0" err="1"/>
              <a:t>Test.feature</a:t>
            </a:r>
            <a:r>
              <a:rPr lang="en-US" dirty="0" smtClean="0"/>
              <a:t>"</a:t>
            </a:r>
            <a:endParaRPr lang="en-US" dirty="0"/>
          </a:p>
          <a:p>
            <a:pPr lvl="1"/>
            <a:r>
              <a:rPr lang="en-US" dirty="0" smtClean="0"/>
              <a:t>Override Serenity parameters:</a:t>
            </a:r>
            <a:endParaRPr lang="en-US" dirty="0"/>
          </a:p>
          <a:p>
            <a:pPr marL="0" indent="0">
              <a:buNone/>
            </a:pPr>
            <a:r>
              <a:rPr lang="en-US" dirty="0"/>
              <a:t>-</a:t>
            </a:r>
            <a:r>
              <a:rPr lang="en-US" dirty="0" err="1" smtClean="0"/>
              <a:t>Dserenity.browser.maximized</a:t>
            </a:r>
            <a:r>
              <a:rPr lang="en-US" smtClean="0"/>
              <a:t>=true</a:t>
            </a:r>
          </a:p>
          <a:p>
            <a:pPr marL="0" indent="0">
              <a:buNone/>
            </a:pPr>
            <a:endParaRPr lang="en-US" dirty="0"/>
          </a:p>
          <a:p>
            <a:pPr>
              <a:buFont typeface="Arial" panose="020B0604020202020204" pitchFamily="34" charset="0"/>
              <a:buChar char="•"/>
            </a:pPr>
            <a:r>
              <a:rPr lang="en-US" dirty="0" err="1" smtClean="0"/>
              <a:t>mvn</a:t>
            </a:r>
            <a:r>
              <a:rPr lang="en-US" dirty="0" smtClean="0"/>
              <a:t> </a:t>
            </a:r>
            <a:r>
              <a:rPr lang="en-US" dirty="0"/>
              <a:t>clean compile package </a:t>
            </a:r>
            <a:r>
              <a:rPr lang="en-US" dirty="0" err="1"/>
              <a:t>jar:test-jar</a:t>
            </a:r>
            <a:r>
              <a:rPr lang="en-US" dirty="0"/>
              <a:t> </a:t>
            </a:r>
            <a:r>
              <a:rPr lang="en-US" dirty="0" err="1"/>
              <a:t>source:test-jar</a:t>
            </a:r>
            <a:r>
              <a:rPr lang="en-US" dirty="0"/>
              <a:t> </a:t>
            </a:r>
            <a:r>
              <a:rPr lang="en-US" dirty="0" smtClean="0"/>
              <a:t>–</a:t>
            </a:r>
            <a:r>
              <a:rPr lang="en-US" dirty="0" err="1" smtClean="0"/>
              <a:t>DskipTests</a:t>
            </a:r>
            <a:endParaRPr lang="en-US" dirty="0" smtClean="0"/>
          </a:p>
          <a:p>
            <a:pPr>
              <a:buFont typeface="Arial" panose="020B0604020202020204" pitchFamily="34" charset="0"/>
              <a:buChar char="•"/>
            </a:pPr>
            <a:r>
              <a:rPr lang="en-US" dirty="0" err="1" smtClean="0"/>
              <a:t>mvn</a:t>
            </a:r>
            <a:r>
              <a:rPr lang="en-US" dirty="0" smtClean="0"/>
              <a:t> </a:t>
            </a:r>
            <a:r>
              <a:rPr lang="en-US" dirty="0"/>
              <a:t>clean verify test -</a:t>
            </a:r>
            <a:r>
              <a:rPr lang="en-US" dirty="0" err="1"/>
              <a:t>Denv</a:t>
            </a:r>
            <a:r>
              <a:rPr lang="en-US" dirty="0"/>
              <a:t>=dev -</a:t>
            </a:r>
            <a:r>
              <a:rPr lang="en-US" dirty="0" err="1"/>
              <a:t>Dhub</a:t>
            </a:r>
            <a:r>
              <a:rPr lang="en-US" dirty="0"/>
              <a:t>=hub2992 -</a:t>
            </a:r>
            <a:r>
              <a:rPr lang="en-US" dirty="0" err="1"/>
              <a:t>Dgrid</a:t>
            </a:r>
            <a:r>
              <a:rPr lang="en-US" dirty="0"/>
              <a:t>=</a:t>
            </a:r>
            <a:r>
              <a:rPr lang="en-US" dirty="0" err="1"/>
              <a:t>onm</a:t>
            </a:r>
            <a:r>
              <a:rPr lang="en-US" dirty="0"/>
              <a:t> -</a:t>
            </a:r>
            <a:r>
              <a:rPr lang="en-US" dirty="0" err="1"/>
              <a:t>Dreset_grid</a:t>
            </a:r>
            <a:r>
              <a:rPr lang="en-US" dirty="0"/>
              <a:t>=1 -</a:t>
            </a:r>
            <a:r>
              <a:rPr lang="en-US" dirty="0" err="1"/>
              <a:t>Dcucumber.options</a:t>
            </a:r>
            <a:r>
              <a:rPr lang="en-US" dirty="0"/>
              <a:t>="--tags 'not @</a:t>
            </a:r>
            <a:r>
              <a:rPr lang="en-US" dirty="0" err="1"/>
              <a:t>SATdata</a:t>
            </a:r>
            <a:r>
              <a:rPr lang="en-US" dirty="0"/>
              <a:t>'"</a:t>
            </a:r>
            <a:endParaRPr lang="en-US" dirty="0"/>
          </a:p>
        </p:txBody>
      </p:sp>
      <p:sp>
        <p:nvSpPr>
          <p:cNvPr id="4" name="Slide Number Placeholder 3"/>
          <p:cNvSpPr>
            <a:spLocks noGrp="1"/>
          </p:cNvSpPr>
          <p:nvPr>
            <p:ph type="sldNum" sz="quarter" idx="14"/>
          </p:nvPr>
        </p:nvSpPr>
        <p:spPr/>
        <p:txBody>
          <a:bodyPr/>
          <a:lstStyle/>
          <a:p>
            <a:fld id="{94D79ED2-3E3E-4A95-AEE9-34B4317D8446}" type="slidenum">
              <a:rPr lang="en-US" smtClean="0"/>
              <a:t>11</a:t>
            </a:fld>
            <a:endParaRPr lang="en-US"/>
          </a:p>
        </p:txBody>
      </p:sp>
    </p:spTree>
    <p:extLst>
      <p:ext uri="{BB962C8B-B14F-4D97-AF65-F5344CB8AC3E}">
        <p14:creationId xmlns:p14="http://schemas.microsoft.com/office/powerpoint/2010/main" val="7466930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52677" y="431799"/>
            <a:ext cx="8920684" cy="1658258"/>
          </a:xfrm>
          <a:prstGeom prst="rect">
            <a:avLst/>
          </a:prstGeom>
        </p:spPr>
        <p:txBody>
          <a:bodyPr/>
          <a:lstStyle/>
          <a:p>
            <a:r>
              <a:rPr lang="en-US" dirty="0" smtClean="0"/>
              <a:t>Behavior Driven Development</a:t>
            </a:r>
            <a:endParaRPr lang="en-US" dirty="0"/>
          </a:p>
        </p:txBody>
      </p:sp>
      <p:sp>
        <p:nvSpPr>
          <p:cNvPr id="3" name="Content Placeholder 2"/>
          <p:cNvSpPr>
            <a:spLocks noGrp="1"/>
          </p:cNvSpPr>
          <p:nvPr>
            <p:ph sz="quarter" idx="13"/>
          </p:nvPr>
        </p:nvSpPr>
        <p:spPr/>
        <p:txBody>
          <a:bodyPr/>
          <a:lstStyle/>
          <a:p>
            <a:r>
              <a:rPr lang="en-US" dirty="0"/>
              <a:t>Self-study:</a:t>
            </a:r>
          </a:p>
          <a:p>
            <a:pPr lvl="1"/>
            <a:r>
              <a:rPr lang="en-US" dirty="0"/>
              <a:t>Read about BDD: </a:t>
            </a:r>
            <a:r>
              <a:rPr lang="en-US" dirty="0">
                <a:hlinkClick r:id="rId2"/>
              </a:rPr>
              <a:t>https://en.wikipedia.org/wiki/Behavior-driven_development</a:t>
            </a:r>
            <a:endParaRPr lang="en-US" dirty="0"/>
          </a:p>
          <a:p>
            <a:pPr lvl="1"/>
            <a:r>
              <a:rPr lang="en-US" dirty="0"/>
              <a:t>Read about Cucumber: </a:t>
            </a:r>
            <a:r>
              <a:rPr lang="en-US" dirty="0">
                <a:hlinkClick r:id="rId3"/>
              </a:rPr>
              <a:t>https://cucumber.io/</a:t>
            </a:r>
            <a:r>
              <a:rPr lang="en-US" dirty="0"/>
              <a:t> </a:t>
            </a:r>
          </a:p>
          <a:p>
            <a:pPr lvl="1"/>
            <a:r>
              <a:rPr lang="en-US" dirty="0"/>
              <a:t>Read about Serenity: </a:t>
            </a:r>
            <a:r>
              <a:rPr lang="en-US" dirty="0">
                <a:hlinkClick r:id="rId4"/>
              </a:rPr>
              <a:t>http://www.thucydides.info/</a:t>
            </a:r>
            <a:r>
              <a:rPr lang="en-US" dirty="0"/>
              <a:t> </a:t>
            </a:r>
          </a:p>
          <a:p>
            <a:pPr lvl="1"/>
            <a:r>
              <a:rPr lang="en-US" dirty="0"/>
              <a:t>Blog post about TDD, BDD, ATDD (</a:t>
            </a:r>
            <a:r>
              <a:rPr lang="en-US" dirty="0" err="1"/>
              <a:t>xDD</a:t>
            </a:r>
            <a:r>
              <a:rPr lang="en-US" dirty="0"/>
              <a:t>): </a:t>
            </a:r>
            <a:r>
              <a:rPr lang="en-US" dirty="0">
                <a:hlinkClick r:id="rId5"/>
              </a:rPr>
              <a:t>https://cucumber.io/blog/2017/05/15/intro-to-bdd-and-tdd</a:t>
            </a:r>
            <a:r>
              <a:rPr lang="en-US" dirty="0"/>
              <a:t> </a:t>
            </a:r>
          </a:p>
          <a:p>
            <a:r>
              <a:rPr lang="en-US" dirty="0"/>
              <a:t>BDD Summary from </a:t>
            </a:r>
            <a:r>
              <a:rPr lang="en-US" dirty="0">
                <a:hlinkClick r:id="rId6"/>
              </a:rPr>
              <a:t>toolsqa.com</a:t>
            </a:r>
            <a:endParaRPr lang="en-US" dirty="0"/>
          </a:p>
          <a:p>
            <a:pPr lvl="1"/>
            <a:r>
              <a:rPr lang="en-US" i="1" dirty="0"/>
              <a:t>Shifting from thinking in “tests” to thinking in “behavior”</a:t>
            </a:r>
            <a:endParaRPr lang="en-US" dirty="0"/>
          </a:p>
          <a:p>
            <a:pPr lvl="1"/>
            <a:r>
              <a:rPr lang="en-US" i="1" dirty="0"/>
              <a:t>Collaboration between Business stakeholders, Business Analysts, QA Team and developers</a:t>
            </a:r>
            <a:endParaRPr lang="en-US" dirty="0"/>
          </a:p>
          <a:p>
            <a:pPr lvl="1"/>
            <a:r>
              <a:rPr lang="en-US" i="1" dirty="0"/>
              <a:t>Ubiquitous language, it is easy to describe</a:t>
            </a:r>
            <a:endParaRPr lang="en-US" dirty="0"/>
          </a:p>
          <a:p>
            <a:pPr lvl="1"/>
            <a:r>
              <a:rPr lang="en-US" i="1" dirty="0"/>
              <a:t>Driven by Business Value</a:t>
            </a:r>
            <a:endParaRPr lang="en-US" dirty="0"/>
          </a:p>
          <a:p>
            <a:pPr lvl="1"/>
            <a:r>
              <a:rPr lang="en-US" i="1" dirty="0"/>
              <a:t>Extends Test Driven Development (TDD) by utilizing natural language that non technical stakeholders can understand</a:t>
            </a:r>
            <a:endParaRPr lang="en-US" dirty="0"/>
          </a:p>
          <a:p>
            <a:pPr lvl="1"/>
            <a:r>
              <a:rPr lang="en-US" i="1" dirty="0"/>
              <a:t>BDD frameworks such as Cucumber or </a:t>
            </a:r>
            <a:r>
              <a:rPr lang="en-US" i="1" dirty="0" err="1"/>
              <a:t>JBehave</a:t>
            </a:r>
            <a:r>
              <a:rPr lang="en-US" i="1" dirty="0"/>
              <a:t> are an enabler, acting a “bridge” between Business &amp; Technical Language</a:t>
            </a:r>
            <a:endParaRPr lang="en-US" dirty="0"/>
          </a:p>
        </p:txBody>
      </p:sp>
      <p:sp>
        <p:nvSpPr>
          <p:cNvPr id="4" name="Slide Number Placeholder 3"/>
          <p:cNvSpPr>
            <a:spLocks noGrp="1"/>
          </p:cNvSpPr>
          <p:nvPr>
            <p:ph type="sldNum" sz="quarter" idx="14"/>
          </p:nvPr>
        </p:nvSpPr>
        <p:spPr/>
        <p:txBody>
          <a:bodyPr/>
          <a:lstStyle/>
          <a:p>
            <a:fld id="{94D79ED2-3E3E-4A95-AEE9-34B4317D8446}" type="slidenum">
              <a:rPr lang="en-US" smtClean="0"/>
              <a:t>2</a:t>
            </a:fld>
            <a:endParaRPr lang="en-US"/>
          </a:p>
        </p:txBody>
      </p:sp>
    </p:spTree>
    <p:extLst>
      <p:ext uri="{BB962C8B-B14F-4D97-AF65-F5344CB8AC3E}">
        <p14:creationId xmlns:p14="http://schemas.microsoft.com/office/powerpoint/2010/main" val="16691786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52677" y="431799"/>
            <a:ext cx="8920684" cy="1658258"/>
          </a:xfrm>
          <a:prstGeom prst="rect">
            <a:avLst/>
          </a:prstGeom>
        </p:spPr>
        <p:txBody>
          <a:bodyPr/>
          <a:lstStyle/>
          <a:p>
            <a:r>
              <a:rPr lang="en-US" dirty="0" smtClean="0"/>
              <a:t>ACE Cucumber Background Info</a:t>
            </a:r>
            <a:endParaRPr lang="en-US" dirty="0"/>
          </a:p>
        </p:txBody>
      </p:sp>
      <p:sp>
        <p:nvSpPr>
          <p:cNvPr id="3" name="Content Placeholder 2"/>
          <p:cNvSpPr>
            <a:spLocks noGrp="1"/>
          </p:cNvSpPr>
          <p:nvPr>
            <p:ph sz="quarter" idx="13"/>
          </p:nvPr>
        </p:nvSpPr>
        <p:spPr/>
        <p:txBody>
          <a:bodyPr/>
          <a:lstStyle/>
          <a:p>
            <a:r>
              <a:rPr lang="en-US" dirty="0" smtClean="0"/>
              <a:t>Bamboo Plans run against the stable version of code in the </a:t>
            </a:r>
            <a:r>
              <a:rPr lang="en-US" dirty="0"/>
              <a:t>Bamboo branch of </a:t>
            </a:r>
            <a:r>
              <a:rPr lang="en-US" dirty="0" smtClean="0"/>
              <a:t>ace-om-</a:t>
            </a:r>
            <a:r>
              <a:rPr lang="en-US" dirty="0" err="1" smtClean="0"/>
              <a:t>devops</a:t>
            </a:r>
            <a:r>
              <a:rPr lang="en-US" dirty="0" smtClean="0"/>
              <a:t>-automation.</a:t>
            </a:r>
          </a:p>
          <a:p>
            <a:r>
              <a:rPr lang="en-US" dirty="0" smtClean="0"/>
              <a:t>The Cucumber Framework is maintained within the Cucumber branch.</a:t>
            </a:r>
          </a:p>
          <a:p>
            <a:r>
              <a:rPr lang="en-US" dirty="0" smtClean="0"/>
              <a:t>Each automation project has a separate folder in the ace-om-</a:t>
            </a:r>
            <a:r>
              <a:rPr lang="en-US" dirty="0" err="1" smtClean="0"/>
              <a:t>devops</a:t>
            </a:r>
            <a:r>
              <a:rPr lang="en-US" dirty="0" smtClean="0"/>
              <a:t>-automation repository.</a:t>
            </a:r>
          </a:p>
          <a:p>
            <a:r>
              <a:rPr lang="en-US" dirty="0"/>
              <a:t>Always pull the latest code </a:t>
            </a:r>
            <a:r>
              <a:rPr lang="en-US" dirty="0" smtClean="0"/>
              <a:t>and integration test before </a:t>
            </a:r>
            <a:r>
              <a:rPr lang="en-US" dirty="0"/>
              <a:t>merging</a:t>
            </a:r>
            <a:r>
              <a:rPr lang="en-US" dirty="0" smtClean="0"/>
              <a:t>.  The Bamboo branch is like our ‘production’ since that is where Bamboo Plans execute.</a:t>
            </a:r>
            <a:endParaRPr lang="en-US" dirty="0"/>
          </a:p>
          <a:p>
            <a:r>
              <a:rPr lang="en-US" dirty="0" smtClean="0"/>
              <a:t>Always work in your own personal branch and merge changes into the other branches as needed.  Generally you will merge your changes into the Bamboo branch once your changes are stable.</a:t>
            </a:r>
          </a:p>
          <a:p>
            <a:endParaRPr lang="en-US" dirty="0"/>
          </a:p>
          <a:p>
            <a:r>
              <a:rPr lang="en-US" dirty="0" smtClean="0"/>
              <a:t>Use the </a:t>
            </a:r>
            <a:r>
              <a:rPr lang="en-US" dirty="0" err="1" smtClean="0"/>
              <a:t>CourtSummons</a:t>
            </a:r>
            <a:r>
              <a:rPr lang="en-US" dirty="0" smtClean="0"/>
              <a:t> project as a starting point when creating a new Cucumber project.</a:t>
            </a:r>
          </a:p>
        </p:txBody>
      </p:sp>
      <p:sp>
        <p:nvSpPr>
          <p:cNvPr id="4" name="Slide Number Placeholder 3"/>
          <p:cNvSpPr>
            <a:spLocks noGrp="1"/>
          </p:cNvSpPr>
          <p:nvPr>
            <p:ph type="sldNum" sz="quarter" idx="14"/>
          </p:nvPr>
        </p:nvSpPr>
        <p:spPr/>
        <p:txBody>
          <a:bodyPr/>
          <a:lstStyle/>
          <a:p>
            <a:fld id="{94D79ED2-3E3E-4A95-AEE9-34B4317D8446}" type="slidenum">
              <a:rPr lang="en-US" smtClean="0"/>
              <a:t>3</a:t>
            </a:fld>
            <a:endParaRPr lang="en-US"/>
          </a:p>
        </p:txBody>
      </p:sp>
    </p:spTree>
    <p:extLst>
      <p:ext uri="{BB962C8B-B14F-4D97-AF65-F5344CB8AC3E}">
        <p14:creationId xmlns:p14="http://schemas.microsoft.com/office/powerpoint/2010/main" val="1434784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52677" y="431799"/>
            <a:ext cx="8920684" cy="1658258"/>
          </a:xfrm>
          <a:prstGeom prst="rect">
            <a:avLst/>
          </a:prstGeom>
        </p:spPr>
        <p:txBody>
          <a:bodyPr/>
          <a:lstStyle/>
          <a:p>
            <a:r>
              <a:rPr lang="en-US" dirty="0" smtClean="0"/>
              <a:t>Copy Starter Project</a:t>
            </a:r>
            <a:endParaRPr lang="en-US" dirty="0"/>
          </a:p>
        </p:txBody>
      </p:sp>
      <p:sp>
        <p:nvSpPr>
          <p:cNvPr id="3" name="Content Placeholder 2"/>
          <p:cNvSpPr>
            <a:spLocks noGrp="1"/>
          </p:cNvSpPr>
          <p:nvPr>
            <p:ph sz="quarter" idx="13"/>
          </p:nvPr>
        </p:nvSpPr>
        <p:spPr/>
        <p:txBody>
          <a:bodyPr/>
          <a:lstStyle/>
          <a:p>
            <a:pPr marL="0" indent="0">
              <a:buNone/>
            </a:pPr>
            <a:r>
              <a:rPr lang="en-US" dirty="0" smtClean="0"/>
              <a:t>Steps to create a new test suite using Cucumber / Serenity:</a:t>
            </a:r>
          </a:p>
          <a:p>
            <a:r>
              <a:rPr lang="en-US" dirty="0" smtClean="0"/>
              <a:t>Clone the Bamboo branch from Stash.  Create your personal branch off the Bamboo branch.</a:t>
            </a:r>
          </a:p>
          <a:p>
            <a:r>
              <a:rPr lang="en-US" dirty="0" smtClean="0"/>
              <a:t>Use </a:t>
            </a:r>
            <a:r>
              <a:rPr lang="en-US" dirty="0" err="1" smtClean="0"/>
              <a:t>CourtSummons</a:t>
            </a:r>
            <a:r>
              <a:rPr lang="en-US" dirty="0" smtClean="0"/>
              <a:t> as a starting point.  Customize for your ‘</a:t>
            </a:r>
            <a:r>
              <a:rPr lang="en-US" i="1" dirty="0" err="1" smtClean="0"/>
              <a:t>NewApp</a:t>
            </a:r>
            <a:r>
              <a:rPr lang="en-US" dirty="0" smtClean="0"/>
              <a:t>’ as follows:</a:t>
            </a:r>
          </a:p>
          <a:p>
            <a:pPr lvl="1"/>
            <a:r>
              <a:rPr lang="en-US" dirty="0" smtClean="0"/>
              <a:t>Copy the </a:t>
            </a:r>
            <a:r>
              <a:rPr lang="en-US" dirty="0" err="1" smtClean="0"/>
              <a:t>CourtSummons</a:t>
            </a:r>
            <a:r>
              <a:rPr lang="en-US" dirty="0" smtClean="0"/>
              <a:t> folder to a new folder named </a:t>
            </a:r>
            <a:r>
              <a:rPr lang="en-US" i="1" dirty="0" err="1" smtClean="0"/>
              <a:t>NewApp</a:t>
            </a:r>
            <a:r>
              <a:rPr lang="en-US" dirty="0" smtClean="0"/>
              <a:t>.</a:t>
            </a:r>
          </a:p>
          <a:p>
            <a:pPr lvl="1"/>
            <a:r>
              <a:rPr lang="en-US" dirty="0" smtClean="0"/>
              <a:t>Create a features folder and new features under </a:t>
            </a:r>
            <a:r>
              <a:rPr lang="en-US" dirty="0" err="1" smtClean="0"/>
              <a:t>src</a:t>
            </a:r>
            <a:r>
              <a:rPr lang="en-US" dirty="0" smtClean="0"/>
              <a:t>/test/resources/features/</a:t>
            </a:r>
            <a:r>
              <a:rPr lang="en-US" i="1" dirty="0" err="1" smtClean="0"/>
              <a:t>NewApp</a:t>
            </a:r>
            <a:endParaRPr lang="en-US" i="1" dirty="0" smtClean="0"/>
          </a:p>
          <a:p>
            <a:pPr lvl="1"/>
            <a:r>
              <a:rPr lang="en-US" dirty="0" smtClean="0"/>
              <a:t>Edit </a:t>
            </a:r>
            <a:r>
              <a:rPr lang="en-US" dirty="0" smtClean="0"/>
              <a:t>the pom.xml, </a:t>
            </a:r>
            <a:r>
              <a:rPr lang="en-US" dirty="0"/>
              <a:t>replace </a:t>
            </a:r>
            <a:r>
              <a:rPr lang="en-US" dirty="0" smtClean="0"/>
              <a:t>3 references </a:t>
            </a:r>
            <a:r>
              <a:rPr lang="en-US" dirty="0"/>
              <a:t>to </a:t>
            </a:r>
            <a:r>
              <a:rPr lang="en-US" dirty="0" err="1" smtClean="0"/>
              <a:t>CourtSummons</a:t>
            </a:r>
            <a:r>
              <a:rPr lang="en-US" dirty="0" smtClean="0"/>
              <a:t> with </a:t>
            </a:r>
            <a:r>
              <a:rPr lang="en-US" dirty="0" err="1" smtClean="0"/>
              <a:t>NewApp</a:t>
            </a:r>
            <a:r>
              <a:rPr lang="en-US" dirty="0" smtClean="0"/>
              <a:t>.</a:t>
            </a:r>
          </a:p>
          <a:p>
            <a:pPr lvl="1"/>
            <a:r>
              <a:rPr lang="en-US" dirty="0" smtClean="0"/>
              <a:t>Edit </a:t>
            </a:r>
            <a:r>
              <a:rPr lang="en-US" dirty="0" err="1" smtClean="0"/>
              <a:t>serenity.properties</a:t>
            </a:r>
            <a:r>
              <a:rPr lang="en-US" dirty="0" smtClean="0"/>
              <a:t> and change parameter serenity.project.name to reference </a:t>
            </a:r>
            <a:r>
              <a:rPr lang="en-US" i="1" dirty="0" err="1" smtClean="0"/>
              <a:t>NewApp</a:t>
            </a:r>
            <a:r>
              <a:rPr lang="en-US" dirty="0" smtClean="0"/>
              <a:t>.</a:t>
            </a:r>
          </a:p>
          <a:p>
            <a:pPr lvl="1"/>
            <a:r>
              <a:rPr lang="en-US" dirty="0" smtClean="0"/>
              <a:t>Edit the class </a:t>
            </a:r>
            <a:r>
              <a:rPr lang="en-US" dirty="0" err="1" smtClean="0"/>
              <a:t>src</a:t>
            </a:r>
            <a:r>
              <a:rPr lang="en-US" dirty="0" smtClean="0"/>
              <a:t>/test/java/test/</a:t>
            </a:r>
            <a:r>
              <a:rPr lang="en-US" dirty="0" err="1" smtClean="0"/>
              <a:t>TestSuite</a:t>
            </a:r>
            <a:r>
              <a:rPr lang="en-US" dirty="0" smtClean="0"/>
              <a:t> and change the Cucumber Options features setting to reference the new features folder.</a:t>
            </a:r>
            <a:endParaRPr lang="en-US" dirty="0" smtClean="0"/>
          </a:p>
          <a:p>
            <a:pPr lvl="1"/>
            <a:r>
              <a:rPr lang="en-US" dirty="0" smtClean="0"/>
              <a:t>Open Eclipse.  File -&gt; Import -&gt; Existing Maven Projects.  Import both </a:t>
            </a:r>
            <a:r>
              <a:rPr lang="en-US" i="1" dirty="0" err="1" smtClean="0"/>
              <a:t>NewApp</a:t>
            </a:r>
            <a:r>
              <a:rPr lang="en-US" dirty="0" smtClean="0"/>
              <a:t> and PARENT.</a:t>
            </a:r>
          </a:p>
        </p:txBody>
      </p:sp>
      <p:sp>
        <p:nvSpPr>
          <p:cNvPr id="4" name="Slide Number Placeholder 3"/>
          <p:cNvSpPr>
            <a:spLocks noGrp="1"/>
          </p:cNvSpPr>
          <p:nvPr>
            <p:ph type="sldNum" sz="quarter" idx="14"/>
          </p:nvPr>
        </p:nvSpPr>
        <p:spPr/>
        <p:txBody>
          <a:bodyPr/>
          <a:lstStyle/>
          <a:p>
            <a:fld id="{94D79ED2-3E3E-4A95-AEE9-34B4317D8446}" type="slidenum">
              <a:rPr lang="en-US" smtClean="0"/>
              <a:t>4</a:t>
            </a:fld>
            <a:endParaRPr lang="en-US"/>
          </a:p>
        </p:txBody>
      </p:sp>
    </p:spTree>
    <p:extLst>
      <p:ext uri="{BB962C8B-B14F-4D97-AF65-F5344CB8AC3E}">
        <p14:creationId xmlns:p14="http://schemas.microsoft.com/office/powerpoint/2010/main" val="36306563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52677" y="431799"/>
            <a:ext cx="8920684" cy="1658258"/>
          </a:xfrm>
          <a:prstGeom prst="rect">
            <a:avLst/>
          </a:prstGeom>
        </p:spPr>
        <p:txBody>
          <a:bodyPr/>
          <a:lstStyle/>
          <a:p>
            <a:r>
              <a:rPr lang="en-US" dirty="0" smtClean="0"/>
              <a:t>Configure Eclipse-Cucumber </a:t>
            </a:r>
            <a:r>
              <a:rPr lang="en-US" dirty="0"/>
              <a:t>Plugin</a:t>
            </a:r>
          </a:p>
        </p:txBody>
      </p:sp>
      <p:sp>
        <p:nvSpPr>
          <p:cNvPr id="3" name="Content Placeholder 2"/>
          <p:cNvSpPr>
            <a:spLocks noGrp="1"/>
          </p:cNvSpPr>
          <p:nvPr>
            <p:ph sz="quarter" idx="13"/>
          </p:nvPr>
        </p:nvSpPr>
        <p:spPr/>
        <p:txBody>
          <a:bodyPr/>
          <a:lstStyle/>
          <a:p>
            <a:pPr marL="0" indent="0">
              <a:buNone/>
            </a:pPr>
            <a:r>
              <a:rPr lang="en-US" dirty="0" smtClean="0"/>
              <a:t>Steps to install and configure the Eclipse-Cucumber Plugin:</a:t>
            </a:r>
          </a:p>
          <a:p>
            <a:r>
              <a:rPr lang="en-US" dirty="0" smtClean="0"/>
              <a:t>Download and Install the Eclipse Cucumber plugin:</a:t>
            </a:r>
          </a:p>
          <a:p>
            <a:pPr lvl="1"/>
            <a:r>
              <a:rPr lang="en-US" dirty="0" smtClean="0"/>
              <a:t>Option 1) Add Repository </a:t>
            </a:r>
            <a:r>
              <a:rPr lang="en-US" dirty="0" err="1" smtClean="0"/>
              <a:t>url</a:t>
            </a:r>
            <a:r>
              <a:rPr lang="en-US" dirty="0" smtClean="0"/>
              <a:t> to </a:t>
            </a:r>
            <a:r>
              <a:rPr lang="en-US" dirty="0" smtClean="0"/>
              <a:t>Eclipse:</a:t>
            </a:r>
          </a:p>
          <a:p>
            <a:pPr marL="423863" lvl="1" indent="0">
              <a:buNone/>
            </a:pPr>
            <a:r>
              <a:rPr lang="en-US" b="1" i="1" dirty="0" smtClean="0">
                <a:hlinkClick r:id="rId2"/>
              </a:rPr>
              <a:t>http</a:t>
            </a:r>
            <a:r>
              <a:rPr lang="en-US" b="1" i="1" dirty="0">
                <a:hlinkClick r:id="rId2"/>
              </a:rPr>
              <a:t>://</a:t>
            </a:r>
            <a:r>
              <a:rPr lang="en-US" b="1" i="1" dirty="0" smtClean="0">
                <a:hlinkClick r:id="rId2"/>
              </a:rPr>
              <a:t>cucumber.github.com/cucumber-eclipse/update-site</a:t>
            </a:r>
            <a:endParaRPr lang="en-US" b="1" i="1" dirty="0" smtClean="0"/>
          </a:p>
          <a:p>
            <a:pPr lvl="1"/>
            <a:r>
              <a:rPr lang="en-US" dirty="0" smtClean="0"/>
              <a:t>Option 2) Download and Install </a:t>
            </a:r>
            <a:r>
              <a:rPr lang="en-US" dirty="0"/>
              <a:t>from </a:t>
            </a:r>
            <a:r>
              <a:rPr lang="en-US" dirty="0" smtClean="0"/>
              <a:t>zip:</a:t>
            </a:r>
          </a:p>
          <a:p>
            <a:pPr marL="423863" lvl="1" indent="0">
              <a:buNone/>
            </a:pPr>
            <a:r>
              <a:rPr lang="en-US" dirty="0" smtClean="0">
                <a:hlinkClick r:id="rId3"/>
              </a:rPr>
              <a:t>https</a:t>
            </a:r>
            <a:r>
              <a:rPr lang="en-US" dirty="0">
                <a:hlinkClick r:id="rId3"/>
              </a:rPr>
              <a:t>://</a:t>
            </a:r>
            <a:r>
              <a:rPr lang="en-US" dirty="0" smtClean="0">
                <a:hlinkClick r:id="rId3"/>
              </a:rPr>
              <a:t>github.com/cucumber/cucumber-eclipse/wiki/Download-and-Install-Plugin-From-Zip</a:t>
            </a:r>
            <a:endParaRPr lang="en-US" dirty="0"/>
          </a:p>
          <a:p>
            <a:r>
              <a:rPr lang="en-US" dirty="0" smtClean="0"/>
              <a:t>Update Eclipse Build Path:</a:t>
            </a:r>
            <a:endParaRPr lang="en-US" dirty="0"/>
          </a:p>
          <a:p>
            <a:pPr lvl="1"/>
            <a:r>
              <a:rPr lang="en-US" dirty="0" smtClean="0"/>
              <a:t>Note that the </a:t>
            </a:r>
            <a:r>
              <a:rPr lang="en-US" dirty="0" err="1" smtClean="0"/>
              <a:t>CucumberTemplate</a:t>
            </a:r>
            <a:r>
              <a:rPr lang="en-US" dirty="0" smtClean="0"/>
              <a:t> JAR has been added to the project build path in the app project.</a:t>
            </a:r>
          </a:p>
          <a:p>
            <a:r>
              <a:rPr lang="en-US" dirty="0" smtClean="0"/>
              <a:t>Change Eclipse-Cucumber setting to specify root packages for glue (step definitions)</a:t>
            </a:r>
          </a:p>
          <a:p>
            <a:pPr lvl="1"/>
            <a:r>
              <a:rPr lang="en-US" dirty="0"/>
              <a:t>Window -&gt; Preferences -&gt; Cucumber -&gt; User Settings -&gt; Root Package Names:</a:t>
            </a:r>
          </a:p>
          <a:p>
            <a:pPr marL="0" indent="0">
              <a:buNone/>
            </a:pPr>
            <a:r>
              <a:rPr lang="en-US" dirty="0" err="1" smtClean="0"/>
              <a:t>info.seleniumcucumber.stepdefinitions</a:t>
            </a:r>
            <a:r>
              <a:rPr lang="en-US" dirty="0"/>
              <a:t>, </a:t>
            </a:r>
            <a:r>
              <a:rPr lang="en-US" dirty="0" err="1"/>
              <a:t>gov.cbp.ace.test.stepdefinitions</a:t>
            </a:r>
            <a:r>
              <a:rPr lang="en-US" dirty="0"/>
              <a:t>, </a:t>
            </a:r>
            <a:r>
              <a:rPr lang="en-US" dirty="0" err="1" smtClean="0"/>
              <a:t>test.stepdefinitions</a:t>
            </a:r>
            <a:endParaRPr lang="en-US" dirty="0" smtClean="0"/>
          </a:p>
          <a:p>
            <a:endParaRPr lang="en-US" dirty="0" smtClean="0"/>
          </a:p>
          <a:p>
            <a:pPr marL="0" indent="0">
              <a:buNone/>
            </a:pPr>
            <a:endParaRPr lang="en-US" dirty="0" smtClean="0"/>
          </a:p>
        </p:txBody>
      </p:sp>
      <p:sp>
        <p:nvSpPr>
          <p:cNvPr id="4" name="Slide Number Placeholder 3"/>
          <p:cNvSpPr>
            <a:spLocks noGrp="1"/>
          </p:cNvSpPr>
          <p:nvPr>
            <p:ph type="sldNum" sz="quarter" idx="14"/>
          </p:nvPr>
        </p:nvSpPr>
        <p:spPr/>
        <p:txBody>
          <a:bodyPr/>
          <a:lstStyle/>
          <a:p>
            <a:fld id="{94D79ED2-3E3E-4A95-AEE9-34B4317D8446}" type="slidenum">
              <a:rPr lang="en-US" smtClean="0"/>
              <a:t>5</a:t>
            </a:fld>
            <a:endParaRPr lang="en-US"/>
          </a:p>
        </p:txBody>
      </p:sp>
    </p:spTree>
    <p:extLst>
      <p:ext uri="{BB962C8B-B14F-4D97-AF65-F5344CB8AC3E}">
        <p14:creationId xmlns:p14="http://schemas.microsoft.com/office/powerpoint/2010/main" val="25049544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lstStyle/>
          <a:p>
            <a:r>
              <a:rPr lang="en-US" dirty="0" smtClean="0"/>
              <a:t> </a:t>
            </a:r>
            <a:endParaRPr lang="en-US" dirty="0"/>
          </a:p>
        </p:txBody>
      </p:sp>
      <p:sp>
        <p:nvSpPr>
          <p:cNvPr id="3" name="Content Placeholder 2"/>
          <p:cNvSpPr>
            <a:spLocks noGrp="1"/>
          </p:cNvSpPr>
          <p:nvPr>
            <p:ph sz="quarter" idx="13"/>
          </p:nvPr>
        </p:nvSpPr>
        <p:spPr/>
        <p:txBody>
          <a:bodyPr/>
          <a:lstStyle/>
          <a:p>
            <a:pPr marL="0" indent="0">
              <a:buNone/>
            </a:pPr>
            <a:r>
              <a:rPr lang="en-US" dirty="0" smtClean="0"/>
              <a:t>Making Changes to Code:</a:t>
            </a:r>
          </a:p>
          <a:p>
            <a:r>
              <a:rPr lang="en-US" dirty="0" smtClean="0"/>
              <a:t>Note: Create all classes within the existing packages (test, </a:t>
            </a:r>
            <a:r>
              <a:rPr lang="en-US" dirty="0" err="1" smtClean="0"/>
              <a:t>test.pages</a:t>
            </a:r>
            <a:r>
              <a:rPr lang="en-US" dirty="0" smtClean="0"/>
              <a:t>, </a:t>
            </a:r>
            <a:r>
              <a:rPr lang="en-US" dirty="0" err="1" smtClean="0"/>
              <a:t>test.stepdefinitions</a:t>
            </a:r>
            <a:r>
              <a:rPr lang="en-US" dirty="0" smtClean="0"/>
              <a:t>)</a:t>
            </a:r>
          </a:p>
          <a:p>
            <a:r>
              <a:rPr lang="en-US" dirty="0" err="1" smtClean="0"/>
              <a:t>src</a:t>
            </a:r>
            <a:r>
              <a:rPr lang="en-US" dirty="0" smtClean="0"/>
              <a:t>/test/java </a:t>
            </a:r>
            <a:endParaRPr lang="en-US" dirty="0"/>
          </a:p>
          <a:p>
            <a:pPr marL="423863" lvl="1" indent="0">
              <a:buNone/>
            </a:pPr>
            <a:r>
              <a:rPr lang="en-US" dirty="0"/>
              <a:t>Rename classes and modify:</a:t>
            </a:r>
          </a:p>
          <a:p>
            <a:pPr lvl="1"/>
            <a:r>
              <a:rPr lang="en-US" dirty="0" err="1" smtClean="0"/>
              <a:t>test.TestSuiteCourtSummons</a:t>
            </a:r>
            <a:endParaRPr lang="en-US" dirty="0" smtClean="0"/>
          </a:p>
          <a:p>
            <a:pPr lvl="2"/>
            <a:r>
              <a:rPr lang="en-US" dirty="0" smtClean="0"/>
              <a:t>Update the features parameter to match the Feature folder you will create on the next slide.</a:t>
            </a:r>
          </a:p>
          <a:p>
            <a:pPr lvl="2"/>
            <a:r>
              <a:rPr lang="en-US" dirty="0" smtClean="0"/>
              <a:t>No change needed to the glue parameter – this parameter references multiple packages.</a:t>
            </a:r>
          </a:p>
          <a:p>
            <a:pPr lvl="2"/>
            <a:r>
              <a:rPr lang="en-US" dirty="0" smtClean="0"/>
              <a:t>Note that the runner class can be invoked by both Maven on the command line or JUnit within Eclipse.</a:t>
            </a:r>
            <a:endParaRPr lang="en-US" dirty="0"/>
          </a:p>
          <a:p>
            <a:pPr lvl="1"/>
            <a:r>
              <a:rPr lang="en-US" dirty="0" err="1" smtClean="0"/>
              <a:t>test.pages.CourtSummonsPage</a:t>
            </a:r>
            <a:endParaRPr lang="en-US" dirty="0" smtClean="0"/>
          </a:p>
          <a:p>
            <a:pPr lvl="2"/>
            <a:r>
              <a:rPr lang="en-US" dirty="0" smtClean="0"/>
              <a:t>This class will be created from scratch for the new application under test.</a:t>
            </a:r>
          </a:p>
          <a:p>
            <a:pPr lvl="2"/>
            <a:r>
              <a:rPr lang="en-US" dirty="0" smtClean="0"/>
              <a:t>Separate page objects should be created for logically separated portions of the application under test.</a:t>
            </a:r>
            <a:endParaRPr lang="en-US" dirty="0"/>
          </a:p>
          <a:p>
            <a:pPr lvl="1"/>
            <a:r>
              <a:rPr lang="en-US" dirty="0" err="1" smtClean="0"/>
              <a:t>test.stepdefinitions.CourtSummonsStepDef</a:t>
            </a:r>
            <a:endParaRPr lang="en-US" dirty="0" smtClean="0"/>
          </a:p>
          <a:p>
            <a:pPr lvl="2"/>
            <a:r>
              <a:rPr lang="en-US" dirty="0" smtClean="0"/>
              <a:t>This class will contain step definitions specific to the new application under test.  If step definitions arise which can be shared across applications follow the process later in this presentation to incorporate into the </a:t>
            </a:r>
            <a:r>
              <a:rPr lang="en-US" dirty="0" err="1" smtClean="0"/>
              <a:t>CucumberTemplate</a:t>
            </a:r>
            <a:r>
              <a:rPr lang="en-US" dirty="0" smtClean="0"/>
              <a:t> project.</a:t>
            </a:r>
            <a:endParaRPr lang="en-US" dirty="0"/>
          </a:p>
        </p:txBody>
      </p:sp>
      <p:sp>
        <p:nvSpPr>
          <p:cNvPr id="4" name="Slide Number Placeholder 3"/>
          <p:cNvSpPr>
            <a:spLocks noGrp="1"/>
          </p:cNvSpPr>
          <p:nvPr>
            <p:ph type="sldNum" sz="quarter" idx="14"/>
          </p:nvPr>
        </p:nvSpPr>
        <p:spPr/>
        <p:txBody>
          <a:bodyPr/>
          <a:lstStyle/>
          <a:p>
            <a:fld id="{94D79ED2-3E3E-4A95-AEE9-34B4317D8446}" type="slidenum">
              <a:rPr lang="en-US" smtClean="0"/>
              <a:t>6</a:t>
            </a:fld>
            <a:endParaRPr lang="en-US"/>
          </a:p>
        </p:txBody>
      </p:sp>
      <p:sp>
        <p:nvSpPr>
          <p:cNvPr id="5" name="Title 1"/>
          <p:cNvSpPr>
            <a:spLocks noGrp="1"/>
          </p:cNvSpPr>
          <p:nvPr>
            <p:ph type="title" idx="4294967295"/>
          </p:nvPr>
        </p:nvSpPr>
        <p:spPr>
          <a:xfrm>
            <a:off x="352425" y="431799"/>
            <a:ext cx="8920684" cy="1658258"/>
          </a:xfrm>
          <a:prstGeom prst="rect">
            <a:avLst/>
          </a:prstGeom>
        </p:spPr>
        <p:txBody>
          <a:bodyPr/>
          <a:lstStyle/>
          <a:p>
            <a:r>
              <a:rPr lang="en-US" dirty="0" smtClean="0"/>
              <a:t>Configure Cucumber / Serenity Project</a:t>
            </a:r>
            <a:endParaRPr lang="en-US" dirty="0"/>
          </a:p>
        </p:txBody>
      </p:sp>
    </p:spTree>
    <p:extLst>
      <p:ext uri="{BB962C8B-B14F-4D97-AF65-F5344CB8AC3E}">
        <p14:creationId xmlns:p14="http://schemas.microsoft.com/office/powerpoint/2010/main" val="6650330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52425" y="431799"/>
            <a:ext cx="8920684" cy="1658258"/>
          </a:xfrm>
          <a:prstGeom prst="rect">
            <a:avLst/>
          </a:prstGeom>
        </p:spPr>
        <p:txBody>
          <a:bodyPr/>
          <a:lstStyle/>
          <a:p>
            <a:r>
              <a:rPr lang="en-US" dirty="0" smtClean="0"/>
              <a:t>Configure Cucumber / Serenity Project</a:t>
            </a:r>
            <a:endParaRPr lang="en-US" dirty="0"/>
          </a:p>
        </p:txBody>
      </p:sp>
      <p:sp>
        <p:nvSpPr>
          <p:cNvPr id="3" name="Content Placeholder 2"/>
          <p:cNvSpPr>
            <a:spLocks noGrp="1"/>
          </p:cNvSpPr>
          <p:nvPr>
            <p:ph sz="quarter" idx="13"/>
          </p:nvPr>
        </p:nvSpPr>
        <p:spPr/>
        <p:txBody>
          <a:bodyPr/>
          <a:lstStyle/>
          <a:p>
            <a:pPr marL="0" indent="0">
              <a:buNone/>
            </a:pPr>
            <a:r>
              <a:rPr lang="en-US" dirty="0" smtClean="0"/>
              <a:t>Making Changes to Resources:</a:t>
            </a:r>
          </a:p>
          <a:p>
            <a:r>
              <a:rPr lang="en-US" dirty="0" err="1" smtClean="0"/>
              <a:t>src</a:t>
            </a:r>
            <a:r>
              <a:rPr lang="en-US" dirty="0" smtClean="0"/>
              <a:t>/test/resources</a:t>
            </a:r>
          </a:p>
          <a:p>
            <a:pPr marL="423863" lvl="1" indent="0">
              <a:buNone/>
            </a:pPr>
            <a:r>
              <a:rPr lang="en-US" dirty="0" smtClean="0"/>
              <a:t>Update configuration:</a:t>
            </a:r>
          </a:p>
          <a:p>
            <a:pPr lvl="1"/>
            <a:r>
              <a:rPr lang="en-US" dirty="0" err="1" smtClean="0"/>
              <a:t>cfg</a:t>
            </a:r>
            <a:r>
              <a:rPr lang="en-US" dirty="0" smtClean="0"/>
              <a:t>/app/</a:t>
            </a:r>
            <a:r>
              <a:rPr lang="en-US" dirty="0" err="1" smtClean="0"/>
              <a:t>app.cfg</a:t>
            </a:r>
            <a:r>
              <a:rPr lang="en-US" dirty="0" smtClean="0"/>
              <a:t>: Update parameters </a:t>
            </a:r>
            <a:r>
              <a:rPr lang="en-US" dirty="0" err="1" smtClean="0"/>
              <a:t>app_id</a:t>
            </a:r>
            <a:r>
              <a:rPr lang="en-US" dirty="0" smtClean="0"/>
              <a:t>, </a:t>
            </a:r>
            <a:r>
              <a:rPr lang="en-US" dirty="0" err="1" smtClean="0"/>
              <a:t>app_name</a:t>
            </a:r>
            <a:endParaRPr lang="en-US" dirty="0" smtClean="0"/>
          </a:p>
          <a:p>
            <a:pPr lvl="1"/>
            <a:r>
              <a:rPr lang="en-US" dirty="0" err="1" smtClean="0"/>
              <a:t>cfg</a:t>
            </a:r>
            <a:r>
              <a:rPr lang="en-US" dirty="0" smtClean="0"/>
              <a:t>/</a:t>
            </a:r>
            <a:r>
              <a:rPr lang="en-US" dirty="0" err="1" smtClean="0"/>
              <a:t>env</a:t>
            </a:r>
            <a:r>
              <a:rPr lang="en-US" dirty="0" smtClean="0"/>
              <a:t>/{</a:t>
            </a:r>
            <a:r>
              <a:rPr lang="en-US" dirty="0" err="1" smtClean="0"/>
              <a:t>dev|local|sat</a:t>
            </a:r>
            <a:r>
              <a:rPr lang="en-US" dirty="0" smtClean="0"/>
              <a:t>}/</a:t>
            </a:r>
            <a:r>
              <a:rPr lang="en-US" dirty="0" err="1" smtClean="0"/>
              <a:t>env.cfg</a:t>
            </a:r>
            <a:r>
              <a:rPr lang="en-US" dirty="0" smtClean="0"/>
              <a:t>: Update parameters </a:t>
            </a:r>
            <a:r>
              <a:rPr lang="en-US" dirty="0" err="1" smtClean="0"/>
              <a:t>use_hub</a:t>
            </a:r>
            <a:r>
              <a:rPr lang="en-US" dirty="0" smtClean="0"/>
              <a:t>, </a:t>
            </a:r>
            <a:r>
              <a:rPr lang="en-US" dirty="0" err="1" smtClean="0"/>
              <a:t>App_url</a:t>
            </a:r>
            <a:r>
              <a:rPr lang="en-US" dirty="0" smtClean="0"/>
              <a:t>, </a:t>
            </a:r>
            <a:r>
              <a:rPr lang="en-US" dirty="0" err="1" smtClean="0"/>
              <a:t>TestLogin_url</a:t>
            </a:r>
            <a:endParaRPr lang="en-US" dirty="0"/>
          </a:p>
          <a:p>
            <a:pPr lvl="1"/>
            <a:r>
              <a:rPr lang="en-US" dirty="0" err="1" smtClean="0"/>
              <a:t>cfg</a:t>
            </a:r>
            <a:r>
              <a:rPr lang="en-US" dirty="0" smtClean="0"/>
              <a:t>/features/</a:t>
            </a:r>
            <a:r>
              <a:rPr lang="en-US" dirty="0" err="1" smtClean="0"/>
              <a:t>CourtSummons</a:t>
            </a:r>
            <a:r>
              <a:rPr lang="en-US" dirty="0" smtClean="0"/>
              <a:t>: Copy the </a:t>
            </a:r>
            <a:r>
              <a:rPr lang="en-US" dirty="0" err="1" smtClean="0"/>
              <a:t>CourtSummons</a:t>
            </a:r>
            <a:r>
              <a:rPr lang="en-US" dirty="0" smtClean="0"/>
              <a:t> folder and .feature files to a new folder such as </a:t>
            </a:r>
            <a:r>
              <a:rPr lang="en-US" dirty="0" err="1" smtClean="0"/>
              <a:t>NewApp</a:t>
            </a:r>
            <a:r>
              <a:rPr lang="en-US" dirty="0" smtClean="0"/>
              <a:t> (the old files can be left for reference)</a:t>
            </a:r>
          </a:p>
          <a:p>
            <a:r>
              <a:rPr lang="en-US" dirty="0"/>
              <a:t>Note: Create additional feature </a:t>
            </a:r>
            <a:r>
              <a:rPr lang="en-US" dirty="0" smtClean="0"/>
              <a:t>folders if there is logically separate functionality.</a:t>
            </a:r>
          </a:p>
          <a:p>
            <a:r>
              <a:rPr lang="en-US" dirty="0" smtClean="0"/>
              <a:t>Note: Utilize separate folders and feature files based on:</a:t>
            </a:r>
          </a:p>
          <a:p>
            <a:pPr lvl="1"/>
            <a:r>
              <a:rPr lang="en-US" dirty="0" smtClean="0"/>
              <a:t>Application User / Role such as Regular User vs. Admin User</a:t>
            </a:r>
          </a:p>
          <a:p>
            <a:pPr lvl="1"/>
            <a:r>
              <a:rPr lang="en-US" dirty="0" smtClean="0"/>
              <a:t>Use Case / Function such as Search vs. Create vs. Update</a:t>
            </a:r>
          </a:p>
          <a:p>
            <a:pPr lvl="1"/>
            <a:r>
              <a:rPr lang="en-US" dirty="0" smtClean="0"/>
              <a:t>Other logical subdivisions such as Phase 1, Phase 2, Phase 3, etc. or by Story Number</a:t>
            </a:r>
          </a:p>
          <a:p>
            <a:r>
              <a:rPr lang="en-US" dirty="0" smtClean="0"/>
              <a:t>Tag every feature and scenario with @Smoke, @Regression, @CAOM-12345, @</a:t>
            </a:r>
            <a:r>
              <a:rPr lang="en-US" dirty="0" err="1" smtClean="0"/>
              <a:t>AdminUser</a:t>
            </a:r>
            <a:r>
              <a:rPr lang="en-US" dirty="0" smtClean="0"/>
              <a:t>, @</a:t>
            </a:r>
            <a:r>
              <a:rPr lang="en-US" dirty="0" err="1" smtClean="0"/>
              <a:t>UpdateRecord</a:t>
            </a:r>
            <a:r>
              <a:rPr lang="en-US" dirty="0" smtClean="0"/>
              <a:t>, or other logical groupings.  This will facilitate granular execution of test plans in future</a:t>
            </a:r>
            <a:r>
              <a:rPr lang="en-US" dirty="0" smtClean="0"/>
              <a:t>.</a:t>
            </a:r>
            <a:endParaRPr lang="en-US" dirty="0"/>
          </a:p>
          <a:p>
            <a:endParaRPr lang="en-US" dirty="0"/>
          </a:p>
        </p:txBody>
      </p:sp>
      <p:sp>
        <p:nvSpPr>
          <p:cNvPr id="4" name="Slide Number Placeholder 3"/>
          <p:cNvSpPr>
            <a:spLocks noGrp="1"/>
          </p:cNvSpPr>
          <p:nvPr>
            <p:ph type="sldNum" sz="quarter" idx="14"/>
          </p:nvPr>
        </p:nvSpPr>
        <p:spPr/>
        <p:txBody>
          <a:bodyPr/>
          <a:lstStyle/>
          <a:p>
            <a:fld id="{94D79ED2-3E3E-4A95-AEE9-34B4317D8446}" type="slidenum">
              <a:rPr lang="en-US" smtClean="0"/>
              <a:t>7</a:t>
            </a:fld>
            <a:endParaRPr lang="en-US"/>
          </a:p>
        </p:txBody>
      </p:sp>
    </p:spTree>
    <p:extLst>
      <p:ext uri="{BB962C8B-B14F-4D97-AF65-F5344CB8AC3E}">
        <p14:creationId xmlns:p14="http://schemas.microsoft.com/office/powerpoint/2010/main" val="8031235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52425" y="431799"/>
            <a:ext cx="8920684" cy="1658258"/>
          </a:xfrm>
          <a:prstGeom prst="rect">
            <a:avLst/>
          </a:prstGeom>
        </p:spPr>
        <p:txBody>
          <a:bodyPr/>
          <a:lstStyle/>
          <a:p>
            <a:r>
              <a:rPr lang="en-US" dirty="0" smtClean="0"/>
              <a:t>Tagging Dev and Sat test data</a:t>
            </a:r>
            <a:endParaRPr lang="en-US" dirty="0"/>
          </a:p>
        </p:txBody>
      </p:sp>
      <p:sp>
        <p:nvSpPr>
          <p:cNvPr id="3" name="Content Placeholder 2"/>
          <p:cNvSpPr>
            <a:spLocks noGrp="1"/>
          </p:cNvSpPr>
          <p:nvPr>
            <p:ph sz="quarter" idx="13"/>
          </p:nvPr>
        </p:nvSpPr>
        <p:spPr>
          <a:xfrm>
            <a:off x="352425" y="1382902"/>
            <a:ext cx="11229975" cy="4761337"/>
          </a:xfrm>
        </p:spPr>
        <p:txBody>
          <a:bodyPr/>
          <a:lstStyle/>
          <a:p>
            <a:r>
              <a:rPr lang="en-US" dirty="0" smtClean="0"/>
              <a:t>Tag example block data in the feature file based on the environment.  In the example below the @</a:t>
            </a:r>
            <a:r>
              <a:rPr lang="en-US" dirty="0" err="1" smtClean="0"/>
              <a:t>COMMONdata</a:t>
            </a:r>
            <a:r>
              <a:rPr lang="en-US" dirty="0"/>
              <a:t> </a:t>
            </a:r>
            <a:r>
              <a:rPr lang="en-US" dirty="0" smtClean="0"/>
              <a:t>examples will be run in all environments, the @</a:t>
            </a:r>
            <a:r>
              <a:rPr lang="en-US" dirty="0" err="1" smtClean="0"/>
              <a:t>DEVdata</a:t>
            </a:r>
            <a:r>
              <a:rPr lang="en-US" dirty="0" smtClean="0"/>
              <a:t> and @</a:t>
            </a:r>
            <a:r>
              <a:rPr lang="en-US" dirty="0" err="1" smtClean="0"/>
              <a:t>SATdata</a:t>
            </a:r>
            <a:r>
              <a:rPr lang="en-US" dirty="0" smtClean="0"/>
              <a:t> examples will be run in specific environments.</a:t>
            </a:r>
            <a:endParaRPr lang="en-US" dirty="0" smtClean="0"/>
          </a:p>
          <a:p>
            <a:pPr marL="0" indent="0">
              <a:buNone/>
            </a:pPr>
            <a:endParaRPr lang="en-US" dirty="0"/>
          </a:p>
          <a:p>
            <a:pPr marL="0" indent="0">
              <a:buNone/>
            </a:pPr>
            <a:r>
              <a:rPr lang="en-US" sz="1600" dirty="0">
                <a:solidFill>
                  <a:srgbClr val="FF0000"/>
                </a:solidFill>
              </a:rPr>
              <a:t>@</a:t>
            </a:r>
            <a:r>
              <a:rPr lang="en-US" sz="1600" dirty="0" err="1">
                <a:solidFill>
                  <a:srgbClr val="FF0000"/>
                </a:solidFill>
              </a:rPr>
              <a:t>COMMONdata</a:t>
            </a:r>
            <a:endParaRPr lang="en-US" sz="1600" dirty="0">
              <a:solidFill>
                <a:srgbClr val="FF0000"/>
              </a:solidFill>
            </a:endParaRPr>
          </a:p>
          <a:p>
            <a:pPr marL="0" indent="0">
              <a:buNone/>
            </a:pPr>
            <a:r>
              <a:rPr lang="en-US" sz="1600" dirty="0"/>
              <a:t>Examples: </a:t>
            </a:r>
          </a:p>
          <a:p>
            <a:pPr marL="0" indent="0">
              <a:buNone/>
            </a:pPr>
            <a:r>
              <a:rPr lang="en-US" sz="1600" dirty="0"/>
              <a:t>| </a:t>
            </a:r>
            <a:r>
              <a:rPr lang="en-US" sz="1600" dirty="0" err="1"/>
              <a:t>CenterIDvalue</a:t>
            </a:r>
            <a:r>
              <a:rPr lang="en-US" sz="1600" dirty="0"/>
              <a:t> | </a:t>
            </a:r>
            <a:r>
              <a:rPr lang="en-US" sz="1600" dirty="0" err="1"/>
              <a:t>CenterIDtext</a:t>
            </a:r>
            <a:r>
              <a:rPr lang="en-US" sz="1600" dirty="0"/>
              <a:t>                                      |</a:t>
            </a:r>
          </a:p>
          <a:p>
            <a:pPr marL="0" indent="0">
              <a:buNone/>
            </a:pPr>
            <a:r>
              <a:rPr lang="en-US" sz="1600" dirty="0"/>
              <a:t>| </a:t>
            </a:r>
            <a:r>
              <a:rPr lang="en-US" sz="1600" dirty="0" smtClean="0"/>
              <a:t>CEE001        </a:t>
            </a:r>
            <a:r>
              <a:rPr lang="en-US" sz="1600" dirty="0"/>
              <a:t>| CEE001 - Pharmaceuticals, Health and Chemicals    |</a:t>
            </a:r>
          </a:p>
          <a:p>
            <a:pPr marL="0" indent="0">
              <a:buNone/>
            </a:pPr>
            <a:r>
              <a:rPr lang="en-US" sz="1600" dirty="0" smtClean="0">
                <a:solidFill>
                  <a:srgbClr val="FF0000"/>
                </a:solidFill>
              </a:rPr>
              <a:t>@</a:t>
            </a:r>
            <a:r>
              <a:rPr lang="en-US" sz="1600" dirty="0" err="1" smtClean="0">
                <a:solidFill>
                  <a:srgbClr val="FF0000"/>
                </a:solidFill>
              </a:rPr>
              <a:t>DEVdata</a:t>
            </a:r>
            <a:endParaRPr lang="en-US" sz="1600" dirty="0">
              <a:solidFill>
                <a:srgbClr val="FF0000"/>
              </a:solidFill>
            </a:endParaRPr>
          </a:p>
          <a:p>
            <a:pPr marL="0" indent="0">
              <a:buNone/>
            </a:pPr>
            <a:r>
              <a:rPr lang="en-US" sz="1600" dirty="0"/>
              <a:t>Examples: </a:t>
            </a:r>
          </a:p>
          <a:p>
            <a:pPr marL="0" indent="0">
              <a:buNone/>
            </a:pPr>
            <a:r>
              <a:rPr lang="en-US" sz="1600" dirty="0"/>
              <a:t>| </a:t>
            </a:r>
            <a:r>
              <a:rPr lang="en-US" sz="1600" dirty="0" err="1"/>
              <a:t>CenterIDvalue</a:t>
            </a:r>
            <a:r>
              <a:rPr lang="en-US" sz="1600" dirty="0"/>
              <a:t> | </a:t>
            </a:r>
            <a:r>
              <a:rPr lang="en-US" sz="1600" dirty="0" err="1"/>
              <a:t>CenterIDtext</a:t>
            </a:r>
            <a:r>
              <a:rPr lang="en-US" sz="1600" dirty="0"/>
              <a:t>                                      |</a:t>
            </a:r>
          </a:p>
          <a:p>
            <a:pPr marL="0" indent="0">
              <a:buNone/>
            </a:pPr>
            <a:r>
              <a:rPr lang="en-US" sz="1600" dirty="0"/>
              <a:t>| </a:t>
            </a:r>
            <a:r>
              <a:rPr lang="en-US" sz="1600" dirty="0" smtClean="0"/>
              <a:t>CEE002        </a:t>
            </a:r>
            <a:r>
              <a:rPr lang="en-US" sz="1600" dirty="0"/>
              <a:t>| CEE002 - Agriculture and Prepared Products    |</a:t>
            </a:r>
          </a:p>
          <a:p>
            <a:pPr marL="0" indent="0">
              <a:buNone/>
            </a:pPr>
            <a:r>
              <a:rPr lang="en-US" sz="1600" dirty="0" smtClean="0">
                <a:solidFill>
                  <a:srgbClr val="FF0000"/>
                </a:solidFill>
              </a:rPr>
              <a:t>@</a:t>
            </a:r>
            <a:r>
              <a:rPr lang="en-US" sz="1600" dirty="0" err="1" smtClean="0">
                <a:solidFill>
                  <a:srgbClr val="FF0000"/>
                </a:solidFill>
              </a:rPr>
              <a:t>SATdata</a:t>
            </a:r>
            <a:endParaRPr lang="en-US" sz="1600" dirty="0">
              <a:solidFill>
                <a:srgbClr val="FF0000"/>
              </a:solidFill>
            </a:endParaRPr>
          </a:p>
          <a:p>
            <a:pPr marL="0" indent="0">
              <a:buNone/>
            </a:pPr>
            <a:r>
              <a:rPr lang="en-US" sz="1600" dirty="0" smtClean="0"/>
              <a:t>Examples</a:t>
            </a:r>
            <a:r>
              <a:rPr lang="en-US" sz="1600" dirty="0"/>
              <a:t>: </a:t>
            </a:r>
          </a:p>
          <a:p>
            <a:pPr marL="0" indent="0">
              <a:buNone/>
            </a:pPr>
            <a:r>
              <a:rPr lang="en-US" sz="1600" dirty="0" smtClean="0"/>
              <a:t>| </a:t>
            </a:r>
            <a:r>
              <a:rPr lang="en-US" sz="1600" dirty="0" err="1"/>
              <a:t>CenterIDvalue</a:t>
            </a:r>
            <a:r>
              <a:rPr lang="en-US" sz="1600" dirty="0"/>
              <a:t> | </a:t>
            </a:r>
            <a:r>
              <a:rPr lang="en-US" sz="1600" dirty="0" err="1"/>
              <a:t>CenterIDtext</a:t>
            </a:r>
            <a:r>
              <a:rPr lang="en-US" sz="1600" dirty="0"/>
              <a:t>                                      |</a:t>
            </a:r>
          </a:p>
          <a:p>
            <a:pPr marL="0" indent="0">
              <a:buNone/>
            </a:pPr>
            <a:r>
              <a:rPr lang="en-US" sz="1600" dirty="0" smtClean="0"/>
              <a:t>| CEE003        </a:t>
            </a:r>
            <a:r>
              <a:rPr lang="en-US" sz="1600" dirty="0"/>
              <a:t>| </a:t>
            </a:r>
            <a:r>
              <a:rPr lang="en-US" sz="1600" dirty="0"/>
              <a:t>CEE003 - Automotive and Aerospace    </a:t>
            </a:r>
            <a:r>
              <a:rPr lang="en-US" sz="1600" dirty="0"/>
              <a:t>|</a:t>
            </a:r>
          </a:p>
          <a:p>
            <a:pPr marL="0" indent="0">
              <a:buNone/>
            </a:pPr>
            <a:endParaRPr lang="en-US" dirty="0"/>
          </a:p>
          <a:p>
            <a:endParaRPr lang="en-US" dirty="0"/>
          </a:p>
        </p:txBody>
      </p:sp>
      <p:sp>
        <p:nvSpPr>
          <p:cNvPr id="4" name="Slide Number Placeholder 3"/>
          <p:cNvSpPr>
            <a:spLocks noGrp="1"/>
          </p:cNvSpPr>
          <p:nvPr>
            <p:ph type="sldNum" sz="quarter" idx="14"/>
          </p:nvPr>
        </p:nvSpPr>
        <p:spPr/>
        <p:txBody>
          <a:bodyPr/>
          <a:lstStyle/>
          <a:p>
            <a:fld id="{94D79ED2-3E3E-4A95-AEE9-34B4317D8446}" type="slidenum">
              <a:rPr lang="en-US" smtClean="0"/>
              <a:t>8</a:t>
            </a:fld>
            <a:endParaRPr lang="en-US"/>
          </a:p>
        </p:txBody>
      </p:sp>
    </p:spTree>
    <p:extLst>
      <p:ext uri="{BB962C8B-B14F-4D97-AF65-F5344CB8AC3E}">
        <p14:creationId xmlns:p14="http://schemas.microsoft.com/office/powerpoint/2010/main" val="31280358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52677" y="431799"/>
            <a:ext cx="8920684" cy="1658258"/>
          </a:xfrm>
          <a:prstGeom prst="rect">
            <a:avLst/>
          </a:prstGeom>
        </p:spPr>
        <p:txBody>
          <a:bodyPr/>
          <a:lstStyle/>
          <a:p>
            <a:r>
              <a:rPr lang="en-US" dirty="0" smtClean="0"/>
              <a:t>Executing Scenarios + Bamboo Plans</a:t>
            </a:r>
            <a:endParaRPr lang="en-US" dirty="0"/>
          </a:p>
        </p:txBody>
      </p:sp>
      <p:sp>
        <p:nvSpPr>
          <p:cNvPr id="3" name="Content Placeholder 2"/>
          <p:cNvSpPr>
            <a:spLocks noGrp="1"/>
          </p:cNvSpPr>
          <p:nvPr>
            <p:ph sz="quarter" idx="13"/>
          </p:nvPr>
        </p:nvSpPr>
        <p:spPr/>
        <p:txBody>
          <a:bodyPr/>
          <a:lstStyle/>
          <a:p>
            <a:pPr marL="0" indent="0">
              <a:buNone/>
            </a:pPr>
            <a:r>
              <a:rPr lang="en-US" dirty="0" smtClean="0"/>
              <a:t>Using </a:t>
            </a:r>
            <a:r>
              <a:rPr lang="en-US" dirty="0" err="1" smtClean="0"/>
              <a:t>CourtSummons</a:t>
            </a:r>
            <a:r>
              <a:rPr lang="en-US" dirty="0" smtClean="0"/>
              <a:t> as an example:</a:t>
            </a:r>
          </a:p>
          <a:p>
            <a:r>
              <a:rPr lang="en-US" dirty="0" smtClean="0"/>
              <a:t>Prerequisite: Maven Update on PARENT, </a:t>
            </a:r>
            <a:r>
              <a:rPr lang="en-US" dirty="0" err="1" smtClean="0"/>
              <a:t>CucumberTemplate</a:t>
            </a:r>
            <a:r>
              <a:rPr lang="en-US" dirty="0" smtClean="0"/>
              <a:t>, and </a:t>
            </a:r>
            <a:r>
              <a:rPr lang="en-US" dirty="0" err="1" smtClean="0"/>
              <a:t>CourtSummons</a:t>
            </a:r>
            <a:r>
              <a:rPr lang="en-US" dirty="0" smtClean="0"/>
              <a:t>.</a:t>
            </a:r>
          </a:p>
          <a:p>
            <a:r>
              <a:rPr lang="en-US" dirty="0" smtClean="0"/>
              <a:t>Executing in debug mode using Junit in Eclipse</a:t>
            </a:r>
          </a:p>
          <a:p>
            <a:pPr lvl="1"/>
            <a:r>
              <a:rPr lang="en-US" dirty="0" smtClean="0"/>
              <a:t>Create a JUnit Debug Configuration with:</a:t>
            </a:r>
          </a:p>
          <a:p>
            <a:pPr lvl="2"/>
            <a:r>
              <a:rPr lang="en-US" dirty="0" smtClean="0"/>
              <a:t>Project = </a:t>
            </a:r>
            <a:r>
              <a:rPr lang="en-US" dirty="0" err="1" smtClean="0"/>
              <a:t>CourtSummons</a:t>
            </a:r>
            <a:endParaRPr lang="en-US" dirty="0" smtClean="0"/>
          </a:p>
          <a:p>
            <a:pPr lvl="2"/>
            <a:r>
              <a:rPr lang="en-US" dirty="0" smtClean="0"/>
              <a:t>Test Class = </a:t>
            </a:r>
            <a:r>
              <a:rPr lang="en-US" dirty="0" err="1" smtClean="0"/>
              <a:t>test.TestSuiteCourtSummons</a:t>
            </a:r>
            <a:endParaRPr lang="en-US" dirty="0" smtClean="0"/>
          </a:p>
          <a:p>
            <a:pPr lvl="2"/>
            <a:r>
              <a:rPr lang="en-US" dirty="0" smtClean="0"/>
              <a:t>VM </a:t>
            </a:r>
            <a:r>
              <a:rPr lang="en-US" dirty="0"/>
              <a:t>Arguments “-</a:t>
            </a:r>
            <a:r>
              <a:rPr lang="en-US" dirty="0" err="1"/>
              <a:t>Denv</a:t>
            </a:r>
            <a:r>
              <a:rPr lang="en-US" dirty="0"/>
              <a:t>=local -</a:t>
            </a:r>
            <a:r>
              <a:rPr lang="en-US" dirty="0" err="1" smtClean="0"/>
              <a:t>Dhub</a:t>
            </a:r>
            <a:r>
              <a:rPr lang="en-US" dirty="0" smtClean="0"/>
              <a:t>=10.153.179.80”</a:t>
            </a:r>
          </a:p>
          <a:p>
            <a:r>
              <a:rPr lang="en-US" dirty="0" smtClean="0"/>
              <a:t>Executing with Maven within or without Eclipse</a:t>
            </a:r>
          </a:p>
          <a:p>
            <a:pPr lvl="1"/>
            <a:r>
              <a:rPr lang="en-US" dirty="0" smtClean="0"/>
              <a:t>Cucumber Template</a:t>
            </a:r>
            <a:r>
              <a:rPr lang="en-US" dirty="0"/>
              <a:t>: </a:t>
            </a:r>
            <a:r>
              <a:rPr lang="en-US" dirty="0" err="1"/>
              <a:t>mvn</a:t>
            </a:r>
            <a:r>
              <a:rPr lang="en-US" dirty="0"/>
              <a:t> clean compile package </a:t>
            </a:r>
            <a:r>
              <a:rPr lang="en-US" dirty="0" err="1"/>
              <a:t>jar:test-jar</a:t>
            </a:r>
            <a:r>
              <a:rPr lang="en-US" dirty="0"/>
              <a:t> </a:t>
            </a:r>
            <a:r>
              <a:rPr lang="en-US" dirty="0" err="1"/>
              <a:t>source:test-jar</a:t>
            </a:r>
            <a:r>
              <a:rPr lang="en-US" dirty="0"/>
              <a:t> -</a:t>
            </a:r>
            <a:r>
              <a:rPr lang="en-US" dirty="0" err="1"/>
              <a:t>DskipTests</a:t>
            </a:r>
            <a:endParaRPr lang="en-US" dirty="0" smtClean="0"/>
          </a:p>
          <a:p>
            <a:pPr lvl="1"/>
            <a:r>
              <a:rPr lang="en-US" dirty="0" smtClean="0"/>
              <a:t>Court Summons</a:t>
            </a:r>
            <a:r>
              <a:rPr lang="en-US" dirty="0"/>
              <a:t>: </a:t>
            </a:r>
            <a:r>
              <a:rPr lang="en-US" dirty="0" err="1"/>
              <a:t>mvn</a:t>
            </a:r>
            <a:r>
              <a:rPr lang="en-US" dirty="0"/>
              <a:t> clean verify test -</a:t>
            </a:r>
            <a:r>
              <a:rPr lang="en-US" dirty="0" err="1"/>
              <a:t>Denv</a:t>
            </a:r>
            <a:r>
              <a:rPr lang="en-US" dirty="0"/>
              <a:t>=dev -</a:t>
            </a:r>
            <a:r>
              <a:rPr lang="en-US" dirty="0" err="1"/>
              <a:t>Dhub</a:t>
            </a:r>
            <a:r>
              <a:rPr lang="en-US" dirty="0"/>
              <a:t>=hub2992 -</a:t>
            </a:r>
            <a:r>
              <a:rPr lang="en-US" dirty="0" err="1"/>
              <a:t>Dgrid</a:t>
            </a:r>
            <a:r>
              <a:rPr lang="en-US" dirty="0"/>
              <a:t>=</a:t>
            </a:r>
            <a:r>
              <a:rPr lang="en-US" dirty="0" err="1"/>
              <a:t>onm</a:t>
            </a:r>
            <a:r>
              <a:rPr lang="en-US" dirty="0"/>
              <a:t> -</a:t>
            </a:r>
            <a:r>
              <a:rPr lang="en-US" dirty="0" err="1"/>
              <a:t>Dreset_grid</a:t>
            </a:r>
            <a:r>
              <a:rPr lang="en-US" dirty="0"/>
              <a:t>=1 -</a:t>
            </a:r>
            <a:r>
              <a:rPr lang="en-US" dirty="0" err="1"/>
              <a:t>Dcucumber.options</a:t>
            </a:r>
            <a:r>
              <a:rPr lang="en-US" dirty="0"/>
              <a:t>="--tags 'not @</a:t>
            </a:r>
            <a:r>
              <a:rPr lang="en-US" dirty="0" err="1"/>
              <a:t>SATdata</a:t>
            </a:r>
            <a:r>
              <a:rPr lang="en-US" dirty="0"/>
              <a:t>'"</a:t>
            </a:r>
            <a:endParaRPr lang="en-US" dirty="0" smtClean="0"/>
          </a:p>
          <a:p>
            <a:pPr lvl="1"/>
            <a:r>
              <a:rPr lang="en-US" dirty="0" smtClean="0"/>
              <a:t>Serenity: </a:t>
            </a:r>
            <a:r>
              <a:rPr lang="en-US" dirty="0" err="1" smtClean="0"/>
              <a:t>mvn</a:t>
            </a:r>
            <a:r>
              <a:rPr lang="en-US" dirty="0" smtClean="0"/>
              <a:t> </a:t>
            </a:r>
            <a:r>
              <a:rPr lang="en-US" dirty="0" err="1" smtClean="0"/>
              <a:t>serenity:aggregate</a:t>
            </a:r>
            <a:endParaRPr lang="en-US" dirty="0" smtClean="0"/>
          </a:p>
          <a:p>
            <a:r>
              <a:rPr lang="en-US" dirty="0" smtClean="0"/>
              <a:t>Artifacts are produced in /target/site/serenity/index.html</a:t>
            </a:r>
          </a:p>
          <a:p>
            <a:pPr marL="0" indent="0">
              <a:buNone/>
            </a:pPr>
            <a:endParaRPr lang="en-US" dirty="0" smtClean="0"/>
          </a:p>
          <a:p>
            <a:endParaRPr lang="en-US" dirty="0"/>
          </a:p>
        </p:txBody>
      </p:sp>
      <p:sp>
        <p:nvSpPr>
          <p:cNvPr id="4" name="Slide Number Placeholder 3"/>
          <p:cNvSpPr>
            <a:spLocks noGrp="1"/>
          </p:cNvSpPr>
          <p:nvPr>
            <p:ph type="sldNum" sz="quarter" idx="14"/>
          </p:nvPr>
        </p:nvSpPr>
        <p:spPr/>
        <p:txBody>
          <a:bodyPr/>
          <a:lstStyle/>
          <a:p>
            <a:fld id="{94D79ED2-3E3E-4A95-AEE9-34B4317D8446}" type="slidenum">
              <a:rPr lang="en-US" smtClean="0"/>
              <a:t>9</a:t>
            </a:fld>
            <a:endParaRPr lang="en-US"/>
          </a:p>
        </p:txBody>
      </p:sp>
    </p:spTree>
    <p:extLst>
      <p:ext uri="{BB962C8B-B14F-4D97-AF65-F5344CB8AC3E}">
        <p14:creationId xmlns:p14="http://schemas.microsoft.com/office/powerpoint/2010/main" val="4024244316"/>
      </p:ext>
    </p:extLst>
  </p:cSld>
  <p:clrMapOvr>
    <a:masterClrMapping/>
  </p:clrMapOvr>
</p:sld>
</file>

<file path=ppt/theme/theme1.xml><?xml version="1.0" encoding="utf-8"?>
<a:theme xmlns:a="http://schemas.openxmlformats.org/drawingml/2006/main" name="Title Slide">
  <a:themeElements>
    <a:clrScheme name="Custom 1">
      <a:dk1>
        <a:srgbClr val="1F497D"/>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Slide">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Title 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Title Slid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Title Slid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Title Slid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Title Slid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Title Slid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Title Slid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Title Slid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Title Slid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Title Slid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Title Slid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Title Slid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oject Planning (PP) : Requirements Definition &amp; Requirement Management " id="{D28606DD-7D11-7D43-9591-07A548E507E1}" vid="{FCB9B748-89DB-0647-96D4-11E169EACAA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6926A44609CB904E8285E52CBAC53DD2" ma:contentTypeVersion="6" ma:contentTypeDescription="Create a new document." ma:contentTypeScope="" ma:versionID="063edc4c4c22bf76fadcb1e5f759dd79">
  <xsd:schema xmlns:xsd="http://www.w3.org/2001/XMLSchema" xmlns:xs="http://www.w3.org/2001/XMLSchema" xmlns:p="http://schemas.microsoft.com/office/2006/metadata/properties" xmlns:ns2="52f968d0-6102-4f8f-a072-059c65c249dd" xmlns:ns3="6ef44fee-f557-469c-8538-92d3c660d8e2" targetNamespace="http://schemas.microsoft.com/office/2006/metadata/properties" ma:root="true" ma:fieldsID="0edc86cf142a939e7296db2138ee4962" ns2:_="" ns3:_="">
    <xsd:import namespace="52f968d0-6102-4f8f-a072-059c65c249dd"/>
    <xsd:import namespace="6ef44fee-f557-469c-8538-92d3c660d8e2"/>
    <xsd:element name="properties">
      <xsd:complexType>
        <xsd:sequence>
          <xsd:element name="documentManagement">
            <xsd:complexType>
              <xsd:all>
                <xsd:element ref="ns2:MediaServiceMetadata" minOccurs="0"/>
                <xsd:element ref="ns2:MediaServiceFastMetadata" minOccurs="0"/>
                <xsd:element ref="ns2:MediaServiceEventHashCode" minOccurs="0"/>
                <xsd:element ref="ns2:MediaServiceGenerationTim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2f968d0-6102-4f8f-a072-059c65c249d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EventHashCode" ma:index="10" nillable="true" ma:displayName="MediaServiceEventHashCode" ma:hidden="true" ma:internalName="MediaServiceEventHashCode"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ef44fee-f557-469c-8538-92d3c660d8e2"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2963CDE-0B9C-4247-8C9C-D717B0A4A7CD}">
  <ds:schemaRefs>
    <ds:schemaRef ds:uri="http://schemas.microsoft.com/sharepoint/v3/contenttype/forms"/>
  </ds:schemaRefs>
</ds:datastoreItem>
</file>

<file path=customXml/itemProps2.xml><?xml version="1.0" encoding="utf-8"?>
<ds:datastoreItem xmlns:ds="http://schemas.openxmlformats.org/officeDocument/2006/customXml" ds:itemID="{EA4E62E7-9107-4D6C-A03F-C6EA0579693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2f968d0-6102-4f8f-a072-059c65c249dd"/>
    <ds:schemaRef ds:uri="6ef44fee-f557-469c-8538-92d3c660d8e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28ABD68-2754-4F09-9C79-6D667C8CC2A0}">
  <ds:schemaRefs>
    <ds:schemaRef ds:uri="6ef44fee-f557-469c-8538-92d3c660d8e2"/>
    <ds:schemaRef ds:uri="52f968d0-6102-4f8f-a072-059c65c249dd"/>
    <ds:schemaRef ds:uri="http://purl.org/dc/term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http://purl.org/dc/elements/1.1/"/>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Retrospect</Template>
  <TotalTime>5016</TotalTime>
  <Words>1185</Words>
  <Application>Microsoft Office PowerPoint</Application>
  <PresentationFormat>Widescreen</PresentationFormat>
  <Paragraphs>131</Paragraphs>
  <Slides>11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ＭＳ Ｐゴシック</vt:lpstr>
      <vt:lpstr>Arial</vt:lpstr>
      <vt:lpstr>Calibri</vt:lpstr>
      <vt:lpstr>Segoe Print</vt:lpstr>
      <vt:lpstr>Segoe UI</vt:lpstr>
      <vt:lpstr>Times New Roman</vt:lpstr>
      <vt:lpstr>Trebuchet MS</vt:lpstr>
      <vt:lpstr>Wingdings</vt:lpstr>
      <vt:lpstr>ヒラギノ角ゴ Pro W3</vt:lpstr>
      <vt:lpstr>Title Slide</vt:lpstr>
      <vt:lpstr>Cucumber Testing 107 November 20, 2018  Cucumber / Serenity New Project Configuration for Automation Developers</vt:lpstr>
      <vt:lpstr>Behavior Driven Development</vt:lpstr>
      <vt:lpstr>ACE Cucumber Background Info</vt:lpstr>
      <vt:lpstr>Copy Starter Project</vt:lpstr>
      <vt:lpstr>Configure Eclipse-Cucumber Plugin</vt:lpstr>
      <vt:lpstr> </vt:lpstr>
      <vt:lpstr>Configure Cucumber / Serenity Project</vt:lpstr>
      <vt:lpstr>Tagging Dev and Sat test data</vt:lpstr>
      <vt:lpstr>Executing Scenarios + Bamboo Plans</vt:lpstr>
      <vt:lpstr>Cucumber / Serenity Tips</vt:lpstr>
      <vt:lpstr>Cucumber Options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Selenium Testing</dc:title>
  <dc:creator>Ben Wilcox</dc:creator>
  <cp:lastModifiedBy>WILCOX, BENJAMIN T. (CTR)</cp:lastModifiedBy>
  <cp:revision>189</cp:revision>
  <dcterms:created xsi:type="dcterms:W3CDTF">2017-09-05T00:40:30Z</dcterms:created>
  <dcterms:modified xsi:type="dcterms:W3CDTF">2019-01-02T16:36:54Z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0x0101006926A44609CB904E8285E52CBAC53DD2</vt:lpwstr>
  </property>
</Properties>
</file>