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2" autoAdjust="0"/>
    <p:restoredTop sz="94660"/>
  </p:normalViewPr>
  <p:slideViewPr>
    <p:cSldViewPr>
      <p:cViewPr varScale="1">
        <p:scale>
          <a:sx n="110" d="100"/>
          <a:sy n="110" d="100"/>
        </p:scale>
        <p:origin x="23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2204" y="628863"/>
            <a:ext cx="394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存储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88 – 4Byte – 32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71912" y="170080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39020" y="170080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06128" y="170080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73236" y="170080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40344" y="170080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07452" y="170080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174560" y="170080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641668" y="170080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71912" y="242088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39020" y="242088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6128" y="242088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73236" y="242088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240344" y="242088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707452" y="242088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74560" y="242088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41668" y="242088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355976" y="314096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823084" y="314096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290192" y="314096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757300" y="314096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224408" y="314096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691516" y="314096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158624" y="314096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625732" y="314096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355976" y="386104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23084" y="386104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290192" y="386104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757300" y="386104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224408" y="386104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691516" y="386104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158624" y="386104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625732" y="386104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37272" y="1573341"/>
            <a:ext cx="3054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计算机以字节作为最小的寻址单位 </a:t>
            </a:r>
            <a:r>
              <a:rPr lang="en-US" altLang="zh-CN" sz="2400" dirty="0" smtClean="0"/>
              <a:t>: 0x22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个字节代表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个寻址单元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99432" y="1671330"/>
            <a:ext cx="720080" cy="27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1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顺序表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29974" y="1082930"/>
            <a:ext cx="355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基本形式 </a:t>
            </a:r>
            <a:r>
              <a:rPr lang="en-US" altLang="zh-CN" sz="2400" b="1" dirty="0" smtClean="0"/>
              <a:t>– </a:t>
            </a:r>
            <a:r>
              <a:rPr lang="zh-CN" altLang="en-US" sz="2400" b="1" dirty="0" smtClean="0"/>
              <a:t>数据元素连续</a:t>
            </a:r>
            <a:endParaRPr lang="en-US" altLang="zh-CN" sz="2400" b="1" dirty="0" smtClean="0"/>
          </a:p>
          <a:p>
            <a:r>
              <a:rPr lang="en-US" altLang="zh-CN" sz="2400" dirty="0" smtClean="0"/>
              <a:t>Li = [ 11, 22, 33, 44]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187624" y="2132856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2564904"/>
            <a:ext cx="122413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996952"/>
            <a:ext cx="122413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3429000"/>
            <a:ext cx="122413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44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97954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0x20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42088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0x24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2852936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0x28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325536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0x32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5085184"/>
            <a:ext cx="44422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</a:t>
            </a:r>
            <a:r>
              <a:rPr lang="en-US" altLang="zh-CN" sz="2800" dirty="0" smtClean="0"/>
              <a:t>i[0] = 0x20 = 11</a:t>
            </a:r>
          </a:p>
          <a:p>
            <a:r>
              <a:rPr lang="en-US" altLang="zh-CN" sz="2800" dirty="0" smtClean="0"/>
              <a:t>li[3] = 0x20 + 3*4 = 0x32 = 44</a:t>
            </a:r>
          </a:p>
          <a:p>
            <a:r>
              <a:rPr lang="zh-CN" altLang="en-US" sz="2800" dirty="0" smtClean="0"/>
              <a:t>时间复杂度： </a:t>
            </a:r>
            <a:r>
              <a:rPr lang="en-US" altLang="zh-CN" sz="2800" dirty="0" smtClean="0"/>
              <a:t>O(1)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35113" y="980728"/>
            <a:ext cx="356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地址单元连续 </a:t>
            </a:r>
            <a:r>
              <a:rPr lang="en-US" altLang="zh-CN" sz="2400" dirty="0" smtClean="0"/>
              <a:t>– 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元素外置</a:t>
            </a:r>
            <a:endParaRPr lang="en-US" altLang="zh-CN" sz="2400" b="1" dirty="0" smtClean="0">
              <a:solidFill>
                <a:schemeClr val="accent2"/>
              </a:solidFill>
            </a:endParaRPr>
          </a:p>
          <a:p>
            <a:r>
              <a:rPr lang="en-US" altLang="zh-CN" sz="2400" dirty="0" smtClean="0"/>
              <a:t>Li = [ 11, ‘ABC’, 22]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7092280" y="220486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092280" y="3933056"/>
            <a:ext cx="122413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92280" y="2852935"/>
            <a:ext cx="1224136" cy="849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ABC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8091" y="198884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0x33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00192" y="267930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0x88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00192" y="368741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0x66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499992" y="2276872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0x33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499992" y="2708921"/>
            <a:ext cx="1224136" cy="432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0x88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499992" y="3140968"/>
            <a:ext cx="122413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0x66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5896" y="206084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0x01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35896" y="253528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0x05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29673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0x09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0" idx="3"/>
          </p:cNvCxnSpPr>
          <p:nvPr/>
        </p:nvCxnSpPr>
        <p:spPr>
          <a:xfrm flipV="1">
            <a:off x="5724128" y="2219673"/>
            <a:ext cx="576064" cy="273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3"/>
            <a:endCxn id="18" idx="1"/>
          </p:cNvCxnSpPr>
          <p:nvPr/>
        </p:nvCxnSpPr>
        <p:spPr>
          <a:xfrm flipV="1">
            <a:off x="5724128" y="2910136"/>
            <a:ext cx="576064" cy="14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3"/>
            <a:endCxn id="19" idx="1"/>
          </p:cNvCxnSpPr>
          <p:nvPr/>
        </p:nvCxnSpPr>
        <p:spPr>
          <a:xfrm>
            <a:off x="5724128" y="3356992"/>
            <a:ext cx="576064" cy="561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133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3419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5258" y="16915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148064" y="18448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96336" y="18448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元素域    链接域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3068960"/>
            <a:ext cx="34155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class Node: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__</a:t>
            </a:r>
            <a:r>
              <a:rPr lang="en-US" altLang="zh-CN" sz="2400" dirty="0" err="1" smtClean="0"/>
              <a:t>init</a:t>
            </a:r>
            <a:r>
              <a:rPr lang="en-US" altLang="zh-CN" sz="2400" dirty="0" smtClean="0"/>
              <a:t>__(</a:t>
            </a:r>
            <a:r>
              <a:rPr lang="en-US" altLang="zh-CN" sz="2400" dirty="0" err="1" smtClean="0"/>
              <a:t>self,elem</a:t>
            </a:r>
            <a:r>
              <a:rPr lang="en-US" altLang="zh-CN" sz="2400" dirty="0" smtClean="0"/>
              <a:t>):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self.elem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elem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self.next</a:t>
            </a:r>
            <a:r>
              <a:rPr lang="en-US" altLang="zh-CN" sz="2400" dirty="0" smtClean="0"/>
              <a:t> = None</a:t>
            </a:r>
            <a:endParaRPr lang="zh-CN" altLang="en-US" sz="2400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763688" y="206084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获取链表长度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133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3419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5258" y="1628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148064" y="18448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96336" y="18448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780880" y="206084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1640" y="2708920"/>
            <a:ext cx="951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current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302" y="419147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 smtClean="0"/>
              <a:t>urrent = </a:t>
            </a:r>
            <a:r>
              <a:rPr lang="en-US" altLang="zh-CN" sz="2400" dirty="0" err="1" smtClean="0"/>
              <a:t>current.next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85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头部添加元素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133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3419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5258" y="1628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148064" y="18448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96336" y="18448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元素域    链接域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9592" y="3598677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800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91680" y="3598677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87624" y="411040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head</a:t>
            </a:r>
            <a:endParaRPr lang="zh-CN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15043" y="5373216"/>
            <a:ext cx="4386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步</a:t>
            </a:r>
            <a:r>
              <a:rPr lang="en-US" altLang="zh-CN" sz="2800" dirty="0" smtClean="0"/>
              <a:t>: </a:t>
            </a:r>
            <a:r>
              <a:rPr lang="en-US" altLang="zh-CN" sz="2800" dirty="0" err="1" smtClean="0"/>
              <a:t>node.next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self.head</a:t>
            </a:r>
            <a:endParaRPr lang="en-US" altLang="zh-CN" sz="2800" dirty="0" smtClean="0"/>
          </a:p>
          <a:p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步</a:t>
            </a:r>
            <a:r>
              <a:rPr lang="en-US" altLang="zh-CN" sz="2800" dirty="0" smtClean="0"/>
              <a:t>: </a:t>
            </a:r>
            <a:r>
              <a:rPr lang="en-US" altLang="zh-CN" sz="2800" dirty="0" err="1" smtClean="0"/>
              <a:t>self.head</a:t>
            </a:r>
            <a:r>
              <a:rPr lang="en-US" altLang="zh-CN" sz="2800" dirty="0" smtClean="0"/>
              <a:t> = node</a:t>
            </a:r>
            <a:endParaRPr lang="zh-CN" altLang="en-US" sz="2800" dirty="0"/>
          </a:p>
        </p:txBody>
      </p:sp>
      <p:cxnSp>
        <p:nvCxnSpPr>
          <p:cNvPr id="22" name="直接箭头连接符 21"/>
          <p:cNvCxnSpPr>
            <a:endCxn id="23" idx="1"/>
          </p:cNvCxnSpPr>
          <p:nvPr/>
        </p:nvCxnSpPr>
        <p:spPr>
          <a:xfrm flipV="1">
            <a:off x="1691680" y="3302972"/>
            <a:ext cx="965555" cy="295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3707904" y="227687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原链表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57235" y="3086948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449323" y="3086948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558894" y="3086948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350982" y="3086948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401651" y="3086948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193739" y="3086948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9" name="TextBox 8"/>
          <p:cNvSpPr txBox="1"/>
          <p:nvPr/>
        </p:nvSpPr>
        <p:spPr>
          <a:xfrm>
            <a:off x="8265258" y="308694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30" name="直接箭头连接符 29"/>
          <p:cNvCxnSpPr>
            <a:stCxn id="24" idx="3"/>
            <a:endCxn id="25" idx="1"/>
          </p:cNvCxnSpPr>
          <p:nvPr/>
        </p:nvCxnSpPr>
        <p:spPr>
          <a:xfrm>
            <a:off x="4283968" y="3302972"/>
            <a:ext cx="274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3"/>
            <a:endCxn id="27" idx="1"/>
          </p:cNvCxnSpPr>
          <p:nvPr/>
        </p:nvCxnSpPr>
        <p:spPr>
          <a:xfrm>
            <a:off x="6185627" y="330297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3"/>
          </p:cNvCxnSpPr>
          <p:nvPr/>
        </p:nvCxnSpPr>
        <p:spPr>
          <a:xfrm>
            <a:off x="8028384" y="33029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4"/>
          <p:cNvSpPr txBox="1"/>
          <p:nvPr/>
        </p:nvSpPr>
        <p:spPr>
          <a:xfrm>
            <a:off x="2585227" y="2726908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元素域    链接域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1263789" y="206084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head</a:t>
            </a:r>
            <a:endParaRPr lang="zh-CN" altLang="en-US" sz="2400" b="1" dirty="0"/>
          </a:p>
        </p:txBody>
      </p:sp>
      <p:sp>
        <p:nvSpPr>
          <p:cNvPr id="38" name="TextBox 1"/>
          <p:cNvSpPr txBox="1"/>
          <p:nvPr/>
        </p:nvSpPr>
        <p:spPr>
          <a:xfrm>
            <a:off x="3664375" y="4230082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头部添加</a:t>
            </a:r>
            <a:r>
              <a:rPr lang="en-US" altLang="zh-CN" b="1" dirty="0" smtClean="0">
                <a:solidFill>
                  <a:srgbClr val="FF0000"/>
                </a:solidFill>
              </a:rPr>
              <a:t>800</a:t>
            </a:r>
            <a:r>
              <a:rPr lang="zh-CN" altLang="en-US" b="1" dirty="0" smtClean="0">
                <a:solidFill>
                  <a:srgbClr val="FF0000"/>
                </a:solidFill>
              </a:rPr>
              <a:t>节点后的链表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尾部添加元素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133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3419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5258" y="1628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148064" y="18448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98272" y="450912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057835" y="450912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837615" y="4035696"/>
            <a:ext cx="1220220" cy="4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33" idx="2"/>
          </p:cNvCxnSpPr>
          <p:nvPr/>
        </p:nvCxnSpPr>
        <p:spPr>
          <a:xfrm flipV="1">
            <a:off x="8057835" y="3944866"/>
            <a:ext cx="556961" cy="564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3342" y="5661248"/>
            <a:ext cx="5097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current.next</a:t>
            </a:r>
            <a:r>
              <a:rPr lang="en-US" altLang="zh-CN" sz="3200" dirty="0" smtClean="0"/>
              <a:t> = node</a:t>
            </a:r>
          </a:p>
          <a:p>
            <a:r>
              <a:rPr lang="en-US" altLang="zh-CN" sz="3200" dirty="0" err="1" smtClean="0"/>
              <a:t>node.next</a:t>
            </a:r>
            <a:r>
              <a:rPr lang="en-US" altLang="zh-CN" sz="3200" dirty="0" smtClean="0"/>
              <a:t> = None</a:t>
            </a:r>
            <a:endParaRPr lang="zh-CN" altLang="en-US" sz="3200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763688" y="2105083"/>
            <a:ext cx="1" cy="347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36505" y="2380132"/>
            <a:ext cx="9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current 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566885" y="184072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1"/>
          <p:cNvSpPr txBox="1"/>
          <p:nvPr/>
        </p:nvSpPr>
        <p:spPr>
          <a:xfrm>
            <a:off x="3872355" y="242049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原链表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1523" y="3575534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63611" y="3575534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21254" y="3575534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313342" y="3575534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40075" y="3575534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732163" y="3575534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33" name="TextBox 8"/>
          <p:cNvSpPr txBox="1"/>
          <p:nvPr/>
        </p:nvSpPr>
        <p:spPr>
          <a:xfrm>
            <a:off x="8265181" y="357553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34" name="直接箭头连接符 33"/>
          <p:cNvCxnSpPr>
            <a:stCxn id="28" idx="3"/>
            <a:endCxn id="29" idx="1"/>
          </p:cNvCxnSpPr>
          <p:nvPr/>
        </p:nvCxnSpPr>
        <p:spPr>
          <a:xfrm>
            <a:off x="2598256" y="3791558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3"/>
            <a:endCxn id="31" idx="1"/>
          </p:cNvCxnSpPr>
          <p:nvPr/>
        </p:nvCxnSpPr>
        <p:spPr>
          <a:xfrm>
            <a:off x="5147987" y="379155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14"/>
          <p:cNvSpPr txBox="1"/>
          <p:nvPr/>
        </p:nvSpPr>
        <p:spPr>
          <a:xfrm>
            <a:off x="899515" y="3215494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6762026" y="4052509"/>
            <a:ext cx="1" cy="347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26"/>
          <p:cNvSpPr txBox="1"/>
          <p:nvPr/>
        </p:nvSpPr>
        <p:spPr>
          <a:xfrm>
            <a:off x="6334843" y="4327558"/>
            <a:ext cx="9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current </a:t>
            </a:r>
            <a:endParaRPr lang="zh-CN" altLang="en-US" dirty="0"/>
          </a:p>
        </p:txBody>
      </p:sp>
      <p:sp>
        <p:nvSpPr>
          <p:cNvPr id="40" name="TextBox 1"/>
          <p:cNvSpPr txBox="1"/>
          <p:nvPr/>
        </p:nvSpPr>
        <p:spPr>
          <a:xfrm>
            <a:off x="3769083" y="495351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添加后链表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4495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指定位置添加元素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133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3419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5258" y="1628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96336" y="18448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804" y="6093296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目标</a:t>
            </a:r>
            <a:r>
              <a:rPr lang="en-US" altLang="zh-CN" sz="2400" dirty="0" smtClean="0"/>
              <a:t>: li[2] = 600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889483" y="2564904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681571" y="2564904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355976" y="2060848"/>
            <a:ext cx="1317423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5715956" y="2060848"/>
            <a:ext cx="101628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763688" y="2050976"/>
            <a:ext cx="5480" cy="297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54198" y="2196124"/>
            <a:ext cx="67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pre</a:t>
            </a:r>
            <a:endParaRPr lang="zh-CN" alt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4619953" y="6341726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node</a:t>
            </a:r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97434" y="5733256"/>
            <a:ext cx="3738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node.next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err="1" smtClean="0"/>
              <a:t>pre.next</a:t>
            </a:r>
            <a:endParaRPr lang="en-US" altLang="zh-CN" sz="2800" dirty="0" smtClean="0"/>
          </a:p>
          <a:p>
            <a:r>
              <a:rPr lang="en-US" altLang="zh-CN" sz="2800" dirty="0" err="1" smtClean="0"/>
              <a:t>pre.next</a:t>
            </a:r>
            <a:r>
              <a:rPr lang="en-US" altLang="zh-CN" sz="2800" dirty="0" smtClean="0"/>
              <a:t> = node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158335" y="2747994"/>
            <a:ext cx="142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添加后链表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单向循环链表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133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3419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11760" y="34290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03848" y="34290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203848" y="2060848"/>
            <a:ext cx="1109572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1806245" y="2060848"/>
            <a:ext cx="1397603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64088" y="335699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1. 300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是尾节点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尾节点的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next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指向的是链表的头结点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330</Words>
  <Application>Microsoft Office PowerPoint</Application>
  <PresentationFormat>全屏显示(4:3)</PresentationFormat>
  <Paragraphs>142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</dc:creator>
  <cp:lastModifiedBy>Administrator</cp:lastModifiedBy>
  <cp:revision>36</cp:revision>
  <dcterms:created xsi:type="dcterms:W3CDTF">2020-01-21T03:24:54Z</dcterms:created>
  <dcterms:modified xsi:type="dcterms:W3CDTF">2020-05-06T23:11:56Z</dcterms:modified>
</cp:coreProperties>
</file>