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68" r:id="rId3"/>
    <p:sldId id="569" r:id="rId4"/>
    <p:sldId id="571" r:id="rId5"/>
    <p:sldId id="572" r:id="rId6"/>
    <p:sldId id="5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87"/>
    <a:srgbClr val="010046"/>
    <a:srgbClr val="EB9813"/>
    <a:srgbClr val="F4CC75"/>
    <a:srgbClr val="F0B74A"/>
    <a:srgbClr val="F6DD94"/>
    <a:srgbClr val="F4E8D2"/>
    <a:srgbClr val="F2F2F2"/>
    <a:srgbClr val="F6F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25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4184A-1F75-42AB-8669-6BC827EEED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0D1-F9D3-4755-BBC4-78AB7F496C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8790B8C-0CA8-4215-8460-8C9C9460E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b="-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9416" y="1988309"/>
            <a:ext cx="10345148" cy="1143000"/>
          </a:xfrm>
        </p:spPr>
        <p:txBody>
          <a:bodyPr>
            <a:normAutofit/>
          </a:bodyPr>
          <a:lstStyle>
            <a:lvl1pPr algn="l">
              <a:defRPr sz="6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5231904" y="3587485"/>
            <a:ext cx="5952660" cy="609600"/>
          </a:xfrm>
        </p:spPr>
        <p:txBody>
          <a:bodyPr>
            <a:noAutofit/>
          </a:bodyPr>
          <a:lstStyle>
            <a:lvl1pPr marL="0" indent="0" algn="r">
              <a:buNone/>
              <a:defRPr sz="373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39416" y="3236979"/>
            <a:ext cx="10345149" cy="0"/>
          </a:xfrm>
          <a:prstGeom prst="line">
            <a:avLst/>
          </a:prstGeom>
          <a:ln w="44450"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3" y="548683"/>
            <a:ext cx="1828881" cy="7680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6669741" y="596683"/>
            <a:ext cx="2323" cy="672000"/>
          </a:xfrm>
          <a:prstGeom prst="line">
            <a:avLst/>
          </a:prstGeom>
          <a:ln w="31750" cmpd="sng">
            <a:solidFill>
              <a:schemeClr val="bg1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27" y="590799"/>
            <a:ext cx="672000" cy="67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&amp;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b="-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7541" y="1796819"/>
            <a:ext cx="8832981" cy="403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直接连接符 9"/>
          <p:cNvCxnSpPr/>
          <p:nvPr userDrawn="1"/>
        </p:nvCxnSpPr>
        <p:spPr>
          <a:xfrm>
            <a:off x="5068571" y="1796819"/>
            <a:ext cx="0" cy="4032000"/>
          </a:xfrm>
          <a:prstGeom prst="line">
            <a:avLst/>
          </a:prstGeom>
          <a:ln w="47625" cmpd="sng">
            <a:solidFill>
              <a:schemeClr val="accent5">
                <a:lumMod val="40000"/>
                <a:lumOff val="60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2447595" y="2774732"/>
            <a:ext cx="2400267" cy="14865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64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665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CONTENTS</a:t>
            </a:r>
            <a:endParaRPr lang="en-US" altLang="zh-CN" sz="2665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3" y="548683"/>
            <a:ext cx="1828881" cy="76800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 flipH="1">
            <a:off x="6669741" y="596683"/>
            <a:ext cx="2323" cy="672000"/>
          </a:xfrm>
          <a:prstGeom prst="line">
            <a:avLst/>
          </a:prstGeom>
          <a:ln w="31750" cmpd="sng">
            <a:solidFill>
              <a:schemeClr val="bg1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27" y="590799"/>
            <a:ext cx="672000" cy="671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b="-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3" y="548683"/>
            <a:ext cx="1828881" cy="768000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 flipH="1">
            <a:off x="6669741" y="596683"/>
            <a:ext cx="2323" cy="672000"/>
          </a:xfrm>
          <a:prstGeom prst="line">
            <a:avLst/>
          </a:prstGeom>
          <a:ln w="31750" cmpd="sng">
            <a:solidFill>
              <a:schemeClr val="bg1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27" y="590799"/>
            <a:ext cx="672000" cy="671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953805"/>
            <a:ext cx="10766987" cy="796951"/>
          </a:xfrm>
        </p:spPr>
        <p:txBody>
          <a:bodyPr>
            <a:normAutofit/>
          </a:bodyPr>
          <a:lstStyle>
            <a:lvl1pPr algn="l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17705"/>
            <a:ext cx="10766987" cy="429161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568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5613"/>
            <a:ext cx="12192000" cy="31238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3" y="97315"/>
            <a:ext cx="1600271" cy="67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92645"/>
            <a:ext cx="672000" cy="671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4"/>
          <a:stretch>
            <a:fillRect/>
          </a:stretch>
        </p:blipFill>
        <p:spPr>
          <a:xfrm>
            <a:off x="0" y="0"/>
            <a:ext cx="12196845" cy="686064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5068571" y="1796819"/>
            <a:ext cx="0" cy="4032000"/>
          </a:xfrm>
          <a:prstGeom prst="line">
            <a:avLst/>
          </a:prstGeom>
          <a:ln w="47625" cmpd="sng">
            <a:solidFill>
              <a:schemeClr val="accent5">
                <a:lumMod val="40000"/>
                <a:lumOff val="60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5357489" y="3236979"/>
            <a:ext cx="5827077" cy="713088"/>
          </a:xfrm>
        </p:spPr>
        <p:txBody>
          <a:bodyPr>
            <a:noAutofit/>
          </a:bodyPr>
          <a:lstStyle>
            <a:lvl1pPr algn="l">
              <a:defRPr sz="4265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知识点标题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3" y="548683"/>
            <a:ext cx="1828881" cy="76800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/>
        </p:nvCxnSpPr>
        <p:spPr>
          <a:xfrm flipH="1">
            <a:off x="6669741" y="596683"/>
            <a:ext cx="2323" cy="672000"/>
          </a:xfrm>
          <a:prstGeom prst="line">
            <a:avLst/>
          </a:prstGeom>
          <a:ln w="31750" cmpd="sng">
            <a:solidFill>
              <a:schemeClr val="bg1"/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87C1EA"/>
              </a:clrFrom>
              <a:clrTo>
                <a:srgbClr val="87C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27" y="590799"/>
            <a:ext cx="672000" cy="67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4" name="图片 3" descr="tedu_logo.png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89" y="68157"/>
            <a:ext cx="1917561" cy="864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3585" indent="-286385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/>
              <a:t>分析家庭情况对学生成绩的影响</a:t>
            </a:r>
            <a:endParaRPr lang="zh-CN" altLang="en-US" sz="54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zh-CN" altLang="en-US"/>
              <a:t>徐铭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父母教育水平对学习成绩的影响</a:t>
            </a:r>
            <a:endParaRPr lang="zh-CN" altLang="en-US"/>
          </a:p>
        </p:txBody>
      </p:sp>
      <p:pic>
        <p:nvPicPr>
          <p:cNvPr id="4" name="内容占位符 3" descr="父母教育水平对学习成绩的影响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480" y="1824990"/>
            <a:ext cx="5364480" cy="503301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5832475" y="2019935"/>
            <a:ext cx="5739130" cy="4291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66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SzPct val="75000"/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由上图可得，根据父母教育水平分组后从低到高依次为：</a:t>
            </a:r>
            <a:endParaRPr lang="en-US" altLang="zh-CN" sz="2400"/>
          </a:p>
          <a:p>
            <a:r>
              <a:rPr lang="en-US" altLang="zh-CN" sz="2000"/>
              <a:t>high school</a:t>
            </a:r>
            <a:endParaRPr lang="en-US" altLang="zh-CN" sz="2000"/>
          </a:p>
          <a:p>
            <a:r>
              <a:rPr lang="en-US" altLang="zh-CN" sz="2000"/>
              <a:t>some high school</a:t>
            </a:r>
            <a:endParaRPr lang="en-US" altLang="zh-CN" sz="2000"/>
          </a:p>
          <a:p>
            <a:r>
              <a:rPr lang="en-US" altLang="zh-CN" sz="2000"/>
              <a:t>some college</a:t>
            </a:r>
            <a:endParaRPr lang="en-US" altLang="zh-CN" sz="2000"/>
          </a:p>
          <a:p>
            <a:r>
              <a:rPr lang="en-US" altLang="zh-CN" sz="2000"/>
              <a:t>associate's degree</a:t>
            </a:r>
            <a:endParaRPr lang="en-US" altLang="zh-CN" sz="2000"/>
          </a:p>
          <a:p>
            <a:r>
              <a:rPr lang="en-US" altLang="zh-CN" sz="2000"/>
              <a:t>bachelor's degree</a:t>
            </a:r>
            <a:endParaRPr lang="en-US" altLang="zh-CN" sz="2000"/>
          </a:p>
          <a:p>
            <a:r>
              <a:rPr lang="en-US" altLang="zh-CN" sz="2000"/>
              <a:t>master's degree</a:t>
            </a:r>
            <a:endParaRPr lang="en-US" altLang="zh-CN" sz="2000"/>
          </a:p>
          <a:p>
            <a:endParaRPr lang="en-US" altLang="zh-CN" sz="1600"/>
          </a:p>
          <a:p>
            <a:endParaRPr lang="en-US" altLang="zh-CN" sz="1600"/>
          </a:p>
          <a:p>
            <a:pPr>
              <a:buNone/>
            </a:pPr>
            <a:endParaRPr lang="en-US" altLang="zh-CN" sz="2400"/>
          </a:p>
          <a:p>
            <a:pPr>
              <a:buNone/>
            </a:pPr>
            <a:r>
              <a:rPr lang="en-US" altLang="zh-CN" sz="2400"/>
              <a:t>父母教育水平越高，学生学习成绩越好。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种族对学生学习成绩的影响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5832475" y="2019935"/>
            <a:ext cx="5739130" cy="4291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66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SzPct val="75000"/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由图可得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group A 学生成绩表现普遍较差</a:t>
            </a:r>
            <a:r>
              <a:rPr lang="zh-CN" altLang="en-US" sz="2400"/>
              <a:t>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group E  </a:t>
            </a:r>
            <a:r>
              <a:rPr lang="en-US" altLang="zh-CN" sz="2400">
                <a:sym typeface="+mn-ea"/>
              </a:rPr>
              <a:t>学生成绩表现普遍较</a:t>
            </a:r>
            <a:r>
              <a:rPr lang="zh-CN" altLang="en-US" sz="2400">
                <a:sym typeface="+mn-ea"/>
              </a:rPr>
              <a:t>优秀</a:t>
            </a:r>
            <a:r>
              <a:rPr lang="zh-CN" altLang="en-US" sz="2400">
                <a:sym typeface="+mn-ea"/>
              </a:rPr>
              <a:t>；</a:t>
            </a:r>
            <a:endParaRPr lang="en-US" altLang="zh-CN" sz="2400"/>
          </a:p>
        </p:txBody>
      </p:sp>
      <p:pic>
        <p:nvPicPr>
          <p:cNvPr id="5" name="内容占位符 4" descr="种族对学生学习成绩的影响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" y="2019935"/>
            <a:ext cx="5344160" cy="4252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性别对学习成绩的影响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5832475" y="2019935"/>
            <a:ext cx="5739130" cy="42913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665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SzPct val="75000"/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由图可得</a:t>
            </a:r>
            <a:r>
              <a:rPr lang="zh-CN" altLang="en-US" sz="2400"/>
              <a:t>：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sz="2400"/>
              <a:t>普遍情况下女生的成绩总体较好</a:t>
            </a:r>
            <a:r>
              <a:rPr lang="zh-CN" sz="2400"/>
              <a:t>；</a:t>
            </a:r>
            <a:endParaRPr sz="2400"/>
          </a:p>
          <a:p>
            <a:pPr marL="0" indent="0">
              <a:buNone/>
            </a:pPr>
            <a:r>
              <a:rPr sz="2400"/>
              <a:t>而对于数学成绩，男生比女生强。</a:t>
            </a:r>
            <a:endParaRPr sz="2400"/>
          </a:p>
        </p:txBody>
      </p:sp>
      <p:pic>
        <p:nvPicPr>
          <p:cNvPr id="4" name="内容占位符 3" descr="性别学生学习成绩的影响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235" y="1897380"/>
            <a:ext cx="528828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30" y="1890705"/>
            <a:ext cx="10766987" cy="4291615"/>
          </a:xfrm>
        </p:spPr>
        <p:txBody>
          <a:bodyPr/>
          <a:p>
            <a:r>
              <a:rPr lang="en-US" altLang="zh-CN" sz="2800">
                <a:sym typeface="+mn-ea"/>
              </a:rPr>
              <a:t>父母教育水平越高，学生学习成绩越好。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group E  </a:t>
            </a:r>
            <a:r>
              <a:rPr lang="en-US" altLang="zh-CN" sz="2800">
                <a:sym typeface="+mn-ea"/>
              </a:rPr>
              <a:t>学生成绩表现普遍较</a:t>
            </a:r>
            <a:r>
              <a:rPr lang="zh-CN" altLang="en-US" sz="2800">
                <a:sym typeface="+mn-ea"/>
              </a:rPr>
              <a:t>优秀；</a:t>
            </a:r>
            <a:endParaRPr lang="zh-CN" altLang="en-US" sz="2800">
              <a:sym typeface="+mn-ea"/>
            </a:endParaRPr>
          </a:p>
          <a:p>
            <a:r>
              <a:rPr sz="2800">
                <a:sym typeface="+mn-ea"/>
              </a:rPr>
              <a:t>普遍情况下女生的成绩总体较好</a:t>
            </a:r>
            <a:r>
              <a:rPr lang="zh-CN" sz="2800">
                <a:sym typeface="+mn-ea"/>
              </a:rPr>
              <a:t>；</a:t>
            </a:r>
            <a:r>
              <a:rPr sz="2800">
                <a:sym typeface="+mn-ea"/>
              </a:rPr>
              <a:t>而对于数学成绩，男生比女生强。</a:t>
            </a:r>
            <a:endParaRPr sz="2800"/>
          </a:p>
          <a:p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01162668"/>
  <p:tag name="KSO_WM_UNIT_PLACING_PICTURE_USER_VIEWPORT" val="{&quot;height&quot;:6758,&quot;width&quot;:7203}"/>
</p:tagLst>
</file>

<file path=ppt/tags/tag2.xml><?xml version="1.0" encoding="utf-8"?>
<p:tagLst xmlns:p="http://schemas.openxmlformats.org/presentationml/2006/main">
  <p:tag name="REFSHAPE" val="605915532"/>
  <p:tag name="KSO_WM_UNIT_PLACING_PICTURE_USER_VIEWPORT" val="{&quot;height&quot;:5920,&quot;width&quot;:7440}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演示</Application>
  <PresentationFormat>宽屏</PresentationFormat>
  <Paragraphs>39</Paragraphs>
  <Slides>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等线</vt:lpstr>
      <vt:lpstr>2_Office 主题</vt:lpstr>
      <vt:lpstr>PowerPoint 演示文稿</vt:lpstr>
      <vt:lpstr>PowerPoint 演示文稿</vt:lpstr>
      <vt:lpstr>父母教育水平对学习成绩的影响</vt:lpstr>
      <vt:lpstr>种族对学生学习成绩的影响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徐铭</cp:lastModifiedBy>
  <cp:revision>1499</cp:revision>
  <dcterms:created xsi:type="dcterms:W3CDTF">2020-04-26T11:59:00Z</dcterms:created>
  <dcterms:modified xsi:type="dcterms:W3CDTF">2020-05-16T03:58:37Z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2052-11.1.0.9584</vt:lpwstr>
  </property>
</Properties>
</file>