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4" r:id="rId6"/>
    <p:sldId id="275" r:id="rId7"/>
    <p:sldId id="272" r:id="rId8"/>
    <p:sldId id="276" r:id="rId9"/>
    <p:sldId id="277" r:id="rId10"/>
    <p:sldId id="278" r:id="rId11"/>
    <p:sldId id="296" r:id="rId12"/>
    <p:sldId id="289" r:id="rId13"/>
    <p:sldId id="279" r:id="rId14"/>
    <p:sldId id="280" r:id="rId15"/>
    <p:sldId id="273" r:id="rId16"/>
    <p:sldId id="281" r:id="rId17"/>
    <p:sldId id="290" r:id="rId18"/>
    <p:sldId id="291" r:id="rId19"/>
    <p:sldId id="286" r:id="rId20"/>
    <p:sldId id="287" r:id="rId21"/>
    <p:sldId id="288" r:id="rId22"/>
    <p:sldId id="294" r:id="rId23"/>
    <p:sldId id="295" r:id="rId24"/>
    <p:sldId id="298" r:id="rId25"/>
    <p:sldId id="297" r:id="rId26"/>
    <p:sldId id="283" r:id="rId27"/>
    <p:sldId id="284" r:id="rId28"/>
    <p:sldId id="285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m" initials="e" lastIdx="0" clrIdx="0">
    <p:extLst>
      <p:ext uri="{19B8F6BF-5375-455C-9EA6-DF929625EA0E}">
        <p15:presenceInfo xmlns:p15="http://schemas.microsoft.com/office/powerpoint/2012/main" xmlns="" userId="emam" providerId="None"/>
      </p:ext>
    </p:extLst>
  </p:cmAuthor>
  <p:cmAuthor id="2" name="GEMY" initials="G" lastIdx="0" clrIdx="1">
    <p:extLst>
      <p:ext uri="{19B8F6BF-5375-455C-9EA6-DF929625EA0E}">
        <p15:presenceInfo xmlns:p15="http://schemas.microsoft.com/office/powerpoint/2012/main" xmlns="" userId="97da0846400d45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4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497FE-2124-4234-9CD0-D20E7627BA1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C8C6-4A6B-4B6C-95E0-90BF7161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3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33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8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4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00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9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7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0E2F17-4ABD-43AD-B0FA-83C85670BE98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D37F20-7AFD-45F5-AA7A-22681FB0A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is-www.cs.umass.edu/lf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8674" y="5124977"/>
            <a:ext cx="7451287" cy="118657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GRADUATION </a:t>
            </a:r>
            <a:r>
              <a:rPr lang="en-US" sz="2000" b="1" dirty="0">
                <a:latin typeface="Calisto MT" panose="02040603050505030304" pitchFamily="18" charset="0"/>
                <a:cs typeface="Arial" panose="020B0604020202020204" pitchFamily="34" charset="0"/>
              </a:rPr>
              <a:t>PROJECT (2021)</a:t>
            </a: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sto MT" panose="0204060305050503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46" y="718457"/>
            <a:ext cx="2036050" cy="1741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70521" y="3421090"/>
            <a:ext cx="2644725" cy="571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43047" y="4186391"/>
            <a:ext cx="6600091" cy="571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sto MT" panose="02040603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Smart Student 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30460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/>
          <p:cNvSpPr txBox="1"/>
          <p:nvPr/>
        </p:nvSpPr>
        <p:spPr>
          <a:xfrm>
            <a:off x="2150463" y="966649"/>
            <a:ext cx="9192115" cy="607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listo MT" panose="02040603050505030304" pitchFamily="18" charset="0"/>
              </a:rPr>
              <a:t>Deep Learning is a term used to describe a mathematical model for machine learning that emulates a human brain,creating a large  neural </a:t>
            </a:r>
            <a:r>
              <a:rPr lang="en-US" sz="2600" dirty="0" smtClean="0">
                <a:latin typeface="Calisto MT" panose="02040603050505030304" pitchFamily="18" charset="0"/>
              </a:rPr>
              <a:t>network.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listo MT" panose="02040603050505030304" pitchFamily="18" charset="0"/>
              </a:rPr>
              <a:t>Deep </a:t>
            </a:r>
            <a:r>
              <a:rPr lang="en-US" sz="2600" dirty="0">
                <a:latin typeface="Calisto MT" panose="02040603050505030304" pitchFamily="18" charset="0"/>
              </a:rPr>
              <a:t>learning is a machine learning technique that teaches computers to do what comes naturally to humans which is learning by </a:t>
            </a:r>
            <a:r>
              <a:rPr lang="en-US" sz="2600" dirty="0" smtClean="0">
                <a:latin typeface="Calisto MT" panose="02040603050505030304" pitchFamily="18" charset="0"/>
              </a:rPr>
              <a:t>example.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listo MT" panose="02040603050505030304" pitchFamily="18" charset="0"/>
              </a:rPr>
              <a:t>Deep </a:t>
            </a:r>
            <a:r>
              <a:rPr lang="en-US" sz="2600" dirty="0">
                <a:latin typeface="Calisto MT" panose="02040603050505030304" pitchFamily="18" charset="0"/>
              </a:rPr>
              <a:t>learning is getting lots of attention lately and for good reason</a:t>
            </a:r>
            <a:r>
              <a:rPr lang="en-US" sz="2600" dirty="0" smtClean="0">
                <a:latin typeface="Calisto MT" panose="0204060305050503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Calisto MT" panose="02040603050505030304" pitchFamily="18" charset="0"/>
              </a:rPr>
              <a:t>It’s achieving results that were not possible before.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371274" y="112761"/>
            <a:ext cx="4018364" cy="7455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Deep learning(CNN)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477" y="1227908"/>
            <a:ext cx="10018713" cy="4669972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 smtClean="0">
                <a:latin typeface="Calisto MT" panose="02040603050505030304" pitchFamily="18" charset="0"/>
              </a:rPr>
              <a:t>Convolutional </a:t>
            </a:r>
            <a:r>
              <a:rPr lang="en-US" sz="2600" b="1" dirty="0">
                <a:latin typeface="Calisto MT" panose="02040603050505030304" pitchFamily="18" charset="0"/>
              </a:rPr>
              <a:t>neural networks </a:t>
            </a:r>
            <a:r>
              <a:rPr lang="en-US" sz="2600" dirty="0">
                <a:latin typeface="Calisto MT" panose="02040603050505030304" pitchFamily="18" charset="0"/>
              </a:rPr>
              <a:t>(ConvNets or CNNs) are a type of neural network that has been proven to be effective in various fields such as image recognition and classification</a:t>
            </a:r>
            <a:r>
              <a:rPr lang="en-US" sz="2600" dirty="0" smtClean="0">
                <a:latin typeface="Calisto MT" panose="02040603050505030304" pitchFamily="18" charset="0"/>
              </a:rPr>
              <a:t>.</a:t>
            </a:r>
          </a:p>
          <a:p>
            <a:pPr algn="just"/>
            <a:r>
              <a:rPr lang="en-US" sz="2600" dirty="0">
                <a:latin typeface="Calisto MT" panose="02040603050505030304" pitchFamily="18" charset="0"/>
              </a:rPr>
              <a:t>Filter neural networks have great success in distinguishing faces, inanimate objects, and traffic signals.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0724" y="180702"/>
            <a:ext cx="3984671" cy="104720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Deep learning(CNN)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22384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alisto MT" panose="02040603050505030304" pitchFamily="18" charset="0"/>
              </a:rPr>
              <a:t>Deep learning vs. Machine Learning</a:t>
            </a:r>
            <a:endParaRPr lang="en-US" dirty="0">
              <a:latin typeface="Calisto MT" panose="02040603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69" y="1934308"/>
            <a:ext cx="8155017" cy="4008203"/>
          </a:xfrm>
        </p:spPr>
      </p:pic>
    </p:spTree>
    <p:extLst>
      <p:ext uri="{BB962C8B-B14F-4D97-AF65-F5344CB8AC3E}">
        <p14:creationId xmlns:p14="http://schemas.microsoft.com/office/powerpoint/2010/main" val="2698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مستدير الزوايا 3"/>
          <p:cNvSpPr/>
          <p:nvPr/>
        </p:nvSpPr>
        <p:spPr>
          <a:xfrm>
            <a:off x="1576594" y="1557743"/>
            <a:ext cx="2141621" cy="138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sto MT" panose="02040603050505030304" pitchFamily="18" charset="0"/>
              </a:rPr>
              <a:t>Convolution</a:t>
            </a:r>
          </a:p>
          <a:p>
            <a:pPr algn="ctr"/>
            <a:r>
              <a:rPr lang="ar-E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التفافي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262718" y="1557743"/>
            <a:ext cx="2141621" cy="138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sto MT" panose="02040603050505030304" pitchFamily="18" charset="0"/>
              </a:rPr>
              <a:t>Max Pooling</a:t>
            </a:r>
          </a:p>
          <a:p>
            <a:pPr algn="ctr"/>
            <a:r>
              <a:rPr lang="ar-E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تجميع الميزات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6987439" y="1557743"/>
            <a:ext cx="2141621" cy="138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sto MT" panose="02040603050505030304" pitchFamily="18" charset="0"/>
              </a:rPr>
              <a:t>Flattening</a:t>
            </a:r>
          </a:p>
          <a:p>
            <a:pPr algn="ctr"/>
            <a:r>
              <a:rPr lang="ar-E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جعله مسطح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9674911" y="1557743"/>
            <a:ext cx="2141621" cy="1387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sto MT" panose="02040603050505030304" pitchFamily="18" charset="0"/>
              </a:rPr>
              <a:t>Full Connection</a:t>
            </a:r>
          </a:p>
          <a:p>
            <a:pPr algn="ctr"/>
            <a:r>
              <a:rPr lang="ar-E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اتصال كلي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وسيلة شرح مع سهم إلى الأعلى 7"/>
          <p:cNvSpPr/>
          <p:nvPr/>
        </p:nvSpPr>
        <p:spPr>
          <a:xfrm>
            <a:off x="1542292" y="2945385"/>
            <a:ext cx="2141620" cy="3050465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sto MT" panose="02040603050505030304" pitchFamily="18" charset="0"/>
              </a:rPr>
              <a:t>Finding the features and apply filers</a:t>
            </a:r>
          </a:p>
          <a:p>
            <a:pPr algn="ctr"/>
            <a:r>
              <a:rPr lang="ar-E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استخراج الميزات وتطبيق المرشحات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وسيلة شرح مع سهم إلى الأعلى 8"/>
          <p:cNvSpPr/>
          <p:nvPr/>
        </p:nvSpPr>
        <p:spPr>
          <a:xfrm>
            <a:off x="4234179" y="2945385"/>
            <a:ext cx="2141622" cy="3050465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sto MT" panose="02040603050505030304" pitchFamily="18" charset="0"/>
              </a:rPr>
              <a:t>Downsize the image and keep the important features</a:t>
            </a:r>
          </a:p>
          <a:p>
            <a:pPr algn="ctr"/>
            <a:r>
              <a:rPr lang="ar-EG" b="1" dirty="0" smtClean="0">
                <a:latin typeface="Arial" panose="020B0604020202020204" pitchFamily="34" charset="0"/>
                <a:cs typeface="Arial" panose="020B0604020202020204" pitchFamily="34" charset="0"/>
              </a:rPr>
              <a:t>تقليل الحجم والحفاظ علي الميزات المهمة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وسيلة شرح مع سهم إلى الأعلى 9"/>
          <p:cNvSpPr/>
          <p:nvPr/>
        </p:nvSpPr>
        <p:spPr>
          <a:xfrm>
            <a:off x="6987438" y="2945386"/>
            <a:ext cx="2141621" cy="3050464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sto MT" panose="02040603050505030304" pitchFamily="18" charset="0"/>
              </a:rPr>
              <a:t>Convert to 1</a:t>
            </a:r>
            <a:r>
              <a:rPr lang="ar-EG" b="1" dirty="0" smtClean="0">
                <a:latin typeface="Calisto MT" panose="02040603050505030304" pitchFamily="18" charset="0"/>
              </a:rPr>
              <a:t> </a:t>
            </a:r>
            <a:r>
              <a:rPr lang="en-US" b="1" dirty="0" smtClean="0">
                <a:latin typeface="Calisto MT" panose="02040603050505030304" pitchFamily="18" charset="0"/>
              </a:rPr>
              <a:t>dimension array(vector)</a:t>
            </a:r>
          </a:p>
          <a:p>
            <a:pPr algn="ctr"/>
            <a:r>
              <a:rPr lang="ar-EG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تحويل الي مصفوفة ذات بعد واحد (مسطحه)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وسيلة شرح مع سهم إلى الأعلى 10"/>
          <p:cNvSpPr/>
          <p:nvPr/>
        </p:nvSpPr>
        <p:spPr>
          <a:xfrm>
            <a:off x="9766166" y="2945386"/>
            <a:ext cx="2141622" cy="3050464"/>
          </a:xfrm>
          <a:prstGeom prst="up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Corbel (النص الأساسي)"/>
            </a:endParaRPr>
          </a:p>
          <a:p>
            <a:pPr algn="ctr"/>
            <a:r>
              <a:rPr lang="en-US" b="1" dirty="0" smtClean="0">
                <a:latin typeface="Calisto MT" panose="02040603050505030304" pitchFamily="18" charset="0"/>
              </a:rPr>
              <a:t>Building all needed connections</a:t>
            </a:r>
            <a:endParaRPr lang="ar-EG" b="1" dirty="0" smtClean="0">
              <a:latin typeface="Calisto MT" panose="02040603050505030304" pitchFamily="18" charset="0"/>
            </a:endParaRPr>
          </a:p>
          <a:p>
            <a:pPr algn="ctr"/>
            <a:r>
              <a:rPr lang="ar-EG" b="1" dirty="0" smtClean="0">
                <a:latin typeface="Arial" panose="020B0604020202020204" pitchFamily="34" charset="0"/>
                <a:cs typeface="Arial" panose="020B0604020202020204" pitchFamily="34" charset="0"/>
              </a:rPr>
              <a:t>بناء جميع الموصلات في الشبكة(الطبقات الخفية)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b="1" dirty="0">
              <a:latin typeface="Corbel (النص الأساسي)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25868" y="494298"/>
            <a:ext cx="3297803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CNN layers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4" y="2181499"/>
            <a:ext cx="10113179" cy="3448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5094031" y="1069145"/>
            <a:ext cx="3297803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CNN layers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r="658"/>
          <a:stretch>
            <a:fillRect/>
          </a:stretch>
        </p:blipFill>
        <p:spPr>
          <a:xfrm>
            <a:off x="7445828" y="2600076"/>
            <a:ext cx="2886892" cy="4022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2873" y="939354"/>
            <a:ext cx="10389486" cy="13253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is a document or set of documentation that describes the </a:t>
            </a:r>
            <a:r>
              <a:rPr lang="en-US" sz="2800" dirty="0" smtClean="0">
                <a:latin typeface="Calisto MT" panose="02040603050505030304" pitchFamily="18" charset="0"/>
              </a:rPr>
              <a:t>features and </a:t>
            </a:r>
            <a:r>
              <a:rPr lang="en-US" sz="2800" dirty="0">
                <a:latin typeface="Calisto MT" panose="02040603050505030304" pitchFamily="18" charset="0"/>
              </a:rPr>
              <a:t>behavior of a system or software </a:t>
            </a:r>
            <a:r>
              <a:rPr lang="en-US" sz="2800" dirty="0" smtClean="0">
                <a:latin typeface="Calisto MT" panose="02040603050505030304" pitchFamily="18" charset="0"/>
              </a:rPr>
              <a:t>application .</a:t>
            </a:r>
            <a:endParaRPr lang="en-US" sz="2800" dirty="0">
              <a:latin typeface="Calisto MT" panose="02040603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021" y="2347715"/>
            <a:ext cx="265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sto MT" panose="02040603050505030304" pitchFamily="18" charset="0"/>
              </a:rPr>
              <a:t>Flow chart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4021" y="2974801"/>
            <a:ext cx="34101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sto MT" panose="02040603050505030304" pitchFamily="18" charset="0"/>
              </a:rPr>
              <a:t>Use case diagram 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4021" y="3750486"/>
            <a:ext cx="35271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Calisto MT" panose="02040603050505030304" pitchFamily="18" charset="0"/>
              </a:rPr>
              <a:t>Sequence diagram </a:t>
            </a:r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20514" y="318775"/>
            <a:ext cx="6648790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System Requirements Specification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36561" y="185002"/>
            <a:ext cx="2230045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Flow chart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6" y="893965"/>
            <a:ext cx="9562011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66"/>
          <a:stretch/>
        </p:blipFill>
        <p:spPr>
          <a:xfrm>
            <a:off x="4032738" y="881574"/>
            <a:ext cx="7523536" cy="57888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94338" y="527092"/>
            <a:ext cx="2145324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Use Case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83974" y="581132"/>
            <a:ext cx="3519249" cy="5945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Sequence Diagram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84" y="1290095"/>
            <a:ext cx="9231085" cy="5354545"/>
          </a:xfrm>
        </p:spPr>
      </p:pic>
    </p:spTree>
    <p:extLst>
      <p:ext uri="{BB962C8B-B14F-4D97-AF65-F5344CB8AC3E}">
        <p14:creationId xmlns:p14="http://schemas.microsoft.com/office/powerpoint/2010/main" val="9244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1089960"/>
            <a:ext cx="4195318" cy="5224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1632777" y="357273"/>
            <a:ext cx="2395582" cy="6355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sto MT" panose="02040603050505030304" pitchFamily="18" charset="0"/>
              </a:rPr>
              <a:t>UI- login</a:t>
            </a:r>
          </a:p>
        </p:txBody>
      </p:sp>
    </p:spTree>
    <p:extLst>
      <p:ext uri="{BB962C8B-B14F-4D97-AF65-F5344CB8AC3E}">
        <p14:creationId xmlns:p14="http://schemas.microsoft.com/office/powerpoint/2010/main" val="41243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8721" y="4453460"/>
            <a:ext cx="8957348" cy="166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7735" marR="0" indent="-6350">
              <a:lnSpc>
                <a:spcPct val="105000"/>
              </a:lnSpc>
              <a:spcBef>
                <a:spcPts val="0"/>
              </a:spcBef>
              <a:spcAft>
                <a:spcPts val="6095"/>
              </a:spcAft>
            </a:pPr>
            <a:r>
              <a:rPr lang="en-US" sz="3200" b="1" dirty="0">
                <a:solidFill>
                  <a:srgbClr val="000000"/>
                </a:solidFill>
                <a:latin typeface="Calisto MT" panose="02040603050505030304" pitchFamily="18" charset="0"/>
                <a:ea typeface="Calibri" panose="020F0502020204030204" pitchFamily="34" charset="0"/>
              </a:rPr>
              <a:t>Ass. Prof. Dr. Noha Heikal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6131" y="5902024"/>
            <a:ext cx="445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sto MT" panose="02040603050505030304" pitchFamily="18" charset="0"/>
              </a:rPr>
              <a:t>Eng. Nehad ElSharkawy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82302" y="146920"/>
            <a:ext cx="2684584" cy="62411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PROJECT  </a:t>
            </a:r>
            <a:r>
              <a:rPr lang="en-US" sz="2000" b="1" dirty="0">
                <a:solidFill>
                  <a:schemeClr val="bg1"/>
                </a:solidFill>
                <a:latin typeface="Calisto MT" panose="02040603050505030304" pitchFamily="18" charset="0"/>
              </a:rPr>
              <a:t>TEAM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017213" y="3830227"/>
            <a:ext cx="2614751" cy="623233"/>
          </a:xfrm>
          <a:prstGeom prst="roundRect">
            <a:avLst/>
          </a:prstGeom>
          <a:solidFill>
            <a:srgbClr val="25537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sto MT" panose="02040603050505030304" pitchFamily="18" charset="0"/>
              </a:rPr>
              <a:t>SUPERVISOR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58245" y="5091017"/>
            <a:ext cx="2532689" cy="637699"/>
          </a:xfrm>
          <a:prstGeom prst="roundRect">
            <a:avLst/>
          </a:prstGeom>
          <a:solidFill>
            <a:srgbClr val="25537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sto MT" panose="02040603050505030304" pitchFamily="18" charset="0"/>
              </a:rPr>
              <a:t>ASSISTANT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1967" y="2675503"/>
            <a:ext cx="568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Omar elsayed abdelnasser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6131" y="1669280"/>
            <a:ext cx="445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Ammar Yasser Werdani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6553" y="783124"/>
            <a:ext cx="66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Abdelrhman Talat Abdelrhman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6553" y="1203585"/>
            <a:ext cx="616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Aisha Gamal Ahmed Ali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2798" y="2156581"/>
            <a:ext cx="52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Mohamed Ayman Hamed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98492" y="3165990"/>
            <a:ext cx="485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Omar Shokri Al Rajhi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2" y="1138479"/>
            <a:ext cx="4356872" cy="5392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1550126" y="482879"/>
            <a:ext cx="2459166" cy="6556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sto MT" panose="02040603050505030304" pitchFamily="18" charset="0"/>
              </a:rPr>
              <a:t>UI- Register</a:t>
            </a:r>
          </a:p>
        </p:txBody>
      </p:sp>
    </p:spTree>
    <p:extLst>
      <p:ext uri="{BB962C8B-B14F-4D97-AF65-F5344CB8AC3E}">
        <p14:creationId xmlns:p14="http://schemas.microsoft.com/office/powerpoint/2010/main" val="21013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36849" y="212022"/>
            <a:ext cx="2395582" cy="650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sto MT" panose="02040603050505030304" pitchFamily="18" charset="0"/>
              </a:rPr>
              <a:t>UI- Main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3" y="1101969"/>
            <a:ext cx="8358553" cy="5275385"/>
          </a:xfrm>
        </p:spPr>
      </p:pic>
    </p:spTree>
    <p:extLst>
      <p:ext uri="{BB962C8B-B14F-4D97-AF65-F5344CB8AC3E}">
        <p14:creationId xmlns:p14="http://schemas.microsoft.com/office/powerpoint/2010/main" val="1736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7" y="1069144"/>
            <a:ext cx="8956432" cy="5498671"/>
          </a:xfrm>
        </p:spPr>
      </p:pic>
      <p:sp>
        <p:nvSpPr>
          <p:cNvPr id="4" name="Rounded Rectangle 3"/>
          <p:cNvSpPr/>
          <p:nvPr/>
        </p:nvSpPr>
        <p:spPr>
          <a:xfrm>
            <a:off x="1636849" y="212021"/>
            <a:ext cx="2395582" cy="67625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sto MT" panose="02040603050505030304" pitchFamily="18" charset="0"/>
              </a:rPr>
              <a:t>UI- Main</a:t>
            </a:r>
          </a:p>
        </p:txBody>
      </p:sp>
    </p:spTree>
    <p:extLst>
      <p:ext uri="{BB962C8B-B14F-4D97-AF65-F5344CB8AC3E}">
        <p14:creationId xmlns:p14="http://schemas.microsoft.com/office/powerpoint/2010/main" val="347512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5" y="316523"/>
            <a:ext cx="8733693" cy="607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86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73" y="4049485"/>
            <a:ext cx="3564934" cy="1867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73" y="2351314"/>
            <a:ext cx="3560941" cy="169817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23785" y="708410"/>
            <a:ext cx="4280625" cy="67625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Dataset for images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9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36849" y="212022"/>
            <a:ext cx="3208528" cy="5717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EXCEL-SHEET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40" y="1863809"/>
            <a:ext cx="8587817" cy="4524768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78" y="1302105"/>
            <a:ext cx="993226" cy="1123407"/>
          </a:xfrm>
          <a:prstGeom prst="rect">
            <a:avLst/>
          </a:prstGeom>
        </p:spPr>
      </p:pic>
      <p:cxnSp>
        <p:nvCxnSpPr>
          <p:cNvPr id="17" name="رابط بشكل مرفق 16"/>
          <p:cNvCxnSpPr/>
          <p:nvPr/>
        </p:nvCxnSpPr>
        <p:spPr>
          <a:xfrm>
            <a:off x="2467104" y="1389365"/>
            <a:ext cx="822873" cy="620486"/>
          </a:xfrm>
          <a:prstGeom prst="bentConnector3">
            <a:avLst>
              <a:gd name="adj1" fmla="val 50001"/>
            </a:avLst>
          </a:prstGeom>
          <a:ln w="82550" cap="rnd" cmpd="thickThin">
            <a:solidFill>
              <a:srgbClr val="0070C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مستطيل 21"/>
          <p:cNvSpPr/>
          <p:nvPr/>
        </p:nvSpPr>
        <p:spPr>
          <a:xfrm>
            <a:off x="3338840" y="1833610"/>
            <a:ext cx="8587817" cy="458516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مستطيل 24"/>
          <p:cNvSpPr/>
          <p:nvPr/>
        </p:nvSpPr>
        <p:spPr>
          <a:xfrm>
            <a:off x="1473878" y="1308636"/>
            <a:ext cx="993226" cy="111034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498" y="1698172"/>
            <a:ext cx="9217026" cy="43368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The </a:t>
            </a:r>
            <a:r>
              <a:rPr lang="en-US" sz="2400" dirty="0">
                <a:latin typeface="Calisto MT" panose="02040603050505030304" pitchFamily="18" charset="0"/>
              </a:rPr>
              <a:t>project entitled Building a </a:t>
            </a:r>
            <a:r>
              <a:rPr lang="en-US" sz="2400" dirty="0" smtClean="0">
                <a:latin typeface="Calisto MT" panose="02040603050505030304" pitchFamily="18" charset="0"/>
              </a:rPr>
              <a:t>“</a:t>
            </a:r>
            <a:r>
              <a:rPr lang="en-US" sz="2400" b="1" dirty="0" smtClean="0">
                <a:latin typeface="Calisto MT" panose="02040603050505030304" pitchFamily="18" charset="0"/>
              </a:rPr>
              <a:t>Smart</a:t>
            </a:r>
            <a:r>
              <a:rPr lang="en-US" sz="2400" dirty="0" smtClean="0">
                <a:latin typeface="Calisto MT" panose="02040603050505030304" pitchFamily="18" charset="0"/>
              </a:rPr>
              <a:t> </a:t>
            </a:r>
            <a:r>
              <a:rPr lang="en-US" sz="2400" b="1" dirty="0">
                <a:latin typeface="Calisto MT" panose="02040603050505030304" pitchFamily="18" charset="0"/>
              </a:rPr>
              <a:t>S</a:t>
            </a:r>
            <a:r>
              <a:rPr lang="en-US" sz="2400" b="1" dirty="0" smtClean="0">
                <a:latin typeface="Calisto MT" panose="02040603050505030304" pitchFamily="18" charset="0"/>
              </a:rPr>
              <a:t>tudent </a:t>
            </a:r>
            <a:r>
              <a:rPr lang="en-US" sz="2400" b="1" dirty="0">
                <a:latin typeface="Calisto MT" panose="02040603050505030304" pitchFamily="18" charset="0"/>
              </a:rPr>
              <a:t>A</a:t>
            </a:r>
            <a:r>
              <a:rPr lang="en-US" sz="2400" b="1" dirty="0" smtClean="0">
                <a:latin typeface="Calisto MT" panose="02040603050505030304" pitchFamily="18" charset="0"/>
              </a:rPr>
              <a:t>ttendance </a:t>
            </a:r>
            <a:r>
              <a:rPr lang="en-US" sz="2400" b="1" dirty="0">
                <a:latin typeface="Calisto MT" panose="02040603050505030304" pitchFamily="18" charset="0"/>
              </a:rPr>
              <a:t>S</a:t>
            </a:r>
            <a:r>
              <a:rPr lang="en-US" sz="2400" b="1" dirty="0" smtClean="0">
                <a:latin typeface="Calisto MT" panose="02040603050505030304" pitchFamily="18" charset="0"/>
              </a:rPr>
              <a:t>ystem</a:t>
            </a:r>
            <a:r>
              <a:rPr lang="en-US" sz="2400" dirty="0">
                <a:latin typeface="Calisto MT" panose="02040603050505030304" pitchFamily="18" charset="0"/>
              </a:rPr>
              <a:t>” by </a:t>
            </a:r>
            <a:r>
              <a:rPr lang="en-US" sz="2400" dirty="0" smtClean="0">
                <a:latin typeface="Calisto MT" panose="02040603050505030304" pitchFamily="18" charset="0"/>
              </a:rPr>
              <a:t>python </a:t>
            </a:r>
            <a:r>
              <a:rPr lang="en-US" sz="2400" dirty="0">
                <a:latin typeface="Calisto MT" panose="02040603050505030304" pitchFamily="18" charset="0"/>
              </a:rPr>
              <a:t>with deep learning completed successfully. </a:t>
            </a:r>
            <a:endParaRPr lang="ar-EG" sz="2400" dirty="0" smtClean="0">
              <a:latin typeface="Calisto MT" panose="02040603050505030304" pitchFamily="18" charset="0"/>
            </a:endParaRPr>
          </a:p>
          <a:p>
            <a:pPr algn="l"/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sto MT" panose="02040603050505030304" pitchFamily="18" charset="0"/>
              </a:rPr>
              <a:t>The system has been developed with much care and free of errors at the same time . </a:t>
            </a:r>
            <a:endParaRPr lang="ar-EG" sz="2400" dirty="0" smtClean="0">
              <a:latin typeface="Calisto MT" panose="02040603050505030304" pitchFamily="18" charset="0"/>
            </a:endParaRPr>
          </a:p>
          <a:p>
            <a:pPr algn="l"/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sto MT" panose="02040603050505030304" pitchFamily="18" charset="0"/>
              </a:rPr>
              <a:t>the purpose of building this project is that It is important for universities in light of the spread of the new Corona virus </a:t>
            </a:r>
            <a:r>
              <a:rPr lang="en-US" sz="2400" dirty="0" smtClean="0">
                <a:latin typeface="Calisto MT" panose="02040603050505030304" pitchFamily="18" charset="0"/>
              </a:rPr>
              <a:t>[Coved</a:t>
            </a:r>
            <a:r>
              <a:rPr lang="ar-EG" sz="2400" dirty="0" smtClean="0">
                <a:latin typeface="Calisto MT" panose="02040603050505030304" pitchFamily="18" charset="0"/>
              </a:rPr>
              <a:t>-</a:t>
            </a:r>
            <a:r>
              <a:rPr lang="en-US" sz="2400" dirty="0">
                <a:latin typeface="Calisto MT" panose="02040603050505030304" pitchFamily="18" charset="0"/>
              </a:rPr>
              <a:t>19</a:t>
            </a:r>
            <a:r>
              <a:rPr lang="en-US" sz="2400" dirty="0" smtClean="0">
                <a:latin typeface="Calisto MT" panose="02040603050505030304" pitchFamily="18" charset="0"/>
              </a:rPr>
              <a:t>]. 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75031" y="490362"/>
            <a:ext cx="2303074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Conclusion </a:t>
            </a:r>
            <a:endParaRPr lang="en-US" sz="32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535" y="1763486"/>
            <a:ext cx="8930748" cy="327877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algn="l"/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900" b="1" dirty="0" smtClean="0">
                <a:latin typeface="Calisto MT" panose="02040603050505030304" pitchFamily="18" charset="0"/>
              </a:rPr>
              <a:t> </a:t>
            </a:r>
            <a:r>
              <a:rPr lang="en-US" sz="2900" b="1" dirty="0">
                <a:latin typeface="Calisto MT" panose="02040603050505030304" pitchFamily="18" charset="0"/>
              </a:rPr>
              <a:t>Reduces congestion</a:t>
            </a:r>
            <a:r>
              <a:rPr lang="en-US" sz="2900" b="1" dirty="0" smtClean="0">
                <a:latin typeface="Calisto MT" panose="02040603050505030304" pitchFamily="18" charset="0"/>
              </a:rPr>
              <a:t>.</a:t>
            </a:r>
          </a:p>
          <a:p>
            <a:pPr algn="l"/>
            <a:r>
              <a:rPr lang="en-US" sz="2400" b="1" dirty="0" smtClean="0">
                <a:latin typeface="Calisto MT" panose="02040603050505030304" pitchFamily="18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900" b="1" dirty="0">
                <a:latin typeface="Calisto MT" panose="02040603050505030304" pitchFamily="18" charset="0"/>
              </a:rPr>
              <a:t>It saves time. </a:t>
            </a:r>
          </a:p>
          <a:p>
            <a:pPr algn="l"/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900" b="1" dirty="0" smtClean="0">
                <a:latin typeface="Calisto MT" panose="02040603050505030304" pitchFamily="18" charset="0"/>
              </a:rPr>
              <a:t> </a:t>
            </a:r>
            <a:r>
              <a:rPr lang="en-US" sz="2900" b="1" dirty="0">
                <a:latin typeface="Calisto MT" panose="02040603050505030304" pitchFamily="18" charset="0"/>
              </a:rPr>
              <a:t>It also prevents any error in recording </a:t>
            </a:r>
            <a:r>
              <a:rPr lang="ar-EG" sz="2900" b="1" dirty="0" smtClean="0">
                <a:latin typeface="Calisto MT" panose="02040603050505030304" pitchFamily="18" charset="0"/>
              </a:rPr>
              <a:t> </a:t>
            </a:r>
            <a:r>
              <a:rPr lang="en-US" sz="2900" b="1" dirty="0" smtClean="0">
                <a:latin typeface="Calisto MT" panose="02040603050505030304" pitchFamily="18" charset="0"/>
              </a:rPr>
              <a:t>students 'attendance.</a:t>
            </a:r>
            <a:endParaRPr lang="ar-EG" sz="2900" b="1" dirty="0" smtClean="0">
              <a:latin typeface="Calisto MT" panose="02040603050505030304" pitchFamily="18" charset="0"/>
            </a:endParaRPr>
          </a:p>
          <a:p>
            <a:pPr algn="l"/>
            <a:r>
              <a:rPr lang="en-US" sz="2400" dirty="0" smtClean="0">
                <a:latin typeface="Calisto MT" panose="02040603050505030304" pitchFamily="18" charset="0"/>
              </a:rPr>
              <a:t> 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900" b="1" dirty="0" smtClean="0">
                <a:latin typeface="Calisto MT" panose="02040603050505030304" pitchFamily="18" charset="0"/>
              </a:rPr>
              <a:t>Automatic </a:t>
            </a:r>
            <a:r>
              <a:rPr lang="en-US" sz="2900" b="1" dirty="0">
                <a:latin typeface="Calisto MT" panose="02040603050505030304" pitchFamily="18" charset="0"/>
              </a:rPr>
              <a:t>photo capture. 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7571" y="149346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Because : 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3535" y="5080833"/>
            <a:ext cx="716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sto MT" panose="02040603050505030304" pitchFamily="18" charset="0"/>
              </a:rPr>
              <a:t>our project was born to make life easier, simpler and more </a:t>
            </a:r>
            <a:r>
              <a:rPr lang="en-US" sz="2000" b="1" dirty="0" smtClean="0">
                <a:latin typeface="Calisto MT" panose="02040603050505030304" pitchFamily="18" charset="0"/>
              </a:rPr>
              <a:t>protective</a:t>
            </a:r>
            <a:r>
              <a:rPr lang="ar-EG" sz="2000" b="1" dirty="0" smtClean="0">
                <a:latin typeface="Calisto MT" panose="02040603050505030304" pitchFamily="18" charset="0"/>
              </a:rPr>
              <a:t> </a:t>
            </a:r>
            <a:endParaRPr lang="en-US" sz="2000" b="1" dirty="0">
              <a:latin typeface="Calisto MT" panose="02040603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75031" y="490362"/>
            <a:ext cx="2303074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Conclusion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1234" y="976090"/>
            <a:ext cx="9453155" cy="8604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alisto MT" panose="02040603050505030304" pitchFamily="18" charset="0"/>
              </a:rPr>
              <a:t>Even after reaching this milestone, we still want to improve </a:t>
            </a:r>
            <a:r>
              <a:rPr lang="en-US" sz="2400" dirty="0" smtClean="0">
                <a:latin typeface="Calisto MT" panose="02040603050505030304" pitchFamily="18" charset="0"/>
              </a:rPr>
              <a:t>Some</a:t>
            </a:r>
            <a:r>
              <a:rPr lang="ar-EG" sz="2400" dirty="0" smtClean="0">
                <a:latin typeface="Calisto MT" panose="02040603050505030304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aspects </a:t>
            </a:r>
            <a:r>
              <a:rPr lang="en-US" sz="2400" dirty="0">
                <a:latin typeface="Calisto MT" panose="02040603050505030304" pitchFamily="18" charset="0"/>
              </a:rPr>
              <a:t>such as: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1234" y="2023516"/>
            <a:ext cx="675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000" b="1" dirty="0">
                <a:latin typeface="Calisto MT" panose="02040603050505030304" pitchFamily="18" charset="0"/>
              </a:rPr>
              <a:t>Increasing the amount of services provided by our system By: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2822" y="2452042"/>
            <a:ext cx="59958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sto MT" panose="02040603050505030304" pitchFamily="18" charset="0"/>
              </a:rPr>
              <a:t>Enabling </a:t>
            </a:r>
            <a:r>
              <a:rPr lang="en-US" sz="2000" dirty="0">
                <a:latin typeface="Calisto MT" panose="02040603050505030304" pitchFamily="18" charset="0"/>
              </a:rPr>
              <a:t>the system to send emails, SMS and more.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2822" y="3238016"/>
            <a:ext cx="8982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Add a function that calculates the maximum student absence and sends a </a:t>
            </a:r>
            <a:r>
              <a:rPr lang="en-US" sz="2000" dirty="0" smtClean="0">
                <a:latin typeface="Calisto MT" panose="02040603050505030304" pitchFamily="18" charset="0"/>
              </a:rPr>
              <a:t>warning</a:t>
            </a:r>
            <a:endParaRPr lang="ar-EG" sz="2000" dirty="0" smtClean="0">
              <a:latin typeface="Calisto MT" panose="02040603050505030304" pitchFamily="18" charset="0"/>
            </a:endParaRPr>
          </a:p>
          <a:p>
            <a:r>
              <a:rPr lang="ar-EG" sz="2000" dirty="0">
                <a:latin typeface="Calisto MT" panose="02040603050505030304" pitchFamily="18" charset="0"/>
              </a:rPr>
              <a:t> </a:t>
            </a:r>
            <a:r>
              <a:rPr lang="ar-EG" sz="2000" dirty="0" smtClean="0">
                <a:latin typeface="Calisto MT" panose="02040603050505030304" pitchFamily="18" charset="0"/>
              </a:rPr>
              <a:t>   </a:t>
            </a:r>
            <a:r>
              <a:rPr lang="en-US" sz="2000" dirty="0" smtClean="0">
                <a:latin typeface="Calisto MT" panose="02040603050505030304" pitchFamily="18" charset="0"/>
              </a:rPr>
              <a:t> </a:t>
            </a:r>
            <a:r>
              <a:rPr lang="en-US" sz="2000" dirty="0">
                <a:latin typeface="Calisto MT" panose="02040603050505030304" pitchFamily="18" charset="0"/>
              </a:rPr>
              <a:t>SMS to him.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1234" y="4667959"/>
            <a:ext cx="945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AutoNum type="romanLcPeriod" startAt="2"/>
            </a:pPr>
            <a:r>
              <a:rPr lang="en-US" sz="2000" b="1" dirty="0" smtClean="0">
                <a:latin typeface="Calisto MT" panose="02040603050505030304" pitchFamily="18" charset="0"/>
              </a:rPr>
              <a:t>Linking </a:t>
            </a:r>
            <a:r>
              <a:rPr lang="en-US" sz="2000" b="1" dirty="0">
                <a:latin typeface="Calisto MT" panose="02040603050505030304" pitchFamily="18" charset="0"/>
              </a:rPr>
              <a:t>the system to a database that contains the student's schedule of subjects </a:t>
            </a:r>
            <a:r>
              <a:rPr lang="en-US" sz="2000" b="1" dirty="0" smtClean="0">
                <a:latin typeface="Calisto MT" panose="02040603050505030304" pitchFamily="18" charset="0"/>
              </a:rPr>
              <a:t>so that the </a:t>
            </a:r>
            <a:r>
              <a:rPr lang="en-US" sz="2000" b="1" dirty="0">
                <a:latin typeface="Calisto MT" panose="02040603050505030304" pitchFamily="18" charset="0"/>
              </a:rPr>
              <a:t>student is not allowed to enter untimely.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00705" y="229853"/>
            <a:ext cx="2553284" cy="7089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Future </a:t>
            </a:r>
            <a:r>
              <a:rPr lang="en-US" sz="3200" b="1" dirty="0">
                <a:solidFill>
                  <a:schemeClr val="bg1"/>
                </a:solidFill>
                <a:latin typeface="Calisto MT" panose="02040603050505030304" pitchFamily="18" charset="0"/>
              </a:rPr>
              <a:t>Work </a:t>
            </a:r>
            <a:endParaRPr lang="en-US" sz="60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969" y="1793462"/>
            <a:ext cx="10412603" cy="3444743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Any Questions </a:t>
            </a:r>
            <a:br>
              <a:rPr lang="en-US" sz="8000" dirty="0" smtClean="0">
                <a:solidFill>
                  <a:schemeClr val="accent1"/>
                </a:solidFill>
                <a:latin typeface="Calisto MT" panose="02040603050505030304" pitchFamily="18" charset="0"/>
              </a:rPr>
            </a:br>
            <a:r>
              <a:rPr lang="en-US" sz="8000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?</a:t>
            </a:r>
            <a:endParaRPr lang="en-US" sz="80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93495" y="3492708"/>
            <a:ext cx="87542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6890"/>
          <p:cNvGrpSpPr>
            <a:grpSpLocks/>
          </p:cNvGrpSpPr>
          <p:nvPr/>
        </p:nvGrpSpPr>
        <p:grpSpPr bwMode="auto">
          <a:xfrm flipV="1">
            <a:off x="11886759" y="-19198623"/>
            <a:ext cx="1865978" cy="101983"/>
            <a:chOff x="0" y="0"/>
            <a:chExt cx="25984" cy="68579"/>
          </a:xfrm>
        </p:grpSpPr>
        <p:pic>
          <p:nvPicPr>
            <p:cNvPr id="11" name="Picture 88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" y="0"/>
              <a:ext cx="18500" cy="6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8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" y="0"/>
              <a:ext cx="16581" cy="6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622649" y="1305262"/>
            <a:ext cx="996622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algn="just" defTabSz="9144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sto MT" panose="02040603050505030304" pitchFamily="18" charset="0"/>
              </a:rPr>
              <a:t>We wanted to create something that helps protect the </a:t>
            </a:r>
            <a:r>
              <a:rPr lang="en-US" altLang="en-US" sz="2200" dirty="0" smtClean="0">
                <a:latin typeface="Calisto MT" panose="02040603050505030304" pitchFamily="18" charset="0"/>
              </a:rPr>
              <a:t>students as </a:t>
            </a:r>
            <a:r>
              <a:rPr lang="en-US" altLang="en-US" sz="2200" dirty="0">
                <a:latin typeface="Calisto MT" panose="02040603050505030304" pitchFamily="18" charset="0"/>
              </a:rPr>
              <a:t>well as the teacher in light of the current circumstances and the spread of the new [Covid-19], so we created the Smart Student Attendance System</a:t>
            </a:r>
            <a:r>
              <a:rPr lang="en-US" altLang="en-US" sz="2200" dirty="0" smtClean="0">
                <a:latin typeface="Calisto MT" panose="02040603050505030304" pitchFamily="18" charset="0"/>
              </a:rPr>
              <a:t>.</a:t>
            </a:r>
          </a:p>
          <a:p>
            <a:pPr lvl="0" algn="just" defTabSz="914400"/>
            <a:endParaRPr lang="en-US" altLang="en-US" sz="2200" dirty="0">
              <a:latin typeface="Calisto MT" panose="02040603050505030304" pitchFamily="18" charset="0"/>
            </a:endParaRPr>
          </a:p>
          <a:p>
            <a:pPr marL="342900" lvl="0" indent="-342900" algn="just" defTabSz="9144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sto MT" panose="02040603050505030304" pitchFamily="18" charset="0"/>
              </a:rPr>
              <a:t>It is a facial recognition system that facilitates recording </a:t>
            </a:r>
            <a:r>
              <a:rPr lang="en-US" altLang="en-US" sz="2200" dirty="0" smtClean="0">
                <a:latin typeface="Calisto MT" panose="02040603050505030304" pitchFamily="18" charset="0"/>
              </a:rPr>
              <a:t>the daily </a:t>
            </a:r>
            <a:r>
              <a:rPr lang="en-US" altLang="en-US" sz="2200" dirty="0">
                <a:latin typeface="Calisto MT" panose="02040603050505030304" pitchFamily="18" charset="0"/>
              </a:rPr>
              <a:t>attendance of the student by taking a picture of his face </a:t>
            </a:r>
            <a:r>
              <a:rPr lang="en-US" altLang="en-US" sz="2200" dirty="0" smtClean="0">
                <a:latin typeface="Calisto MT" panose="02040603050505030304" pitchFamily="18" charset="0"/>
              </a:rPr>
              <a:t>in an </a:t>
            </a:r>
            <a:r>
              <a:rPr lang="en-US" altLang="en-US" sz="2200" dirty="0">
                <a:latin typeface="Calisto MT" panose="02040603050505030304" pitchFamily="18" charset="0"/>
              </a:rPr>
              <a:t>easy way to interact with it</a:t>
            </a:r>
            <a:r>
              <a:rPr lang="en-US" altLang="en-US" sz="2200" dirty="0" smtClean="0">
                <a:latin typeface="Calisto MT" panose="02040603050505030304" pitchFamily="18" charset="0"/>
              </a:rPr>
              <a:t>.</a:t>
            </a:r>
          </a:p>
          <a:p>
            <a:pPr marL="342900" lvl="0" indent="-342900" algn="just" defTabSz="914400">
              <a:buFont typeface="Arial" panose="020B0604020202020204" pitchFamily="34" charset="0"/>
              <a:buChar char="•"/>
            </a:pPr>
            <a:endParaRPr lang="en-US" altLang="en-US" sz="2200" dirty="0">
              <a:latin typeface="Calisto MT" panose="02040603050505030304" pitchFamily="18" charset="0"/>
            </a:endParaRPr>
          </a:p>
          <a:p>
            <a:pPr marL="342900" lvl="0" indent="-342900" algn="just" defTabSz="9144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sto MT" panose="02040603050505030304" pitchFamily="18" charset="0"/>
              </a:rPr>
              <a:t>Face recognition is a method of identifying or verifying the identity of an individual using their face</a:t>
            </a:r>
            <a:r>
              <a:rPr lang="en-US" altLang="en-US" sz="2200" dirty="0" smtClean="0">
                <a:latin typeface="Calisto MT" panose="02040603050505030304" pitchFamily="18" charset="0"/>
              </a:rPr>
              <a:t>.</a:t>
            </a:r>
          </a:p>
          <a:p>
            <a:pPr lvl="0" algn="just" defTabSz="914400"/>
            <a:endParaRPr lang="en-US" altLang="en-US" sz="2200" dirty="0">
              <a:latin typeface="Calisto MT" panose="02040603050505030304" pitchFamily="18" charset="0"/>
            </a:endParaRPr>
          </a:p>
          <a:p>
            <a:pPr marL="342900" lvl="0" indent="-342900" algn="just" defTabSz="9144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sto MT" panose="02040603050505030304" pitchFamily="18" charset="0"/>
              </a:rPr>
              <a:t>Smart Student Attendance System helps the user to save time </a:t>
            </a:r>
            <a:r>
              <a:rPr lang="en-US" altLang="en-US" sz="2200" dirty="0" smtClean="0">
                <a:latin typeface="Calisto MT" panose="02040603050505030304" pitchFamily="18" charset="0"/>
              </a:rPr>
              <a:t>and effort </a:t>
            </a:r>
            <a:r>
              <a:rPr lang="en-US" altLang="en-US" sz="2200" dirty="0">
                <a:latin typeface="Calisto MT" panose="02040603050505030304" pitchFamily="18" charset="0"/>
              </a:rPr>
              <a:t>by providing a high usability desktop app</a:t>
            </a:r>
            <a:r>
              <a:rPr lang="en-US" altLang="en-US" sz="2200" dirty="0" smtClean="0">
                <a:latin typeface="Calisto MT" panose="02040603050505030304" pitchFamily="18" charset="0"/>
              </a:rPr>
              <a:t>.</a:t>
            </a:r>
          </a:p>
          <a:p>
            <a:pPr lvl="0" algn="just" defTabSz="914400"/>
            <a:endParaRPr lang="en-US" altLang="en-US" sz="2200" dirty="0">
              <a:latin typeface="Calisto MT" panose="02040603050505030304" pitchFamily="18" charset="0"/>
            </a:endParaRPr>
          </a:p>
          <a:p>
            <a:pPr marL="342900" lvl="0" indent="-342900" algn="just" defTabSz="9144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sto MT" panose="02040603050505030304" pitchFamily="18" charset="0"/>
              </a:rPr>
              <a:t>The system is as understandable and smooth as </a:t>
            </a:r>
            <a:r>
              <a:rPr lang="en-US" altLang="en-US" sz="2200" dirty="0" smtClean="0">
                <a:latin typeface="Calisto MT" panose="02040603050505030304" pitchFamily="18" charset="0"/>
              </a:rPr>
              <a:t>possible.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46223" y="351293"/>
            <a:ext cx="2395582" cy="7455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sto MT" panose="0204060305050503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4513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128" y="2436557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  <a:latin typeface="Calisto MT" panose="02040603050505030304" pitchFamily="18" charset="0"/>
              </a:rPr>
              <a:t>Thank you ...</a:t>
            </a:r>
            <a:endParaRPr lang="en-US" sz="80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983" y="1517971"/>
            <a:ext cx="10599348" cy="488148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sto MT" panose="02040603050505030304" pitchFamily="18" charset="0"/>
              </a:rPr>
              <a:t>The motivation behind building this project is that it is one of the most successful.</a:t>
            </a:r>
          </a:p>
          <a:p>
            <a:pPr algn="just"/>
            <a:endParaRPr lang="en-US" sz="2800" dirty="0" smtClean="0">
              <a:latin typeface="Calisto MT" panose="02040603050505030304" pitchFamily="18" charset="0"/>
            </a:endParaRPr>
          </a:p>
          <a:p>
            <a:pPr algn="just"/>
            <a:r>
              <a:rPr lang="en-US" sz="2800" dirty="0" smtClean="0">
                <a:latin typeface="Calisto MT" panose="02040603050505030304" pitchFamily="18" charset="0"/>
              </a:rPr>
              <a:t>This </a:t>
            </a:r>
            <a:r>
              <a:rPr lang="en-US" sz="2800" dirty="0">
                <a:latin typeface="Calisto MT" panose="02040603050505030304" pitchFamily="18" charset="0"/>
              </a:rPr>
              <a:t>project provides safety as it reduces the risks students are exposed to </a:t>
            </a:r>
            <a:r>
              <a:rPr lang="en-US" sz="2800" dirty="0" smtClean="0">
                <a:latin typeface="Calisto MT" panose="02040603050505030304" pitchFamily="18" charset="0"/>
              </a:rPr>
              <a:t>because :</a:t>
            </a: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Reduces </a:t>
            </a:r>
            <a:r>
              <a:rPr lang="en-US" sz="2400" dirty="0">
                <a:latin typeface="Calisto MT" panose="02040603050505030304" pitchFamily="18" charset="0"/>
              </a:rPr>
              <a:t>congestion. </a:t>
            </a:r>
            <a:endParaRPr lang="en-US" sz="2400" dirty="0" smtClean="0">
              <a:latin typeface="Calisto MT" panose="02040603050505030304" pitchFamily="18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>
                <a:latin typeface="Calisto MT" panose="02040603050505030304" pitchFamily="18" charset="0"/>
              </a:rPr>
              <a:t>It saves time. </a:t>
            </a:r>
            <a:endParaRPr lang="en-US" sz="2400" dirty="0" smtClean="0">
              <a:latin typeface="Calisto MT" panose="02040603050505030304" pitchFamily="18" charset="0"/>
            </a:endParaRP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It also prevents any error in recording students' attendance. </a:t>
            </a:r>
          </a:p>
          <a:p>
            <a:pPr marL="971550" lvl="1" indent="-5143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Automatic </a:t>
            </a:r>
            <a:r>
              <a:rPr lang="en-US" sz="2400" dirty="0">
                <a:latin typeface="Calisto MT" panose="02040603050505030304" pitchFamily="18" charset="0"/>
              </a:rPr>
              <a:t>photo capture.</a:t>
            </a:r>
            <a:endParaRPr lang="en-US" sz="2400" dirty="0" smtClean="0">
              <a:latin typeface="Calisto MT" panose="0204060305050503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92652" y="427610"/>
            <a:ext cx="2395582" cy="7455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sto MT" panose="02040603050505030304" pitchFamily="18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523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/>
          <p:cNvSpPr txBox="1"/>
          <p:nvPr/>
        </p:nvSpPr>
        <p:spPr>
          <a:xfrm>
            <a:off x="1778182" y="872416"/>
            <a:ext cx="10020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sto MT" panose="02040603050505030304" pitchFamily="18" charset="0"/>
              </a:rPr>
              <a:t>Functional </a:t>
            </a:r>
            <a:r>
              <a:rPr lang="en-US" sz="2400" b="1" dirty="0">
                <a:latin typeface="Calisto MT" panose="02040603050505030304" pitchFamily="18" charset="0"/>
              </a:rPr>
              <a:t>Requirements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:</a:t>
            </a:r>
          </a:p>
          <a:p>
            <a:pPr lvl="1" algn="just"/>
            <a:endParaRPr lang="en-US" sz="2400" dirty="0">
              <a:latin typeface="Calisto MT" panose="0204060305050503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To analyzes the image and extracts the distinctive features of the face.</a:t>
            </a:r>
          </a:p>
          <a:p>
            <a:pPr lvl="1" algn="just"/>
            <a:endParaRPr lang="en-US" sz="2400" dirty="0" smtClean="0">
              <a:latin typeface="Calisto MT" panose="0204060305050503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To compares it to the particles saved in the database associated with the system.</a:t>
            </a:r>
          </a:p>
          <a:p>
            <a:pPr lvl="1" algn="just"/>
            <a:endParaRPr lang="en-US" sz="2400" dirty="0">
              <a:latin typeface="Calisto MT" panose="0204060305050503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To make sure that these features are present in the institution’s database.</a:t>
            </a:r>
          </a:p>
          <a:p>
            <a:pPr lvl="1" algn="just"/>
            <a:endParaRPr lang="en-US" sz="2400" dirty="0" smtClean="0">
              <a:latin typeface="Calisto MT" panose="0204060305050503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To show the attendance in Excel sheet.</a:t>
            </a:r>
          </a:p>
          <a:p>
            <a:pPr lvl="1" algn="just"/>
            <a:endParaRPr lang="en-US" sz="2400" dirty="0" smtClean="0">
              <a:latin typeface="Calisto MT" panose="0204060305050503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sto MT" panose="02040603050505030304" pitchFamily="18" charset="0"/>
              </a:rPr>
              <a:t>To send report to the student and the </a:t>
            </a:r>
            <a:r>
              <a:rPr lang="en-US" sz="2400" dirty="0" smtClean="0">
                <a:latin typeface="Calisto MT" panose="02040603050505030304" pitchFamily="18" charset="0"/>
              </a:rPr>
              <a:t>instructor.</a:t>
            </a:r>
            <a:endParaRPr lang="en-US" sz="2400" dirty="0">
              <a:latin typeface="Calisto MT" panose="0204060305050503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660209" y="126829"/>
            <a:ext cx="2395582" cy="7455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Objectives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847850" y="1619250"/>
            <a:ext cx="10020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sto MT" panose="02040603050505030304" pitchFamily="18" charset="0"/>
              </a:rPr>
              <a:t>Non Functional </a:t>
            </a:r>
            <a:r>
              <a:rPr lang="en-US" sz="2400" b="1" dirty="0">
                <a:latin typeface="Calisto MT" panose="02040603050505030304" pitchFamily="18" charset="0"/>
              </a:rPr>
              <a:t>Requirements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dirty="0" smtClean="0">
                <a:latin typeface="Calisto MT" panose="0204060305050503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alisto MT" panose="0204060305050503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Time </a:t>
            </a:r>
            <a:r>
              <a:rPr lang="en-US" sz="2400" dirty="0">
                <a:latin typeface="Calisto MT" panose="02040603050505030304" pitchFamily="18" charset="0"/>
              </a:rPr>
              <a:t>s</a:t>
            </a:r>
            <a:r>
              <a:rPr lang="en-US" sz="2400" dirty="0" smtClean="0">
                <a:latin typeface="Calisto MT" panose="02040603050505030304" pitchFamily="18" charset="0"/>
              </a:rPr>
              <a:t>aving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 smtClean="0">
              <a:latin typeface="Calisto MT" panose="0204060305050503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Accuracy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>
              <a:latin typeface="Calisto MT" panose="0204060305050503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sto MT" panose="02040603050505030304" pitchFamily="18" charset="0"/>
              </a:rPr>
              <a:t>User friendly</a:t>
            </a:r>
          </a:p>
          <a:p>
            <a:pPr lvl="1"/>
            <a:endParaRPr lang="en-US" sz="2400" dirty="0" smtClean="0">
              <a:latin typeface="Calisto MT" panose="0204060305050503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listo MT" panose="02040603050505030304" pitchFamily="18" charset="0"/>
              </a:rPr>
              <a:t>High </a:t>
            </a:r>
            <a:r>
              <a:rPr lang="en-US" sz="2400" dirty="0" smtClean="0">
                <a:latin typeface="Calisto MT" panose="02040603050505030304" pitchFamily="18" charset="0"/>
              </a:rPr>
              <a:t>interactivity</a:t>
            </a:r>
          </a:p>
          <a:p>
            <a:pPr lvl="1"/>
            <a:endParaRPr lang="en-US" sz="2400" dirty="0">
              <a:latin typeface="Calisto MT" panose="0204060305050503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Calisto MT" panose="02040603050505030304" pitchFamily="18" charset="0"/>
              </a:rPr>
              <a:t>C</a:t>
            </a:r>
            <a:r>
              <a:rPr lang="en-US" sz="2400" dirty="0" smtClean="0">
                <a:latin typeface="Calisto MT" panose="02040603050505030304" pitchFamily="18" charset="0"/>
              </a:rPr>
              <a:t>ustomization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60209" y="483881"/>
            <a:ext cx="2395582" cy="7455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alisto MT" panose="02040603050505030304" pitchFamily="18" charset="0"/>
              </a:rPr>
              <a:t>Objectives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1" y="2580322"/>
            <a:ext cx="2558832" cy="166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441" y="2580322"/>
            <a:ext cx="2127209" cy="191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289" y="2580322"/>
            <a:ext cx="1513914" cy="166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51019" y="4847623"/>
            <a:ext cx="250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sto MT" panose="02040603050505030304" pitchFamily="18" charset="0"/>
              </a:rPr>
              <a:t>QT-designer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7282" y="4853503"/>
            <a:ext cx="169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sto MT" panose="02040603050505030304" pitchFamily="18" charset="0"/>
              </a:rPr>
              <a:t>Open CV</a:t>
            </a:r>
            <a:endParaRPr lang="en-US" sz="2800" b="1" dirty="0">
              <a:latin typeface="Calisto MT" panose="02040603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97950" y="4808648"/>
            <a:ext cx="2912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Calisto MT" panose="02040603050505030304" pitchFamily="18" charset="0"/>
              </a:rPr>
              <a:t>Face Recognition</a:t>
            </a:r>
            <a:endParaRPr lang="en-US" sz="2800" b="1" dirty="0">
              <a:latin typeface="Calisto MT" panose="02040603050505030304" pitchFamily="18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10" y="2580322"/>
            <a:ext cx="1838340" cy="166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6"/>
          <p:cNvSpPr txBox="1"/>
          <p:nvPr/>
        </p:nvSpPr>
        <p:spPr>
          <a:xfrm>
            <a:off x="1796589" y="4808648"/>
            <a:ext cx="156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alisto MT" panose="02040603050505030304" pitchFamily="18" charset="0"/>
              </a:rPr>
              <a:t>Python</a:t>
            </a:r>
            <a:endParaRPr lang="en-US" sz="2800" b="1" dirty="0">
              <a:latin typeface="Calisto MT" panose="020406030505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16640" y="492370"/>
            <a:ext cx="3861284" cy="82999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sto MT" panose="02040603050505030304" pitchFamily="18" charset="0"/>
              </a:rPr>
              <a:t>Tools we used</a:t>
            </a:r>
          </a:p>
        </p:txBody>
      </p:sp>
    </p:spTree>
    <p:extLst>
      <p:ext uri="{BB962C8B-B14F-4D97-AF65-F5344CB8AC3E}">
        <p14:creationId xmlns:p14="http://schemas.microsoft.com/office/powerpoint/2010/main" val="419007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50853"/>
              </p:ext>
            </p:extLst>
          </p:nvPr>
        </p:nvGraphicFramePr>
        <p:xfrm>
          <a:off x="3249638" y="1018902"/>
          <a:ext cx="85894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165">
                  <a:extLst>
                    <a:ext uri="{9D8B030D-6E8A-4147-A177-3AD203B41FA5}">
                      <a16:colId xmlns:a16="http://schemas.microsoft.com/office/drawing/2014/main" xmlns="" val="1875142899"/>
                    </a:ext>
                  </a:extLst>
                </a:gridCol>
                <a:gridCol w="3567269">
                  <a:extLst>
                    <a:ext uri="{9D8B030D-6E8A-4147-A177-3AD203B41FA5}">
                      <a16:colId xmlns:a16="http://schemas.microsoft.com/office/drawing/2014/main" xmlns="" val="875704213"/>
                    </a:ext>
                  </a:extLst>
                </a:gridCol>
              </a:tblGrid>
              <a:tr h="46348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alisto MT" panose="02040603050505030304" pitchFamily="18" charset="0"/>
                        </a:rPr>
                        <a:t>Service</a:t>
                      </a:r>
                      <a:endParaRPr lang="en-US" sz="360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rgbClr val="2553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alisto MT" panose="02040603050505030304" pitchFamily="18" charset="0"/>
                        </a:rPr>
                        <a:t>O.S</a:t>
                      </a:r>
                      <a:endParaRPr lang="en-US" sz="360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210442"/>
                  </a:ext>
                </a:extLst>
              </a:tr>
            </a:tbl>
          </a:graphicData>
        </a:graphic>
      </p:graphicFrame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35000"/>
              </p:ext>
            </p:extLst>
          </p:nvPr>
        </p:nvGraphicFramePr>
        <p:xfrm>
          <a:off x="1618807" y="1658982"/>
          <a:ext cx="10220265" cy="4503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19">
                  <a:extLst>
                    <a:ext uri="{9D8B030D-6E8A-4147-A177-3AD203B41FA5}">
                      <a16:colId xmlns:a16="http://schemas.microsoft.com/office/drawing/2014/main" xmlns="" val="3531580474"/>
                    </a:ext>
                  </a:extLst>
                </a:gridCol>
                <a:gridCol w="1148883">
                  <a:extLst>
                    <a:ext uri="{9D8B030D-6E8A-4147-A177-3AD203B41FA5}">
                      <a16:colId xmlns:a16="http://schemas.microsoft.com/office/drawing/2014/main" xmlns="" val="924592089"/>
                    </a:ext>
                  </a:extLst>
                </a:gridCol>
                <a:gridCol w="1101234">
                  <a:extLst>
                    <a:ext uri="{9D8B030D-6E8A-4147-A177-3AD203B41FA5}">
                      <a16:colId xmlns:a16="http://schemas.microsoft.com/office/drawing/2014/main" xmlns="" val="3097864897"/>
                    </a:ext>
                  </a:extLst>
                </a:gridCol>
                <a:gridCol w="1259180">
                  <a:extLst>
                    <a:ext uri="{9D8B030D-6E8A-4147-A177-3AD203B41FA5}">
                      <a16:colId xmlns:a16="http://schemas.microsoft.com/office/drawing/2014/main" xmlns="" val="3688762193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xmlns="" val="3757776517"/>
                    </a:ext>
                  </a:extLst>
                </a:gridCol>
                <a:gridCol w="1211762">
                  <a:extLst>
                    <a:ext uri="{9D8B030D-6E8A-4147-A177-3AD203B41FA5}">
                      <a16:colId xmlns:a16="http://schemas.microsoft.com/office/drawing/2014/main" xmlns="" val="1953956044"/>
                    </a:ext>
                  </a:extLst>
                </a:gridCol>
                <a:gridCol w="1241328">
                  <a:extLst>
                    <a:ext uri="{9D8B030D-6E8A-4147-A177-3AD203B41FA5}">
                      <a16:colId xmlns:a16="http://schemas.microsoft.com/office/drawing/2014/main" xmlns="" val="1354173837"/>
                    </a:ext>
                  </a:extLst>
                </a:gridCol>
                <a:gridCol w="1117193">
                  <a:extLst>
                    <a:ext uri="{9D8B030D-6E8A-4147-A177-3AD203B41FA5}">
                      <a16:colId xmlns:a16="http://schemas.microsoft.com/office/drawing/2014/main" xmlns="" val="2300446297"/>
                    </a:ext>
                  </a:extLst>
                </a:gridCol>
              </a:tblGrid>
              <a:tr h="10793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 smtClean="0">
                          <a:solidFill>
                            <a:schemeClr val="bg1"/>
                          </a:solidFill>
                          <a:latin typeface="Calisto MT" panose="02040603050505030304" pitchFamily="18" charset="0"/>
                        </a:rPr>
                        <a:t>Attendance</a:t>
                      </a:r>
                      <a:r>
                        <a:rPr lang="en-US" sz="2300" b="1" dirty="0" smtClean="0">
                          <a:solidFill>
                            <a:schemeClr val="bg1"/>
                          </a:solidFill>
                          <a:latin typeface="Calisto MT" panose="02040603050505030304" pitchFamily="18" charset="0"/>
                        </a:rPr>
                        <a:t> system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Att/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Leave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Excel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Sheet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Face rec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Accuracy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%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IOS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Android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2465563"/>
                  </a:ext>
                </a:extLst>
              </a:tr>
              <a:tr h="74458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Visual Search</a:t>
                      </a:r>
                      <a:endParaRPr lang="en-US" b="0" dirty="0">
                        <a:latin typeface="Calisto MT" panose="02040603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CNN</a:t>
                      </a:r>
                      <a:endParaRPr lang="en-US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90.5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 %</a:t>
                      </a:r>
                      <a:endParaRPr lang="en-US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255286"/>
                  </a:ext>
                </a:extLst>
              </a:tr>
              <a:tr h="7412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listo MT" panose="02040603050505030304" pitchFamily="18" charset="0"/>
                        </a:rPr>
                        <a:t>F.R Attendance System</a:t>
                      </a:r>
                      <a:endParaRPr lang="en-US" b="0" dirty="0">
                        <a:latin typeface="Calisto MT" panose="02040603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LBPH</a:t>
                      </a:r>
                      <a:endParaRPr lang="en-US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54.8 %</a:t>
                      </a:r>
                      <a:endParaRPr lang="en-US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8012680"/>
                  </a:ext>
                </a:extLst>
              </a:tr>
              <a:tr h="74124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Proposal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 1</a:t>
                      </a:r>
                      <a:r>
                        <a:rPr lang="ar-E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latin typeface="Calisto MT" panose="02040603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SVM</a:t>
                      </a:r>
                      <a:endParaRPr lang="en-US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87.6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1483400"/>
                  </a:ext>
                </a:extLst>
              </a:tr>
              <a:tr h="83030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sto MT" panose="02040603050505030304" pitchFamily="18" charset="0"/>
                        </a:rPr>
                        <a:t/>
                      </a:r>
                      <a:br>
                        <a:rPr lang="en-US" dirty="0" smtClean="0">
                          <a:latin typeface="Calisto MT" panose="02040603050505030304" pitchFamily="18" charset="0"/>
                        </a:rPr>
                      </a:br>
                      <a:r>
                        <a:rPr lang="ar-EG" dirty="0" smtClean="0">
                          <a:latin typeface="Calisto MT" panose="02040603050505030304" pitchFamily="18" charset="0"/>
                        </a:rPr>
                        <a:t>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Proposal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 2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alisto MT" panose="02040603050505030304" pitchFamily="18" charset="0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CNN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Calisto MT" panose="02040603050505030304" pitchFamily="18" charset="0"/>
                          <a:ea typeface="+mn-ea"/>
                          <a:cs typeface="+mn-cs"/>
                        </a:rPr>
                        <a:t>99.3 %</a:t>
                      </a:r>
                      <a:endParaRPr lang="en-US" b="1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590876"/>
                  </a:ext>
                </a:extLst>
              </a:tr>
            </a:tbl>
          </a:graphicData>
        </a:graphic>
      </p:graphicFrame>
      <p:pic>
        <p:nvPicPr>
          <p:cNvPr id="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92" y="1803067"/>
            <a:ext cx="626425" cy="494543"/>
          </a:xfrm>
          <a:prstGeom prst="rect">
            <a:avLst/>
          </a:prstGeom>
        </p:spPr>
      </p:pic>
      <p:pic>
        <p:nvPicPr>
          <p:cNvPr id="10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11" y="1803067"/>
            <a:ext cx="470394" cy="568924"/>
          </a:xfrm>
          <a:prstGeom prst="rect">
            <a:avLst/>
          </a:prstGeom>
        </p:spPr>
      </p:pic>
      <p:pic>
        <p:nvPicPr>
          <p:cNvPr id="11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98" y="1803068"/>
            <a:ext cx="731241" cy="568923"/>
          </a:xfrm>
          <a:prstGeom prst="rect">
            <a:avLst/>
          </a:prstGeom>
        </p:spPr>
      </p:pic>
      <p:pic>
        <p:nvPicPr>
          <p:cNvPr id="14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61" y="2944546"/>
            <a:ext cx="515504" cy="515504"/>
          </a:xfrm>
          <a:prstGeom prst="rect">
            <a:avLst/>
          </a:prstGeom>
        </p:spPr>
      </p:pic>
      <p:pic>
        <p:nvPicPr>
          <p:cNvPr id="16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94" y="3796791"/>
            <a:ext cx="499004" cy="499004"/>
          </a:xfrm>
          <a:prstGeom prst="rect">
            <a:avLst/>
          </a:prstGeom>
        </p:spPr>
      </p:pic>
      <p:pic>
        <p:nvPicPr>
          <p:cNvPr id="17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00" y="3780090"/>
            <a:ext cx="499004" cy="499004"/>
          </a:xfrm>
          <a:prstGeom prst="rect">
            <a:avLst/>
          </a:prstGeom>
        </p:spPr>
      </p:pic>
      <p:pic>
        <p:nvPicPr>
          <p:cNvPr id="19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94" y="5420068"/>
            <a:ext cx="499004" cy="499004"/>
          </a:xfrm>
          <a:prstGeom prst="rect">
            <a:avLst/>
          </a:prstGeom>
        </p:spPr>
      </p:pic>
      <p:pic>
        <p:nvPicPr>
          <p:cNvPr id="20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03" y="5420475"/>
            <a:ext cx="499004" cy="499004"/>
          </a:xfrm>
          <a:prstGeom prst="rect">
            <a:avLst/>
          </a:prstGeom>
        </p:spPr>
      </p:pic>
      <p:pic>
        <p:nvPicPr>
          <p:cNvPr id="22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868" y="2937842"/>
            <a:ext cx="499004" cy="499004"/>
          </a:xfrm>
          <a:prstGeom prst="rect">
            <a:avLst/>
          </a:prstGeom>
        </p:spPr>
      </p:pic>
      <p:pic>
        <p:nvPicPr>
          <p:cNvPr id="23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1" y="3796791"/>
            <a:ext cx="499004" cy="499004"/>
          </a:xfrm>
          <a:prstGeom prst="rect">
            <a:avLst/>
          </a:prstGeom>
        </p:spPr>
      </p:pic>
      <p:pic>
        <p:nvPicPr>
          <p:cNvPr id="24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65" y="4607454"/>
            <a:ext cx="499004" cy="499004"/>
          </a:xfrm>
          <a:prstGeom prst="rect">
            <a:avLst/>
          </a:prstGeom>
        </p:spPr>
      </p:pic>
      <p:pic>
        <p:nvPicPr>
          <p:cNvPr id="2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71" y="5412225"/>
            <a:ext cx="499004" cy="499004"/>
          </a:xfrm>
          <a:prstGeom prst="rect">
            <a:avLst/>
          </a:prstGeom>
        </p:spPr>
      </p:pic>
      <p:pic>
        <p:nvPicPr>
          <p:cNvPr id="26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02" y="5412225"/>
            <a:ext cx="499004" cy="499004"/>
          </a:xfrm>
          <a:prstGeom prst="rect">
            <a:avLst/>
          </a:prstGeom>
        </p:spPr>
      </p:pic>
      <p:pic>
        <p:nvPicPr>
          <p:cNvPr id="27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93" y="2942672"/>
            <a:ext cx="515504" cy="515504"/>
          </a:xfrm>
          <a:prstGeom prst="rect">
            <a:avLst/>
          </a:prstGeom>
        </p:spPr>
      </p:pic>
      <p:pic>
        <p:nvPicPr>
          <p:cNvPr id="28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752" y="3791982"/>
            <a:ext cx="515504" cy="515504"/>
          </a:xfrm>
          <a:prstGeom prst="rect">
            <a:avLst/>
          </a:prstGeom>
        </p:spPr>
      </p:pic>
      <p:pic>
        <p:nvPicPr>
          <p:cNvPr id="30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829" y="2937847"/>
            <a:ext cx="515504" cy="515504"/>
          </a:xfrm>
          <a:prstGeom prst="rect">
            <a:avLst/>
          </a:prstGeom>
        </p:spPr>
      </p:pic>
      <p:pic>
        <p:nvPicPr>
          <p:cNvPr id="31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90" y="3780291"/>
            <a:ext cx="515504" cy="515504"/>
          </a:xfrm>
          <a:prstGeom prst="rect">
            <a:avLst/>
          </a:prstGeom>
        </p:spPr>
      </p:pic>
      <p:pic>
        <p:nvPicPr>
          <p:cNvPr id="32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45" y="4607454"/>
            <a:ext cx="515504" cy="515504"/>
          </a:xfrm>
          <a:prstGeom prst="rect">
            <a:avLst/>
          </a:prstGeom>
        </p:spPr>
      </p:pic>
      <p:pic>
        <p:nvPicPr>
          <p:cNvPr id="33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45" y="5403975"/>
            <a:ext cx="515504" cy="51550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617645" y="233576"/>
            <a:ext cx="9968094" cy="56645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latin typeface="Calisto MT" panose="02040603050505030304" pitchFamily="18" charset="0"/>
              </a:rPr>
              <a:t>Comparing between Visual Search, F.R , Medical, Our project</a:t>
            </a:r>
          </a:p>
          <a:p>
            <a:pPr algn="ctr"/>
            <a:endParaRPr lang="en-US" sz="32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41" y="2942672"/>
            <a:ext cx="515504" cy="515504"/>
          </a:xfrm>
          <a:prstGeom prst="rect">
            <a:avLst/>
          </a:prstGeom>
        </p:spPr>
      </p:pic>
      <p:pic>
        <p:nvPicPr>
          <p:cNvPr id="36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94" y="4607454"/>
            <a:ext cx="499004" cy="499004"/>
          </a:xfrm>
          <a:prstGeom prst="rect">
            <a:avLst/>
          </a:prstGeom>
        </p:spPr>
      </p:pic>
      <p:pic>
        <p:nvPicPr>
          <p:cNvPr id="37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5" y="4590954"/>
            <a:ext cx="515504" cy="515504"/>
          </a:xfrm>
          <a:prstGeom prst="rect">
            <a:avLst/>
          </a:prstGeom>
        </p:spPr>
      </p:pic>
      <p:pic>
        <p:nvPicPr>
          <p:cNvPr id="38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752" y="4641293"/>
            <a:ext cx="499004" cy="4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/>
          <p:cNvSpPr txBox="1"/>
          <p:nvPr/>
        </p:nvSpPr>
        <p:spPr>
          <a:xfrm>
            <a:off x="1973178" y="2121875"/>
            <a:ext cx="95298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sto MT" panose="02040603050505030304" pitchFamily="18" charset="0"/>
              </a:rPr>
              <a:t>Recognize and </a:t>
            </a:r>
            <a:r>
              <a:rPr lang="en-US" sz="2800" dirty="0" smtClean="0">
                <a:latin typeface="Calisto MT" panose="02040603050505030304" pitchFamily="18" charset="0"/>
              </a:rPr>
              <a:t>manipulate </a:t>
            </a:r>
            <a:r>
              <a:rPr lang="en-US" sz="2800" dirty="0">
                <a:latin typeface="Calisto MT" panose="02040603050505030304" pitchFamily="18" charset="0"/>
              </a:rPr>
              <a:t>faces from Python or from the command line </a:t>
            </a:r>
            <a:r>
              <a:rPr lang="en-US" sz="2800" dirty="0" smtClean="0">
                <a:latin typeface="Calisto MT" panose="02040603050505030304" pitchFamily="18" charset="0"/>
              </a:rPr>
              <a:t>with the </a:t>
            </a:r>
            <a:r>
              <a:rPr lang="en-US" sz="2800" dirty="0">
                <a:latin typeface="Calisto MT" panose="02040603050505030304" pitchFamily="18" charset="0"/>
              </a:rPr>
              <a:t>world’s simplest face recognition library</a:t>
            </a:r>
            <a:r>
              <a:rPr lang="en-US" sz="2800" dirty="0" smtClean="0">
                <a:latin typeface="Calisto MT" panose="02040603050505030304" pitchFamily="18" charset="0"/>
              </a:rPr>
              <a:t>.</a:t>
            </a:r>
          </a:p>
          <a:p>
            <a:pPr algn="just"/>
            <a:endParaRPr lang="en-US" sz="2800" dirty="0">
              <a:latin typeface="Calisto MT" panose="02040603050505030304" pitchFamily="18" charset="0"/>
            </a:endParaRPr>
          </a:p>
          <a:p>
            <a:pPr algn="just"/>
            <a:r>
              <a:rPr lang="en-US" sz="2800" dirty="0">
                <a:latin typeface="Calisto MT" panose="02040603050505030304" pitchFamily="18" charset="0"/>
              </a:rPr>
              <a:t>Built using </a:t>
            </a:r>
            <a:r>
              <a:rPr lang="en-US" sz="2800" dirty="0" smtClean="0">
                <a:latin typeface="Calisto MT" panose="02040603050505030304" pitchFamily="18" charset="0"/>
              </a:rPr>
              <a:t>dlib’s </a:t>
            </a:r>
            <a:r>
              <a:rPr lang="en-US" sz="2800" dirty="0">
                <a:latin typeface="Calisto MT" panose="02040603050505030304" pitchFamily="18" charset="0"/>
              </a:rPr>
              <a:t>state-of-the-art face </a:t>
            </a:r>
            <a:r>
              <a:rPr lang="en-US" sz="2800" dirty="0" smtClean="0">
                <a:latin typeface="Calisto MT" panose="02040603050505030304" pitchFamily="18" charset="0"/>
              </a:rPr>
              <a:t>recognition</a:t>
            </a:r>
          </a:p>
          <a:p>
            <a:r>
              <a:rPr lang="en-US" sz="2800" dirty="0">
                <a:latin typeface="Calisto MT" panose="02040603050505030304" pitchFamily="18" charset="0"/>
              </a:rPr>
              <a:t>built with deep learning. The model has an accuracy </a:t>
            </a:r>
            <a:r>
              <a:rPr lang="en-US" sz="2800" dirty="0" smtClean="0">
                <a:latin typeface="Calisto MT" panose="02040603050505030304" pitchFamily="18" charset="0"/>
              </a:rPr>
              <a:t>of 99.38</a:t>
            </a:r>
            <a:r>
              <a:rPr lang="en-US" sz="2800" dirty="0" smtClean="0">
                <a:latin typeface="Calisto MT" panose="02040603050505030304" pitchFamily="18" charset="0"/>
              </a:rPr>
              <a:t>% </a:t>
            </a:r>
            <a:r>
              <a:rPr lang="en-US" sz="2800" dirty="0"/>
              <a:t>on the</a:t>
            </a:r>
          </a:p>
          <a:p>
            <a:r>
              <a:rPr lang="en-US" sz="2800" dirty="0">
                <a:hlinkClick r:id="rId2"/>
              </a:rPr>
              <a:t>Labeled Faces in the Wild</a:t>
            </a:r>
            <a:r>
              <a:rPr lang="en-US" sz="2800" dirty="0"/>
              <a:t> benchmark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endParaRPr lang="en-US" sz="2800" dirty="0">
              <a:latin typeface="Calisto MT" panose="0204060305050503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282" y="1074724"/>
            <a:ext cx="3582265" cy="74558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sto MT" panose="02040603050505030304" pitchFamily="18" charset="0"/>
              </a:rPr>
              <a:t>Face-recognition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1273</TotalTime>
  <Words>810</Words>
  <Application>Microsoft Office PowerPoint</Application>
  <PresentationFormat>Custom</PresentationFormat>
  <Paragraphs>173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learning(CNN)</vt:lpstr>
      <vt:lpstr>Deep learning vs.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 ?</vt:lpstr>
      <vt:lpstr>Thank you 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creator>Ammar</dc:creator>
  <cp:lastModifiedBy>omar</cp:lastModifiedBy>
  <cp:revision>118</cp:revision>
  <dcterms:created xsi:type="dcterms:W3CDTF">2021-06-26T21:23:10Z</dcterms:created>
  <dcterms:modified xsi:type="dcterms:W3CDTF">2021-07-05T23:03:45Z</dcterms:modified>
</cp:coreProperties>
</file>