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56"/>
  </p:normalViewPr>
  <p:slideViewPr>
    <p:cSldViewPr snapToGrid="0" snapToObjects="1">
      <p:cViewPr varScale="1">
        <p:scale>
          <a:sx n="84" d="100"/>
          <a:sy n="84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dy/Documents/Analysis/Final_Analysis_Electr_US&amp;DE_World_Development_Indicato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dy/Documents/Analysis/Final_Analysis_Electr_US&amp;DE_World_Development_Indicato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dy/Documents/Analysis/Final_Analysis_Electr_US&amp;DE_World_Development_Indicator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dy/Documents/Analysis/Final_Analysis_Electr_US&amp;DE_World_Development_Indicator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0" baseline="0"/>
              <a:t>Avg. Population Germany &amp; USA - 2000-2014</a:t>
            </a:r>
          </a:p>
          <a:p>
            <a:pPr>
              <a:defRPr sz="2400" b="1" i="0" baseline="0"/>
            </a:pPr>
            <a:r>
              <a:rPr lang="en-US" sz="2400" b="1" i="0" baseline="0"/>
              <a:t>In Millions of People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746-9043-A552-4AEC0793284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746-9043-A552-4AEC079328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'Graph-Total'!$H$2:$I$3</c:f>
              <c:strCache>
                <c:ptCount val="2"/>
                <c:pt idx="0">
                  <c:v>German Population</c:v>
                </c:pt>
                <c:pt idx="1">
                  <c:v>US Population</c:v>
                </c:pt>
              </c:strCache>
            </c:strRef>
          </c:cat>
          <c:val>
            <c:numRef>
              <c:f>'Graph-Total'!$J$2:$J$3</c:f>
              <c:numCache>
                <c:formatCode>0.00</c:formatCode>
                <c:ptCount val="2"/>
                <c:pt idx="0">
                  <c:v>81.822056933333343</c:v>
                </c:pt>
                <c:pt idx="1">
                  <c:v>300.86666666666667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46-9043-A552-4AEC07932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1915919"/>
        <c:axId val="281522495"/>
      </c:barChart>
      <c:catAx>
        <c:axId val="281915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522495"/>
        <c:crosses val="autoZero"/>
        <c:auto val="1"/>
        <c:lblAlgn val="ctr"/>
        <c:lblOffset val="100"/>
        <c:noMultiLvlLbl val="0"/>
      </c:catAx>
      <c:valAx>
        <c:axId val="281522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915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0" baseline="0"/>
              <a:t>Total Electric Consumption - Germany &amp; USA - 2000-2014</a:t>
            </a:r>
          </a:p>
          <a:p>
            <a:pPr>
              <a:defRPr sz="2400"/>
            </a:pPr>
            <a:r>
              <a:rPr lang="en-US" sz="2400" b="1" i="0" baseline="0"/>
              <a:t>In Trillions of Kilowatt hours per year.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4D-5049-BE16-2A1C0947596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'Graph-Total'!$N$4:$O$5</c:f>
              <c:multiLvlStrCache>
                <c:ptCount val="2"/>
                <c:lvl>
                  <c:pt idx="0">
                    <c:v>Germany</c:v>
                  </c:pt>
                  <c:pt idx="1">
                    <c:v>United States</c:v>
                  </c:pt>
                </c:lvl>
                <c:lvl>
                  <c:pt idx="0">
                    <c:v>Total Electric power consumption in kWh </c:v>
                  </c:pt>
                  <c:pt idx="1">
                    <c:v>Total Electric power consumption in kWh </c:v>
                  </c:pt>
                </c:lvl>
              </c:multiLvlStrCache>
            </c:multiLvlStrRef>
          </c:cat>
          <c:val>
            <c:numRef>
              <c:f>'Graph-Total'!$P$4:$P$5</c:f>
              <c:numCache>
                <c:formatCode>0.00</c:formatCode>
                <c:ptCount val="2"/>
                <c:pt idx="0">
                  <c:v>578.5963567555383</c:v>
                </c:pt>
                <c:pt idx="1">
                  <c:v>4008.2526703726671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4D-5049-BE16-2A1C094759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5600991"/>
        <c:axId val="547720768"/>
      </c:barChart>
      <c:catAx>
        <c:axId val="395600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720768"/>
        <c:crosses val="autoZero"/>
        <c:auto val="1"/>
        <c:lblAlgn val="ctr"/>
        <c:lblOffset val="100"/>
        <c:noMultiLvlLbl val="0"/>
      </c:catAx>
      <c:valAx>
        <c:axId val="54772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600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'Graph-AsPercent'!$C$2</c:f>
              <c:strCache>
                <c:ptCount val="1"/>
                <c:pt idx="0">
                  <c:v>Average 2000-2014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0E-8B46-A8C8-A7EE003F70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'Graph-AsPercent'!$B$3:$B$4</c:f>
              <c:strCache>
                <c:ptCount val="2"/>
                <c:pt idx="0">
                  <c:v>Germany</c:v>
                </c:pt>
                <c:pt idx="1">
                  <c:v>United States</c:v>
                </c:pt>
              </c:strCache>
              <c:extLst/>
            </c:strRef>
          </c:cat>
          <c:val>
            <c:numRef>
              <c:f>'Graph-AsPercent'!$C$3:$C$4</c:f>
              <c:numCache>
                <c:formatCode>0</c:formatCode>
                <c:ptCount val="2"/>
                <c:pt idx="0">
                  <c:v>7071.39833</c:v>
                </c:pt>
                <c:pt idx="1">
                  <c:v>13322.35543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0E-8B46-A8C8-A7EE003F7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802752"/>
        <c:axId val="417804400"/>
      </c:barChart>
      <c:catAx>
        <c:axId val="41780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04400"/>
        <c:crosses val="autoZero"/>
        <c:auto val="1"/>
        <c:lblAlgn val="ctr"/>
        <c:lblOffset val="100"/>
        <c:noMultiLvlLbl val="0"/>
      </c:catAx>
      <c:valAx>
        <c:axId val="41780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0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000" baseline="0" dirty="0"/>
              <a:t>Sources of Electricity - Germany vs USA - 2000-2014 </a:t>
            </a:r>
          </a:p>
          <a:p>
            <a:pPr>
              <a:defRPr sz="2000" baseline="0"/>
            </a:pPr>
            <a:r>
              <a:rPr lang="en-US" sz="2000" baseline="0" dirty="0"/>
              <a:t>As a Percentage of Total Electrical Production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'Graph-AsPercent'!$C$5</c:f>
              <c:strCache>
                <c:ptCount val="1"/>
                <c:pt idx="0">
                  <c:v>Average 2000-2014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A6-D945-AB0D-F5598DFD8C58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A6-D945-AB0D-F5598DFD8C58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EA6-D945-AB0D-F5598DFD8C58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EA6-D945-AB0D-F5598DFD8C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'Graph-AsPercent'!$A$6:$B$13</c:f>
              <c:multiLvlStrCache>
                <c:ptCount val="8"/>
                <c:lvl>
                  <c:pt idx="0">
                    <c:v>Germany</c:v>
                  </c:pt>
                  <c:pt idx="1">
                    <c:v>United States</c:v>
                  </c:pt>
                  <c:pt idx="2">
                    <c:v>Germany</c:v>
                  </c:pt>
                  <c:pt idx="3">
                    <c:v>United States</c:v>
                  </c:pt>
                  <c:pt idx="4">
                    <c:v>Germany</c:v>
                  </c:pt>
                  <c:pt idx="5">
                    <c:v>United States</c:v>
                  </c:pt>
                  <c:pt idx="6">
                    <c:v>Germany</c:v>
                  </c:pt>
                  <c:pt idx="7">
                    <c:v>United States</c:v>
                  </c:pt>
                </c:lvl>
                <c:lvl>
                  <c:pt idx="0">
                    <c:v>Oil, gas and coal sources </c:v>
                  </c:pt>
                  <c:pt idx="1">
                    <c:v>Oil, gas and coal sources </c:v>
                  </c:pt>
                  <c:pt idx="2">
                    <c:v>Nuclear sources</c:v>
                  </c:pt>
                  <c:pt idx="3">
                    <c:v>Nuclear sources </c:v>
                  </c:pt>
                  <c:pt idx="4">
                    <c:v>Hydroelectric sources </c:v>
                  </c:pt>
                  <c:pt idx="5">
                    <c:v>Hydroelectric sources </c:v>
                  </c:pt>
                  <c:pt idx="6">
                    <c:v>Renewable, excluding hydro</c:v>
                  </c:pt>
                  <c:pt idx="7">
                    <c:v>Renewable, excluding hydro</c:v>
                  </c:pt>
                </c:lvl>
              </c:multiLvlStrCache>
            </c:multiLvlStrRef>
          </c:cat>
          <c:val>
            <c:numRef>
              <c:f>'Graph-AsPercent'!$C$6:$C$13</c:f>
              <c:numCache>
                <c:formatCode>0.0%</c:formatCode>
                <c:ptCount val="8"/>
                <c:pt idx="0">
                  <c:v>0.61</c:v>
                </c:pt>
                <c:pt idx="1">
                  <c:v>0.70399999999999996</c:v>
                </c:pt>
                <c:pt idx="2">
                  <c:v>0.23400000000000001</c:v>
                </c:pt>
                <c:pt idx="3">
                  <c:v>0.19400000000000001</c:v>
                </c:pt>
                <c:pt idx="4">
                  <c:v>3.4000000000000002E-2</c:v>
                </c:pt>
                <c:pt idx="5">
                  <c:v>6.3E-2</c:v>
                </c:pt>
                <c:pt idx="6">
                  <c:v>0.11</c:v>
                </c:pt>
                <c:pt idx="7">
                  <c:v>3.4000000000000002E-2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EA6-D945-AB0D-F5598DFD8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471703648"/>
        <c:axId val="1383816095"/>
      </c:barChart>
      <c:catAx>
        <c:axId val="147170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3816095"/>
        <c:crosses val="autoZero"/>
        <c:auto val="1"/>
        <c:lblAlgn val="ctr"/>
        <c:lblOffset val="100"/>
        <c:noMultiLvlLbl val="0"/>
      </c:catAx>
      <c:valAx>
        <c:axId val="138381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170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 i="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F0282-369F-B24E-8CC3-6A1DF7C044D6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29429-6AE5-9043-A7B0-F8AE391A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0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29429-6AE5-9043-A7B0-F8AE391AFB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3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76D4-F25C-6A48-8928-5E6E5EF1D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09F1D-0B11-E746-A7FE-6922C3EBC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418AF-4EFC-B74E-8500-37891ACA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B457-4220-B444-8A14-35CD4E30F56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01BD5-7DCE-3141-9603-0BEDC415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D4CA9-D3FA-C14E-9C6E-32EEB7B9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C93F-58F1-614E-9AF8-B39B0E5E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3A43-F0C3-4A42-971C-57EEF6A1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9E31D-5BDF-814F-B094-9595FD53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FF9CF-26F2-D345-98DD-4DCBA669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B457-4220-B444-8A14-35CD4E30F56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DA0CF-EB0D-0645-BBFD-09F55D14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9306-4053-874E-9F7A-67EDD85F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C93F-58F1-614E-9AF8-B39B0E5E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7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8145E-495D-A745-B97D-636066A1F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8E473-73AA-8A47-BE14-8F71D3073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F2510-F32E-6E4C-8DDA-2FB03593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B457-4220-B444-8A14-35CD4E30F56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69F2-FDF7-AD4A-9592-BAA56E6E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66AA5-AA93-3745-A1CD-ECCE120E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C93F-58F1-614E-9AF8-B39B0E5E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3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5AE8-9A63-F44C-BEB6-AEDD3C18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03C3-821A-874D-BF80-C4E12BCB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13F2-F933-374A-849F-80420E90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B457-4220-B444-8A14-35CD4E30F56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3D306-1377-5F41-9D65-8ABB2E3A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71993-E715-3447-94BC-354B9E32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C93F-58F1-614E-9AF8-B39B0E5E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6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C593-040C-4840-8409-CA278188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271D3-94C1-784F-BC0F-FB55AFA78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D9C47-A9B0-0B45-B3CB-05F39F6A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B457-4220-B444-8A14-35CD4E30F56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6270F-A6DE-F14E-BAB6-8C068141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0C404-4024-2240-ABEB-B3E838AD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C93F-58F1-614E-9AF8-B39B0E5E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C009-D03F-FA4A-A284-BD4436A6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06C5-701E-0E4F-91BA-40A48BE0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853C3-EFA5-FC43-AFE5-8AA3F592D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F3341-5737-C646-9AF9-19F2EA58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B457-4220-B444-8A14-35CD4E30F56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3B4E8-A02A-E74C-96F2-4B397FA3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43A40-A314-7A45-A70C-6FAD6B00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C93F-58F1-614E-9AF8-B39B0E5E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2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8FE4-39E6-AA42-9AED-AB4D1F0B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184BD-8C8F-AB49-B123-7F8F50B68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1E528-ACB2-3A4D-8ED4-3A8903126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1E069-C70F-3240-B80A-96A30D153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01E62-7144-2A48-85BA-DC0DA48A0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834AA-5093-EA4A-B53A-4176A2B8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B457-4220-B444-8A14-35CD4E30F56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A74AF-F887-E24D-BD57-18C56C3D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F64DE-F6F7-6D44-9DA5-F3DBEF71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C93F-58F1-614E-9AF8-B39B0E5E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2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0BB7-C599-594A-B437-6F9CD957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15B24-356E-1948-B824-67C9BB94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B457-4220-B444-8A14-35CD4E30F56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4A4A6-7D9C-074C-A3CB-A5E82744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848B5-310B-8E4D-9CFB-40D3AF0D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C93F-58F1-614E-9AF8-B39B0E5E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01B0C-4451-ED46-A57D-74A85348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B457-4220-B444-8A14-35CD4E30F56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B5323-8FB9-2F4D-8863-812F7980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93CDF-15D0-C44C-847A-58D4D06C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C93F-58F1-614E-9AF8-B39B0E5E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3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D326-A0B3-994B-8A5F-E69110DF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8C621-C1F9-1045-828B-65E565D73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0B005-CA10-F441-85FF-279C61966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A5F62-6AE6-8243-92EF-0E331B7B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B457-4220-B444-8A14-35CD4E30F56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B423F-63E6-8346-B71E-7D8824FD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30524-D24A-A542-9C4E-D3BA0D9C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C93F-58F1-614E-9AF8-B39B0E5E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0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7C6F-A00F-B14E-A624-DA2B60B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6D98E-BCCA-2F4C-93EA-47E2868CE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DB30B-7DE9-954E-8017-195D52FA1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F8F88-9B9E-6942-B2E2-7C262A79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B457-4220-B444-8A14-35CD4E30F56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97757-64CF-F549-95D1-C250E53A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A3783-EC67-E54A-B67C-2EB361AC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2C93F-58F1-614E-9AF8-B39B0E5E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5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8F4-4B78-7E46-8E34-16BFA41E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9F2C8-D07B-0C49-949C-4EEEDD4B6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19D46-1095-A843-AFD0-497D7FD1E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6B457-4220-B444-8A14-35CD4E30F560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72E99-A48B-B242-AC73-1ABE1838F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208D-BD3C-AB4C-BB7E-23B60708C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2C93F-58F1-614E-9AF8-B39B0E5E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9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bank.worldbank.org/source/world-development-indicators" TargetMode="Externa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s://theconversation.com/the-real-cause-of-electricity-price-rises-in-nsw-895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orush.com/sony-making-staying-home-enjoyabl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d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rdnamac/DE-USA-Electricity-Presentation" TargetMode="External"/><Relationship Id="rId2" Type="http://schemas.openxmlformats.org/officeDocument/2006/relationships/hyperlink" Target="https://databank.worldbank.org/source/world-development-indicato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D7E6-BE76-0D47-98ED-6CC8ED59D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/>
              <a:t>Electricity Production</a:t>
            </a:r>
            <a:br>
              <a:rPr lang="en-US" dirty="0"/>
            </a:br>
            <a:r>
              <a:rPr lang="en-US" dirty="0"/>
              <a:t> USA &amp; Germany </a:t>
            </a:r>
            <a:br>
              <a:rPr lang="en-US" dirty="0"/>
            </a:br>
            <a:r>
              <a:rPr lang="en-US" dirty="0"/>
              <a:t>2000-2014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28D18-4E1E-9741-9A67-D8E793A849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7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3971-B227-9843-A25C-8412F34F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 Electricity Production in US &amp; Germany</a:t>
            </a:r>
          </a:p>
        </p:txBody>
      </p:sp>
      <p:pic>
        <p:nvPicPr>
          <p:cNvPr id="5" name="Picture 4" descr="A picture containing sky, pylon, outdoor object, outdoor&#10;&#10;Description automatically generated">
            <a:extLst>
              <a:ext uri="{FF2B5EF4-FFF2-40B4-BE49-F238E27FC236}">
                <a16:creationId xmlns:a16="http://schemas.microsoft.com/office/drawing/2014/main" id="{30C50681-B2AF-9C45-9C38-C406D4463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91647" y="1690687"/>
            <a:ext cx="5772878" cy="3824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8BDFD4-D7C3-C84A-86A2-40E6019F8CB4}"/>
              </a:ext>
            </a:extLst>
          </p:cNvPr>
          <p:cNvSpPr txBox="1"/>
          <p:nvPr/>
        </p:nvSpPr>
        <p:spPr>
          <a:xfrm>
            <a:off x="6187374" y="5515219"/>
            <a:ext cx="397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theconversation.com/the-real-cause-of-electricity-price-rises-in-nsw-8955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d/3.0/"/>
              </a:rPr>
              <a:t>CC BY-ND</a:t>
            </a:r>
            <a:endParaRPr lang="en-US" sz="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64A6-150B-C84E-905E-8DB7EBC1D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Production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&amp; Sources as a percent of total.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All data is from The World Bank.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Not all relevant data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was updated after 2014.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Data presented is from 2000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through 2014.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Source: </a:t>
            </a:r>
            <a:r>
              <a:rPr lang="en-US" sz="2000" dirty="0">
                <a:solidFill>
                  <a:schemeClr val="bg1"/>
                </a:solidFill>
                <a:hlinkClick r:id="rId6"/>
              </a:rPr>
              <a:t>https://databank.worldbank.org/source/world-development-indicators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0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358B-B265-A346-BBC5-B405AC41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F50AB5-8703-C443-9B60-05EB81DBB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220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582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D5E6-DB96-C948-96A4-12B2CC67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Electricity Consumption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2C93371-9827-A04F-9042-FDEBF3232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882766"/>
              </p:ext>
            </p:extLst>
          </p:nvPr>
        </p:nvGraphicFramePr>
        <p:xfrm>
          <a:off x="838200" y="1402080"/>
          <a:ext cx="10515600" cy="4774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957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9755-13CA-1D44-BBA0-3C8CB3BF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/>
              <a:t>Per Capita Electricity Consumption</a:t>
            </a:r>
            <a:br>
              <a:rPr lang="en-US" sz="3000" dirty="0"/>
            </a:br>
            <a:r>
              <a:rPr lang="en-US" sz="3000" dirty="0"/>
              <a:t>2000-2014 Average Annual Consumption in Kilowatt hours Per Person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E36983-375F-B64C-91AC-8B4276B36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103623"/>
              </p:ext>
            </p:extLst>
          </p:nvPr>
        </p:nvGraphicFramePr>
        <p:xfrm>
          <a:off x="838200" y="1457326"/>
          <a:ext cx="10515600" cy="4719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601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E4E6-E4AD-C148-B98C-6510EE4F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Summary: Total and Per Capita Electricity Consumption</a:t>
            </a:r>
          </a:p>
        </p:txBody>
      </p:sp>
      <p:pic>
        <p:nvPicPr>
          <p:cNvPr id="5" name="Picture 4" descr="A group of people watching a person on a television&#10;&#10;Description automatically generated with low confidence">
            <a:extLst>
              <a:ext uri="{FF2B5EF4-FFF2-40B4-BE49-F238E27FC236}">
                <a16:creationId xmlns:a16="http://schemas.microsoft.com/office/drawing/2014/main" id="{D80D98D4-A1E8-6C4F-9A87-0F34DF2D7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58100" y="1825625"/>
            <a:ext cx="3837593" cy="3929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40F131-7FE6-614F-B429-60B71E60F379}"/>
              </a:ext>
            </a:extLst>
          </p:cNvPr>
          <p:cNvSpPr txBox="1"/>
          <p:nvPr/>
        </p:nvSpPr>
        <p:spPr>
          <a:xfrm>
            <a:off x="7658100" y="5808662"/>
            <a:ext cx="5956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technorush.com/sony-making-staying-home-enjoyable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d/3.0/"/>
              </a:rPr>
              <a:t>CC BY-ND</a:t>
            </a:r>
            <a:endParaRPr lang="en-US" sz="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1A009-0DFD-AF4B-879A-90863746F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Average annual values from 2000 through 2014: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German population:		82 million</a:t>
            </a:r>
          </a:p>
          <a:p>
            <a:r>
              <a:rPr lang="en-US" dirty="0">
                <a:solidFill>
                  <a:schemeClr val="bg1"/>
                </a:solidFill>
              </a:rPr>
              <a:t>US population: 			300 million</a:t>
            </a:r>
          </a:p>
          <a:p>
            <a:r>
              <a:rPr lang="en-US" dirty="0">
                <a:solidFill>
                  <a:schemeClr val="bg1"/>
                </a:solidFill>
              </a:rPr>
              <a:t>German electrical use: 		580 trillion kWh</a:t>
            </a:r>
          </a:p>
          <a:p>
            <a:r>
              <a:rPr lang="en-US" dirty="0">
                <a:solidFill>
                  <a:schemeClr val="bg1"/>
                </a:solidFill>
              </a:rPr>
              <a:t>US electrical use: 		4000 trillion kWh </a:t>
            </a:r>
          </a:p>
          <a:p>
            <a:r>
              <a:rPr lang="en-US" dirty="0">
                <a:solidFill>
                  <a:schemeClr val="bg1"/>
                </a:solidFill>
              </a:rPr>
              <a:t>Per Capita use in Germany: 	7100 kWh</a:t>
            </a:r>
          </a:p>
          <a:p>
            <a:r>
              <a:rPr lang="en-US" dirty="0">
                <a:solidFill>
                  <a:schemeClr val="bg1"/>
                </a:solidFill>
              </a:rPr>
              <a:t>Per Capita use in USA: 		13000 kWh</a:t>
            </a:r>
          </a:p>
        </p:txBody>
      </p:sp>
    </p:spTree>
    <p:extLst>
      <p:ext uri="{BB962C8B-B14F-4D97-AF65-F5344CB8AC3E}">
        <p14:creationId xmlns:p14="http://schemas.microsoft.com/office/powerpoint/2010/main" val="293285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35C89-5971-1A49-AD8E-EB5660FA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Electricity as Percent of Total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CBD7DF-BB36-CB45-AB57-0C0B3C54F5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519425"/>
              </p:ext>
            </p:extLst>
          </p:nvPr>
        </p:nvGraphicFramePr>
        <p:xfrm>
          <a:off x="838200" y="1341120"/>
          <a:ext cx="10515600" cy="527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757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050F-84B4-754A-ABE4-F075CBCE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Electrical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698F-533D-9E4D-9F55-31D47384A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5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Average Annual Values 2000-2014, as a percentage of the nation’s total electrical production:</a:t>
            </a:r>
          </a:p>
          <a:p>
            <a:r>
              <a:rPr lang="en-US" dirty="0"/>
              <a:t>Germany – Fossil Fuels: 			61%</a:t>
            </a:r>
          </a:p>
          <a:p>
            <a:r>
              <a:rPr lang="en-US" dirty="0"/>
              <a:t>USA – Fossil Fuels:				70%</a:t>
            </a:r>
          </a:p>
          <a:p>
            <a:r>
              <a:rPr lang="en-US" dirty="0"/>
              <a:t>Germany – Nuclear: 				23%</a:t>
            </a:r>
          </a:p>
          <a:p>
            <a:r>
              <a:rPr lang="en-US" dirty="0"/>
              <a:t>USA – Nuclear: 					19%</a:t>
            </a:r>
          </a:p>
          <a:p>
            <a:r>
              <a:rPr lang="en-US" dirty="0"/>
              <a:t>Germany – Hydroelectric: 			3%</a:t>
            </a:r>
          </a:p>
          <a:p>
            <a:r>
              <a:rPr lang="en-US" dirty="0"/>
              <a:t>USA – Hydroelectric: 				6%</a:t>
            </a:r>
          </a:p>
          <a:p>
            <a:r>
              <a:rPr lang="en-US" dirty="0"/>
              <a:t>Germany – Non-Hydro Renewables: 		11%</a:t>
            </a:r>
          </a:p>
          <a:p>
            <a:r>
              <a:rPr lang="en-US" dirty="0"/>
              <a:t>USA – Non-Hydro Renewables: 		3%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8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22FA-A068-E648-868A-5689FD5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4D99C-F71A-9343-A8B7-95D40D25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data was sourced from The World Bank’s </a:t>
            </a:r>
            <a:r>
              <a:rPr lang="en-US" i="1" dirty="0"/>
              <a:t>World Development Indicators </a:t>
            </a:r>
            <a:r>
              <a:rPr lang="en-US" dirty="0"/>
              <a:t>and was last updated 2/15/2021</a:t>
            </a:r>
            <a:endParaRPr lang="en-US" i="1" dirty="0"/>
          </a:p>
          <a:p>
            <a:pPr marL="0" indent="0">
              <a:buNone/>
            </a:pPr>
            <a:r>
              <a:rPr lang="en-US" i="1" dirty="0">
                <a:hlinkClick r:id="rId2"/>
              </a:rPr>
              <a:t>https://databank.worldbank.org/source/world-development-indicators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The data analysis and this presentation can be found here: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https://github.com/werdnamac/DE-USA-Electricity-Presentation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view a PDF version of the presentation on GitHub </a:t>
            </a:r>
            <a:r>
              <a:rPr lang="en-US"/>
              <a:t>without downloading the file.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 see the PowerPoint presentation version, or to see the data analysis Excel workbook, you must download those files from GitHub.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7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417</Words>
  <Application>Microsoft Macintosh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Electricity Production  USA &amp; Germany  2000-2014</vt:lpstr>
      <vt:lpstr>Intro: Electricity Production in US &amp; Germany</vt:lpstr>
      <vt:lpstr>Population Comparison</vt:lpstr>
      <vt:lpstr>Total Electricity Consumption </vt:lpstr>
      <vt:lpstr>Per Capita Electricity Consumption 2000-2014 Average Annual Consumption in Kilowatt hours Per Person</vt:lpstr>
      <vt:lpstr>Summary: Total and Per Capita Electricity Consumption</vt:lpstr>
      <vt:lpstr>Sources of Electricity as Percent of Total</vt:lpstr>
      <vt:lpstr>Summary of Electrical Sources</vt:lpstr>
      <vt:lpstr>Data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Production – USA &amp; Germany – 2000-2014</dc:title>
  <dc:creator>Andrew Watson</dc:creator>
  <cp:lastModifiedBy>Andrew Watson</cp:lastModifiedBy>
  <cp:revision>40</cp:revision>
  <dcterms:created xsi:type="dcterms:W3CDTF">2022-02-27T21:17:19Z</dcterms:created>
  <dcterms:modified xsi:type="dcterms:W3CDTF">2022-03-01T01:55:10Z</dcterms:modified>
</cp:coreProperties>
</file>