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2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32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0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8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53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93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7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0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65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71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6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04F4-C926-490C-B6E8-10155F9FAF3A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5919-186B-4DF0-95F9-EE6C8C33A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tools/support-library/features.html#v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434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10391"/>
            <a:ext cx="9144000" cy="2387600"/>
          </a:xfrm>
        </p:spPr>
        <p:txBody>
          <a:bodyPr/>
          <a:lstStyle/>
          <a:p>
            <a:r>
              <a:rPr lang="es-MX" dirty="0" smtClean="0"/>
              <a:t>Android 5 Material </a:t>
            </a:r>
            <a:r>
              <a:rPr lang="es-MX" dirty="0" err="1" smtClean="0"/>
              <a:t>Design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Angel</a:t>
            </a:r>
            <a:r>
              <a:rPr lang="es-MX" dirty="0" smtClean="0"/>
              <a:t> </a:t>
            </a:r>
            <a:r>
              <a:rPr lang="es-MX" dirty="0" err="1" smtClean="0"/>
              <a:t>Rudiel</a:t>
            </a:r>
            <a:r>
              <a:rPr lang="es-MX" dirty="0" smtClean="0"/>
              <a:t> Ávila Peraza</a:t>
            </a:r>
          </a:p>
          <a:p>
            <a:r>
              <a:rPr lang="es-MX" dirty="0" smtClean="0"/>
              <a:t>Móvil</a:t>
            </a:r>
          </a:p>
          <a:p>
            <a:r>
              <a:rPr lang="es-MX" dirty="0" smtClean="0"/>
              <a:t>ravila@dotnet.com.mx</a:t>
            </a:r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 flipV="1">
            <a:off x="0" y="10468"/>
            <a:ext cx="12192000" cy="5304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11174816" y="2039536"/>
            <a:ext cx="729310" cy="72931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4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/>
          <a:lstStyle/>
          <a:p>
            <a:r>
              <a:rPr lang="es-MX" dirty="0" err="1" smtClean="0"/>
              <a:t>Floating</a:t>
            </a:r>
            <a:r>
              <a:rPr lang="es-MX" dirty="0" smtClean="0"/>
              <a:t> </a:t>
            </a:r>
            <a:r>
              <a:rPr lang="es-MX" dirty="0" err="1" smtClean="0"/>
              <a:t>Action</a:t>
            </a:r>
            <a:r>
              <a:rPr lang="es-MX" dirty="0" smtClean="0"/>
              <a:t> </a:t>
            </a:r>
            <a:r>
              <a:rPr lang="es-MX" dirty="0" err="1" smtClean="0"/>
              <a:t>Button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sz="1800" dirty="0"/>
              <a:t>Son usados para un tipo especial de acción. Se distinguen por ser un icono circular flotante arriba de la UI y tienen conductas de movimiento especiales.</a:t>
            </a:r>
          </a:p>
          <a:p>
            <a:pPr marL="0" indent="0" algn="just">
              <a:buNone/>
            </a:pPr>
            <a:r>
              <a:rPr lang="es-MX" sz="1800" dirty="0"/>
              <a:t>FAB tiene dos tamaños el default, cual debería ser usado en la mayoría de los casos, y el mini el cual solo debería ser usado para crear contenido visual con otros elementos de la pantalla</a:t>
            </a:r>
            <a:r>
              <a:rPr lang="es-MX" sz="1800" dirty="0" smtClean="0"/>
              <a:t>.</a:t>
            </a:r>
            <a:endParaRPr lang="es-MX" sz="1800" dirty="0"/>
          </a:p>
          <a:p>
            <a:pPr marL="0" indent="0" algn="just">
              <a:buNone/>
            </a:pPr>
            <a:r>
              <a:rPr lang="es-MX" sz="1800" b="1" dirty="0"/>
              <a:t>Utilizaremos la </a:t>
            </a:r>
            <a:r>
              <a:rPr lang="es-MX" sz="1800" b="1" dirty="0" err="1"/>
              <a:t>libreria</a:t>
            </a:r>
            <a:endParaRPr lang="es-MX" sz="1800" b="1" dirty="0"/>
          </a:p>
          <a:p>
            <a:pPr marL="0" indent="0">
              <a:buNone/>
            </a:pPr>
            <a:r>
              <a:rPr lang="es-MX" sz="1800" dirty="0">
                <a:solidFill>
                  <a:srgbClr val="FF0000"/>
                </a:solidFill>
              </a:rPr>
              <a:t>compile 'com.github.shell-software:fab:1.0.5</a:t>
            </a:r>
            <a:r>
              <a:rPr lang="es-MX" sz="1800" dirty="0" smtClean="0">
                <a:solidFill>
                  <a:srgbClr val="FF0000"/>
                </a:solidFill>
              </a:rPr>
              <a:t>‘</a:t>
            </a:r>
            <a:endParaRPr lang="es-MX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sz="1800" b="1" dirty="0"/>
              <a:t>En el </a:t>
            </a:r>
            <a:r>
              <a:rPr lang="es-MX" sz="1800" b="1" dirty="0" err="1"/>
              <a:t>layout</a:t>
            </a:r>
            <a:r>
              <a:rPr lang="es-MX" sz="1800" b="1" dirty="0"/>
              <a:t> </a:t>
            </a:r>
            <a:r>
              <a:rPr lang="es-MX" sz="1800" b="1" dirty="0" smtClean="0"/>
              <a:t>quedaría</a:t>
            </a:r>
            <a:endParaRPr lang="es-MX" sz="1800" b="1" dirty="0"/>
          </a:p>
          <a:p>
            <a:pPr marL="0" indent="0">
              <a:buNone/>
            </a:pPr>
            <a:r>
              <a:rPr lang="es-MX" sz="1800" dirty="0">
                <a:solidFill>
                  <a:srgbClr val="FF0000"/>
                </a:solidFill>
              </a:rPr>
              <a:t>&lt;</a:t>
            </a:r>
            <a:r>
              <a:rPr lang="es-MX" sz="1800" dirty="0" err="1">
                <a:solidFill>
                  <a:srgbClr val="FF0000"/>
                </a:solidFill>
              </a:rPr>
              <a:t>com.software.shell.fab.ActionButton</a:t>
            </a:r>
            <a:r>
              <a:rPr lang="es-MX" sz="1800" dirty="0">
                <a:solidFill>
                  <a:srgbClr val="FF0000"/>
                </a:solidFill>
              </a:rPr>
              <a:t> </a:t>
            </a:r>
            <a:r>
              <a:rPr lang="es-MX" sz="1800" dirty="0" smtClean="0">
                <a:solidFill>
                  <a:srgbClr val="FF0000"/>
                </a:solidFill>
              </a:rPr>
              <a:t>/&gt;</a:t>
            </a:r>
          </a:p>
          <a:p>
            <a:pPr marL="0" indent="0">
              <a:buNone/>
            </a:pPr>
            <a:r>
              <a:rPr lang="es-MX" sz="1800" b="1" dirty="0" smtClean="0"/>
              <a:t>Para su uso en java</a:t>
            </a:r>
          </a:p>
          <a:p>
            <a:pPr marL="0" indent="0">
              <a:buNone/>
            </a:pPr>
            <a:r>
              <a:rPr lang="es-MX" sz="1800" dirty="0" err="1">
                <a:solidFill>
                  <a:srgbClr val="0070C0"/>
                </a:solidFill>
              </a:rPr>
              <a:t>private</a:t>
            </a:r>
            <a:r>
              <a:rPr lang="es-MX" sz="1800" dirty="0">
                <a:solidFill>
                  <a:srgbClr val="0070C0"/>
                </a:solidFill>
              </a:rPr>
              <a:t> </a:t>
            </a:r>
            <a:r>
              <a:rPr lang="es-MX" sz="1800" dirty="0" err="1"/>
              <a:t>ActionButton</a:t>
            </a:r>
            <a:r>
              <a:rPr lang="es-MX" sz="1800" dirty="0"/>
              <a:t> </a:t>
            </a:r>
            <a:r>
              <a:rPr lang="es-MX" sz="1800" dirty="0" err="1">
                <a:solidFill>
                  <a:srgbClr val="7030A0"/>
                </a:solidFill>
              </a:rPr>
              <a:t>actionButton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err="1">
                <a:solidFill>
                  <a:srgbClr val="7030A0"/>
                </a:solidFill>
              </a:rPr>
              <a:t>actionButton</a:t>
            </a:r>
            <a:r>
              <a:rPr lang="es-MX" sz="1800" dirty="0"/>
              <a:t> = (</a:t>
            </a:r>
            <a:r>
              <a:rPr lang="es-MX" sz="1800" dirty="0" err="1"/>
              <a:t>ActionButton</a:t>
            </a:r>
            <a:r>
              <a:rPr lang="es-MX" sz="1800" dirty="0"/>
              <a:t>) </a:t>
            </a:r>
            <a:r>
              <a:rPr lang="es-MX" sz="1800" dirty="0" err="1"/>
              <a:t>findViewById</a:t>
            </a:r>
            <a:r>
              <a:rPr lang="es-MX" sz="1800" dirty="0"/>
              <a:t>(</a:t>
            </a:r>
            <a:r>
              <a:rPr lang="es-MX" sz="1800" dirty="0" err="1"/>
              <a:t>R.id.action_button</a:t>
            </a:r>
            <a:r>
              <a:rPr lang="es-MX" sz="1800" dirty="0" smtClean="0"/>
              <a:t>);</a:t>
            </a:r>
          </a:p>
          <a:p>
            <a:pPr marL="0" indent="0">
              <a:buNone/>
            </a:pPr>
            <a:r>
              <a:rPr lang="es-MX" sz="1800" dirty="0"/>
              <a:t> </a:t>
            </a:r>
            <a:r>
              <a:rPr lang="es-MX" sz="1800" dirty="0" err="1">
                <a:solidFill>
                  <a:srgbClr val="7030A0"/>
                </a:solidFill>
              </a:rPr>
              <a:t>actionButton</a:t>
            </a:r>
            <a:r>
              <a:rPr lang="es-MX" sz="1800" dirty="0" err="1"/>
              <a:t>.setOnClickListener</a:t>
            </a:r>
            <a:r>
              <a:rPr lang="es-MX" sz="1800" dirty="0"/>
              <a:t>(</a:t>
            </a:r>
            <a:r>
              <a:rPr lang="es-MX" sz="1800" dirty="0">
                <a:solidFill>
                  <a:srgbClr val="0070C0"/>
                </a:solidFill>
              </a:rPr>
              <a:t>new</a:t>
            </a:r>
            <a:r>
              <a:rPr lang="es-MX" sz="1800" dirty="0"/>
              <a:t> </a:t>
            </a:r>
            <a:r>
              <a:rPr lang="es-MX" sz="1800" dirty="0" err="1"/>
              <a:t>View.OnClickListener</a:t>
            </a:r>
            <a:r>
              <a:rPr lang="es-MX" sz="1800" dirty="0"/>
              <a:t>() {</a:t>
            </a:r>
          </a:p>
          <a:p>
            <a:pPr marL="0" indent="0">
              <a:buNone/>
            </a:pPr>
            <a:r>
              <a:rPr lang="es-MX" sz="1800" dirty="0"/>
              <a:t>            @</a:t>
            </a:r>
            <a:r>
              <a:rPr lang="es-MX" sz="1800" dirty="0" err="1"/>
              <a:t>Override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            </a:t>
            </a:r>
            <a:r>
              <a:rPr lang="es-MX" sz="1800" dirty="0" err="1">
                <a:solidFill>
                  <a:srgbClr val="0070C0"/>
                </a:solidFill>
              </a:rPr>
              <a:t>public</a:t>
            </a:r>
            <a:r>
              <a:rPr lang="es-MX" sz="1800" dirty="0">
                <a:solidFill>
                  <a:srgbClr val="0070C0"/>
                </a:solidFill>
              </a:rPr>
              <a:t> </a:t>
            </a:r>
            <a:r>
              <a:rPr lang="es-MX" sz="1800" dirty="0" err="1">
                <a:solidFill>
                  <a:srgbClr val="0070C0"/>
                </a:solidFill>
              </a:rPr>
              <a:t>void</a:t>
            </a:r>
            <a:r>
              <a:rPr lang="es-MX" sz="1800" dirty="0">
                <a:solidFill>
                  <a:srgbClr val="0070C0"/>
                </a:solidFill>
              </a:rPr>
              <a:t> </a:t>
            </a:r>
            <a:r>
              <a:rPr lang="es-MX" sz="1800" dirty="0" err="1"/>
              <a:t>onClick</a:t>
            </a:r>
            <a:r>
              <a:rPr lang="es-MX" sz="1800" dirty="0"/>
              <a:t>(View v) {</a:t>
            </a:r>
          </a:p>
          <a:p>
            <a:pPr marL="0" indent="0">
              <a:buNone/>
            </a:pPr>
            <a:r>
              <a:rPr lang="es-MX" sz="1800" dirty="0" smtClean="0"/>
              <a:t>	}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        });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409238" y="4163309"/>
            <a:ext cx="1944562" cy="1944562"/>
            <a:chOff x="9409238" y="4163309"/>
            <a:chExt cx="1944562" cy="194456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238" y="4163309"/>
              <a:ext cx="1944562" cy="1944562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995" y="4526066"/>
              <a:ext cx="1219048" cy="1219048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8541951" y="5583538"/>
            <a:ext cx="1048666" cy="1048666"/>
            <a:chOff x="9409238" y="4163309"/>
            <a:chExt cx="1944562" cy="1944562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238" y="4163309"/>
              <a:ext cx="1944562" cy="194456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995" y="4526066"/>
              <a:ext cx="1219048" cy="12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3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Swipe</a:t>
            </a:r>
            <a:r>
              <a:rPr lang="es-MX" dirty="0" smtClean="0"/>
              <a:t> to </a:t>
            </a:r>
            <a:r>
              <a:rPr lang="es-MX" dirty="0" err="1" smtClean="0"/>
              <a:t>Refresh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49" y="212724"/>
            <a:ext cx="3912870" cy="1630363"/>
          </a:xfrm>
        </p:spPr>
      </p:pic>
      <p:sp>
        <p:nvSpPr>
          <p:cNvPr id="5" name="CuadroTexto 4"/>
          <p:cNvSpPr txBox="1"/>
          <p:nvPr/>
        </p:nvSpPr>
        <p:spPr>
          <a:xfrm>
            <a:off x="563440" y="1843087"/>
            <a:ext cx="11065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Debería ser usado siempre que el usuario pueda refrescar el contenido de una vista vía </a:t>
            </a:r>
            <a:r>
              <a:rPr lang="es-MX" dirty="0" err="1" smtClean="0"/>
              <a:t>swipe</a:t>
            </a:r>
            <a:r>
              <a:rPr lang="es-MX" dirty="0" smtClean="0"/>
              <a:t> vertical. La actividad que instancia esta vista debería añadir un </a:t>
            </a:r>
            <a:r>
              <a:rPr lang="es-MX" dirty="0" err="1" smtClean="0"/>
              <a:t>OnRefresListener</a:t>
            </a:r>
            <a:r>
              <a:rPr lang="es-MX" dirty="0" smtClean="0"/>
              <a:t> para estar notificado cuando el </a:t>
            </a:r>
            <a:r>
              <a:rPr lang="es-MX" dirty="0" err="1" smtClean="0"/>
              <a:t>swipe</a:t>
            </a:r>
            <a:r>
              <a:rPr lang="es-MX" dirty="0" smtClean="0"/>
              <a:t> to </a:t>
            </a:r>
            <a:r>
              <a:rPr lang="es-MX" dirty="0" err="1" smtClean="0"/>
              <a:t>refresh</a:t>
            </a:r>
            <a:r>
              <a:rPr lang="es-MX" dirty="0" smtClean="0"/>
              <a:t> </a:t>
            </a:r>
            <a:r>
              <a:rPr lang="es-MX" dirty="0" err="1" smtClean="0"/>
              <a:t>gesture</a:t>
            </a:r>
            <a:r>
              <a:rPr lang="es-MX" dirty="0" smtClean="0"/>
              <a:t> es completado. 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 smtClean="0"/>
              <a:t>Para su uso en </a:t>
            </a:r>
            <a:r>
              <a:rPr lang="es-MX" b="1" dirty="0" err="1" smtClean="0"/>
              <a:t>layout</a:t>
            </a:r>
            <a:r>
              <a:rPr lang="es-MX" b="1" dirty="0" smtClean="0"/>
              <a:t> :</a:t>
            </a:r>
            <a:endParaRPr lang="es-MX" b="1" dirty="0"/>
          </a:p>
          <a:p>
            <a:pPr algn="just"/>
            <a:r>
              <a:rPr lang="es-MX" dirty="0">
                <a:solidFill>
                  <a:srgbClr val="FF0000"/>
                </a:solidFill>
              </a:rPr>
              <a:t>        &lt;</a:t>
            </a:r>
            <a:r>
              <a:rPr lang="es-MX" dirty="0" smtClean="0">
                <a:solidFill>
                  <a:srgbClr val="FF0000"/>
                </a:solidFill>
              </a:rPr>
              <a:t>android.support.v4.widget.SwipeRefreshLayout&gt;</a:t>
            </a:r>
            <a:endParaRPr lang="es-MX" dirty="0">
              <a:solidFill>
                <a:srgbClr val="FF0000"/>
              </a:solidFill>
            </a:endParaRPr>
          </a:p>
          <a:p>
            <a:pPr algn="just"/>
            <a:r>
              <a:rPr lang="es-MX" dirty="0" smtClean="0"/>
              <a:t>	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&lt;android.support.v7.widget.RecyclerView/&gt;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s-MX" dirty="0">
                <a:solidFill>
                  <a:srgbClr val="FF0000"/>
                </a:solidFill>
              </a:rPr>
              <a:t>        &lt;/android.support.v4.widget.SwipeRefreshLayout</a:t>
            </a:r>
            <a:r>
              <a:rPr lang="es-MX" dirty="0" smtClean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es-MX" b="1" dirty="0">
              <a:solidFill>
                <a:srgbClr val="FF0000"/>
              </a:solidFill>
            </a:endParaRPr>
          </a:p>
          <a:p>
            <a:pPr algn="just"/>
            <a:r>
              <a:rPr lang="es-MX" b="1" dirty="0"/>
              <a:t>Para su uso en java:</a:t>
            </a:r>
          </a:p>
          <a:p>
            <a:pPr algn="just"/>
            <a:r>
              <a:rPr lang="es-MX" dirty="0" err="1">
                <a:solidFill>
                  <a:srgbClr val="7030A0"/>
                </a:solidFill>
              </a:rPr>
              <a:t>swipeRefreshLayout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=(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SwipeRefreshLayout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findViewById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R.id.srActualizar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s-MX" dirty="0" err="1"/>
              <a:t>swipeRefreshLayout.setOnRefreshListener</a:t>
            </a:r>
            <a:r>
              <a:rPr lang="es-MX" dirty="0"/>
              <a:t>(</a:t>
            </a:r>
            <a:r>
              <a:rPr lang="es-MX" dirty="0">
                <a:solidFill>
                  <a:srgbClr val="0070C0"/>
                </a:solidFill>
              </a:rPr>
              <a:t>new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SwipeRefreshLayout.OnRefreshListener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pPr algn="just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@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Override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MX" dirty="0" err="1">
                <a:solidFill>
                  <a:srgbClr val="0070C0"/>
                </a:solidFill>
              </a:rPr>
              <a:t>public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onRefresh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{</a:t>
            </a:r>
          </a:p>
          <a:p>
            <a:pPr algn="just"/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});</a:t>
            </a:r>
          </a:p>
          <a:p>
            <a:pPr algn="just"/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908" y="235951"/>
            <a:ext cx="10515600" cy="1325563"/>
          </a:xfrm>
        </p:spPr>
        <p:txBody>
          <a:bodyPr/>
          <a:lstStyle/>
          <a:p>
            <a:r>
              <a:rPr lang="es-MX" dirty="0" err="1" smtClean="0"/>
              <a:t>Cards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908" y="1167618"/>
            <a:ext cx="10847892" cy="5296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 err="1"/>
              <a:t>Extendiende</a:t>
            </a:r>
            <a:r>
              <a:rPr lang="es-MX" sz="1800" dirty="0"/>
              <a:t> de la clase </a:t>
            </a:r>
            <a:r>
              <a:rPr lang="es-MX" sz="1800" dirty="0" err="1"/>
              <a:t>FrameLayout</a:t>
            </a:r>
            <a:r>
              <a:rPr lang="es-MX" sz="1800" dirty="0"/>
              <a:t> y permite ver información dentro de una tarjeta que tienen un aspecto consistente a </a:t>
            </a:r>
            <a:r>
              <a:rPr lang="es-MX" sz="1800" dirty="0" err="1"/>
              <a:t>traves</a:t>
            </a:r>
            <a:r>
              <a:rPr lang="es-MX" sz="1800" dirty="0"/>
              <a:t> de la </a:t>
            </a:r>
            <a:r>
              <a:rPr lang="es-MX" sz="1800" dirty="0" err="1"/>
              <a:t>aplicación.CardView</a:t>
            </a:r>
            <a:r>
              <a:rPr lang="es-MX" sz="1800" dirty="0"/>
              <a:t> Pueden tener sombras y esquinas redondeadas.</a:t>
            </a:r>
          </a:p>
          <a:p>
            <a:pPr marL="0" algn="just"/>
            <a:r>
              <a:rPr lang="es-MX" sz="1800" dirty="0"/>
              <a:t>Para crear una </a:t>
            </a:r>
            <a:r>
              <a:rPr lang="es-MX" sz="1800" dirty="0" err="1"/>
              <a:t>card</a:t>
            </a:r>
            <a:r>
              <a:rPr lang="es-MX" sz="1800" dirty="0"/>
              <a:t> con sombra, usaremos el </a:t>
            </a:r>
            <a:r>
              <a:rPr lang="es-MX" sz="1800" dirty="0" err="1">
                <a:solidFill>
                  <a:srgbClr val="00B050"/>
                </a:solidFill>
              </a:rPr>
              <a:t>card_view:cardElevation</a:t>
            </a:r>
            <a:r>
              <a:rPr lang="es-MX" sz="1800" dirty="0">
                <a:solidFill>
                  <a:srgbClr val="00B050"/>
                </a:solidFill>
              </a:rPr>
              <a:t>.</a:t>
            </a:r>
          </a:p>
          <a:p>
            <a:pPr marL="0" algn="just"/>
            <a:r>
              <a:rPr lang="es-MX" sz="1800" dirty="0"/>
              <a:t>Para poner las esquinas redondeadas utilizaremos </a:t>
            </a:r>
            <a:r>
              <a:rPr lang="es-MX" sz="1800" dirty="0" err="1" smtClean="0">
                <a:solidFill>
                  <a:srgbClr val="00B050"/>
                </a:solidFill>
              </a:rPr>
              <a:t>card_view:cardCornerRadius</a:t>
            </a:r>
            <a:endParaRPr lang="es-MX" sz="18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/>
              <a:t>Necesitaremos añadir la dependencia</a:t>
            </a:r>
            <a:endParaRPr lang="es-MX" sz="1800" b="1" dirty="0"/>
          </a:p>
          <a:p>
            <a:pPr marL="0" indent="0">
              <a:buNone/>
            </a:pPr>
            <a:r>
              <a:rPr lang="es-MX" sz="2000" dirty="0">
                <a:solidFill>
                  <a:srgbClr val="000000"/>
                </a:solidFill>
              </a:rPr>
              <a:t>  compile </a:t>
            </a:r>
            <a:r>
              <a:rPr lang="es-MX" sz="2000" dirty="0">
                <a:solidFill>
                  <a:srgbClr val="880000"/>
                </a:solidFill>
              </a:rPr>
              <a:t>'com.android.support:cardview-v7:21.0</a:t>
            </a:r>
            <a:r>
              <a:rPr lang="es-MX" sz="2000" dirty="0" smtClean="0">
                <a:solidFill>
                  <a:srgbClr val="880000"/>
                </a:solidFill>
              </a:rPr>
              <a:t>.+‘</a:t>
            </a:r>
          </a:p>
          <a:p>
            <a:pPr marL="0" indent="0" algn="just">
              <a:buNone/>
            </a:pPr>
            <a:r>
              <a:rPr lang="es-MX" sz="1800" b="1" dirty="0"/>
              <a:t>Para su uso en el </a:t>
            </a:r>
            <a:r>
              <a:rPr lang="es-MX" sz="1800" b="1" dirty="0" err="1"/>
              <a:t>Layout</a:t>
            </a:r>
            <a:r>
              <a:rPr lang="es-MX" sz="1800" b="1" dirty="0"/>
              <a:t>:</a:t>
            </a:r>
          </a:p>
          <a:p>
            <a:pPr marL="0" indent="0">
              <a:buNone/>
            </a:pPr>
            <a:r>
              <a:rPr lang="es-MX" sz="1600" dirty="0">
                <a:solidFill>
                  <a:srgbClr val="000088"/>
                </a:solidFill>
              </a:rPr>
              <a:t>&lt;android.support.v7.widget.CardView</a:t>
            </a:r>
            <a:r>
              <a:rPr lang="es-MX" sz="1600" dirty="0">
                <a:solidFill>
                  <a:srgbClr val="000000"/>
                </a:solidFill>
              </a:rPr>
              <a:t/>
            </a:r>
            <a:br>
              <a:rPr lang="es-MX" sz="1600" dirty="0">
                <a:solidFill>
                  <a:srgbClr val="000000"/>
                </a:solidFill>
              </a:rPr>
            </a:br>
            <a:r>
              <a:rPr lang="es-MX" sz="1600" dirty="0">
                <a:solidFill>
                  <a:srgbClr val="000000"/>
                </a:solidFill>
              </a:rPr>
              <a:t>        </a:t>
            </a:r>
            <a:r>
              <a:rPr lang="es-MX" sz="1600" dirty="0" err="1">
                <a:solidFill>
                  <a:srgbClr val="882288"/>
                </a:solidFill>
              </a:rPr>
              <a:t>xmlns:card_view</a:t>
            </a:r>
            <a:r>
              <a:rPr lang="es-MX" sz="1600" dirty="0">
                <a:solidFill>
                  <a:srgbClr val="666600"/>
                </a:solidFill>
              </a:rPr>
              <a:t>=</a:t>
            </a:r>
            <a:r>
              <a:rPr lang="es-MX" sz="1600" dirty="0">
                <a:solidFill>
                  <a:srgbClr val="880000"/>
                </a:solidFill>
              </a:rPr>
              <a:t>"http://schemas.android.com/</a:t>
            </a:r>
            <a:r>
              <a:rPr lang="es-MX" sz="1600" dirty="0" err="1">
                <a:solidFill>
                  <a:srgbClr val="880000"/>
                </a:solidFill>
              </a:rPr>
              <a:t>apk</a:t>
            </a:r>
            <a:r>
              <a:rPr lang="es-MX" sz="1600" dirty="0">
                <a:solidFill>
                  <a:srgbClr val="880000"/>
                </a:solidFill>
              </a:rPr>
              <a:t>/res-auto"</a:t>
            </a:r>
            <a:r>
              <a:rPr lang="es-MX" sz="1600" dirty="0">
                <a:solidFill>
                  <a:srgbClr val="000000"/>
                </a:solidFill>
              </a:rPr>
              <a:t/>
            </a:r>
            <a:br>
              <a:rPr lang="es-MX" sz="1600" dirty="0">
                <a:solidFill>
                  <a:srgbClr val="000000"/>
                </a:solidFill>
              </a:rPr>
            </a:br>
            <a:r>
              <a:rPr lang="es-MX" sz="1600" dirty="0">
                <a:solidFill>
                  <a:srgbClr val="000000"/>
                </a:solidFill>
              </a:rPr>
              <a:t>        </a:t>
            </a:r>
            <a:r>
              <a:rPr lang="es-MX" sz="1600" dirty="0" err="1">
                <a:solidFill>
                  <a:srgbClr val="882288"/>
                </a:solidFill>
              </a:rPr>
              <a:t>android:id</a:t>
            </a:r>
            <a:r>
              <a:rPr lang="es-MX" sz="1600" dirty="0">
                <a:solidFill>
                  <a:srgbClr val="666600"/>
                </a:solidFill>
              </a:rPr>
              <a:t>=</a:t>
            </a:r>
            <a:r>
              <a:rPr lang="es-MX" sz="1600" dirty="0">
                <a:solidFill>
                  <a:srgbClr val="880000"/>
                </a:solidFill>
              </a:rPr>
              <a:t>"@+id/</a:t>
            </a:r>
            <a:r>
              <a:rPr lang="es-MX" sz="1600" dirty="0" err="1">
                <a:solidFill>
                  <a:srgbClr val="880000"/>
                </a:solidFill>
              </a:rPr>
              <a:t>card_view</a:t>
            </a:r>
            <a:r>
              <a:rPr lang="es-MX" sz="1600" dirty="0" smtClean="0">
                <a:solidFill>
                  <a:srgbClr val="880000"/>
                </a:solidFill>
              </a:rPr>
              <a:t>"</a:t>
            </a:r>
            <a:r>
              <a:rPr lang="es-MX" sz="1600" dirty="0">
                <a:solidFill>
                  <a:srgbClr val="000000"/>
                </a:solidFill>
              </a:rPr>
              <a:t/>
            </a:r>
            <a:br>
              <a:rPr lang="es-MX" sz="1600" dirty="0">
                <a:solidFill>
                  <a:srgbClr val="000000"/>
                </a:solidFill>
              </a:rPr>
            </a:br>
            <a:r>
              <a:rPr lang="es-MX" sz="1600" dirty="0">
                <a:solidFill>
                  <a:srgbClr val="000000"/>
                </a:solidFill>
              </a:rPr>
              <a:t>        </a:t>
            </a:r>
            <a:r>
              <a:rPr lang="es-MX" sz="1600" dirty="0" err="1">
                <a:solidFill>
                  <a:srgbClr val="882288"/>
                </a:solidFill>
              </a:rPr>
              <a:t>android:layout_width</a:t>
            </a:r>
            <a:r>
              <a:rPr lang="es-MX" sz="1600" dirty="0">
                <a:solidFill>
                  <a:srgbClr val="666600"/>
                </a:solidFill>
              </a:rPr>
              <a:t>=</a:t>
            </a:r>
            <a:r>
              <a:rPr lang="es-MX" sz="1600" dirty="0">
                <a:solidFill>
                  <a:srgbClr val="880000"/>
                </a:solidFill>
              </a:rPr>
              <a:t>"200dp"</a:t>
            </a:r>
            <a:r>
              <a:rPr lang="es-MX" sz="1600" dirty="0">
                <a:solidFill>
                  <a:srgbClr val="000000"/>
                </a:solidFill>
              </a:rPr>
              <a:t/>
            </a:r>
            <a:br>
              <a:rPr lang="es-MX" sz="1600" dirty="0">
                <a:solidFill>
                  <a:srgbClr val="000000"/>
                </a:solidFill>
              </a:rPr>
            </a:br>
            <a:r>
              <a:rPr lang="es-MX" sz="1600" dirty="0">
                <a:solidFill>
                  <a:srgbClr val="000000"/>
                </a:solidFill>
              </a:rPr>
              <a:t>        </a:t>
            </a:r>
            <a:r>
              <a:rPr lang="es-MX" sz="1600" dirty="0" err="1">
                <a:solidFill>
                  <a:srgbClr val="882288"/>
                </a:solidFill>
              </a:rPr>
              <a:t>android:layout_height</a:t>
            </a:r>
            <a:r>
              <a:rPr lang="es-MX" sz="1600" dirty="0">
                <a:solidFill>
                  <a:srgbClr val="666600"/>
                </a:solidFill>
              </a:rPr>
              <a:t>=</a:t>
            </a:r>
            <a:r>
              <a:rPr lang="es-MX" sz="1600" dirty="0">
                <a:solidFill>
                  <a:srgbClr val="880000"/>
                </a:solidFill>
              </a:rPr>
              <a:t>"200dp"</a:t>
            </a:r>
            <a:r>
              <a:rPr lang="es-MX" sz="1600" dirty="0">
                <a:solidFill>
                  <a:srgbClr val="000000"/>
                </a:solidFill>
              </a:rPr>
              <a:t/>
            </a:r>
            <a:br>
              <a:rPr lang="es-MX" sz="1600" dirty="0">
                <a:solidFill>
                  <a:srgbClr val="000000"/>
                </a:solidFill>
              </a:rPr>
            </a:br>
            <a:r>
              <a:rPr lang="es-MX" sz="1600" dirty="0">
                <a:solidFill>
                  <a:srgbClr val="000000"/>
                </a:solidFill>
              </a:rPr>
              <a:t>        </a:t>
            </a:r>
            <a:r>
              <a:rPr lang="es-MX" sz="1600" dirty="0" err="1">
                <a:solidFill>
                  <a:srgbClr val="882288"/>
                </a:solidFill>
              </a:rPr>
              <a:t>card_view:cardCornerRadius</a:t>
            </a:r>
            <a:r>
              <a:rPr lang="es-MX" sz="1600" dirty="0">
                <a:solidFill>
                  <a:srgbClr val="666600"/>
                </a:solidFill>
              </a:rPr>
              <a:t>=</a:t>
            </a:r>
            <a:r>
              <a:rPr lang="es-MX" sz="1600" dirty="0">
                <a:solidFill>
                  <a:srgbClr val="880000"/>
                </a:solidFill>
              </a:rPr>
              <a:t>"4dp</a:t>
            </a:r>
            <a:r>
              <a:rPr lang="es-MX" sz="1600" dirty="0" smtClean="0">
                <a:solidFill>
                  <a:srgbClr val="880000"/>
                </a:solidFill>
              </a:rPr>
              <a:t>"</a:t>
            </a:r>
            <a:r>
              <a:rPr lang="es-MX" sz="1600" dirty="0" smtClean="0">
                <a:solidFill>
                  <a:srgbClr val="000088"/>
                </a:solidFill>
              </a:rPr>
              <a:t>&gt;</a:t>
            </a:r>
          </a:p>
          <a:p>
            <a:pPr marL="0" indent="0" algn="just">
              <a:buNone/>
            </a:pPr>
            <a:endParaRPr lang="es-MX" sz="1800" b="1" dirty="0"/>
          </a:p>
        </p:txBody>
      </p:sp>
      <p:pic>
        <p:nvPicPr>
          <p:cNvPr id="2051" name="Picture 3" descr="https://developer.android.com/design/material/images/card_t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089" y="1702190"/>
            <a:ext cx="2875695" cy="490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Índice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Material </a:t>
            </a:r>
            <a:r>
              <a:rPr lang="es-MX" dirty="0" err="1" smtClean="0"/>
              <a:t>Theme</a:t>
            </a:r>
            <a:endParaRPr lang="es-MX" dirty="0" smtClean="0"/>
          </a:p>
          <a:p>
            <a:r>
              <a:rPr lang="es-MX" dirty="0" err="1" smtClean="0"/>
              <a:t>Toolbar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Slide</a:t>
            </a:r>
            <a:r>
              <a:rPr lang="es-MX" dirty="0" smtClean="0"/>
              <a:t> </a:t>
            </a:r>
            <a:r>
              <a:rPr lang="es-MX" dirty="0" err="1" smtClean="0"/>
              <a:t>Nav</a:t>
            </a:r>
            <a:r>
              <a:rPr lang="es-MX" dirty="0" smtClean="0"/>
              <a:t>/ </a:t>
            </a:r>
            <a:r>
              <a:rPr lang="es-MX" dirty="0" err="1" smtClean="0"/>
              <a:t>Navigation</a:t>
            </a:r>
            <a:r>
              <a:rPr lang="es-MX" dirty="0" smtClean="0"/>
              <a:t> </a:t>
            </a:r>
            <a:r>
              <a:rPr lang="es-MX" dirty="0" err="1" smtClean="0"/>
              <a:t>Drawer</a:t>
            </a:r>
            <a:endParaRPr lang="es-MX" dirty="0" smtClean="0"/>
          </a:p>
          <a:p>
            <a:r>
              <a:rPr lang="es-MX" dirty="0" err="1" smtClean="0"/>
              <a:t>RecyclerView</a:t>
            </a:r>
            <a:endParaRPr lang="es-MX" dirty="0" smtClean="0"/>
          </a:p>
          <a:p>
            <a:r>
              <a:rPr lang="es-MX" dirty="0" err="1" smtClean="0"/>
              <a:t>ButtonCircle</a:t>
            </a:r>
            <a:endParaRPr lang="es-MX" dirty="0" smtClean="0"/>
          </a:p>
          <a:p>
            <a:r>
              <a:rPr lang="es-MX" dirty="0" err="1" smtClean="0"/>
              <a:t>Swipe</a:t>
            </a:r>
            <a:r>
              <a:rPr lang="es-MX" dirty="0" smtClean="0"/>
              <a:t> to </a:t>
            </a:r>
            <a:r>
              <a:rPr lang="es-MX" dirty="0" err="1" smtClean="0"/>
              <a:t>Refresh</a:t>
            </a:r>
            <a:endParaRPr lang="es-MX" dirty="0" smtClean="0"/>
          </a:p>
          <a:p>
            <a:r>
              <a:rPr lang="es-MX" dirty="0" err="1" smtClean="0"/>
              <a:t>Cards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t="14129" r="26881" b="14083"/>
          <a:stretch/>
        </p:blipFill>
        <p:spPr>
          <a:xfrm>
            <a:off x="9358214" y="4516361"/>
            <a:ext cx="2358990" cy="20621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93" y="1313644"/>
            <a:ext cx="2024409" cy="35989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72" y="1313644"/>
            <a:ext cx="2894128" cy="2894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93" y="5232512"/>
            <a:ext cx="2590533" cy="10793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53" y="230188"/>
            <a:ext cx="4244721" cy="8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s-MX" sz="4000" b="1" dirty="0" smtClean="0"/>
              <a:t>¿Qué es Material </a:t>
            </a:r>
            <a:r>
              <a:rPr lang="es-MX" sz="4000" b="1" dirty="0" err="1" smtClean="0"/>
              <a:t>Design</a:t>
            </a:r>
            <a:r>
              <a:rPr lang="es-MX" sz="4000" b="1" dirty="0" smtClean="0"/>
              <a:t>?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144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Es una guía completa para el diseño visual, movimiento y el diseño de interacción entre plataformas y dispositivos. Android ahora incluye soporte para aplicaciones con material </a:t>
            </a:r>
            <a:r>
              <a:rPr lang="es-MX" dirty="0" err="1" smtClean="0"/>
              <a:t>design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2510472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/>
              <a:t>Metas</a:t>
            </a:r>
            <a:endParaRPr lang="es-MX" sz="40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3638550"/>
            <a:ext cx="10515600" cy="1443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Crear un lenguaje visual que sintetice los principios clásicos del buen diseño con la innovación y posibilidad de tecnología y ciencia.</a:t>
            </a:r>
          </a:p>
          <a:p>
            <a:r>
              <a:rPr lang="es-MX" dirty="0" smtClean="0"/>
              <a:t>Desarrollar un sistema subyacente que permita una experiencia unificada entre plataformas y tamaños de dispositivos.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2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4809"/>
            <a:ext cx="10515600" cy="1325563"/>
          </a:xfrm>
        </p:spPr>
        <p:txBody>
          <a:bodyPr/>
          <a:lstStyle/>
          <a:p>
            <a:r>
              <a:rPr lang="es-MX" b="1" dirty="0" smtClean="0"/>
              <a:t>Usando Material </a:t>
            </a:r>
            <a:r>
              <a:rPr lang="es-MX" b="1" dirty="0" err="1" smtClean="0"/>
              <a:t>Theme</a:t>
            </a:r>
            <a:r>
              <a:rPr lang="es-MX" b="1" dirty="0" smtClean="0"/>
              <a:t>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39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material </a:t>
            </a:r>
            <a:r>
              <a:rPr lang="es-MX" dirty="0" err="1" smtClean="0"/>
              <a:t>theme</a:t>
            </a:r>
            <a:r>
              <a:rPr lang="es-MX" dirty="0" smtClean="0"/>
              <a:t> es definido en:</a:t>
            </a:r>
          </a:p>
          <a:p>
            <a:r>
              <a:rPr lang="es-MX" dirty="0" smtClean="0"/>
              <a:t>@</a:t>
            </a:r>
            <a:r>
              <a:rPr lang="es-MX" dirty="0" err="1"/>
              <a:t>a</a:t>
            </a:r>
            <a:r>
              <a:rPr lang="es-MX" dirty="0" err="1" smtClean="0"/>
              <a:t>ndroid:style</a:t>
            </a:r>
            <a:r>
              <a:rPr lang="es-MX" dirty="0" smtClean="0"/>
              <a:t>/</a:t>
            </a:r>
            <a:r>
              <a:rPr lang="es-MX" dirty="0" err="1" smtClean="0"/>
              <a:t>Theme.Material</a:t>
            </a:r>
            <a:r>
              <a:rPr lang="es-MX" dirty="0" smtClean="0"/>
              <a:t> (</a:t>
            </a:r>
            <a:r>
              <a:rPr lang="es-MX" dirty="0" err="1" smtClean="0"/>
              <a:t>dark</a:t>
            </a:r>
            <a:r>
              <a:rPr lang="es-MX" dirty="0" smtClean="0"/>
              <a:t> </a:t>
            </a:r>
            <a:r>
              <a:rPr lang="es-MX" dirty="0" err="1" smtClean="0"/>
              <a:t>version</a:t>
            </a:r>
            <a:r>
              <a:rPr lang="es-MX" dirty="0" smtClean="0"/>
              <a:t>)</a:t>
            </a:r>
          </a:p>
          <a:p>
            <a:r>
              <a:rPr lang="es-MX" dirty="0" smtClean="0"/>
              <a:t>@</a:t>
            </a:r>
            <a:r>
              <a:rPr lang="es-MX" dirty="0" err="1" smtClean="0"/>
              <a:t>android:style</a:t>
            </a:r>
            <a:r>
              <a:rPr lang="es-MX" dirty="0" smtClean="0"/>
              <a:t>/</a:t>
            </a:r>
            <a:r>
              <a:rPr lang="es-MX" dirty="0" err="1" smtClean="0"/>
              <a:t>Theme.Material.Light</a:t>
            </a:r>
            <a:r>
              <a:rPr lang="es-MX" dirty="0" smtClean="0"/>
              <a:t>(light </a:t>
            </a:r>
            <a:r>
              <a:rPr lang="es-MX" dirty="0" err="1" smtClean="0"/>
              <a:t>version</a:t>
            </a:r>
            <a:r>
              <a:rPr lang="es-MX" dirty="0" smtClean="0"/>
              <a:t>)</a:t>
            </a:r>
          </a:p>
          <a:p>
            <a:r>
              <a:rPr lang="es-MX" dirty="0" smtClean="0"/>
              <a:t>@</a:t>
            </a:r>
            <a:r>
              <a:rPr lang="es-MX" dirty="0" err="1" smtClean="0"/>
              <a:t>android:style</a:t>
            </a:r>
            <a:r>
              <a:rPr lang="es-MX" dirty="0" smtClean="0"/>
              <a:t>/</a:t>
            </a:r>
            <a:r>
              <a:rPr lang="es-MX" dirty="0" err="1" smtClean="0"/>
              <a:t>Theme.Material.Light.DarkActionBar</a:t>
            </a:r>
            <a:endParaRPr lang="es-MX" dirty="0" smtClean="0"/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76" y="3608721"/>
            <a:ext cx="3198584" cy="30450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36" y="3628755"/>
            <a:ext cx="3177540" cy="30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Toolbar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una generalización de </a:t>
            </a:r>
            <a:r>
              <a:rPr lang="es-MX" dirty="0" err="1" smtClean="0"/>
              <a:t>action</a:t>
            </a:r>
            <a:r>
              <a:rPr lang="es-MX" dirty="0" smtClean="0"/>
              <a:t> </a:t>
            </a:r>
            <a:r>
              <a:rPr lang="es-MX" dirty="0" err="1" smtClean="0"/>
              <a:t>bars</a:t>
            </a:r>
            <a:r>
              <a:rPr lang="es-MX" dirty="0" smtClean="0"/>
              <a:t> para usar dentro de los </a:t>
            </a:r>
            <a:r>
              <a:rPr lang="es-MX" dirty="0" err="1" smtClean="0"/>
              <a:t>layout</a:t>
            </a:r>
            <a:r>
              <a:rPr lang="es-MX" dirty="0" smtClean="0"/>
              <a:t> de las aplicaciones. Mientras un </a:t>
            </a:r>
            <a:r>
              <a:rPr lang="es-MX" dirty="0" err="1" smtClean="0"/>
              <a:t>action</a:t>
            </a:r>
            <a:r>
              <a:rPr lang="es-MX" dirty="0" smtClean="0"/>
              <a:t>  bar </a:t>
            </a:r>
            <a:r>
              <a:rPr lang="es-MX" dirty="0" err="1" smtClean="0"/>
              <a:t>is</a:t>
            </a:r>
            <a:r>
              <a:rPr lang="es-MX" dirty="0" smtClean="0"/>
              <a:t> tradicionalmente parte de una actividad controlada por el </a:t>
            </a:r>
            <a:r>
              <a:rPr lang="es-MX" dirty="0" err="1" smtClean="0"/>
              <a:t>framework</a:t>
            </a:r>
            <a:r>
              <a:rPr lang="es-MX" dirty="0" smtClean="0"/>
              <a:t>, una </a:t>
            </a:r>
            <a:r>
              <a:rPr lang="es-MX" dirty="0" err="1" smtClean="0"/>
              <a:t>Toolbar</a:t>
            </a:r>
            <a:r>
              <a:rPr lang="es-MX" dirty="0" smtClean="0"/>
              <a:t> puede ser localizada en cualquier nivel de la vista.</a:t>
            </a:r>
          </a:p>
          <a:p>
            <a:pPr marL="0" indent="0">
              <a:buNone/>
            </a:pPr>
            <a:r>
              <a:rPr lang="es-MX" dirty="0" smtClean="0"/>
              <a:t>Una aplicación puede elegir designa una </a:t>
            </a:r>
            <a:r>
              <a:rPr lang="es-MX" dirty="0" err="1" smtClean="0"/>
              <a:t>Toolbar</a:t>
            </a:r>
            <a:r>
              <a:rPr lang="es-MX" dirty="0" smtClean="0"/>
              <a:t> para una actividad usando el método </a:t>
            </a:r>
            <a:r>
              <a:rPr lang="es-MX" b="1" dirty="0" err="1" smtClean="0"/>
              <a:t>setActionBar</a:t>
            </a:r>
            <a:r>
              <a:rPr lang="es-MX" b="1" dirty="0" smtClean="0"/>
              <a:t>().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16" y="4528503"/>
            <a:ext cx="8030967" cy="16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1057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Navigation</a:t>
            </a:r>
            <a:r>
              <a:rPr lang="es-MX" b="1" dirty="0" smtClean="0"/>
              <a:t> </a:t>
            </a:r>
            <a:r>
              <a:rPr lang="es-MX" b="1" dirty="0" err="1" smtClean="0"/>
              <a:t>Drawer</a:t>
            </a:r>
            <a:r>
              <a:rPr lang="es-MX" b="1" dirty="0" smtClean="0"/>
              <a:t>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66620"/>
            <a:ext cx="11353800" cy="51016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2900" dirty="0" smtClean="0"/>
              <a:t>Es un panel que despliega un  menú de opciones de la </a:t>
            </a:r>
            <a:r>
              <a:rPr lang="es-MX" sz="2900" dirty="0" smtClean="0"/>
              <a:t>aplicación, </a:t>
            </a:r>
            <a:r>
              <a:rPr lang="es-MX" sz="2900" dirty="0" smtClean="0"/>
              <a:t>que se encuentra del lado izquierdo</a:t>
            </a:r>
            <a:r>
              <a:rPr lang="es-MX" sz="2900" dirty="0" smtClean="0"/>
              <a:t>.</a:t>
            </a:r>
          </a:p>
          <a:p>
            <a:pPr marL="0" indent="0">
              <a:buNone/>
            </a:pPr>
            <a:r>
              <a:rPr lang="es-MX" sz="2900" b="1" dirty="0" smtClean="0"/>
              <a:t>Para el XML</a:t>
            </a:r>
            <a:endParaRPr lang="es-MX" sz="2900" b="1" dirty="0" smtClean="0"/>
          </a:p>
          <a:p>
            <a:pPr marL="0" indent="0">
              <a:buNone/>
            </a:pPr>
            <a:r>
              <a:rPr lang="es-MX" dirty="0" smtClean="0">
                <a:solidFill>
                  <a:srgbClr val="000088"/>
                </a:solidFill>
              </a:rPr>
              <a:t>&lt;</a:t>
            </a:r>
            <a:r>
              <a:rPr lang="es-MX" dirty="0">
                <a:solidFill>
                  <a:srgbClr val="000088"/>
                </a:solidFill>
              </a:rPr>
              <a:t>android.support.v4.widget.DrawerLayout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 err="1">
                <a:solidFill>
                  <a:srgbClr val="882288"/>
                </a:solidFill>
              </a:rPr>
              <a:t>xmlns:android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"http://schemas.android.com/</a:t>
            </a:r>
            <a:r>
              <a:rPr lang="es-MX" dirty="0" err="1">
                <a:solidFill>
                  <a:srgbClr val="880000"/>
                </a:solidFill>
              </a:rPr>
              <a:t>apk</a:t>
            </a:r>
            <a:r>
              <a:rPr lang="es-MX" dirty="0">
                <a:solidFill>
                  <a:srgbClr val="880000"/>
                </a:solidFill>
              </a:rPr>
              <a:t>/res/</a:t>
            </a:r>
            <a:r>
              <a:rPr lang="es-MX" dirty="0" err="1">
                <a:solidFill>
                  <a:srgbClr val="880000"/>
                </a:solidFill>
              </a:rPr>
              <a:t>android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 err="1">
                <a:solidFill>
                  <a:srgbClr val="882288"/>
                </a:solidFill>
              </a:rPr>
              <a:t>android:id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"@+id/</a:t>
            </a:r>
            <a:r>
              <a:rPr lang="es-MX" dirty="0" err="1">
                <a:solidFill>
                  <a:srgbClr val="880000"/>
                </a:solidFill>
              </a:rPr>
              <a:t>drawer_layout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 err="1">
                <a:solidFill>
                  <a:srgbClr val="882288"/>
                </a:solidFill>
              </a:rPr>
              <a:t>android:layout_width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match_parent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 err="1">
                <a:solidFill>
                  <a:srgbClr val="882288"/>
                </a:solidFill>
              </a:rPr>
              <a:t>android:layout_height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match_parent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88"/>
                </a:solidFill>
              </a:rPr>
              <a:t>&gt;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/>
              <a:t>&lt;!--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content</a:t>
            </a:r>
            <a:r>
              <a:rPr lang="es-MX" dirty="0"/>
              <a:t> </a:t>
            </a:r>
            <a:r>
              <a:rPr lang="es-MX" dirty="0" err="1"/>
              <a:t>view</a:t>
            </a:r>
            <a:r>
              <a:rPr lang="es-MX" dirty="0"/>
              <a:t> --&gt;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>
                <a:solidFill>
                  <a:srgbClr val="000088"/>
                </a:solidFill>
              </a:rPr>
              <a:t>&lt;</a:t>
            </a:r>
            <a:r>
              <a:rPr lang="es-MX" dirty="0" err="1">
                <a:solidFill>
                  <a:srgbClr val="000088"/>
                </a:solidFill>
              </a:rPr>
              <a:t>FrameLayout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android:id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"@+id/</a:t>
            </a:r>
            <a:r>
              <a:rPr lang="es-MX" dirty="0" err="1">
                <a:solidFill>
                  <a:srgbClr val="880000"/>
                </a:solidFill>
              </a:rPr>
              <a:t>content_frame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android:layout_width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match_parent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android:layout_height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match_parent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> </a:t>
            </a:r>
            <a:r>
              <a:rPr lang="es-MX" dirty="0">
                <a:solidFill>
                  <a:srgbClr val="000088"/>
                </a:solidFill>
              </a:rPr>
              <a:t>/&gt;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/>
              <a:t>&lt;!--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navigation</a:t>
            </a:r>
            <a:r>
              <a:rPr lang="es-MX" dirty="0"/>
              <a:t> </a:t>
            </a:r>
            <a:r>
              <a:rPr lang="es-MX" dirty="0" err="1"/>
              <a:t>drawer</a:t>
            </a:r>
            <a:r>
              <a:rPr lang="es-MX" dirty="0"/>
              <a:t> --&gt;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</a:t>
            </a:r>
            <a:r>
              <a:rPr lang="es-MX" dirty="0">
                <a:solidFill>
                  <a:srgbClr val="000088"/>
                </a:solidFill>
              </a:rPr>
              <a:t>&lt;</a:t>
            </a:r>
            <a:r>
              <a:rPr lang="es-MX" dirty="0" err="1">
                <a:solidFill>
                  <a:srgbClr val="000088"/>
                </a:solidFill>
              </a:rPr>
              <a:t>ListView</a:t>
            </a:r>
            <a:r>
              <a:rPr lang="es-MX" dirty="0">
                <a:solidFill>
                  <a:srgbClr val="000000"/>
                </a:solidFill>
              </a:rPr>
              <a:t> </a:t>
            </a:r>
            <a:r>
              <a:rPr lang="es-MX" dirty="0" err="1">
                <a:solidFill>
                  <a:srgbClr val="882288"/>
                </a:solidFill>
              </a:rPr>
              <a:t>android:id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"@+id/</a:t>
            </a:r>
            <a:r>
              <a:rPr lang="es-MX" dirty="0" err="1">
                <a:solidFill>
                  <a:srgbClr val="880000"/>
                </a:solidFill>
              </a:rPr>
              <a:t>left_drawer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android:layout_width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"240dp"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android:layout_height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match_parent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android:layout_gravity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start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android:choiceMode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 err="1">
                <a:solidFill>
                  <a:srgbClr val="880000"/>
                </a:solidFill>
              </a:rPr>
              <a:t>singleChoice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android:divider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"@</a:t>
            </a:r>
            <a:r>
              <a:rPr lang="es-MX" dirty="0" err="1">
                <a:solidFill>
                  <a:srgbClr val="880000"/>
                </a:solidFill>
              </a:rPr>
              <a:t>android:color</a:t>
            </a:r>
            <a:r>
              <a:rPr lang="es-MX" dirty="0">
                <a:solidFill>
                  <a:srgbClr val="880000"/>
                </a:solidFill>
              </a:rPr>
              <a:t>/</a:t>
            </a:r>
            <a:r>
              <a:rPr lang="es-MX" dirty="0" err="1">
                <a:solidFill>
                  <a:srgbClr val="880000"/>
                </a:solidFill>
              </a:rPr>
              <a:t>transparent</a:t>
            </a:r>
            <a:r>
              <a:rPr lang="es-MX" dirty="0">
                <a:solidFill>
                  <a:srgbClr val="880000"/>
                </a:solidFill>
              </a:rPr>
              <a:t>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android:dividerHeight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"0dp"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00"/>
                </a:solidFill>
              </a:rPr>
              <a:t>        </a:t>
            </a:r>
            <a:r>
              <a:rPr lang="es-MX" dirty="0" err="1">
                <a:solidFill>
                  <a:srgbClr val="882288"/>
                </a:solidFill>
              </a:rPr>
              <a:t>android:background</a:t>
            </a:r>
            <a:r>
              <a:rPr lang="es-MX" dirty="0">
                <a:solidFill>
                  <a:srgbClr val="666600"/>
                </a:solidFill>
              </a:rPr>
              <a:t>=</a:t>
            </a:r>
            <a:r>
              <a:rPr lang="es-MX" dirty="0">
                <a:solidFill>
                  <a:srgbClr val="880000"/>
                </a:solidFill>
              </a:rPr>
              <a:t>"#111"</a:t>
            </a:r>
            <a:r>
              <a:rPr lang="es-MX" dirty="0">
                <a:solidFill>
                  <a:srgbClr val="000088"/>
                </a:solidFill>
              </a:rPr>
              <a:t>/&gt;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>
                <a:solidFill>
                  <a:srgbClr val="000088"/>
                </a:solidFill>
              </a:rPr>
              <a:t>&lt;/android.support.v4.widget.DrawerLayout&gt;</a:t>
            </a:r>
            <a:endParaRPr lang="es-MX" dirty="0" smtClean="0">
              <a:solidFill>
                <a:srgbClr val="000088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3285752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sz="3300" b="1" dirty="0" smtClean="0"/>
              <a:t>Para su uso en java: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>
                <a:solidFill>
                  <a:srgbClr val="002060"/>
                </a:solidFill>
              </a:rPr>
              <a:t>private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/>
              <a:t>FrameLayout</a:t>
            </a:r>
            <a:r>
              <a:rPr lang="es-MX" dirty="0"/>
              <a:t> </a:t>
            </a:r>
            <a:r>
              <a:rPr lang="es-MX" dirty="0">
                <a:solidFill>
                  <a:srgbClr val="7030A0"/>
                </a:solidFill>
              </a:rPr>
              <a:t>contenedor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>
                <a:solidFill>
                  <a:srgbClr val="002060"/>
                </a:solidFill>
              </a:rPr>
              <a:t>public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/>
              <a:t>ActionBarDrawerToggle</a:t>
            </a:r>
            <a:r>
              <a:rPr lang="es-MX" dirty="0"/>
              <a:t> </a:t>
            </a:r>
            <a:r>
              <a:rPr lang="es-MX" dirty="0" err="1">
                <a:solidFill>
                  <a:srgbClr val="7030A0"/>
                </a:solidFill>
              </a:rPr>
              <a:t>mDrawerToggle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>
                <a:solidFill>
                  <a:srgbClr val="002060"/>
                </a:solidFill>
              </a:rPr>
              <a:t>public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/>
              <a:t>DrawerLayout</a:t>
            </a:r>
            <a:r>
              <a:rPr lang="es-MX" dirty="0"/>
              <a:t> </a:t>
            </a:r>
            <a:r>
              <a:rPr lang="es-MX" dirty="0" err="1">
                <a:solidFill>
                  <a:srgbClr val="7030A0"/>
                </a:solidFill>
              </a:rPr>
              <a:t>mDrawerLayout</a:t>
            </a:r>
            <a:r>
              <a:rPr lang="es-MX" dirty="0"/>
              <a:t>;</a:t>
            </a:r>
            <a:endParaRPr lang="es-MX" dirty="0" smtClean="0"/>
          </a:p>
          <a:p>
            <a:pPr marL="0" indent="0">
              <a:buNone/>
            </a:pPr>
            <a:r>
              <a:rPr lang="es-MX" dirty="0" err="1">
                <a:solidFill>
                  <a:srgbClr val="7030A0"/>
                </a:solidFill>
              </a:rPr>
              <a:t>mDrawerToggle</a:t>
            </a:r>
            <a:r>
              <a:rPr lang="es-MX" dirty="0">
                <a:solidFill>
                  <a:srgbClr val="7030A0"/>
                </a:solidFill>
              </a:rPr>
              <a:t> </a:t>
            </a:r>
            <a:r>
              <a:rPr lang="es-MX" dirty="0"/>
              <a:t>= new </a:t>
            </a:r>
            <a:r>
              <a:rPr lang="es-MX" dirty="0" err="1"/>
              <a:t>ActionBarDrawerToggle</a:t>
            </a:r>
            <a:r>
              <a:rPr lang="es-MX" dirty="0"/>
              <a:t>(</a:t>
            </a:r>
            <a:r>
              <a:rPr lang="es-MX" dirty="0" err="1"/>
              <a:t>this</a:t>
            </a:r>
            <a:r>
              <a:rPr lang="es-MX" dirty="0"/>
              <a:t>, </a:t>
            </a:r>
            <a:r>
              <a:rPr lang="es-MX" dirty="0" err="1"/>
              <a:t>mDrawerLayout</a:t>
            </a:r>
            <a:r>
              <a:rPr lang="es-MX" dirty="0"/>
              <a:t>, </a:t>
            </a:r>
            <a:r>
              <a:rPr lang="es-MX" dirty="0" err="1"/>
              <a:t>tbBar</a:t>
            </a:r>
            <a:r>
              <a:rPr lang="es-MX" dirty="0"/>
              <a:t>, </a:t>
            </a:r>
            <a:r>
              <a:rPr lang="es-MX" dirty="0" err="1"/>
              <a:t>R.string.app_name</a:t>
            </a:r>
            <a:r>
              <a:rPr lang="es-MX" dirty="0"/>
              <a:t>, </a:t>
            </a:r>
            <a:r>
              <a:rPr lang="es-MX" dirty="0" err="1"/>
              <a:t>R.string.app_name</a:t>
            </a:r>
            <a:r>
              <a:rPr lang="es-MX" dirty="0"/>
              <a:t>) </a:t>
            </a:r>
            <a:r>
              <a:rPr lang="es-MX" dirty="0" smtClean="0"/>
              <a:t>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   </a:t>
            </a:r>
            <a:r>
              <a:rPr lang="es-MX" dirty="0"/>
              <a:t>@</a:t>
            </a:r>
            <a:r>
              <a:rPr lang="es-MX" dirty="0" err="1"/>
              <a:t>Override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>
                <a:solidFill>
                  <a:srgbClr val="002060"/>
                </a:solidFill>
              </a:rPr>
              <a:t>public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>
                <a:solidFill>
                  <a:srgbClr val="002060"/>
                </a:solidFill>
              </a:rPr>
              <a:t>void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/>
              <a:t>onDrawerOpened</a:t>
            </a:r>
            <a:r>
              <a:rPr lang="es-MX" dirty="0"/>
              <a:t>(View </a:t>
            </a:r>
            <a:r>
              <a:rPr lang="es-MX" dirty="0" err="1"/>
              <a:t>drawerView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super.onDrawerOpened</a:t>
            </a:r>
            <a:r>
              <a:rPr lang="es-MX" dirty="0"/>
              <a:t>(</a:t>
            </a:r>
            <a:r>
              <a:rPr lang="es-MX" dirty="0" err="1"/>
              <a:t>drawerView</a:t>
            </a:r>
            <a:r>
              <a:rPr lang="es-MX" dirty="0" smtClean="0"/>
              <a:t>);}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@</a:t>
            </a:r>
            <a:r>
              <a:rPr lang="es-MX" dirty="0" err="1"/>
              <a:t>Override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>
                <a:solidFill>
                  <a:srgbClr val="002060"/>
                </a:solidFill>
              </a:rPr>
              <a:t>public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>
                <a:solidFill>
                  <a:srgbClr val="002060"/>
                </a:solidFill>
              </a:rPr>
              <a:t>void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/>
              <a:t>onDrawerClosed</a:t>
            </a:r>
            <a:r>
              <a:rPr lang="es-MX" dirty="0"/>
              <a:t>(View </a:t>
            </a:r>
            <a:r>
              <a:rPr lang="es-MX" dirty="0" err="1"/>
              <a:t>drawerView</a:t>
            </a:r>
            <a:r>
              <a:rPr lang="es-MX" dirty="0"/>
              <a:t>) 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super.onDrawerClosed</a:t>
            </a:r>
            <a:r>
              <a:rPr lang="es-MX" dirty="0"/>
              <a:t>(</a:t>
            </a:r>
            <a:r>
              <a:rPr lang="es-MX" dirty="0" err="1"/>
              <a:t>drawerView</a:t>
            </a:r>
            <a:r>
              <a:rPr lang="es-MX" dirty="0" smtClean="0"/>
              <a:t>);}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};</a:t>
            </a:r>
          </a:p>
          <a:p>
            <a:pPr marL="0" indent="0">
              <a:buNone/>
            </a:pPr>
            <a:r>
              <a:rPr lang="es-MX" dirty="0" smtClean="0"/>
              <a:t>//Sincroniza el botón home con el </a:t>
            </a:r>
            <a:r>
              <a:rPr lang="es-MX" dirty="0" err="1" smtClean="0"/>
              <a:t>drawerlayout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sz="2700" dirty="0" err="1">
                <a:solidFill>
                  <a:srgbClr val="7030A0"/>
                </a:solidFill>
              </a:rPr>
              <a:t>mDrawerLayou</a:t>
            </a:r>
            <a:r>
              <a:rPr lang="es-MX" dirty="0" err="1">
                <a:solidFill>
                  <a:srgbClr val="7030A0"/>
                </a:solidFill>
              </a:rPr>
              <a:t>t</a:t>
            </a:r>
            <a:r>
              <a:rPr lang="es-MX" dirty="0" err="1"/>
              <a:t>.post</a:t>
            </a:r>
            <a:r>
              <a:rPr lang="es-MX" dirty="0"/>
              <a:t>(new </a:t>
            </a:r>
            <a:r>
              <a:rPr lang="es-MX" dirty="0" err="1"/>
              <a:t>Runnable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          @</a:t>
            </a:r>
            <a:r>
              <a:rPr lang="es-MX" dirty="0" err="1" smtClean="0"/>
              <a:t>Override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>
                <a:solidFill>
                  <a:srgbClr val="002060"/>
                </a:solidFill>
              </a:rPr>
              <a:t>public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 err="1">
                <a:solidFill>
                  <a:srgbClr val="002060"/>
                </a:solidFill>
              </a:rPr>
              <a:t>void</a:t>
            </a:r>
            <a:r>
              <a:rPr lang="es-MX" dirty="0">
                <a:solidFill>
                  <a:srgbClr val="002060"/>
                </a:solidFill>
              </a:rPr>
              <a:t> </a:t>
            </a:r>
            <a:r>
              <a:rPr lang="es-MX" dirty="0"/>
              <a:t>run() 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mDrawerToggle.syncState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            }</a:t>
            </a:r>
          </a:p>
          <a:p>
            <a:pPr marL="0" indent="0">
              <a:buNone/>
            </a:pPr>
            <a:r>
              <a:rPr lang="es-MX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92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8897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RecyclerView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23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Es un versión de </a:t>
            </a:r>
            <a:r>
              <a:rPr lang="es-MX" sz="2400" dirty="0" err="1" smtClean="0"/>
              <a:t>ListView</a:t>
            </a:r>
            <a:r>
              <a:rPr lang="es-MX" sz="2400" dirty="0" smtClean="0"/>
              <a:t> mas avanzada y flexible. Este widget es un contenedor para desplegar muchos datos pudiendo ser desplegados eficientemente ya que se mantienen un numero limitado de vistas.</a:t>
            </a:r>
          </a:p>
          <a:p>
            <a:pPr marL="0" indent="0">
              <a:buNone/>
            </a:pPr>
            <a:r>
              <a:rPr lang="es-MX" sz="2400" dirty="0" err="1" smtClean="0"/>
              <a:t>RecyclerView</a:t>
            </a:r>
            <a:r>
              <a:rPr lang="es-MX" sz="2400" dirty="0" smtClean="0"/>
              <a:t> es parte de </a:t>
            </a:r>
            <a:r>
              <a:rPr lang="es-MX" sz="2400" dirty="0"/>
              <a:t> </a:t>
            </a:r>
            <a:r>
              <a:rPr lang="es-MX" sz="2400" dirty="0">
                <a:hlinkClick r:id="rId2"/>
              </a:rPr>
              <a:t>v7 </a:t>
            </a:r>
            <a:r>
              <a:rPr lang="es-MX" sz="2400" dirty="0" err="1">
                <a:hlinkClick r:id="rId2"/>
              </a:rPr>
              <a:t>Support</a:t>
            </a:r>
            <a:r>
              <a:rPr lang="es-MX" sz="2400" dirty="0">
                <a:hlinkClick r:id="rId2"/>
              </a:rPr>
              <a:t> </a:t>
            </a:r>
            <a:r>
              <a:rPr lang="es-MX" sz="2400" dirty="0" err="1" smtClean="0">
                <a:hlinkClick r:id="rId2"/>
              </a:rPr>
              <a:t>Libraries</a:t>
            </a:r>
            <a:r>
              <a:rPr lang="es-MX" sz="2400" dirty="0" smtClean="0"/>
              <a:t>. Para usar este widget en nuestro proyecto, añadimos esta dependencia en nuestro </a:t>
            </a:r>
            <a:r>
              <a:rPr lang="es-MX" sz="2400" dirty="0" err="1" smtClean="0"/>
              <a:t>app´s</a:t>
            </a:r>
            <a:r>
              <a:rPr lang="es-MX" sz="2400" dirty="0" smtClean="0"/>
              <a:t> module:</a:t>
            </a:r>
            <a:endParaRPr lang="es-MX" sz="2400" dirty="0"/>
          </a:p>
          <a:p>
            <a:pPr marL="0" indent="0">
              <a:buNone/>
            </a:pPr>
            <a:r>
              <a:rPr lang="es-MX" i="1" dirty="0">
                <a:solidFill>
                  <a:srgbClr val="000000"/>
                </a:solidFill>
              </a:rPr>
              <a:t>compile </a:t>
            </a:r>
            <a:r>
              <a:rPr lang="es-MX" i="1" dirty="0">
                <a:solidFill>
                  <a:srgbClr val="880000"/>
                </a:solidFill>
              </a:rPr>
              <a:t>'com.android.support:recyclerview-v7:21.0</a:t>
            </a:r>
            <a:r>
              <a:rPr lang="es-MX" i="1" dirty="0" smtClean="0">
                <a:solidFill>
                  <a:srgbClr val="880000"/>
                </a:solidFill>
              </a:rPr>
              <a:t>.+‘</a:t>
            </a:r>
          </a:p>
          <a:p>
            <a:pPr marL="0" indent="0">
              <a:buNone/>
            </a:pPr>
            <a:r>
              <a:rPr lang="es-MX" sz="2400" dirty="0" smtClean="0"/>
              <a:t>Para su uso en el </a:t>
            </a:r>
            <a:r>
              <a:rPr lang="es-MX" sz="2400" dirty="0" err="1" smtClean="0"/>
              <a:t>layout</a:t>
            </a:r>
            <a:r>
              <a:rPr lang="es-MX" sz="2400" dirty="0" smtClean="0"/>
              <a:t>:</a:t>
            </a:r>
          </a:p>
          <a:p>
            <a:pPr marL="0" indent="0">
              <a:buNone/>
            </a:pPr>
            <a:r>
              <a:rPr lang="es-MX" i="1" dirty="0">
                <a:solidFill>
                  <a:srgbClr val="000088"/>
                </a:solidFill>
              </a:rPr>
              <a:t>&lt;android.support.v7.widget.RecyclerView</a:t>
            </a:r>
            <a:r>
              <a:rPr lang="es-MX" i="1" dirty="0">
                <a:solidFill>
                  <a:srgbClr val="000000"/>
                </a:solidFill>
              </a:rPr>
              <a:t/>
            </a:r>
            <a:br>
              <a:rPr lang="es-MX" i="1" dirty="0">
                <a:solidFill>
                  <a:srgbClr val="000000"/>
                </a:solidFill>
              </a:rPr>
            </a:br>
            <a:r>
              <a:rPr lang="es-MX" i="1" dirty="0">
                <a:solidFill>
                  <a:srgbClr val="000000"/>
                </a:solidFill>
              </a:rPr>
              <a:t>    </a:t>
            </a:r>
            <a:r>
              <a:rPr lang="es-MX" i="1" dirty="0" err="1">
                <a:solidFill>
                  <a:srgbClr val="882288"/>
                </a:solidFill>
              </a:rPr>
              <a:t>android:id</a:t>
            </a:r>
            <a:r>
              <a:rPr lang="es-MX" i="1" dirty="0">
                <a:solidFill>
                  <a:srgbClr val="666600"/>
                </a:solidFill>
              </a:rPr>
              <a:t>=</a:t>
            </a:r>
            <a:r>
              <a:rPr lang="es-MX" i="1" dirty="0">
                <a:solidFill>
                  <a:srgbClr val="880000"/>
                </a:solidFill>
              </a:rPr>
              <a:t>"@+id/</a:t>
            </a:r>
            <a:r>
              <a:rPr lang="es-MX" i="1" dirty="0" err="1">
                <a:solidFill>
                  <a:srgbClr val="880000"/>
                </a:solidFill>
              </a:rPr>
              <a:t>my_recycler_view</a:t>
            </a:r>
            <a:r>
              <a:rPr lang="es-MX" i="1" dirty="0">
                <a:solidFill>
                  <a:srgbClr val="880000"/>
                </a:solidFill>
              </a:rPr>
              <a:t>"</a:t>
            </a:r>
            <a:r>
              <a:rPr lang="es-MX" i="1" dirty="0">
                <a:solidFill>
                  <a:srgbClr val="000000"/>
                </a:solidFill>
              </a:rPr>
              <a:t/>
            </a:r>
            <a:br>
              <a:rPr lang="es-MX" i="1" dirty="0">
                <a:solidFill>
                  <a:srgbClr val="000000"/>
                </a:solidFill>
              </a:rPr>
            </a:br>
            <a:r>
              <a:rPr lang="es-MX" i="1" dirty="0">
                <a:solidFill>
                  <a:srgbClr val="000000"/>
                </a:solidFill>
              </a:rPr>
              <a:t>    </a:t>
            </a:r>
            <a:r>
              <a:rPr lang="es-MX" i="1" dirty="0" err="1">
                <a:solidFill>
                  <a:srgbClr val="882288"/>
                </a:solidFill>
              </a:rPr>
              <a:t>android:scrollbars</a:t>
            </a:r>
            <a:r>
              <a:rPr lang="es-MX" i="1" dirty="0">
                <a:solidFill>
                  <a:srgbClr val="666600"/>
                </a:solidFill>
              </a:rPr>
              <a:t>=</a:t>
            </a:r>
            <a:r>
              <a:rPr lang="es-MX" i="1" dirty="0">
                <a:solidFill>
                  <a:srgbClr val="880000"/>
                </a:solidFill>
              </a:rPr>
              <a:t>"vertical"</a:t>
            </a:r>
            <a:r>
              <a:rPr lang="es-MX" i="1" dirty="0">
                <a:solidFill>
                  <a:srgbClr val="000000"/>
                </a:solidFill>
              </a:rPr>
              <a:t/>
            </a:r>
            <a:br>
              <a:rPr lang="es-MX" i="1" dirty="0">
                <a:solidFill>
                  <a:srgbClr val="000000"/>
                </a:solidFill>
              </a:rPr>
            </a:br>
            <a:r>
              <a:rPr lang="es-MX" i="1" dirty="0">
                <a:solidFill>
                  <a:srgbClr val="000000"/>
                </a:solidFill>
              </a:rPr>
              <a:t>    </a:t>
            </a:r>
            <a:r>
              <a:rPr lang="es-MX" i="1" dirty="0" err="1">
                <a:solidFill>
                  <a:srgbClr val="882288"/>
                </a:solidFill>
              </a:rPr>
              <a:t>android:layout_width</a:t>
            </a:r>
            <a:r>
              <a:rPr lang="es-MX" i="1" dirty="0">
                <a:solidFill>
                  <a:srgbClr val="666600"/>
                </a:solidFill>
              </a:rPr>
              <a:t>=</a:t>
            </a:r>
            <a:r>
              <a:rPr lang="es-MX" i="1" dirty="0">
                <a:solidFill>
                  <a:srgbClr val="880000"/>
                </a:solidFill>
              </a:rPr>
              <a:t>"</a:t>
            </a:r>
            <a:r>
              <a:rPr lang="es-MX" i="1" dirty="0" err="1">
                <a:solidFill>
                  <a:srgbClr val="880000"/>
                </a:solidFill>
              </a:rPr>
              <a:t>match_parent</a:t>
            </a:r>
            <a:r>
              <a:rPr lang="es-MX" i="1" dirty="0">
                <a:solidFill>
                  <a:srgbClr val="880000"/>
                </a:solidFill>
              </a:rPr>
              <a:t>"</a:t>
            </a:r>
            <a:r>
              <a:rPr lang="es-MX" i="1" dirty="0">
                <a:solidFill>
                  <a:srgbClr val="000000"/>
                </a:solidFill>
              </a:rPr>
              <a:t/>
            </a:r>
            <a:br>
              <a:rPr lang="es-MX" i="1" dirty="0">
                <a:solidFill>
                  <a:srgbClr val="000000"/>
                </a:solidFill>
              </a:rPr>
            </a:br>
            <a:r>
              <a:rPr lang="es-MX" i="1" dirty="0">
                <a:solidFill>
                  <a:srgbClr val="000000"/>
                </a:solidFill>
              </a:rPr>
              <a:t>    </a:t>
            </a:r>
            <a:r>
              <a:rPr lang="es-MX" i="1" dirty="0" err="1">
                <a:solidFill>
                  <a:srgbClr val="882288"/>
                </a:solidFill>
              </a:rPr>
              <a:t>android:layout_height</a:t>
            </a:r>
            <a:r>
              <a:rPr lang="es-MX" i="1" dirty="0">
                <a:solidFill>
                  <a:srgbClr val="666600"/>
                </a:solidFill>
              </a:rPr>
              <a:t>=</a:t>
            </a:r>
            <a:r>
              <a:rPr lang="es-MX" i="1" dirty="0">
                <a:solidFill>
                  <a:srgbClr val="880000"/>
                </a:solidFill>
              </a:rPr>
              <a:t>"</a:t>
            </a:r>
            <a:r>
              <a:rPr lang="es-MX" i="1" dirty="0" err="1">
                <a:solidFill>
                  <a:srgbClr val="880000"/>
                </a:solidFill>
              </a:rPr>
              <a:t>match_parent</a:t>
            </a:r>
            <a:r>
              <a:rPr lang="es-MX" i="1" dirty="0">
                <a:solidFill>
                  <a:srgbClr val="880000"/>
                </a:solidFill>
              </a:rPr>
              <a:t>"</a:t>
            </a:r>
            <a:r>
              <a:rPr lang="es-MX" i="1" dirty="0">
                <a:solidFill>
                  <a:srgbClr val="000088"/>
                </a:solidFill>
              </a:rPr>
              <a:t>/&gt;</a:t>
            </a:r>
            <a:endParaRPr lang="es-MX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429" y="2938307"/>
            <a:ext cx="2297592" cy="39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59837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2400" b="1" dirty="0" smtClean="0"/>
              <a:t>Para su programación</a:t>
            </a:r>
            <a:r>
              <a:rPr lang="es-MX" sz="2400" b="1" dirty="0"/>
              <a:t> </a:t>
            </a:r>
            <a:r>
              <a:rPr lang="es-MX" sz="2400" b="1" dirty="0" smtClean="0"/>
              <a:t>necesitaremos:</a:t>
            </a:r>
          </a:p>
          <a:p>
            <a:r>
              <a:rPr lang="es-MX" sz="2000" dirty="0"/>
              <a:t> </a:t>
            </a:r>
            <a:r>
              <a:rPr lang="es-MX" sz="2000" dirty="0" err="1">
                <a:solidFill>
                  <a:srgbClr val="0070C0"/>
                </a:solidFill>
              </a:rPr>
              <a:t>private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dirty="0" err="1"/>
              <a:t>RecyclerView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7030A0"/>
                </a:solidFill>
              </a:rPr>
              <a:t>Lista</a:t>
            </a:r>
            <a:r>
              <a:rPr lang="es-MX" sz="2000" dirty="0"/>
              <a:t>;</a:t>
            </a:r>
          </a:p>
          <a:p>
            <a:r>
              <a:rPr lang="es-MX" sz="2000" dirty="0"/>
              <a:t> </a:t>
            </a:r>
            <a:r>
              <a:rPr lang="es-MX" sz="2000" dirty="0" err="1" smtClean="0">
                <a:solidFill>
                  <a:srgbClr val="0070C0"/>
                </a:solidFill>
              </a:rPr>
              <a:t>private</a:t>
            </a:r>
            <a:r>
              <a:rPr lang="es-MX" sz="2000" dirty="0" smtClean="0">
                <a:solidFill>
                  <a:srgbClr val="0070C0"/>
                </a:solidFill>
              </a:rPr>
              <a:t> </a:t>
            </a:r>
            <a:r>
              <a:rPr lang="es-MX" sz="2000" dirty="0" err="1"/>
              <a:t>RecyclerView.LayoutManager</a:t>
            </a:r>
            <a:r>
              <a:rPr lang="es-MX" sz="2000" dirty="0"/>
              <a:t> </a:t>
            </a:r>
            <a:r>
              <a:rPr lang="es-MX" sz="2000" dirty="0" err="1">
                <a:solidFill>
                  <a:srgbClr val="7030A0"/>
                </a:solidFill>
              </a:rPr>
              <a:t>layoutManager</a:t>
            </a:r>
            <a:r>
              <a:rPr lang="es-MX" sz="2000" dirty="0"/>
              <a:t>;</a:t>
            </a:r>
          </a:p>
          <a:p>
            <a:r>
              <a:rPr lang="es-MX" sz="2000" dirty="0"/>
              <a:t> </a:t>
            </a:r>
            <a:r>
              <a:rPr lang="es-MX" sz="2000" dirty="0" err="1" smtClean="0">
                <a:solidFill>
                  <a:srgbClr val="0070C0"/>
                </a:solidFill>
              </a:rPr>
              <a:t>private</a:t>
            </a:r>
            <a:r>
              <a:rPr lang="es-MX" sz="2000" dirty="0" smtClean="0">
                <a:solidFill>
                  <a:srgbClr val="0070C0"/>
                </a:solidFill>
              </a:rPr>
              <a:t> </a:t>
            </a:r>
            <a:r>
              <a:rPr lang="es-MX" sz="2000" dirty="0" err="1"/>
              <a:t>ListAdapter</a:t>
            </a:r>
            <a:r>
              <a:rPr lang="es-MX" sz="2000" dirty="0"/>
              <a:t> </a:t>
            </a:r>
            <a:r>
              <a:rPr lang="es-MX" sz="2000" dirty="0" err="1">
                <a:solidFill>
                  <a:srgbClr val="7030A0"/>
                </a:solidFill>
              </a:rPr>
              <a:t>adapter</a:t>
            </a:r>
            <a:r>
              <a:rPr lang="es-MX" sz="2000" dirty="0" smtClean="0"/>
              <a:t>;</a:t>
            </a:r>
          </a:p>
          <a:p>
            <a:endParaRPr lang="es-MX" sz="2000" dirty="0" smtClean="0"/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>
                <a:solidFill>
                  <a:srgbClr val="7030A0"/>
                </a:solidFill>
              </a:rPr>
              <a:t>Lista</a:t>
            </a:r>
            <a:r>
              <a:rPr lang="es-MX" sz="2000" dirty="0"/>
              <a:t> = (</a:t>
            </a:r>
            <a:r>
              <a:rPr lang="es-MX" sz="2000" dirty="0" err="1"/>
              <a:t>RecyclerView</a:t>
            </a:r>
            <a:r>
              <a:rPr lang="es-MX" sz="2000" dirty="0"/>
              <a:t>) </a:t>
            </a:r>
            <a:r>
              <a:rPr lang="es-MX" sz="2000" dirty="0" err="1"/>
              <a:t>findViewById</a:t>
            </a:r>
            <a:r>
              <a:rPr lang="es-MX" sz="2000" dirty="0"/>
              <a:t>(</a:t>
            </a:r>
            <a:r>
              <a:rPr lang="es-MX" sz="2000" dirty="0" err="1"/>
              <a:t>R.id.rvLista</a:t>
            </a:r>
            <a:r>
              <a:rPr lang="es-MX" sz="2000" dirty="0" smtClean="0"/>
              <a:t>);    </a:t>
            </a:r>
          </a:p>
          <a:p>
            <a:pPr marL="0" indent="0">
              <a:buNone/>
            </a:pPr>
            <a:r>
              <a:rPr lang="es-MX" sz="2000" dirty="0" smtClean="0"/>
              <a:t> </a:t>
            </a:r>
            <a:r>
              <a:rPr lang="es-MX" sz="2000" dirty="0" err="1">
                <a:solidFill>
                  <a:srgbClr val="7030A0"/>
                </a:solidFill>
              </a:rPr>
              <a:t>layoutManager</a:t>
            </a:r>
            <a:r>
              <a:rPr lang="es-MX" sz="2000" dirty="0">
                <a:solidFill>
                  <a:srgbClr val="7030A0"/>
                </a:solidFill>
              </a:rPr>
              <a:t> </a:t>
            </a:r>
            <a:r>
              <a:rPr lang="es-MX" sz="2000" dirty="0"/>
              <a:t>= new </a:t>
            </a:r>
            <a:r>
              <a:rPr lang="es-MX" sz="2000" dirty="0" err="1"/>
              <a:t>LinearLayoutManager</a:t>
            </a:r>
            <a:r>
              <a:rPr lang="es-MX" sz="2000" dirty="0"/>
              <a:t>(</a:t>
            </a:r>
            <a:r>
              <a:rPr lang="es-MX" sz="2000" dirty="0" err="1"/>
              <a:t>this</a:t>
            </a:r>
            <a:r>
              <a:rPr lang="es-MX" sz="2000" dirty="0" smtClean="0"/>
              <a:t>);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>
                <a:solidFill>
                  <a:srgbClr val="7030A0"/>
                </a:solidFill>
              </a:rPr>
              <a:t>Lista</a:t>
            </a:r>
            <a:r>
              <a:rPr lang="es-MX" sz="2000" dirty="0" err="1"/>
              <a:t>.setLayoutManager</a:t>
            </a:r>
            <a:r>
              <a:rPr lang="es-MX" sz="2000" dirty="0"/>
              <a:t>(</a:t>
            </a:r>
            <a:r>
              <a:rPr lang="es-MX" sz="2000" dirty="0" err="1"/>
              <a:t>layoutManager</a:t>
            </a:r>
            <a:r>
              <a:rPr lang="es-MX" sz="2000" dirty="0"/>
              <a:t>);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smtClean="0"/>
              <a:t>Para el adaptador necesitaremos que nuestra clase lista extienda de </a:t>
            </a:r>
            <a:r>
              <a:rPr lang="es-MX" sz="2400" b="1" dirty="0" err="1" smtClean="0"/>
              <a:t>RecyclerView.Adapter</a:t>
            </a:r>
            <a:r>
              <a:rPr lang="es-MX" sz="2400" b="1" dirty="0" smtClean="0"/>
              <a:t>&lt;VH&gt;:</a:t>
            </a:r>
          </a:p>
          <a:p>
            <a:pPr marL="0" indent="0">
              <a:buNone/>
            </a:pPr>
            <a:r>
              <a:rPr lang="es-MX" sz="2000" dirty="0" err="1">
                <a:solidFill>
                  <a:srgbClr val="0070C0"/>
                </a:solidFill>
              </a:rPr>
              <a:t>public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dirty="0" err="1">
                <a:solidFill>
                  <a:srgbClr val="0070C0"/>
                </a:solidFill>
              </a:rPr>
              <a:t>class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dirty="0" err="1"/>
              <a:t>ListAdapter</a:t>
            </a:r>
            <a:r>
              <a:rPr lang="es-MX" sz="2000" dirty="0"/>
              <a:t> </a:t>
            </a:r>
            <a:r>
              <a:rPr lang="es-MX" sz="2000" dirty="0" err="1">
                <a:solidFill>
                  <a:srgbClr val="0070C0"/>
                </a:solidFill>
              </a:rPr>
              <a:t>extends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dirty="0" err="1"/>
              <a:t>RecyclerView.Adapter</a:t>
            </a:r>
            <a:r>
              <a:rPr lang="es-MX" sz="2000" dirty="0"/>
              <a:t>&lt;</a:t>
            </a:r>
            <a:r>
              <a:rPr lang="es-MX" sz="2000" dirty="0" err="1"/>
              <a:t>ListAdapter.MyViewHolder</a:t>
            </a:r>
            <a:r>
              <a:rPr lang="es-MX" sz="2000" dirty="0"/>
              <a:t>&gt; </a:t>
            </a:r>
            <a:r>
              <a:rPr lang="es-MX" sz="2000" dirty="0" smtClean="0"/>
              <a:t> </a:t>
            </a:r>
            <a:endParaRPr lang="es-MX" sz="2000" dirty="0"/>
          </a:p>
          <a:p>
            <a:pPr marL="0" indent="0">
              <a:buNone/>
            </a:pPr>
            <a:r>
              <a:rPr lang="es-MX" sz="2400" b="1" dirty="0"/>
              <a:t>Que a su vez tendrá que implementar 3 métodos: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s-MX" sz="2000" dirty="0" err="1">
                <a:solidFill>
                  <a:srgbClr val="0070C0"/>
                </a:solidFill>
              </a:rPr>
              <a:t>public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MyViewHolder</a:t>
            </a:r>
            <a:r>
              <a:rPr lang="en-US" sz="2000" dirty="0" smtClean="0"/>
              <a:t> </a:t>
            </a:r>
            <a:r>
              <a:rPr lang="en-US" sz="2000" dirty="0" err="1"/>
              <a:t>onCreateViewHolder</a:t>
            </a:r>
            <a:r>
              <a:rPr lang="en-US" sz="2000" dirty="0"/>
              <a:t>(</a:t>
            </a:r>
            <a:r>
              <a:rPr lang="en-US" sz="2000" dirty="0" err="1"/>
              <a:t>ViewGroup</a:t>
            </a:r>
            <a:r>
              <a:rPr lang="en-US" sz="2000" dirty="0"/>
              <a:t> parent,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viewType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Llamado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cuando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RecyclerView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necesita</a:t>
            </a:r>
            <a:r>
              <a:rPr lang="en-US" sz="2000" dirty="0" smtClean="0">
                <a:solidFill>
                  <a:srgbClr val="00B050"/>
                </a:solidFill>
              </a:rPr>
              <a:t> un Nuevo view y sera </a:t>
            </a:r>
            <a:r>
              <a:rPr lang="en-US" sz="2000" dirty="0" err="1" smtClean="0">
                <a:solidFill>
                  <a:srgbClr val="00B050"/>
                </a:solidFill>
              </a:rPr>
              <a:t>unsado</a:t>
            </a:r>
            <a:r>
              <a:rPr lang="en-US" sz="2000" dirty="0" smtClean="0">
                <a:solidFill>
                  <a:srgbClr val="00B050"/>
                </a:solidFill>
              </a:rPr>
              <a:t> para </a:t>
            </a:r>
            <a:r>
              <a:rPr lang="en-US" sz="2000" dirty="0" err="1" smtClean="0">
                <a:solidFill>
                  <a:srgbClr val="00B050"/>
                </a:solidFill>
              </a:rPr>
              <a:t>desplegar</a:t>
            </a:r>
            <a:r>
              <a:rPr lang="en-US" sz="2000" dirty="0" smtClean="0">
                <a:solidFill>
                  <a:srgbClr val="00B050"/>
                </a:solidFill>
              </a:rPr>
              <a:t> items del </a:t>
            </a:r>
            <a:r>
              <a:rPr lang="en-US" sz="2000" dirty="0" err="1" smtClean="0">
                <a:solidFill>
                  <a:srgbClr val="00B050"/>
                </a:solidFill>
              </a:rPr>
              <a:t>adaptador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usando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onBindHolder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}</a:t>
            </a:r>
          </a:p>
          <a:p>
            <a:pPr marL="0" indent="0">
              <a:buNone/>
            </a:pPr>
            <a:r>
              <a:rPr lang="da-DK" sz="2000" dirty="0"/>
              <a:t> </a:t>
            </a:r>
            <a:r>
              <a:rPr lang="es-MX" sz="2000" dirty="0" err="1">
                <a:solidFill>
                  <a:srgbClr val="0070C0"/>
                </a:solidFill>
              </a:rPr>
              <a:t>public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da-DK" sz="2000" dirty="0" smtClean="0"/>
              <a:t>void </a:t>
            </a:r>
            <a:r>
              <a:rPr lang="da-DK" sz="2000" dirty="0"/>
              <a:t>onBindViewHolder(MyViewHolder holder, int position</a:t>
            </a:r>
            <a:r>
              <a:rPr lang="da-DK" sz="2000" dirty="0" smtClean="0"/>
              <a:t>){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B050"/>
                </a:solidFill>
              </a:rPr>
              <a:t>//Llamado por RecyclerView para desplegar el dato en la posicion especifica, este metodo actualiza el contenido del item</a:t>
            </a:r>
          </a:p>
          <a:p>
            <a:pPr marL="0" indent="0">
              <a:buNone/>
            </a:pPr>
            <a:r>
              <a:rPr lang="da-DK" sz="2000" dirty="0" smtClean="0"/>
              <a:t>}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err="1">
                <a:solidFill>
                  <a:srgbClr val="0070C0"/>
                </a:solidFill>
              </a:rPr>
              <a:t>public</a:t>
            </a:r>
            <a:r>
              <a:rPr lang="es-MX" sz="2000" dirty="0">
                <a:solidFill>
                  <a:srgbClr val="0070C0"/>
                </a:solidFill>
              </a:rPr>
              <a:t> </a:t>
            </a:r>
            <a:r>
              <a:rPr lang="es-MX" sz="2000" dirty="0" err="1" smtClean="0"/>
              <a:t>int</a:t>
            </a:r>
            <a:r>
              <a:rPr lang="es-MX" sz="2000" dirty="0" smtClean="0"/>
              <a:t> </a:t>
            </a:r>
            <a:r>
              <a:rPr lang="es-MX" sz="2000" dirty="0" err="1"/>
              <a:t>getItemCount</a:t>
            </a:r>
            <a:r>
              <a:rPr lang="es-MX" sz="2000" dirty="0"/>
              <a:t>() </a:t>
            </a:r>
            <a:r>
              <a:rPr lang="es-MX" sz="2000" dirty="0" smtClean="0"/>
              <a:t>{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rgbClr val="00B050"/>
                </a:solidFill>
              </a:rPr>
              <a:t>//Regresa el total de ítems </a:t>
            </a:r>
          </a:p>
          <a:p>
            <a:pPr marL="0" indent="0">
              <a:buNone/>
            </a:pPr>
            <a:r>
              <a:rPr lang="es-MX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695</Words>
  <Application>Microsoft Office PowerPoint</Application>
  <PresentationFormat>Panorámica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Android 5 Material Design</vt:lpstr>
      <vt:lpstr>Índice </vt:lpstr>
      <vt:lpstr>¿Qué es Material Design?</vt:lpstr>
      <vt:lpstr>Usando Material Theme </vt:lpstr>
      <vt:lpstr>Toolbar</vt:lpstr>
      <vt:lpstr>Navigation Drawer </vt:lpstr>
      <vt:lpstr>Presentación de PowerPoint</vt:lpstr>
      <vt:lpstr>RecyclerView</vt:lpstr>
      <vt:lpstr>Presentación de PowerPoint</vt:lpstr>
      <vt:lpstr>Floating Action Button</vt:lpstr>
      <vt:lpstr>Swipe to Refresh</vt:lpstr>
      <vt:lpstr>Cards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5 Material Design</dc:title>
  <dc:creator>Becario</dc:creator>
  <cp:lastModifiedBy>Becario</cp:lastModifiedBy>
  <cp:revision>30</cp:revision>
  <dcterms:created xsi:type="dcterms:W3CDTF">2015-03-20T20:42:37Z</dcterms:created>
  <dcterms:modified xsi:type="dcterms:W3CDTF">2015-03-27T16:16:41Z</dcterms:modified>
</cp:coreProperties>
</file>