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70" r:id="rId4"/>
    <p:sldId id="264" r:id="rId5"/>
    <p:sldId id="272" r:id="rId6"/>
    <p:sldId id="271" r:id="rId7"/>
    <p:sldId id="259" r:id="rId8"/>
    <p:sldId id="256" r:id="rId9"/>
    <p:sldId id="257" r:id="rId10"/>
    <p:sldId id="269" r:id="rId11"/>
    <p:sldId id="268" r:id="rId12"/>
    <p:sldId id="260" r:id="rId13"/>
    <p:sldId id="261" r:id="rId14"/>
    <p:sldId id="262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ad\Desktop\notebooks\rmg_data\RMG_treand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mahad\Desktop\notebooks\rmg_data\RMG_treand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mahad\Desktop\notebooks\rmg_data\RMG_treand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mahad\Desktop\notebooks\rmg_data\RMG_treand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mahad\Desktop\notebooks\rmg_data\RMG_trean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Export share %(</a:t>
            </a:r>
            <a:r>
              <a:rPr lang="en-US" dirty="0" err="1"/>
              <a:t>bangladesh</a:t>
            </a:r>
            <a:r>
              <a:rPr lang="en-US" baseline="0" dirty="0"/>
              <a:t> bank)</a:t>
            </a:r>
            <a:endParaRPr lang="en-US" dirty="0"/>
          </a:p>
        </c:rich>
      </c:tx>
      <c:layout>
        <c:manualLayout>
          <c:xMode val="edge"/>
          <c:yMode val="edge"/>
          <c:x val="0.35461458333333334"/>
          <c:y val="0.9314901054939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874097769028878E-2"/>
          <c:y val="3.0254995247045276E-2"/>
          <c:w val="0.95170923556430442"/>
          <c:h val="0.82939059998699516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GDP_share!$A$5:$A$21</c:f>
              <c:strCache>
                <c:ptCount val="17"/>
                <c:pt idx="0">
                  <c:v>FY11</c:v>
                </c:pt>
                <c:pt idx="1">
                  <c:v>FY12</c:v>
                </c:pt>
                <c:pt idx="2">
                  <c:v>FY13</c:v>
                </c:pt>
                <c:pt idx="3">
                  <c:v>FY14</c:v>
                </c:pt>
                <c:pt idx="4">
                  <c:v>FY15</c:v>
                </c:pt>
                <c:pt idx="5">
                  <c:v>FY 16</c:v>
                </c:pt>
                <c:pt idx="6">
                  <c:v>FY17</c:v>
                </c:pt>
                <c:pt idx="7">
                  <c:v>FY18</c:v>
                </c:pt>
                <c:pt idx="8">
                  <c:v>FY'19</c:v>
                </c:pt>
                <c:pt idx="9">
                  <c:v>Jul-Sep FY20</c:v>
                </c:pt>
                <c:pt idx="10">
                  <c:v>Oct-Dec FY20</c:v>
                </c:pt>
                <c:pt idx="11">
                  <c:v>Jan-Mar FY20</c:v>
                </c:pt>
                <c:pt idx="12">
                  <c:v>Apr-Jun FY20</c:v>
                </c:pt>
                <c:pt idx="13">
                  <c:v>FY'20</c:v>
                </c:pt>
                <c:pt idx="14">
                  <c:v>Jul-Sep FY21</c:v>
                </c:pt>
                <c:pt idx="15">
                  <c:v>Oct-Dec FY21</c:v>
                </c:pt>
                <c:pt idx="16">
                  <c:v>Jan-Mar FY21</c:v>
                </c:pt>
              </c:strCache>
            </c:strRef>
          </c:cat>
          <c:val>
            <c:numRef>
              <c:f>GDP_share!$L$5:$L$21</c:f>
              <c:numCache>
                <c:formatCode>0.00</c:formatCode>
                <c:ptCount val="17"/>
                <c:pt idx="0">
                  <c:v>78.150000000000006</c:v>
                </c:pt>
                <c:pt idx="1">
                  <c:v>78.599999999999994</c:v>
                </c:pt>
                <c:pt idx="2">
                  <c:v>79.61</c:v>
                </c:pt>
                <c:pt idx="3">
                  <c:v>81.16</c:v>
                </c:pt>
                <c:pt idx="4">
                  <c:v>81.680000000000007</c:v>
                </c:pt>
                <c:pt idx="5">
                  <c:v>82.05</c:v>
                </c:pt>
                <c:pt idx="6">
                  <c:v>81.23</c:v>
                </c:pt>
                <c:pt idx="7">
                  <c:v>83.49</c:v>
                </c:pt>
                <c:pt idx="8">
                  <c:v>84.21</c:v>
                </c:pt>
                <c:pt idx="9">
                  <c:v>83.52</c:v>
                </c:pt>
                <c:pt idx="10">
                  <c:v>82.52</c:v>
                </c:pt>
                <c:pt idx="11">
                  <c:v>83.54</c:v>
                </c:pt>
                <c:pt idx="12">
                  <c:v>81.81</c:v>
                </c:pt>
                <c:pt idx="13">
                  <c:v>83</c:v>
                </c:pt>
                <c:pt idx="14">
                  <c:v>82.11</c:v>
                </c:pt>
                <c:pt idx="15">
                  <c:v>79.459999999999994</c:v>
                </c:pt>
                <c:pt idx="16">
                  <c:v>81.84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7-404F-B740-12B4CE0C70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017671776"/>
        <c:axId val="1017674272"/>
      </c:barChart>
      <c:catAx>
        <c:axId val="101767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674272"/>
        <c:crosses val="autoZero"/>
        <c:auto val="1"/>
        <c:lblAlgn val="ctr"/>
        <c:lblOffset val="100"/>
        <c:noMultiLvlLbl val="0"/>
      </c:catAx>
      <c:valAx>
        <c:axId val="1017674272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671776"/>
        <c:crosses val="autoZero"/>
        <c:crossBetween val="between"/>
      </c:valAx>
      <c:spPr>
        <a:noFill/>
        <a:ln>
          <a:solidFill>
            <a:schemeClr val="bg2">
              <a:lumMod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5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Yearly Export </a:t>
            </a:r>
          </a:p>
        </c:rich>
      </c:tx>
      <c:layout>
        <c:manualLayout>
          <c:xMode val="edge"/>
          <c:yMode val="edge"/>
          <c:x val="0.43998958333333332"/>
          <c:y val="0.929442028847855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327345800524936E-2"/>
          <c:y val="7.763207637715841E-2"/>
          <c:w val="0.92613098753280843"/>
          <c:h val="0.78244750461767787"/>
        </c:manualLayout>
      </c:layout>
      <c:lineChart>
        <c:grouping val="standard"/>
        <c:varyColors val="0"/>
        <c:ser>
          <c:idx val="0"/>
          <c:order val="0"/>
          <c:tx>
            <c:strRef>
              <c:f>yearly_export!$B$1</c:f>
              <c:strCache>
                <c:ptCount val="1"/>
                <c:pt idx="0">
                  <c:v> Woven 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yearly_export!$A$2:$A$29</c:f>
              <c:numCache>
                <c:formatCode>General</c:formatCode>
                <c:ptCount val="28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2021</c:v>
                </c:pt>
              </c:numCache>
            </c:numRef>
          </c:cat>
          <c:val>
            <c:numRef>
              <c:f>yearly_export!$B$2:$B$29</c:f>
              <c:numCache>
                <c:formatCode>_("$"* #,##0.00_);_("$"* \(#,##0.00\);_("$"* "-"??_);_(@_)</c:formatCode>
                <c:ptCount val="28"/>
                <c:pt idx="0">
                  <c:v>1544.89</c:v>
                </c:pt>
                <c:pt idx="1">
                  <c:v>1976.4</c:v>
                </c:pt>
                <c:pt idx="2">
                  <c:v>1942.37</c:v>
                </c:pt>
                <c:pt idx="3">
                  <c:v>2621.33</c:v>
                </c:pt>
                <c:pt idx="4">
                  <c:v>2871.06</c:v>
                </c:pt>
                <c:pt idx="5">
                  <c:v>2987.73</c:v>
                </c:pt>
                <c:pt idx="6">
                  <c:v>3376.49</c:v>
                </c:pt>
                <c:pt idx="7">
                  <c:v>3162.28</c:v>
                </c:pt>
                <c:pt idx="8">
                  <c:v>3076.28</c:v>
                </c:pt>
                <c:pt idx="9">
                  <c:v>3398.84</c:v>
                </c:pt>
                <c:pt idx="10">
                  <c:v>3686.78</c:v>
                </c:pt>
                <c:pt idx="11">
                  <c:v>3689.6</c:v>
                </c:pt>
                <c:pt idx="12">
                  <c:v>4544.83</c:v>
                </c:pt>
                <c:pt idx="13">
                  <c:v>4608.3999999999996</c:v>
                </c:pt>
                <c:pt idx="14">
                  <c:v>5655.5</c:v>
                </c:pt>
                <c:pt idx="15">
                  <c:v>5695.88</c:v>
                </c:pt>
                <c:pt idx="16">
                  <c:v>7067.34</c:v>
                </c:pt>
                <c:pt idx="17">
                  <c:v>9252.7999999999993</c:v>
                </c:pt>
                <c:pt idx="18">
                  <c:v>10117.43</c:v>
                </c:pt>
                <c:pt idx="19">
                  <c:v>12052.3</c:v>
                </c:pt>
                <c:pt idx="20">
                  <c:v>12421.26</c:v>
                </c:pt>
                <c:pt idx="21">
                  <c:v>13805.44</c:v>
                </c:pt>
                <c:pt idx="22">
                  <c:v>14931.33</c:v>
                </c:pt>
                <c:pt idx="23">
                  <c:v>14673.99</c:v>
                </c:pt>
                <c:pt idx="24">
                  <c:v>16681.04</c:v>
                </c:pt>
                <c:pt idx="25">
                  <c:v>16630.64</c:v>
                </c:pt>
                <c:pt idx="26">
                  <c:v>13242.36</c:v>
                </c:pt>
                <c:pt idx="27">
                  <c:v>16216.38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5A-4040-9EEE-0CCE03FD4ED9}"/>
            </c:ext>
          </c:extLst>
        </c:ser>
        <c:ser>
          <c:idx val="1"/>
          <c:order val="1"/>
          <c:tx>
            <c:strRef>
              <c:f>yearly_export!$C$1</c:f>
              <c:strCache>
                <c:ptCount val="1"/>
                <c:pt idx="0">
                  <c:v> Knit 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yearly_export!$A$2:$A$29</c:f>
              <c:numCache>
                <c:formatCode>General</c:formatCode>
                <c:ptCount val="28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2021</c:v>
                </c:pt>
              </c:numCache>
            </c:numRef>
          </c:cat>
          <c:val>
            <c:numRef>
              <c:f>yearly_export!$C$2:$C$29</c:f>
              <c:numCache>
                <c:formatCode>_("$"* #,##0.00_);_("$"* \(#,##0.00\);_("$"* "-"??_);_(@_)</c:formatCode>
                <c:ptCount val="28"/>
                <c:pt idx="0">
                  <c:v>341.53</c:v>
                </c:pt>
                <c:pt idx="1">
                  <c:v>512.17999999999995</c:v>
                </c:pt>
                <c:pt idx="2">
                  <c:v>686.27</c:v>
                </c:pt>
                <c:pt idx="3">
                  <c:v>810.49</c:v>
                </c:pt>
                <c:pt idx="4">
                  <c:v>976.29</c:v>
                </c:pt>
                <c:pt idx="5">
                  <c:v>1169.9000000000001</c:v>
                </c:pt>
                <c:pt idx="6">
                  <c:v>1448.22</c:v>
                </c:pt>
                <c:pt idx="7">
                  <c:v>1432.72</c:v>
                </c:pt>
                <c:pt idx="8">
                  <c:v>1573.4</c:v>
                </c:pt>
                <c:pt idx="9">
                  <c:v>1850.36</c:v>
                </c:pt>
                <c:pt idx="10">
                  <c:v>2532.62</c:v>
                </c:pt>
                <c:pt idx="11">
                  <c:v>3210.48</c:v>
                </c:pt>
                <c:pt idx="12">
                  <c:v>4388.67</c:v>
                </c:pt>
                <c:pt idx="13">
                  <c:v>4741.93</c:v>
                </c:pt>
                <c:pt idx="14">
                  <c:v>6223.42</c:v>
                </c:pt>
                <c:pt idx="15">
                  <c:v>6194.61</c:v>
                </c:pt>
                <c:pt idx="16">
                  <c:v>7787.26</c:v>
                </c:pt>
                <c:pt idx="17">
                  <c:v>9961.67</c:v>
                </c:pt>
                <c:pt idx="18">
                  <c:v>9670.7099999999991</c:v>
                </c:pt>
                <c:pt idx="19">
                  <c:v>11448.68</c:v>
                </c:pt>
                <c:pt idx="20">
                  <c:v>12162.7</c:v>
                </c:pt>
                <c:pt idx="21">
                  <c:v>12797.26</c:v>
                </c:pt>
                <c:pt idx="22">
                  <c:v>13736.95</c:v>
                </c:pt>
                <c:pt idx="23">
                  <c:v>14538.94</c:v>
                </c:pt>
                <c:pt idx="24">
                  <c:v>16245.84</c:v>
                </c:pt>
                <c:pt idx="25">
                  <c:v>16441.740000000002</c:v>
                </c:pt>
                <c:pt idx="26">
                  <c:v>14228.37</c:v>
                </c:pt>
                <c:pt idx="27">
                  <c:v>19595.490000000002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5A-4040-9EEE-0CCE03FD4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3883984"/>
        <c:axId val="1013888144"/>
      </c:lineChart>
      <c:catAx>
        <c:axId val="10138839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888144"/>
        <c:crosses val="autoZero"/>
        <c:auto val="1"/>
        <c:lblAlgn val="ctr"/>
        <c:lblOffset val="100"/>
        <c:noMultiLvlLbl val="0"/>
      </c:catAx>
      <c:valAx>
        <c:axId val="10138881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88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051837270341177E-2"/>
          <c:y val="0.12796667230314429"/>
          <c:w val="0.12081299212598426"/>
          <c:h val="4.28536721678282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50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Export (Expected vs Actual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historycal_export!$C$2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historycal_export!$A$3:$A$19</c:f>
              <c:strCache>
                <c:ptCount val="17"/>
                <c:pt idx="0">
                  <c:v>FY11</c:v>
                </c:pt>
                <c:pt idx="1">
                  <c:v>FY12</c:v>
                </c:pt>
                <c:pt idx="2">
                  <c:v>FY13</c:v>
                </c:pt>
                <c:pt idx="3">
                  <c:v>FY14</c:v>
                </c:pt>
                <c:pt idx="4">
                  <c:v>FY15</c:v>
                </c:pt>
                <c:pt idx="5">
                  <c:v>FY 16</c:v>
                </c:pt>
                <c:pt idx="6">
                  <c:v>FY17</c:v>
                </c:pt>
                <c:pt idx="7">
                  <c:v>FY18</c:v>
                </c:pt>
                <c:pt idx="8">
                  <c:v>FY'19</c:v>
                </c:pt>
                <c:pt idx="9">
                  <c:v>FY20</c:v>
                </c:pt>
                <c:pt idx="10">
                  <c:v>FY20</c:v>
                </c:pt>
                <c:pt idx="11">
                  <c:v> FY20</c:v>
                </c:pt>
                <c:pt idx="12">
                  <c:v>FY20</c:v>
                </c:pt>
                <c:pt idx="13">
                  <c:v>FY'20</c:v>
                </c:pt>
                <c:pt idx="14">
                  <c:v> FY21</c:v>
                </c:pt>
                <c:pt idx="15">
                  <c:v> FY21</c:v>
                </c:pt>
                <c:pt idx="16">
                  <c:v> FY21</c:v>
                </c:pt>
              </c:strCache>
            </c:strRef>
          </c:cat>
          <c:val>
            <c:numRef>
              <c:f>historycal_export!$C$3:$C$19</c:f>
              <c:numCache>
                <c:formatCode>General</c:formatCode>
                <c:ptCount val="17"/>
                <c:pt idx="0">
                  <c:v>6614.77</c:v>
                </c:pt>
                <c:pt idx="1">
                  <c:v>9559.98</c:v>
                </c:pt>
                <c:pt idx="2">
                  <c:v>10927.37</c:v>
                </c:pt>
                <c:pt idx="3">
                  <c:v>12571.46</c:v>
                </c:pt>
                <c:pt idx="4">
                  <c:v>13681.77</c:v>
                </c:pt>
                <c:pt idx="5">
                  <c:v>14105.42</c:v>
                </c:pt>
                <c:pt idx="6">
                  <c:v>16210</c:v>
                </c:pt>
                <c:pt idx="7">
                  <c:v>15060</c:v>
                </c:pt>
                <c:pt idx="8">
                  <c:v>16539</c:v>
                </c:pt>
                <c:pt idx="9">
                  <c:v>4612.95</c:v>
                </c:pt>
                <c:pt idx="10">
                  <c:v>4797.1000000000004</c:v>
                </c:pt>
                <c:pt idx="11">
                  <c:v>5004.21</c:v>
                </c:pt>
                <c:pt idx="12">
                  <c:v>4935.74</c:v>
                </c:pt>
                <c:pt idx="13">
                  <c:v>19350</c:v>
                </c:pt>
                <c:pt idx="14">
                  <c:v>4025.39</c:v>
                </c:pt>
                <c:pt idx="15">
                  <c:v>4173.74</c:v>
                </c:pt>
                <c:pt idx="16">
                  <c:v>4418.3500000000004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9-4873-AD44-A0E2960275E5}"/>
            </c:ext>
          </c:extLst>
        </c:ser>
        <c:ser>
          <c:idx val="1"/>
          <c:order val="1"/>
          <c:tx>
            <c:strRef>
              <c:f>historycal_export!$D$2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historycal_export!$A$3:$A$19</c:f>
              <c:strCache>
                <c:ptCount val="17"/>
                <c:pt idx="0">
                  <c:v>FY11</c:v>
                </c:pt>
                <c:pt idx="1">
                  <c:v>FY12</c:v>
                </c:pt>
                <c:pt idx="2">
                  <c:v>FY13</c:v>
                </c:pt>
                <c:pt idx="3">
                  <c:v>FY14</c:v>
                </c:pt>
                <c:pt idx="4">
                  <c:v>FY15</c:v>
                </c:pt>
                <c:pt idx="5">
                  <c:v>FY 16</c:v>
                </c:pt>
                <c:pt idx="6">
                  <c:v>FY17</c:v>
                </c:pt>
                <c:pt idx="7">
                  <c:v>FY18</c:v>
                </c:pt>
                <c:pt idx="8">
                  <c:v>FY'19</c:v>
                </c:pt>
                <c:pt idx="9">
                  <c:v>FY20</c:v>
                </c:pt>
                <c:pt idx="10">
                  <c:v>FY20</c:v>
                </c:pt>
                <c:pt idx="11">
                  <c:v> FY20</c:v>
                </c:pt>
                <c:pt idx="12">
                  <c:v>FY20</c:v>
                </c:pt>
                <c:pt idx="13">
                  <c:v>FY'20</c:v>
                </c:pt>
                <c:pt idx="14">
                  <c:v> FY21</c:v>
                </c:pt>
                <c:pt idx="15">
                  <c:v> FY21</c:v>
                </c:pt>
                <c:pt idx="16">
                  <c:v> FY21</c:v>
                </c:pt>
              </c:strCache>
            </c:strRef>
          </c:cat>
          <c:val>
            <c:numRef>
              <c:f>historycal_export!$D$3:$D$19</c:f>
              <c:numCache>
                <c:formatCode>General</c:formatCode>
                <c:ptCount val="17"/>
                <c:pt idx="0">
                  <c:v>8432.4</c:v>
                </c:pt>
                <c:pt idx="1">
                  <c:v>9603.34</c:v>
                </c:pt>
                <c:pt idx="2">
                  <c:v>11039.85</c:v>
                </c:pt>
                <c:pt idx="3">
                  <c:v>12442.07</c:v>
                </c:pt>
                <c:pt idx="4">
                  <c:v>13064.61</c:v>
                </c:pt>
                <c:pt idx="5">
                  <c:v>14738.74</c:v>
                </c:pt>
                <c:pt idx="6">
                  <c:v>14392.59</c:v>
                </c:pt>
                <c:pt idx="7">
                  <c:v>15426.25</c:v>
                </c:pt>
                <c:pt idx="8">
                  <c:v>17244.73</c:v>
                </c:pt>
                <c:pt idx="9">
                  <c:v>3887.34</c:v>
                </c:pt>
                <c:pt idx="10">
                  <c:v>3930.88</c:v>
                </c:pt>
                <c:pt idx="11">
                  <c:v>4330.95</c:v>
                </c:pt>
                <c:pt idx="12">
                  <c:v>1892.02</c:v>
                </c:pt>
                <c:pt idx="13">
                  <c:v>14041.19</c:v>
                </c:pt>
                <c:pt idx="14">
                  <c:v>3662.72</c:v>
                </c:pt>
                <c:pt idx="15">
                  <c:v>3356.67</c:v>
                </c:pt>
                <c:pt idx="16">
                  <c:v>3814.35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9-4873-AD44-A0E296027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765104"/>
        <c:axId val="1874769264"/>
      </c:barChart>
      <c:catAx>
        <c:axId val="187476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769264"/>
        <c:crosses val="autoZero"/>
        <c:auto val="1"/>
        <c:lblAlgn val="ctr"/>
        <c:lblOffset val="100"/>
        <c:noMultiLvlLbl val="0"/>
      </c:catAx>
      <c:valAx>
        <c:axId val="187476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76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'Table 4'!$B$1</c:f>
              <c:strCache>
                <c:ptCount val="1"/>
                <c:pt idx="0">
                  <c:v>RMGA/ Export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'Table 4'!$A$2:$A$14</c:f>
              <c:strCache>
                <c:ptCount val="13"/>
                <c:pt idx="0">
                  <c:v>Jan-Mar FY18</c:v>
                </c:pt>
                <c:pt idx="1">
                  <c:v>Apr-Jun FY18</c:v>
                </c:pt>
                <c:pt idx="2">
                  <c:v>Jul-Sep FY19</c:v>
                </c:pt>
                <c:pt idx="3">
                  <c:v>Oct-Dec FY19</c:v>
                </c:pt>
                <c:pt idx="4">
                  <c:v>Jan-Mar FY19</c:v>
                </c:pt>
                <c:pt idx="5">
                  <c:v>Apr-Jun FY19</c:v>
                </c:pt>
                <c:pt idx="6">
                  <c:v>Jul-Sep FY20</c:v>
                </c:pt>
                <c:pt idx="7">
                  <c:v>Oct-Dec FY20</c:v>
                </c:pt>
                <c:pt idx="8">
                  <c:v>Jan-Mar FY20</c:v>
                </c:pt>
                <c:pt idx="9">
                  <c:v>Apr-Jun FY20</c:v>
                </c:pt>
                <c:pt idx="10">
                  <c:v>Jul-Sep FY21</c:v>
                </c:pt>
                <c:pt idx="11">
                  <c:v>Oct-Dec FY21</c:v>
                </c:pt>
                <c:pt idx="12">
                  <c:v>Jan-Mar FY21</c:v>
                </c:pt>
              </c:strCache>
            </c:strRef>
          </c:cat>
          <c:val>
            <c:numRef>
              <c:f>'Table 4'!$B$2:$B$14</c:f>
              <c:numCache>
                <c:formatCode>0.00</c:formatCode>
                <c:ptCount val="13"/>
                <c:pt idx="0">
                  <c:v>8061.65</c:v>
                </c:pt>
                <c:pt idx="1">
                  <c:v>7780.32</c:v>
                </c:pt>
                <c:pt idx="2">
                  <c:v>8191.67</c:v>
                </c:pt>
                <c:pt idx="3">
                  <c:v>8893.24</c:v>
                </c:pt>
                <c:pt idx="4">
                  <c:v>8866.51</c:v>
                </c:pt>
                <c:pt idx="5">
                  <c:v>8181.85</c:v>
                </c:pt>
                <c:pt idx="6">
                  <c:v>8057.56</c:v>
                </c:pt>
                <c:pt idx="7">
                  <c:v>7966.46</c:v>
                </c:pt>
                <c:pt idx="8">
                  <c:v>8079.7</c:v>
                </c:pt>
                <c:pt idx="9">
                  <c:v>3845.47</c:v>
                </c:pt>
                <c:pt idx="10">
                  <c:v>8126.38</c:v>
                </c:pt>
                <c:pt idx="11">
                  <c:v>7419.18</c:v>
                </c:pt>
                <c:pt idx="12">
                  <c:v>7942.36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7-471C-B573-43CE12CDE47E}"/>
            </c:ext>
          </c:extLst>
        </c:ser>
        <c:ser>
          <c:idx val="1"/>
          <c:order val="1"/>
          <c:tx>
            <c:strRef>
              <c:f>'Table 4'!$C$1</c:f>
              <c:strCache>
                <c:ptCount val="1"/>
                <c:pt idx="0">
                  <c:v>Raw Materials Import B/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'Table 4'!$A$2:$A$14</c:f>
              <c:strCache>
                <c:ptCount val="13"/>
                <c:pt idx="0">
                  <c:v>Jan-Mar FY18</c:v>
                </c:pt>
                <c:pt idx="1">
                  <c:v>Apr-Jun FY18</c:v>
                </c:pt>
                <c:pt idx="2">
                  <c:v>Jul-Sep FY19</c:v>
                </c:pt>
                <c:pt idx="3">
                  <c:v>Oct-Dec FY19</c:v>
                </c:pt>
                <c:pt idx="4">
                  <c:v>Jan-Mar FY19</c:v>
                </c:pt>
                <c:pt idx="5">
                  <c:v>Apr-Jun FY19</c:v>
                </c:pt>
                <c:pt idx="6">
                  <c:v>Jul-Sep FY20</c:v>
                </c:pt>
                <c:pt idx="7">
                  <c:v>Oct-Dec FY20</c:v>
                </c:pt>
                <c:pt idx="8">
                  <c:v>Jan-Mar FY20</c:v>
                </c:pt>
                <c:pt idx="9">
                  <c:v>Apr-Jun FY20</c:v>
                </c:pt>
                <c:pt idx="10">
                  <c:v>Jul-Sep FY21</c:v>
                </c:pt>
                <c:pt idx="11">
                  <c:v>Oct-Dec FY21</c:v>
                </c:pt>
                <c:pt idx="12">
                  <c:v>Jan-Mar FY21</c:v>
                </c:pt>
              </c:strCache>
            </c:strRef>
          </c:cat>
          <c:val>
            <c:numRef>
              <c:f>'Table 4'!$C$2:$C$14</c:f>
              <c:numCache>
                <c:formatCode>0.00</c:formatCode>
                <c:ptCount val="13"/>
                <c:pt idx="0">
                  <c:v>3172.35</c:v>
                </c:pt>
                <c:pt idx="1">
                  <c:v>3137.07</c:v>
                </c:pt>
                <c:pt idx="2">
                  <c:v>3240.83</c:v>
                </c:pt>
                <c:pt idx="3">
                  <c:v>3040.68</c:v>
                </c:pt>
                <c:pt idx="4">
                  <c:v>3088.16</c:v>
                </c:pt>
                <c:pt idx="5">
                  <c:v>2808.64</c:v>
                </c:pt>
                <c:pt idx="6">
                  <c:v>3349.17</c:v>
                </c:pt>
                <c:pt idx="7">
                  <c:v>3201.95</c:v>
                </c:pt>
                <c:pt idx="8">
                  <c:v>3427.93</c:v>
                </c:pt>
                <c:pt idx="9">
                  <c:v>2290.85</c:v>
                </c:pt>
                <c:pt idx="10">
                  <c:v>2845.83</c:v>
                </c:pt>
                <c:pt idx="11">
                  <c:v>2847.81</c:v>
                </c:pt>
                <c:pt idx="12">
                  <c:v>3366.55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7-471C-B573-43CE12CDE47E}"/>
            </c:ext>
          </c:extLst>
        </c:ser>
        <c:ser>
          <c:idx val="3"/>
          <c:order val="3"/>
          <c:tx>
            <c:strRef>
              <c:f>'Table 4'!$E$1</c:f>
              <c:strCache>
                <c:ptCount val="1"/>
                <c:pt idx="0">
                  <c:v>Net export in RMG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'Table 4'!$A$2:$A$14</c:f>
              <c:strCache>
                <c:ptCount val="13"/>
                <c:pt idx="0">
                  <c:v>Jan-Mar FY18</c:v>
                </c:pt>
                <c:pt idx="1">
                  <c:v>Apr-Jun FY18</c:v>
                </c:pt>
                <c:pt idx="2">
                  <c:v>Jul-Sep FY19</c:v>
                </c:pt>
                <c:pt idx="3">
                  <c:v>Oct-Dec FY19</c:v>
                </c:pt>
                <c:pt idx="4">
                  <c:v>Jan-Mar FY19</c:v>
                </c:pt>
                <c:pt idx="5">
                  <c:v>Apr-Jun FY19</c:v>
                </c:pt>
                <c:pt idx="6">
                  <c:v>Jul-Sep FY20</c:v>
                </c:pt>
                <c:pt idx="7">
                  <c:v>Oct-Dec FY20</c:v>
                </c:pt>
                <c:pt idx="8">
                  <c:v>Jan-Mar FY20</c:v>
                </c:pt>
                <c:pt idx="9">
                  <c:v>Apr-Jun FY20</c:v>
                </c:pt>
                <c:pt idx="10">
                  <c:v>Jul-Sep FY21</c:v>
                </c:pt>
                <c:pt idx="11">
                  <c:v>Oct-Dec FY21</c:v>
                </c:pt>
                <c:pt idx="12">
                  <c:v>Jan-Mar FY21</c:v>
                </c:pt>
              </c:strCache>
            </c:strRef>
          </c:cat>
          <c:val>
            <c:numRef>
              <c:f>'Table 4'!$E$2:$E$14</c:f>
              <c:numCache>
                <c:formatCode>0.00</c:formatCode>
                <c:ptCount val="13"/>
                <c:pt idx="0">
                  <c:v>4889.3</c:v>
                </c:pt>
                <c:pt idx="1">
                  <c:v>4643.25</c:v>
                </c:pt>
                <c:pt idx="2">
                  <c:v>4950.84</c:v>
                </c:pt>
                <c:pt idx="3">
                  <c:v>5852.56</c:v>
                </c:pt>
                <c:pt idx="4">
                  <c:v>5778.35</c:v>
                </c:pt>
                <c:pt idx="5">
                  <c:v>5373.21</c:v>
                </c:pt>
                <c:pt idx="6">
                  <c:v>4708.3900000000003</c:v>
                </c:pt>
                <c:pt idx="7">
                  <c:v>4764.51</c:v>
                </c:pt>
                <c:pt idx="8">
                  <c:v>4651.7700000000004</c:v>
                </c:pt>
                <c:pt idx="9">
                  <c:v>1554.62</c:v>
                </c:pt>
                <c:pt idx="10">
                  <c:v>5280.55</c:v>
                </c:pt>
                <c:pt idx="11">
                  <c:v>4571.37</c:v>
                </c:pt>
                <c:pt idx="12">
                  <c:v>4575.8100000000004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7-471C-B573-43CE12CDE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6339600"/>
        <c:axId val="216342096"/>
        <c:extLst>
          <c:ext xmlns:c15="http://schemas.microsoft.com/office/drawing/2012/chart" uri="{02D57815-91ED-43cb-92C2-25804820EDAC}">
            <c15:filteredArea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'Table 4'!$D$1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cat>
                  <c:strRef>
                    <c:extLst>
                      <c:ext uri="{02D57815-91ED-43cb-92C2-25804820EDAC}">
                        <c15:formulaRef>
                          <c15:sqref>'Table 4'!$A$2:$A$14</c15:sqref>
                        </c15:formulaRef>
                      </c:ext>
                    </c:extLst>
                    <c:strCache>
                      <c:ptCount val="13"/>
                      <c:pt idx="0">
                        <c:v>Jan-Mar FY18</c:v>
                      </c:pt>
                      <c:pt idx="1">
                        <c:v>Apr-Jun FY18</c:v>
                      </c:pt>
                      <c:pt idx="2">
                        <c:v>Jul-Sep FY19</c:v>
                      </c:pt>
                      <c:pt idx="3">
                        <c:v>Oct-Dec FY19</c:v>
                      </c:pt>
                      <c:pt idx="4">
                        <c:v>Jan-Mar FY19</c:v>
                      </c:pt>
                      <c:pt idx="5">
                        <c:v>Apr-Jun FY19</c:v>
                      </c:pt>
                      <c:pt idx="6">
                        <c:v>Jul-Sep FY20</c:v>
                      </c:pt>
                      <c:pt idx="7">
                        <c:v>Oct-Dec FY20</c:v>
                      </c:pt>
                      <c:pt idx="8">
                        <c:v>Jan-Mar FY20</c:v>
                      </c:pt>
                      <c:pt idx="9">
                        <c:v>Apr-Jun FY20</c:v>
                      </c:pt>
                      <c:pt idx="10">
                        <c:v>Jul-Sep FY21</c:v>
                      </c:pt>
                      <c:pt idx="11">
                        <c:v>Oct-Dec FY21</c:v>
                      </c:pt>
                      <c:pt idx="12">
                        <c:v>Jan-Mar FY21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'Table 4'!$D$2:$D$14</c15:sqref>
                        </c15:formulaRef>
                      </c:ext>
                    </c:extLst>
                    <c:numCache>
                      <c:formatCode>0.00</c:formatCode>
                      <c:ptCount val="1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317-471C-B573-43CE12CDE47E}"/>
                  </c:ext>
                </c:extLst>
              </c15:ser>
            </c15:filteredAreaSeries>
          </c:ext>
        </c:extLst>
      </c:areaChart>
      <c:catAx>
        <c:axId val="21633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342096"/>
        <c:crosses val="autoZero"/>
        <c:auto val="1"/>
        <c:lblAlgn val="ctr"/>
        <c:lblOffset val="100"/>
        <c:noMultiLvlLbl val="0"/>
      </c:catAx>
      <c:valAx>
        <c:axId val="21634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339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tx2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market recovery</a:t>
            </a:r>
            <a:r>
              <a:rPr lang="en-US" baseline="0"/>
              <a:t> after covid-19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catagorized_country_!$H$3:$I$3</c:f>
              <c:numCache>
                <c:formatCode>General</c:formatCode>
                <c:ptCount val="2"/>
                <c:pt idx="0">
                  <c:v>-19.11</c:v>
                </c:pt>
                <c:pt idx="1">
                  <c:v>14.41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0-4C5A-9EDF-A3959F3A022F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catagorized_country_!$H$4:$I$4</c:f>
              <c:numCache>
                <c:formatCode>General</c:formatCode>
                <c:ptCount val="2"/>
                <c:pt idx="0">
                  <c:v>-17.940000000000001</c:v>
                </c:pt>
                <c:pt idx="1">
                  <c:v>17.100000000000001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B0-4C5A-9EDF-A3959F3A022F}"/>
            </c:ext>
          </c:extLst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catagorized_country_!$H$5:$I$5</c:f>
              <c:numCache>
                <c:formatCode>General</c:formatCode>
                <c:ptCount val="2"/>
                <c:pt idx="0">
                  <c:v>-17.77</c:v>
                </c:pt>
                <c:pt idx="1">
                  <c:v>8.5500000000000007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B0-4C5A-9EDF-A3959F3A022F}"/>
            </c:ext>
          </c:extLst>
        </c:ser>
        <c:ser>
          <c:idx val="4"/>
          <c:order val="4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catagorized_country_!$H$6:$I$6</c:f>
              <c:numCache>
                <c:formatCode>General</c:formatCode>
                <c:ptCount val="2"/>
                <c:pt idx="0">
                  <c:v>-16.09</c:v>
                </c:pt>
                <c:pt idx="1">
                  <c:v>15.54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B0-4C5A-9EDF-A3959F3A022F}"/>
            </c:ext>
          </c:extLst>
        </c:ser>
        <c:ser>
          <c:idx val="5"/>
          <c:order val="5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catagorized_country_!$H$7:$I$7</c:f>
              <c:numCache>
                <c:formatCode>General</c:formatCode>
                <c:ptCount val="2"/>
                <c:pt idx="0">
                  <c:v>-16.12</c:v>
                </c:pt>
                <c:pt idx="1">
                  <c:v>7.04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B0-4C5A-9EDF-A3959F3A022F}"/>
            </c:ext>
          </c:extLst>
        </c:ser>
        <c:ser>
          <c:idx val="6"/>
          <c:order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catagorized_country_!$H$8:$I$8</c:f>
              <c:numCache>
                <c:formatCode>General</c:formatCode>
                <c:ptCount val="2"/>
                <c:pt idx="0">
                  <c:v>-24.07</c:v>
                </c:pt>
                <c:pt idx="1">
                  <c:v>12.73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B0-4C5A-9EDF-A3959F3A022F}"/>
            </c:ext>
          </c:extLst>
        </c:ser>
        <c:ser>
          <c:idx val="7"/>
          <c:order val="7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catagorized_country_!$H$9:$I$9</c:f>
              <c:numCache>
                <c:formatCode>General</c:formatCode>
                <c:ptCount val="2"/>
                <c:pt idx="0">
                  <c:v>-8.7100000000000009</c:v>
                </c:pt>
                <c:pt idx="1">
                  <c:v>28.05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B0-4C5A-9EDF-A3959F3A022F}"/>
            </c:ext>
          </c:extLst>
        </c:ser>
        <c:ser>
          <c:idx val="8"/>
          <c:order val="8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catagorized_country_!$H$10:$I$10</c:f>
              <c:numCache>
                <c:formatCode>General</c:formatCode>
                <c:ptCount val="2"/>
                <c:pt idx="0">
                  <c:v>-22.13</c:v>
                </c:pt>
                <c:pt idx="1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4B0-4C5A-9EDF-A3959F3A022F}"/>
            </c:ext>
          </c:extLst>
        </c:ser>
        <c:ser>
          <c:idx val="9"/>
          <c:order val="9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catagorized_country_!$H$11:$I$11</c:f>
              <c:numCache>
                <c:formatCode>General</c:formatCode>
                <c:ptCount val="2"/>
                <c:pt idx="0">
                  <c:v>-14.86</c:v>
                </c:pt>
                <c:pt idx="1">
                  <c:v>19.670000000000002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B0-4C5A-9EDF-A3959F3A022F}"/>
            </c:ext>
          </c:extLst>
        </c:ser>
        <c:ser>
          <c:idx val="10"/>
          <c:order val="10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catagorized_country_!$H$12:$I$12</c:f>
              <c:numCache>
                <c:formatCode>General</c:formatCode>
                <c:ptCount val="2"/>
                <c:pt idx="0">
                  <c:v>-11.44</c:v>
                </c:pt>
                <c:pt idx="1">
                  <c:v>33.659999999999997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4B0-4C5A-9EDF-A3959F3A022F}"/>
            </c:ext>
          </c:extLst>
        </c:ser>
        <c:ser>
          <c:idx val="11"/>
          <c:order val="11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catagorized_country_!$H$13:$I$13</c:f>
              <c:numCache>
                <c:formatCode>General</c:formatCode>
                <c:ptCount val="2"/>
                <c:pt idx="0">
                  <c:v>-25.7</c:v>
                </c:pt>
                <c:pt idx="1">
                  <c:v>13.62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B0-4C5A-9EDF-A3959F3A022F}"/>
            </c:ext>
          </c:extLst>
        </c:ser>
        <c:ser>
          <c:idx val="12"/>
          <c:order val="12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catagorized_country_!$H$14:$I$14</c:f>
              <c:numCache>
                <c:formatCode>General</c:formatCode>
                <c:ptCount val="2"/>
                <c:pt idx="0">
                  <c:v>-11.86</c:v>
                </c:pt>
                <c:pt idx="1">
                  <c:v>-1.78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4B0-4C5A-9EDF-A3959F3A022F}"/>
            </c:ext>
          </c:extLst>
        </c:ser>
        <c:ser>
          <c:idx val="13"/>
          <c:order val="13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catagorized_country_!$H$15:$I$15</c:f>
              <c:numCache>
                <c:formatCode>General</c:formatCode>
                <c:ptCount val="2"/>
                <c:pt idx="0">
                  <c:v>-16.48</c:v>
                </c:pt>
                <c:pt idx="1">
                  <c:v>21.62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4B0-4C5A-9EDF-A3959F3A022F}"/>
            </c:ext>
          </c:extLst>
        </c:ser>
        <c:ser>
          <c:idx val="14"/>
          <c:order val="14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catagorized_country_!$H$16:$I$16</c:f>
              <c:numCache>
                <c:formatCode>General</c:formatCode>
                <c:ptCount val="2"/>
                <c:pt idx="0">
                  <c:v>-15.77</c:v>
                </c:pt>
                <c:pt idx="1">
                  <c:v>10.94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4B0-4C5A-9EDF-A3959F3A022F}"/>
            </c:ext>
          </c:extLst>
        </c:ser>
        <c:ser>
          <c:idx val="15"/>
          <c:order val="15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catagorized_country_!$H$17:$I$17</c:f>
              <c:numCache>
                <c:formatCode>General</c:formatCode>
                <c:ptCount val="2"/>
                <c:pt idx="0">
                  <c:v>-9.76</c:v>
                </c:pt>
                <c:pt idx="1">
                  <c:v>34.65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4B0-4C5A-9EDF-A3959F3A022F}"/>
            </c:ext>
          </c:extLst>
        </c:ser>
        <c:ser>
          <c:idx val="16"/>
          <c:order val="16"/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catagorized_country_!$H$1:$I$1</c:f>
              <c:strCache>
                <c:ptCount val="2"/>
                <c:pt idx="0">
                  <c:v>FY 2019-20</c:v>
                </c:pt>
                <c:pt idx="1">
                  <c:v>FY 2020-21</c:v>
                </c:pt>
              </c:strCache>
            </c:strRef>
          </c:cat>
          <c:val>
            <c:numRef>
              <c:f>catagorized_country_!$H$18:$I$18</c:f>
              <c:numCache>
                <c:formatCode>General</c:formatCode>
                <c:ptCount val="2"/>
                <c:pt idx="0">
                  <c:v>-22.52</c:v>
                </c:pt>
                <c:pt idx="1">
                  <c:v>-5.34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04B0-4C5A-9EDF-A3959F3A0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56440975"/>
        <c:axId val="125643348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catagorized_country_!$H$1:$I$1</c15:sqref>
                        </c15:formulaRef>
                      </c:ext>
                    </c:extLst>
                    <c:strCache>
                      <c:ptCount val="2"/>
                      <c:pt idx="0">
                        <c:v>FY 2019-20</c:v>
                      </c:pt>
                      <c:pt idx="1">
                        <c:v>FY 2020-21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catagorized_country_!$H$2:$I$2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0-04B0-4C5A-9EDF-A3959F3A022F}"/>
                  </c:ext>
                </c:extLst>
              </c15:ser>
            </c15:filteredBarSeries>
          </c:ext>
        </c:extLst>
      </c:barChart>
      <c:catAx>
        <c:axId val="125644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433487"/>
        <c:crosses val="autoZero"/>
        <c:auto val="1"/>
        <c:lblAlgn val="ctr"/>
        <c:lblOffset val="100"/>
        <c:noMultiLvlLbl val="0"/>
      </c:catAx>
      <c:valAx>
        <c:axId val="125643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440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Export Growth 2021-2022 (non EU)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684875328083988E-2"/>
          <c:y val="6.4344584726657356E-2"/>
          <c:w val="0.95938024934383204"/>
          <c:h val="0.828226511020058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'non EU country'!$J$2:$J$4</c:f>
              <c:strCache>
                <c:ptCount val="3"/>
                <c:pt idx="0">
                  <c:v>Total</c:v>
                </c:pt>
                <c:pt idx="1">
                  <c:v>Growth%</c:v>
                </c:pt>
                <c:pt idx="2">
                  <c:v>Growth%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'non EU country'!$A$5:$A$19</c:f>
              <c:strCache>
                <c:ptCount val="15"/>
                <c:pt idx="0">
                  <c:v>Japan</c:v>
                </c:pt>
                <c:pt idx="1">
                  <c:v>Australia</c:v>
                </c:pt>
                <c:pt idx="2">
                  <c:v>Russia</c:v>
                </c:pt>
                <c:pt idx="3">
                  <c:v>India</c:v>
                </c:pt>
                <c:pt idx="4">
                  <c:v>Korea Rep.</c:v>
                </c:pt>
                <c:pt idx="5">
                  <c:v>China</c:v>
                </c:pt>
                <c:pt idx="6">
                  <c:v>UAE</c:v>
                </c:pt>
                <c:pt idx="7">
                  <c:v>Mexico</c:v>
                </c:pt>
                <c:pt idx="8">
                  <c:v>Malaysia</c:v>
                </c:pt>
                <c:pt idx="9">
                  <c:v>Saudi Arabia</c:v>
                </c:pt>
                <c:pt idx="10">
                  <c:v>Turkey</c:v>
                </c:pt>
                <c:pt idx="11">
                  <c:v>South Africa</c:v>
                </c:pt>
                <c:pt idx="12">
                  <c:v>New Zealand</c:v>
                </c:pt>
                <c:pt idx="13">
                  <c:v>Chile</c:v>
                </c:pt>
                <c:pt idx="14">
                  <c:v>Brazil</c:v>
                </c:pt>
              </c:strCache>
            </c:strRef>
          </c:cat>
          <c:val>
            <c:numRef>
              <c:f>'non EU country'!$J$5:$J$19</c:f>
              <c:numCache>
                <c:formatCode>General</c:formatCode>
                <c:ptCount val="15"/>
                <c:pt idx="0">
                  <c:v>15.12</c:v>
                </c:pt>
                <c:pt idx="1">
                  <c:v>9.48</c:v>
                </c:pt>
                <c:pt idx="2">
                  <c:v>35.299999999999997</c:v>
                </c:pt>
                <c:pt idx="3">
                  <c:v>54.83</c:v>
                </c:pt>
                <c:pt idx="4">
                  <c:v>28.26</c:v>
                </c:pt>
                <c:pt idx="5">
                  <c:v>-19.25</c:v>
                </c:pt>
                <c:pt idx="6">
                  <c:v>10.92</c:v>
                </c:pt>
                <c:pt idx="7">
                  <c:v>77.09</c:v>
                </c:pt>
                <c:pt idx="8">
                  <c:v>11.84</c:v>
                </c:pt>
                <c:pt idx="9">
                  <c:v>19.47</c:v>
                </c:pt>
                <c:pt idx="10">
                  <c:v>9.3800000000000008</c:v>
                </c:pt>
                <c:pt idx="11">
                  <c:v>21.8</c:v>
                </c:pt>
                <c:pt idx="12">
                  <c:v>14.31</c:v>
                </c:pt>
                <c:pt idx="13">
                  <c:v>132.88</c:v>
                </c:pt>
                <c:pt idx="14">
                  <c:v>16.079999999999998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E-4F0B-A9F1-7F447D00A25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17679264"/>
        <c:axId val="1014190336"/>
      </c:barChart>
      <c:catAx>
        <c:axId val="1017679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190336"/>
        <c:crosses val="autoZero"/>
        <c:auto val="1"/>
        <c:lblAlgn val="ctr"/>
        <c:lblOffset val="100"/>
        <c:noMultiLvlLbl val="0"/>
      </c:catAx>
      <c:valAx>
        <c:axId val="101419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67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Growth in 2022 EU</a:t>
            </a:r>
          </a:p>
        </c:rich>
      </c:tx>
      <c:layout>
        <c:manualLayout>
          <c:xMode val="edge"/>
          <c:yMode val="edge"/>
          <c:x val="0.30859802210587556"/>
          <c:y val="2.68006747298477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export_growth!$J$1:$J$2</c:f>
              <c:strCache>
                <c:ptCount val="2"/>
                <c:pt idx="0">
                  <c:v>Total</c:v>
                </c:pt>
                <c:pt idx="1">
                  <c:v>Growth%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>
                        <a:lumMod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export_growth!$A$4:$A$30</c:f>
              <c:strCache>
                <c:ptCount val="27"/>
                <c:pt idx="0">
                  <c:v>Austria</c:v>
                </c:pt>
                <c:pt idx="1">
                  <c:v>Belgium</c:v>
                </c:pt>
                <c:pt idx="2">
                  <c:v>Bulgaria</c:v>
                </c:pt>
                <c:pt idx="3">
                  <c:v>Denmark</c:v>
                </c:pt>
                <c:pt idx="4">
                  <c:v>Finland</c:v>
                </c:pt>
                <c:pt idx="5">
                  <c:v>France</c:v>
                </c:pt>
                <c:pt idx="6">
                  <c:v>Germany</c:v>
                </c:pt>
                <c:pt idx="7">
                  <c:v>Greece</c:v>
                </c:pt>
                <c:pt idx="8">
                  <c:v>Italy</c:v>
                </c:pt>
                <c:pt idx="9">
                  <c:v>Ireland</c:v>
                </c:pt>
                <c:pt idx="10">
                  <c:v>Netherlands</c:v>
                </c:pt>
                <c:pt idx="11">
                  <c:v>Portugal</c:v>
                </c:pt>
                <c:pt idx="12">
                  <c:v>Romania</c:v>
                </c:pt>
                <c:pt idx="13">
                  <c:v>Spain</c:v>
                </c:pt>
                <c:pt idx="14">
                  <c:v>Sweden</c:v>
                </c:pt>
                <c:pt idx="15">
                  <c:v>Cyprus</c:v>
                </c:pt>
                <c:pt idx="16">
                  <c:v>Czech Republic</c:v>
                </c:pt>
                <c:pt idx="17">
                  <c:v>Estonia</c:v>
                </c:pt>
                <c:pt idx="18">
                  <c:v>Hungary</c:v>
                </c:pt>
                <c:pt idx="19">
                  <c:v>Latvia</c:v>
                </c:pt>
                <c:pt idx="20">
                  <c:v>Lithuania</c:v>
                </c:pt>
                <c:pt idx="21">
                  <c:v>Malta</c:v>
                </c:pt>
                <c:pt idx="22">
                  <c:v>Poland</c:v>
                </c:pt>
                <c:pt idx="23">
                  <c:v>Slovakia</c:v>
                </c:pt>
                <c:pt idx="24">
                  <c:v>Slovenia</c:v>
                </c:pt>
                <c:pt idx="25">
                  <c:v>Croatia</c:v>
                </c:pt>
                <c:pt idx="26">
                  <c:v>Luxembourg</c:v>
                </c:pt>
              </c:strCache>
            </c:strRef>
          </c:cat>
          <c:val>
            <c:numRef>
              <c:f>export_growth!$J$4:$J$30</c:f>
              <c:numCache>
                <c:formatCode>General</c:formatCode>
                <c:ptCount val="27"/>
                <c:pt idx="0">
                  <c:v>41.37</c:v>
                </c:pt>
                <c:pt idx="1">
                  <c:v>28.92</c:v>
                </c:pt>
                <c:pt idx="2">
                  <c:v>6.86</c:v>
                </c:pt>
                <c:pt idx="3">
                  <c:v>30.97</c:v>
                </c:pt>
                <c:pt idx="4">
                  <c:v>1.84</c:v>
                </c:pt>
                <c:pt idx="5">
                  <c:v>27.28</c:v>
                </c:pt>
                <c:pt idx="6">
                  <c:v>25.31</c:v>
                </c:pt>
                <c:pt idx="7">
                  <c:v>51.24</c:v>
                </c:pt>
                <c:pt idx="8">
                  <c:v>17.239999999999998</c:v>
                </c:pt>
                <c:pt idx="9">
                  <c:v>38.94</c:v>
                </c:pt>
                <c:pt idx="10">
                  <c:v>34.450000000000003</c:v>
                </c:pt>
                <c:pt idx="11">
                  <c:v>38.58</c:v>
                </c:pt>
                <c:pt idx="12">
                  <c:v>53.81</c:v>
                </c:pt>
                <c:pt idx="13">
                  <c:v>34.99</c:v>
                </c:pt>
                <c:pt idx="14">
                  <c:v>16.38</c:v>
                </c:pt>
                <c:pt idx="15">
                  <c:v>-54.14</c:v>
                </c:pt>
                <c:pt idx="16">
                  <c:v>10.71</c:v>
                </c:pt>
                <c:pt idx="17">
                  <c:v>6.87</c:v>
                </c:pt>
                <c:pt idx="18">
                  <c:v>52.45</c:v>
                </c:pt>
                <c:pt idx="19">
                  <c:v>30.17</c:v>
                </c:pt>
                <c:pt idx="20">
                  <c:v>-78.430000000000007</c:v>
                </c:pt>
                <c:pt idx="21">
                  <c:v>-86.21</c:v>
                </c:pt>
                <c:pt idx="22">
                  <c:v>35.950000000000003</c:v>
                </c:pt>
                <c:pt idx="23">
                  <c:v>-9.0500000000000007</c:v>
                </c:pt>
                <c:pt idx="24">
                  <c:v>51.16</c:v>
                </c:pt>
                <c:pt idx="25">
                  <c:v>18.04</c:v>
                </c:pt>
                <c:pt idx="26">
                  <c:v>51.07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0E-49A1-B70A-CB25D92557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17677184"/>
        <c:axId val="1017678432"/>
      </c:barChart>
      <c:catAx>
        <c:axId val="10176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678432"/>
        <c:crosses val="autoZero"/>
        <c:auto val="1"/>
        <c:lblAlgn val="ctr"/>
        <c:lblOffset val="100"/>
        <c:noMultiLvlLbl val="0"/>
      </c:catAx>
      <c:valAx>
        <c:axId val="101767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67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089304054384513E-2"/>
          <c:y val="4.7619047619047616E-2"/>
          <c:w val="0.89927715557294463"/>
          <c:h val="0.65496335685312068"/>
        </c:manualLayout>
      </c:layout>
      <c:lineChart>
        <c:grouping val="standard"/>
        <c:varyColors val="0"/>
        <c:ser>
          <c:idx val="0"/>
          <c:order val="0"/>
          <c:tx>
            <c:strRef>
              <c:f>prediction!$B$1</c:f>
              <c:strCache>
                <c:ptCount val="1"/>
                <c:pt idx="0">
                  <c:v>Total RMG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prediction!$B$2:$B$36</c:f>
              <c:numCache>
                <c:formatCode>General</c:formatCode>
                <c:ptCount val="35"/>
                <c:pt idx="0">
                  <c:v>1886.42</c:v>
                </c:pt>
                <c:pt idx="1">
                  <c:v>2488.58</c:v>
                </c:pt>
                <c:pt idx="2">
                  <c:v>2628.64</c:v>
                </c:pt>
                <c:pt idx="3">
                  <c:v>3431.82</c:v>
                </c:pt>
                <c:pt idx="4">
                  <c:v>3847.35</c:v>
                </c:pt>
                <c:pt idx="5">
                  <c:v>4157.63</c:v>
                </c:pt>
                <c:pt idx="6">
                  <c:v>4824.71</c:v>
                </c:pt>
                <c:pt idx="7">
                  <c:v>4595</c:v>
                </c:pt>
                <c:pt idx="8">
                  <c:v>4649.68</c:v>
                </c:pt>
                <c:pt idx="9">
                  <c:v>5249.2</c:v>
                </c:pt>
                <c:pt idx="10">
                  <c:v>6219.4</c:v>
                </c:pt>
                <c:pt idx="11">
                  <c:v>6900.08</c:v>
                </c:pt>
                <c:pt idx="12">
                  <c:v>8933.5</c:v>
                </c:pt>
                <c:pt idx="13">
                  <c:v>9350.33</c:v>
                </c:pt>
                <c:pt idx="14">
                  <c:v>11878.92</c:v>
                </c:pt>
                <c:pt idx="15">
                  <c:v>11890.49</c:v>
                </c:pt>
                <c:pt idx="16">
                  <c:v>14854.6</c:v>
                </c:pt>
                <c:pt idx="17">
                  <c:v>19214.47</c:v>
                </c:pt>
                <c:pt idx="18">
                  <c:v>19788.14</c:v>
                </c:pt>
                <c:pt idx="19">
                  <c:v>23500.98</c:v>
                </c:pt>
                <c:pt idx="20">
                  <c:v>24583.96</c:v>
                </c:pt>
                <c:pt idx="21">
                  <c:v>26602.7</c:v>
                </c:pt>
                <c:pt idx="22">
                  <c:v>28668.29</c:v>
                </c:pt>
                <c:pt idx="23">
                  <c:v>29212.93</c:v>
                </c:pt>
                <c:pt idx="24">
                  <c:v>32926.879999999997</c:v>
                </c:pt>
                <c:pt idx="25">
                  <c:v>33072.379999999997</c:v>
                </c:pt>
                <c:pt idx="26">
                  <c:v>27470.73</c:v>
                </c:pt>
                <c:pt idx="27">
                  <c:v>35811.870000000003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FA-4DF9-89B2-19D3D630E60A}"/>
            </c:ext>
          </c:extLst>
        </c:ser>
        <c:ser>
          <c:idx val="1"/>
          <c:order val="1"/>
          <c:tx>
            <c:strRef>
              <c:f>prediction!$C$1</c:f>
              <c:strCache>
                <c:ptCount val="1"/>
                <c:pt idx="0">
                  <c:v>Forecast(Total RMG)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prediction!$A$2:$A$36</c:f>
              <c:numCache>
                <c:formatCode>General</c:formatCode>
                <c:ptCount val="35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2021</c:v>
                </c:pt>
                <c:pt idx="28">
                  <c:v>2022</c:v>
                </c:pt>
                <c:pt idx="29">
                  <c:v>2023</c:v>
                </c:pt>
                <c:pt idx="30">
                  <c:v>2024</c:v>
                </c:pt>
                <c:pt idx="31">
                  <c:v>2025</c:v>
                </c:pt>
                <c:pt idx="32">
                  <c:v>2026</c:v>
                </c:pt>
                <c:pt idx="33">
                  <c:v>2027</c:v>
                </c:pt>
                <c:pt idx="34">
                  <c:v>2028</c:v>
                </c:pt>
              </c:numCache>
            </c:numRef>
          </c:cat>
          <c:val>
            <c:numRef>
              <c:f>prediction!$C$2:$C$36</c:f>
              <c:numCache>
                <c:formatCode>General</c:formatCode>
                <c:ptCount val="35"/>
                <c:pt idx="27">
                  <c:v>35811.870000000003</c:v>
                </c:pt>
                <c:pt idx="28">
                  <c:v>37403.096405897384</c:v>
                </c:pt>
                <c:pt idx="29">
                  <c:v>39009.240965027464</c:v>
                </c:pt>
                <c:pt idx="30">
                  <c:v>40615.385524157544</c:v>
                </c:pt>
                <c:pt idx="31">
                  <c:v>42221.530083287624</c:v>
                </c:pt>
                <c:pt idx="32">
                  <c:v>43827.674642417696</c:v>
                </c:pt>
                <c:pt idx="33">
                  <c:v>45433.819201547776</c:v>
                </c:pt>
                <c:pt idx="34">
                  <c:v>47039.963760677856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FA-4DF9-89B2-19D3D630E60A}"/>
            </c:ext>
          </c:extLst>
        </c:ser>
        <c:ser>
          <c:idx val="2"/>
          <c:order val="2"/>
          <c:tx>
            <c:strRef>
              <c:f>prediction!$D$1</c:f>
              <c:strCache>
                <c:ptCount val="1"/>
                <c:pt idx="0">
                  <c:v>Lower Confidence Bound(Total RMG)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prediction!$A$2:$A$36</c:f>
              <c:numCache>
                <c:formatCode>General</c:formatCode>
                <c:ptCount val="35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2021</c:v>
                </c:pt>
                <c:pt idx="28">
                  <c:v>2022</c:v>
                </c:pt>
                <c:pt idx="29">
                  <c:v>2023</c:v>
                </c:pt>
                <c:pt idx="30">
                  <c:v>2024</c:v>
                </c:pt>
                <c:pt idx="31">
                  <c:v>2025</c:v>
                </c:pt>
                <c:pt idx="32">
                  <c:v>2026</c:v>
                </c:pt>
                <c:pt idx="33">
                  <c:v>2027</c:v>
                </c:pt>
                <c:pt idx="34">
                  <c:v>2028</c:v>
                </c:pt>
              </c:numCache>
            </c:numRef>
          </c:cat>
          <c:val>
            <c:numRef>
              <c:f>prediction!$D$2:$D$36</c:f>
              <c:numCache>
                <c:formatCode>General</c:formatCode>
                <c:ptCount val="35"/>
                <c:pt idx="27" formatCode="0.00">
                  <c:v>35811.870000000003</c:v>
                </c:pt>
                <c:pt idx="28" formatCode="0.00">
                  <c:v>32891.382624156548</c:v>
                </c:pt>
                <c:pt idx="29" formatCode="0.00">
                  <c:v>32312.105244835882</c:v>
                </c:pt>
                <c:pt idx="30" formatCode="0.00">
                  <c:v>32014.888599369646</c:v>
                </c:pt>
                <c:pt idx="31" formatCode="0.00">
                  <c:v>31824.158662789047</c:v>
                </c:pt>
                <c:pt idx="32" formatCode="0.00">
                  <c:v>31676.090717932806</c:v>
                </c:pt>
                <c:pt idx="33" formatCode="0.00">
                  <c:v>31540.132314372247</c:v>
                </c:pt>
                <c:pt idx="34" formatCode="0.00">
                  <c:v>31399.472320105669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FA-4DF9-89B2-19D3D630E60A}"/>
            </c:ext>
          </c:extLst>
        </c:ser>
        <c:ser>
          <c:idx val="3"/>
          <c:order val="3"/>
          <c:tx>
            <c:strRef>
              <c:f>prediction!$E$1</c:f>
              <c:strCache>
                <c:ptCount val="1"/>
                <c:pt idx="0">
                  <c:v>Upper Confidence Bound(Total RMG)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prediction!$A$2:$A$36</c:f>
              <c:numCache>
                <c:formatCode>General</c:formatCode>
                <c:ptCount val="35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2021</c:v>
                </c:pt>
                <c:pt idx="28">
                  <c:v>2022</c:v>
                </c:pt>
                <c:pt idx="29">
                  <c:v>2023</c:v>
                </c:pt>
                <c:pt idx="30">
                  <c:v>2024</c:v>
                </c:pt>
                <c:pt idx="31">
                  <c:v>2025</c:v>
                </c:pt>
                <c:pt idx="32">
                  <c:v>2026</c:v>
                </c:pt>
                <c:pt idx="33">
                  <c:v>2027</c:v>
                </c:pt>
                <c:pt idx="34">
                  <c:v>2028</c:v>
                </c:pt>
              </c:numCache>
            </c:numRef>
          </c:cat>
          <c:val>
            <c:numRef>
              <c:f>prediction!$E$2:$E$36</c:f>
              <c:numCache>
                <c:formatCode>General</c:formatCode>
                <c:ptCount val="35"/>
                <c:pt idx="27" formatCode="0.00">
                  <c:v>35811.870000000003</c:v>
                </c:pt>
                <c:pt idx="28" formatCode="0.00">
                  <c:v>41914.810187638221</c:v>
                </c:pt>
                <c:pt idx="29" formatCode="0.00">
                  <c:v>45706.376685219046</c:v>
                </c:pt>
                <c:pt idx="30" formatCode="0.00">
                  <c:v>49215.882448945442</c:v>
                </c:pt>
                <c:pt idx="31" formatCode="0.00">
                  <c:v>52618.901503786197</c:v>
                </c:pt>
                <c:pt idx="32" formatCode="0.00">
                  <c:v>55979.258566902587</c:v>
                </c:pt>
                <c:pt idx="33" formatCode="0.00">
                  <c:v>59327.506088723305</c:v>
                </c:pt>
                <c:pt idx="34" formatCode="0.00">
                  <c:v>62680.455201250043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5FA-4DF9-89B2-19D3D630E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5205968"/>
        <c:axId val="1015206800"/>
      </c:lineChart>
      <c:catAx>
        <c:axId val="10152059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206800"/>
        <c:crosses val="autoZero"/>
        <c:auto val="1"/>
        <c:lblAlgn val="ctr"/>
        <c:lblOffset val="100"/>
        <c:tickLblSkip val="1"/>
        <c:noMultiLvlLbl val="0"/>
      </c:catAx>
      <c:valAx>
        <c:axId val="10152068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20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5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export_region_share!$A$2:$A$7</cx:f>
        <cx:lvl ptCount="6">
          <cx:pt idx="0">America</cx:pt>
          <cx:pt idx="1">Latin America</cx:pt>
          <cx:pt idx="2">Africa</cx:pt>
          <cx:pt idx="3">Asia</cx:pt>
          <cx:pt idx="4">Europe</cx:pt>
          <cx:pt idx="5">Australia</cx:pt>
        </cx:lvl>
      </cx:strDim>
      <cx:numDim type="size">
        <cx:f>export_region_share!$B$2:$B$7</cx:f>
        <cx:lvl ptCount="6" formatCode="General">
          <cx:pt idx="0">2644389093.5</cx:pt>
          <cx:pt idx="1">143232026.80000001</cx:pt>
          <cx:pt idx="2">74336309.780000001</cx:pt>
          <cx:pt idx="3">1454830855.3099999</cx:pt>
          <cx:pt idx="4">12146995153.83</cx:pt>
          <cx:pt idx="5">495972084.87</cx:pt>
        </cx:lvl>
      </cx:numDim>
    </cx:data>
    <cx:data id="1">
      <cx:strDim type="cat">
        <cx:f>export_region_share!$A$2:$A$7</cx:f>
        <cx:lvl ptCount="6">
          <cx:pt idx="0">America</cx:pt>
          <cx:pt idx="1">Latin America</cx:pt>
          <cx:pt idx="2">Africa</cx:pt>
          <cx:pt idx="3">Asia</cx:pt>
          <cx:pt idx="4">Europe</cx:pt>
          <cx:pt idx="5">Australia</cx:pt>
        </cx:lvl>
      </cx:strDim>
      <cx:numDim type="size">
        <cx:f>export_region_share!$C$2:$C$7</cx:f>
        <cx:lvl ptCount="6" formatCode="General">
          <cx:pt idx="0">15.59</cx:pt>
          <cx:pt idx="1">0.83999999999999997</cx:pt>
          <cx:pt idx="2">0.44</cx:pt>
          <cx:pt idx="3">8.5800000000000001</cx:pt>
          <cx:pt idx="4">71.620000000000005</cx:pt>
          <cx:pt idx="5">2.9199999999999999</cx:pt>
        </cx:lvl>
      </cx:numDim>
    </cx:data>
  </cx:chartData>
  <cx:chart>
    <cx:title pos="t" align="ctr" overlay="0">
      <cx:tx>
        <cx:txData>
          <cx:v>market share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6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r>
            <a:rPr kumimoji="0" lang="en-US" sz="1600" b="1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rPr>
            <a:t>market share</a:t>
          </a:r>
        </a:p>
      </cx:txPr>
    </cx:title>
    <cx:plotArea>
      <cx:plotAreaRegion>
        <cx:plotSurface>
          <cx:spPr>
            <a:noFill/>
            <a:ln>
              <a:noFill/>
            </a:ln>
            <a:effectLst>
              <a:softEdge rad="127000"/>
            </a:effectLst>
          </cx:spPr>
        </cx:plotSurface>
        <cx:series layoutId="sunburst" uniqueId="{FE2573E0-E190-4249-8B12-2D9ABF391A61}" formatIdx="0">
          <cx:tx>
            <cx:txData>
              <cx:f>export_region_share!$B$1</cx:f>
              <cx:v>Value</cx:v>
            </cx:txData>
          </cx:tx>
          <cx:spPr>
            <a:ln>
              <a:noFill/>
            </a:ln>
          </cx:spPr>
          <cx:dataLabels pos="ctr">
            <cx:visibility seriesName="0" categoryName="1" value="0"/>
          </cx:dataLabels>
          <cx:dataId val="0"/>
        </cx:series>
        <cx:series layoutId="sunburst" hidden="1" uniqueId="{274B8814-3ACB-4BE0-B885-6C1749945358}" formatIdx="1">
          <cx:tx>
            <cx:txData>
              <cx:f>export_region_share!$C$1</cx:f>
              <cx:v>Share (%)</cx:v>
            </cx:txData>
          </cx:tx>
          <cx:dataLabels pos="ctr">
            <cx:visibility seriesName="0" categoryName="1" value="0"/>
          </cx:dataLabels>
          <cx:dataId val="1"/>
        </cx:series>
      </cx:plotAreaRegion>
    </cx:plotArea>
    <cx:legend pos="t" align="ctr" overlay="0">
      <cx:spPr>
        <a:noFill/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2"/>
              </a:solidFill>
            </a:defRPr>
          </a:pPr>
          <a:endParaRPr lang="en-US" sz="1197" b="0" i="0" u="none" strike="noStrike" baseline="0">
            <a:solidFill>
              <a:schemeClr val="bg2"/>
            </a:solidFill>
            <a:latin typeface="Calibri" panose="020F0502020204030204"/>
          </a:endParaRPr>
        </a:p>
      </cx:txPr>
    </cx:legend>
  </cx:chart>
  <cx:spPr>
    <a:solidFill>
      <a:schemeClr val="tx2">
        <a:lumMod val="50000"/>
      </a:schemeClr>
    </a:solidFill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export_growth!$A$4:$A$30</cx:f>
        <cx:lvl ptCount="27">
          <cx:pt idx="0">Austria</cx:pt>
          <cx:pt idx="1">Belgium</cx:pt>
          <cx:pt idx="2">Bulgaria</cx:pt>
          <cx:pt idx="3">Denmark</cx:pt>
          <cx:pt idx="4">Finland</cx:pt>
          <cx:pt idx="5">France</cx:pt>
          <cx:pt idx="6">Germany</cx:pt>
          <cx:pt idx="7">Greece</cx:pt>
          <cx:pt idx="8">Italy</cx:pt>
          <cx:pt idx="9">Ireland</cx:pt>
          <cx:pt idx="10">Netherlands</cx:pt>
          <cx:pt idx="11">Portugal</cx:pt>
          <cx:pt idx="12">Romania</cx:pt>
          <cx:pt idx="13">Spain</cx:pt>
          <cx:pt idx="14">Sweden</cx:pt>
          <cx:pt idx="15">Cyprus</cx:pt>
          <cx:pt idx="16">Czech Republic</cx:pt>
          <cx:pt idx="17">Estonia</cx:pt>
          <cx:pt idx="18">Hungary</cx:pt>
          <cx:pt idx="19">Latvia</cx:pt>
          <cx:pt idx="20">Lithuania</cx:pt>
          <cx:pt idx="21">Malta</cx:pt>
          <cx:pt idx="22">Poland</cx:pt>
          <cx:pt idx="23">Slovakia</cx:pt>
          <cx:pt idx="24">Slovenia</cx:pt>
          <cx:pt idx="25">Croatia</cx:pt>
          <cx:pt idx="26">Luxembourg</cx:pt>
        </cx:lvl>
      </cx:strDim>
      <cx:numDim type="size">
        <cx:f>export_growth!$I$4:$I$30</cx:f>
        <cx:lvl ptCount="27" formatCode="General">
          <cx:pt idx="0">30.379999999999999</cx:pt>
          <cx:pt idx="1">467.49000000000001</cx:pt>
          <cx:pt idx="2">0.95999999999999996</cx:pt>
          <cx:pt idx="3">757.95000000000005</cx:pt>
          <cx:pt idx="4">21.170000000000002</cx:pt>
          <cx:pt idx="5">1483.5899999999999</cx:pt>
          <cx:pt idx="6">4677.9099999999999</cx:pt>
          <cx:pt idx="7">34.420000000000002</cx:pt>
          <cx:pt idx="8">991.28999999999996</cx:pt>
          <cx:pt idx="9">137.84</cx:pt>
          <cx:pt idx="10">955.59000000000003</cx:pt>
          <cx:pt idx="11">52.590000000000003</cx:pt>
          <cx:pt idx="12">14.35</cx:pt>
          <cx:pt idx="13">1979.9400000000001</cx:pt>
          <cx:pt idx="14">485.75</cx:pt>
          <cx:pt idx="15">0.84999999999999998</cx:pt>
          <cx:pt idx="16">173.27000000000001</cx:pt>
          <cx:pt idx="17">0.71999999999999997</cx:pt>
          <cx:pt idx="18">84.349999999999994</cx:pt>
          <cx:pt idx="19">0.70999999999999996</cx:pt>
          <cx:pt idx="20">0.20999999999999999</cx:pt>
          <cx:pt idx="21">0.10000000000000001</cx:pt>
          <cx:pt idx="22">1283.79</cx:pt>
          <cx:pt idx="23">48.990000000000002</cx:pt>
          <cx:pt idx="24">64.290000000000006</cx:pt>
          <cx:pt idx="25">10.15</cx:pt>
          <cx:pt idx="26">1.0600000000000001</cx:pt>
        </cx:lvl>
      </cx:numDim>
    </cx:data>
  </cx:chartData>
  <cx:chart>
    <cx:plotArea>
      <cx:plotAreaRegion>
        <cx:series layoutId="sunburst" uniqueId="{6F8C2333-43EB-49D2-B5D0-11C205DA1C24}">
          <cx:spPr>
            <a:ln>
              <a:noFill/>
            </a:ln>
          </cx:spPr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'non EU country'!$A$5:$A$19</cx:f>
        <cx:lvl ptCount="15">
          <cx:pt idx="0">Japan</cx:pt>
          <cx:pt idx="1">Australia</cx:pt>
          <cx:pt idx="2">Russia</cx:pt>
          <cx:pt idx="3">India</cx:pt>
          <cx:pt idx="4">Korea Rep.</cx:pt>
          <cx:pt idx="5">China</cx:pt>
          <cx:pt idx="6">UAE</cx:pt>
          <cx:pt idx="7">Mexico</cx:pt>
          <cx:pt idx="8">Malaysia</cx:pt>
          <cx:pt idx="9">Saudi Arabia</cx:pt>
          <cx:pt idx="10">Turkey</cx:pt>
          <cx:pt idx="11">South Africa</cx:pt>
          <cx:pt idx="12">New Zealand</cx:pt>
          <cx:pt idx="13">Chile</cx:pt>
          <cx:pt idx="14">Brazil</cx:pt>
        </cx:lvl>
      </cx:strDim>
      <cx:numDim type="size">
        <cx:f>'non EU country'!$H$5:$H$19</cx:f>
        <cx:lvl ptCount="15" formatCode="General">
          <cx:pt idx="0">632.92999999999995</cx:pt>
          <cx:pt idx="1">507.50999999999999</cx:pt>
          <cx:pt idx="2">355.69</cx:pt>
          <cx:pt idx="3">301.38</cx:pt>
          <cx:pt idx="4">216.16</cx:pt>
          <cx:pt idx="5">186.72999999999999</cx:pt>
          <cx:pt idx="6">157.52000000000001</cx:pt>
          <cx:pt idx="7">95.569999999999993</cx:pt>
          <cx:pt idx="8">106.63</cx:pt>
          <cx:pt idx="9">83.099999999999994</cx:pt>
          <cx:pt idx="10">80.019999999999996</cx:pt>
          <cx:pt idx="11">66.959999999999994</cx:pt>
          <cx:pt idx="12">68.200000000000003</cx:pt>
          <cx:pt idx="13">47.969999999999999</cx:pt>
          <cx:pt idx="14">56.649999999999999</cx:pt>
        </cx:lvl>
      </cx:numDim>
    </cx:data>
  </cx:chartData>
  <cx:chart>
    <cx:title pos="t" align="ctr" overlay="0"/>
    <cx:plotArea>
      <cx:plotAreaRegion>
        <cx:series layoutId="sunburst" uniqueId="{8F320CD3-AC16-4E4F-B403-FFD7B7BC819A}"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product_exported!$B$1:$F$1</cx:f>
        <cx:lvl ptCount="5">
          <cx:pt idx="0">Trousers</cx:pt>
          <cx:pt idx="1">T-Shirts &amp; Knitted shirts</cx:pt>
          <cx:pt idx="2">Sweaters</cx:pt>
          <cx:pt idx="3">Shirts &amp; Blouses</cx:pt>
          <cx:pt idx="4">Underwear</cx:pt>
        </cx:lvl>
      </cx:strDim>
      <cx:numDim type="size">
        <cx:f dir="row">product_exported!$B$8:$F$8</cx:f>
        <cx:lvl ptCount="5" formatCode="General">
          <cx:pt idx="0">62743.25</cx:pt>
          <cx:pt idx="1">42112.93</cx:pt>
          <cx:pt idx="2">22124.120000000003</cx:pt>
          <cx:pt idx="3">16610.950000000001</cx:pt>
          <cx:pt idx="4">8700.7199999999993</cx:pt>
        </cx:lvl>
      </cx:numDim>
    </cx:data>
  </cx:chartData>
  <cx:chart>
    <cx:title pos="t" align="ctr" overlay="0">
      <cx:tx>
        <cx:txData>
          <cx:v>Top Products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r>
            <a:rPr kumimoji="0" lang="en-US" sz="1600" b="1" i="0" u="none" strike="noStrike" kern="1200" cap="none" spc="100" normalizeH="0" baseline="0" noProof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</a:rPr>
            <a:t>Top Products</a:t>
          </a:r>
        </a:p>
      </cx:txPr>
    </cx:title>
    <cx:plotArea>
      <cx:plotAreaRegion>
        <cx:plotSurface>
          <cx:spPr>
            <a:noFill/>
            <a:effectLst/>
          </cx:spPr>
        </cx:plotSurface>
        <cx:series layoutId="sunburst" uniqueId="{921C5E41-424E-4ABD-8B84-247DB69461F6}">
          <cx:spPr>
            <a:ln>
              <a:solidFill>
                <a:schemeClr val="accent6">
                  <a:alpha val="97000"/>
                </a:schemeClr>
              </a:solidFill>
            </a:ln>
            <a:effectLst/>
          </cx:spPr>
          <cx:dataLabels>
            <cx:spPr>
              <a:ln>
                <a:noFill/>
              </a:ln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en-US" sz="900" b="0" i="0" u="none" strike="noStrike" baseline="0">
                  <a:solidFill>
                    <a:sysClr val="window" lastClr="FFFFFF">
                      <a:lumMod val="95000"/>
                    </a:sysClr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</cx:series>
      </cx:plotAreaRegion>
    </cx:plotArea>
    <cx:legend pos="b" align="ctr" overlay="0"/>
  </cx:chart>
  <cx:spPr>
    <a:solidFill>
      <a:schemeClr val="tx2">
        <a:lumMod val="50000"/>
      </a:schemeClr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lt1"/>
    </cs:fontRef>
    <cs:defRPr sz="1197" b="1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8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0.46615</cdr:x>
      <cdr:y>0.44924</cdr:y>
    </cdr:from>
    <cdr:to>
      <cdr:x>0.63115</cdr:x>
      <cdr:y>0.55076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36BCF9BC-FF57-D39F-4C93-1AC6BD79C3D5}"/>
            </a:ext>
          </a:extLst>
        </cdr:cNvPr>
        <cdr:cNvSpPr/>
      </cdr:nvSpPr>
      <cdr:spPr>
        <a:xfrm xmlns:a="http://schemas.openxmlformats.org/drawingml/2006/main">
          <a:off x="5683350" y="2260733"/>
          <a:ext cx="2011678" cy="51090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2400" dirty="0"/>
            <a:t>Raw materials</a:t>
          </a:r>
        </a:p>
      </cdr:txBody>
    </cdr:sp>
  </cdr:relSizeAnchor>
  <cdr:relSizeAnchor xmlns:cdr="http://schemas.openxmlformats.org/drawingml/2006/chartDrawing">
    <cdr:from>
      <cdr:x>0.465</cdr:x>
      <cdr:y>0.60013</cdr:y>
    </cdr:from>
    <cdr:to>
      <cdr:x>0.63231</cdr:x>
      <cdr:y>0.69797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3CFFDA6-7488-EED0-8221-45AAE7370FE3}"/>
            </a:ext>
          </a:extLst>
        </cdr:cNvPr>
        <cdr:cNvSpPr/>
      </cdr:nvSpPr>
      <cdr:spPr>
        <a:xfrm xmlns:a="http://schemas.openxmlformats.org/drawingml/2006/main">
          <a:off x="5669279" y="3020060"/>
          <a:ext cx="2039816" cy="492369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2800" dirty="0"/>
            <a:t>RMG</a:t>
          </a:r>
        </a:p>
      </cdr:txBody>
    </cdr:sp>
  </cdr:relSizeAnchor>
  <cdr:relSizeAnchor xmlns:cdr="http://schemas.openxmlformats.org/drawingml/2006/chartDrawing">
    <cdr:from>
      <cdr:x>0.45923</cdr:x>
      <cdr:y>0.27865</cdr:y>
    </cdr:from>
    <cdr:to>
      <cdr:x>0.61962</cdr:x>
      <cdr:y>0.41283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836B4D03-FAA2-2A42-CFBB-96B452A19AE5}"/>
            </a:ext>
          </a:extLst>
        </cdr:cNvPr>
        <cdr:cNvSpPr/>
      </cdr:nvSpPr>
      <cdr:spPr>
        <a:xfrm xmlns:a="http://schemas.openxmlformats.org/drawingml/2006/main">
          <a:off x="5598941" y="1402276"/>
          <a:ext cx="1955409" cy="675249"/>
        </a:xfrm>
        <a:prstGeom xmlns:a="http://schemas.openxmlformats.org/drawingml/2006/main" prst="rect">
          <a:avLst/>
        </a:prstGeom>
        <a:solidFill xmlns:a="http://schemas.openxmlformats.org/drawingml/2006/main">
          <a:srgbClr val="FFC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3200" dirty="0"/>
            <a:t>total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A859-88F4-7D90-E7CB-96E835EFA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4AED3-2BCB-BEA8-5F69-13718CE6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537D-B8E8-7571-3A9D-32714B3C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30DF-5267-3F92-89A8-E52E883B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BD95-5074-A923-9356-7D13E8F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9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5929-E3D1-3BF1-70BA-8DF22A43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4C3AA-A5B3-2236-A06E-068B80D4E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F819-E638-C01B-CFDC-13BE4002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2DF8-14A7-828D-271F-29A8933A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83C2-B837-8BDD-A31F-7228A497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7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E4E1B-72E1-7DFE-D91E-B82C7513C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A1D59-5338-082B-387C-D71A0C470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A230-375A-9CBC-4E49-499956F6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6DD0-1ADE-D8AB-D8D7-DC9876C8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6357-CFB8-B916-ECE0-30C25B62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4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3A36-6D41-3867-7F56-E2733367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F79D-996A-A291-5617-AF6460BB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8302-38F1-51DD-97EC-4A8B221C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9BDB-0E41-1BD3-2DE6-5F6A5577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9208-CFE7-168B-9E6E-D4105EDF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71D3-4187-431C-6416-0288A221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E39D3-38A0-C602-7E05-37D484A9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847A-5785-5176-5A81-B179702D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5180-96FA-E4B3-2A58-29F2F761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6E94C-7726-B465-9FE2-4E598D1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DFC5-B08E-8A82-975E-617D3BE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72FF-9485-1D82-7F38-A0E0BB154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0F35-C223-05C3-CA87-4C6E0654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8A31-F319-58AB-E282-9EB26CEC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51BE-96BC-BD0F-AA80-BD3D04AF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4215-A178-BC5B-D138-F9A1566E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5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1AF6-C28D-DE1D-75D2-46BA9551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D9B3E-B2FC-5CB6-4B27-D1FDB85C4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2482F-EF50-4D69-8F76-C852E9522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E260C-85F2-FB4F-0110-C65FCD04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2CD0E-83EF-F635-6D6D-D7E1D590A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1BE9-2B51-CC41-EA48-38BD77E9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58E74-85C6-811A-0CD9-1B21A3B9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5FF50-6530-140B-8D63-397678E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0B69-EA72-C2A7-1253-F4645D7E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4771C-A4E9-644A-DD8E-787644E6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E281A-CF01-A37E-BDAF-448B2EF7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D91F-2B4C-BD5B-BB2F-31CCABC4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1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0E34C-5743-B637-E7D8-8386475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532AB-AC3D-F25F-8B1C-03FE07F6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23E43-439B-CC22-B09C-E95DB94E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3DDA-DECE-DC21-4715-2DAD26AB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29F6-5D2E-7F12-522E-56B14DEC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FF0BC-6B08-C732-344A-CA0090B8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3A3CA-4F23-1206-55E8-035DF88C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85ABB-92F1-E420-FB3A-4C431DA0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9A6C6-FE5D-9E0A-D5F9-00AE3E32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1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077D-9484-6AA2-D849-BAF98708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281A0-21DD-4EEE-C729-33BEE5ACF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25BC-CC7B-A52F-C1E5-4DF0295E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C336-2CCC-B813-317B-2D2A1487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C72F-E34E-F4C5-A6C6-D47CA31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5D5E3-2A07-E2AD-7730-641BBF4C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146DD-908F-9620-2C37-DF80C6E5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6442-6A3F-9F72-4658-80A577DB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573E-ECCB-2142-BB7A-0F75DE94B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1AA4-C301-46FD-B1C2-AEAB73B8E4F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03DF-36D1-9D3B-AC23-28EE4D7D4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836B-FA80-BAB1-5FD1-45D915776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3AE2-9A03-44FF-B21C-A663C7E30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1DC6-4731-096C-3527-11D01617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According the BB data it shares largest portion of our export.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A5611-10C1-46D9-8B58-639C766D6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1550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879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F180-5BE8-2232-762C-4EA6A21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65125"/>
            <a:ext cx="10692618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They also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expoert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raw materials.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66BFAB-D029-8F32-3E7C-1C7F76F3D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39960"/>
              </p:ext>
            </p:extLst>
          </p:nvPr>
        </p:nvGraphicFramePr>
        <p:xfrm>
          <a:off x="0" y="1791091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134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BF83C23-6653-9A16-02F7-BA559863F8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025134"/>
              </p:ext>
            </p:extLst>
          </p:nvPr>
        </p:nvGraphicFramePr>
        <p:xfrm>
          <a:off x="3657600" y="1420837"/>
          <a:ext cx="8534400" cy="543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4E67A6-C529-AF6F-F001-EFECEE26C630}"/>
              </a:ext>
            </a:extLst>
          </p:cNvPr>
          <p:cNvSpPr txBox="1"/>
          <p:nvPr/>
        </p:nvSpPr>
        <p:spPr>
          <a:xfrm>
            <a:off x="754039" y="1864268"/>
            <a:ext cx="60937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EU_27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Great Britain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United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Poland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Italy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Netherlands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Denmark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Canada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Japan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Sweden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Russia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Belgium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3392E-EC22-172D-1B9B-6D0121485F47}"/>
              </a:ext>
            </a:extLst>
          </p:cNvPr>
          <p:cNvSpPr/>
          <p:nvPr/>
        </p:nvSpPr>
        <p:spPr>
          <a:xfrm>
            <a:off x="327546" y="218364"/>
            <a:ext cx="11696132" cy="1202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</a:schemeClr>
                </a:solidFill>
              </a:rPr>
              <a:t>After covid market recovery.</a:t>
            </a:r>
          </a:p>
        </p:txBody>
      </p:sp>
    </p:spTree>
    <p:extLst>
      <p:ext uri="{BB962C8B-B14F-4D97-AF65-F5344CB8AC3E}">
        <p14:creationId xmlns:p14="http://schemas.microsoft.com/office/powerpoint/2010/main" val="175650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E11D-1EAF-7D05-0E74-B75F2948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D7564-A982-7A64-A5BB-22C93228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5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2AF-3566-7DC5-A211-F3F6F03B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88" y="11946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Export growth in Non EU in 2022.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1158F6-AF9C-45BF-9A51-D00DCB88E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51470"/>
              </p:ext>
            </p:extLst>
          </p:nvPr>
        </p:nvGraphicFramePr>
        <p:xfrm>
          <a:off x="0" y="1336432"/>
          <a:ext cx="12192000" cy="552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3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62FF-6AC3-C76A-0D20-3F11293B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8BB35-FA86-69D5-A525-F8F04D4D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E6E3-49DE-AFCC-6744-C0571E5B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Last year to 2021 growth in EU market.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DFAC97-0277-466E-962E-BEBFAE4E7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221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095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1983-0C4E-9A2F-BBD9-1291A8DD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It is predicted that the industry will further rise.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4ED227A-0DAA-4933-889D-23AD331F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068104"/>
              </p:ext>
            </p:extLst>
          </p:nvPr>
        </p:nvGraphicFramePr>
        <p:xfrm>
          <a:off x="1" y="1825624"/>
          <a:ext cx="12192000" cy="503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745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F63F-8966-92F1-B2D2-9D8EE897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25066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RMG sector is rising significantly ever since it started.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752032-515F-47D4-89BE-7BA006087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400021"/>
              </p:ext>
            </p:extLst>
          </p:nvPr>
        </p:nvGraphicFramePr>
        <p:xfrm>
          <a:off x="0" y="1955409"/>
          <a:ext cx="12192000" cy="490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569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57D2-BE0A-BF2B-7B03-F1934135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3713-4DDB-DA00-9C85-E42D4F94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7F0-DE79-2D39-B38B-FBA182E5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800" b="1" dirty="0">
                <a:solidFill>
                  <a:schemeClr val="bg2">
                    <a:lumMod val="90000"/>
                  </a:schemeClr>
                </a:solidFill>
              </a:rPr>
              <a:t>Total export market are mostly Europe.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8A881E6-F1FE-4FCA-A20F-FF0CAFD7360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3752751"/>
                  </p:ext>
                </p:extLst>
              </p:nvPr>
            </p:nvGraphicFramePr>
            <p:xfrm>
              <a:off x="6239084" y="1866568"/>
              <a:ext cx="5803006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8A881E6-F1FE-4FCA-A20F-FF0CAFD736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9084" y="1866568"/>
                <a:ext cx="5803006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DEE5E2F-4BA3-F826-00B0-8FDCCEB44EF0}"/>
              </a:ext>
            </a:extLst>
          </p:cNvPr>
          <p:cNvSpPr txBox="1"/>
          <p:nvPr/>
        </p:nvSpPr>
        <p:spPr>
          <a:xfrm>
            <a:off x="327546" y="2195577"/>
            <a:ext cx="65372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   </a:t>
            </a:r>
            <a:r>
              <a:rPr lang="en-US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 Region	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		</a:t>
            </a:r>
            <a:r>
              <a:rPr lang="en-US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Value($m)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	</a:t>
            </a:r>
            <a:r>
              <a:rPr lang="en-US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rPr>
              <a:t>Share (%)</a:t>
            </a:r>
          </a:p>
          <a:p>
            <a:endParaRPr lang="en-US" b="1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America		2644389094	15.59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Latin America		143232026.8	0.84</a:t>
            </a:r>
          </a:p>
          <a:p>
            <a:endParaRPr lang="en-US" b="1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Africa			74336309.78	0.44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Asia			1454830855	8.58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Europe		12146995154	71.62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Australia		495972084.9	2.92</a:t>
            </a:r>
          </a:p>
        </p:txBody>
      </p:sp>
    </p:spTree>
    <p:extLst>
      <p:ext uri="{BB962C8B-B14F-4D97-AF65-F5344CB8AC3E}">
        <p14:creationId xmlns:p14="http://schemas.microsoft.com/office/powerpoint/2010/main" val="138228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71BCBA5-7797-0164-4D7B-8FC37277741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57086"/>
                  </p:ext>
                </p:extLst>
              </p:nvPr>
            </p:nvGraphicFramePr>
            <p:xfrm>
              <a:off x="6502792" y="1825624"/>
              <a:ext cx="5689208" cy="50323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B71BCBA5-7797-0164-4D7B-8FC3727774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2792" y="1825624"/>
                <a:ext cx="5689208" cy="503237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6AF6931-4222-1DB7-64D1-13AD808A3BDC}"/>
              </a:ext>
            </a:extLst>
          </p:cNvPr>
          <p:cNvSpPr txBox="1"/>
          <p:nvPr/>
        </p:nvSpPr>
        <p:spPr>
          <a:xfrm>
            <a:off x="474784" y="1719749"/>
            <a:ext cx="290146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EU market	2021-22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5C55F-15D0-231A-4B0B-16B19304455B}"/>
              </a:ext>
            </a:extLst>
          </p:cNvPr>
          <p:cNvSpPr txBox="1"/>
          <p:nvPr/>
        </p:nvSpPr>
        <p:spPr>
          <a:xfrm>
            <a:off x="474784" y="2062703"/>
            <a:ext cx="2901462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Austria		30.38</a:t>
            </a:r>
          </a:p>
          <a:p>
            <a:r>
              <a:rPr lang="en-US" dirty="0"/>
              <a:t>Belgium		467.49</a:t>
            </a:r>
          </a:p>
          <a:p>
            <a:r>
              <a:rPr lang="en-US" dirty="0"/>
              <a:t>Bulgaria		0.96</a:t>
            </a:r>
          </a:p>
          <a:p>
            <a:r>
              <a:rPr lang="en-US" dirty="0"/>
              <a:t>Denmark		757.95</a:t>
            </a:r>
          </a:p>
          <a:p>
            <a:r>
              <a:rPr lang="en-US" dirty="0"/>
              <a:t>Finland		21.17</a:t>
            </a:r>
          </a:p>
          <a:p>
            <a:r>
              <a:rPr lang="en-US" dirty="0"/>
              <a:t>France		1483.59</a:t>
            </a:r>
          </a:p>
          <a:p>
            <a:r>
              <a:rPr lang="en-US" dirty="0"/>
              <a:t>Germany		4677.91</a:t>
            </a:r>
          </a:p>
          <a:p>
            <a:r>
              <a:rPr lang="en-US" dirty="0"/>
              <a:t>Greece		34.42</a:t>
            </a:r>
          </a:p>
          <a:p>
            <a:r>
              <a:rPr lang="en-US" dirty="0"/>
              <a:t>Italy		991.29</a:t>
            </a:r>
          </a:p>
          <a:p>
            <a:r>
              <a:rPr lang="en-US" dirty="0"/>
              <a:t>Ireland		137.84</a:t>
            </a:r>
          </a:p>
          <a:p>
            <a:r>
              <a:rPr lang="en-US" dirty="0"/>
              <a:t>Netherlands	955.59</a:t>
            </a:r>
          </a:p>
          <a:p>
            <a:r>
              <a:rPr lang="en-US" dirty="0"/>
              <a:t>Portugal		52.59</a:t>
            </a:r>
          </a:p>
          <a:p>
            <a:r>
              <a:rPr lang="en-US" dirty="0"/>
              <a:t>Romania		14.35</a:t>
            </a:r>
          </a:p>
          <a:p>
            <a:r>
              <a:rPr lang="en-US" dirty="0"/>
              <a:t>Spain		1979.94</a:t>
            </a:r>
          </a:p>
          <a:p>
            <a:r>
              <a:rPr lang="en-US" dirty="0"/>
              <a:t>Sweden		485.75</a:t>
            </a:r>
          </a:p>
          <a:p>
            <a:r>
              <a:rPr lang="en-US" dirty="0"/>
              <a:t>Cyprus		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2A67F-BBFD-0ACE-1C11-5725B15EFB74}"/>
              </a:ext>
            </a:extLst>
          </p:cNvPr>
          <p:cNvSpPr txBox="1"/>
          <p:nvPr/>
        </p:nvSpPr>
        <p:spPr>
          <a:xfrm>
            <a:off x="3376246" y="1712744"/>
            <a:ext cx="3126546" cy="31393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Czech Republic	173.27</a:t>
            </a:r>
          </a:p>
          <a:p>
            <a:r>
              <a:rPr lang="en-US" dirty="0"/>
              <a:t>Estonia		0.72</a:t>
            </a:r>
          </a:p>
          <a:p>
            <a:r>
              <a:rPr lang="en-US" dirty="0"/>
              <a:t>Hungary		84.35</a:t>
            </a:r>
          </a:p>
          <a:p>
            <a:r>
              <a:rPr lang="en-US" dirty="0"/>
              <a:t>Latvia		0.71</a:t>
            </a:r>
          </a:p>
          <a:p>
            <a:r>
              <a:rPr lang="en-US" dirty="0"/>
              <a:t>Lithuania		0.21</a:t>
            </a:r>
          </a:p>
          <a:p>
            <a:r>
              <a:rPr lang="en-US" dirty="0"/>
              <a:t>Malta		0.1</a:t>
            </a:r>
          </a:p>
          <a:p>
            <a:r>
              <a:rPr lang="en-US" dirty="0"/>
              <a:t>Poland		1283.79</a:t>
            </a:r>
          </a:p>
          <a:p>
            <a:r>
              <a:rPr lang="en-US" dirty="0"/>
              <a:t>Slovakia		48.99</a:t>
            </a:r>
          </a:p>
          <a:p>
            <a:r>
              <a:rPr lang="en-US" dirty="0"/>
              <a:t>Slovenia		64.29</a:t>
            </a:r>
          </a:p>
          <a:p>
            <a:r>
              <a:rPr lang="en-US" dirty="0"/>
              <a:t>Croatia		10.15</a:t>
            </a:r>
          </a:p>
          <a:p>
            <a:r>
              <a:rPr lang="en-US" dirty="0"/>
              <a:t>Luxembourg	1.06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F061F4-B792-4993-86FA-113779488E97}"/>
              </a:ext>
            </a:extLst>
          </p:cNvPr>
          <p:cNvSpPr txBox="1"/>
          <p:nvPr/>
        </p:nvSpPr>
        <p:spPr>
          <a:xfrm>
            <a:off x="3376246" y="4868182"/>
            <a:ext cx="312654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Sub-Total (EU)	13759.71</a:t>
            </a:r>
          </a:p>
          <a:p>
            <a:r>
              <a:rPr lang="en-US" dirty="0"/>
              <a:t>EU % of World	50.04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F12A8-7A3D-E3DF-D74C-2E200A2377D7}"/>
              </a:ext>
            </a:extLst>
          </p:cNvPr>
          <p:cNvSpPr/>
          <p:nvPr/>
        </p:nvSpPr>
        <p:spPr>
          <a:xfrm>
            <a:off x="187569" y="0"/>
            <a:ext cx="11816862" cy="15559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EU market</a:t>
            </a:r>
          </a:p>
        </p:txBody>
      </p:sp>
    </p:spTree>
    <p:extLst>
      <p:ext uri="{BB962C8B-B14F-4D97-AF65-F5344CB8AC3E}">
        <p14:creationId xmlns:p14="http://schemas.microsoft.com/office/powerpoint/2010/main" val="242105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A4EC-92DC-0C0A-9C2C-8CAF565D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Non EU market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8ACCE8B-C77E-ABCF-C189-D370CFF3A3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6935793"/>
                  </p:ext>
                </p:extLst>
              </p:nvPr>
            </p:nvGraphicFramePr>
            <p:xfrm>
              <a:off x="6096000" y="1825625"/>
              <a:ext cx="52578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68ACCE8B-C77E-ABCF-C189-D370CFF3A3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825625"/>
                <a:ext cx="52578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14331B-B060-CE2C-CD29-5075C0D404C7}"/>
              </a:ext>
            </a:extLst>
          </p:cNvPr>
          <p:cNvSpPr txBox="1"/>
          <p:nvPr/>
        </p:nvSpPr>
        <p:spPr>
          <a:xfrm>
            <a:off x="838200" y="1969477"/>
            <a:ext cx="40854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Japan		728.65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Australia		555.6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Russia		481.23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India		466.61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Korea Rep.	277.25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China		150.79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UAE		174.71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Mexico		169.24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Malaysia		119.25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Saudi Arabia	99.28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Turkey		87.53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South Africa	81.56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New Zealand	77.96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Chile		111.7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Brazil		65.76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Other Countries	564.04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(Non-Trad. Markets)	4211.17</a:t>
            </a:r>
          </a:p>
        </p:txBody>
      </p:sp>
    </p:spTree>
    <p:extLst>
      <p:ext uri="{BB962C8B-B14F-4D97-AF65-F5344CB8AC3E}">
        <p14:creationId xmlns:p14="http://schemas.microsoft.com/office/powerpoint/2010/main" val="42128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D683-B71E-FFCA-81EF-2B338742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Top products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EBA6EEB-9E73-4AC0-B96C-20CBDEA8C4A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851814"/>
                  </p:ext>
                </p:extLst>
              </p:nvPr>
            </p:nvGraphicFramePr>
            <p:xfrm>
              <a:off x="6096000" y="1378634"/>
              <a:ext cx="6096000" cy="54793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EBA6EEB-9E73-4AC0-B96C-20CBDEA8C4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378634"/>
                <a:ext cx="6096000" cy="547936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BEE547-187F-E4D9-E522-459E53C7B2E0}"/>
              </a:ext>
            </a:extLst>
          </p:cNvPr>
          <p:cNvSpPr/>
          <p:nvPr/>
        </p:nvSpPr>
        <p:spPr>
          <a:xfrm>
            <a:off x="838200" y="1825624"/>
            <a:ext cx="5209735" cy="46634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Trousers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T-Shirts &amp; Knitted shirts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Sweaters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Shirts &amp; Blouses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Underwear</a:t>
            </a:r>
          </a:p>
        </p:txBody>
      </p:sp>
    </p:spTree>
    <p:extLst>
      <p:ext uri="{BB962C8B-B14F-4D97-AF65-F5344CB8AC3E}">
        <p14:creationId xmlns:p14="http://schemas.microsoft.com/office/powerpoint/2010/main" val="195241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1FD954-BF9C-DCA8-CE63-9D741A9F5685}"/>
              </a:ext>
            </a:extLst>
          </p:cNvPr>
          <p:cNvSpPr/>
          <p:nvPr/>
        </p:nvSpPr>
        <p:spPr>
          <a:xfrm>
            <a:off x="0" y="344658"/>
            <a:ext cx="11788727" cy="175846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RMG market basically export two types of products.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78B056-DDC1-DF5E-52D2-6350E85C42D1}"/>
              </a:ext>
            </a:extLst>
          </p:cNvPr>
          <p:cNvSpPr/>
          <p:nvPr/>
        </p:nvSpPr>
        <p:spPr>
          <a:xfrm>
            <a:off x="211015" y="2250831"/>
            <a:ext cx="5373859" cy="42625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Knitted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woven</a:t>
            </a:r>
          </a:p>
        </p:txBody>
      </p:sp>
      <p:pic>
        <p:nvPicPr>
          <p:cNvPr id="3074" name="Picture 2" descr="Knitted garments Images, Stock Photos &amp; Vectors | Shutterstock">
            <a:extLst>
              <a:ext uri="{FF2B5EF4-FFF2-40B4-BE49-F238E27FC236}">
                <a16:creationId xmlns:a16="http://schemas.microsoft.com/office/drawing/2014/main" id="{B6DC8CF4-1C80-5A86-F7F7-612057567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6851" r="-285" b="6851"/>
          <a:stretch/>
        </p:blipFill>
        <p:spPr bwMode="auto">
          <a:xfrm>
            <a:off x="5686918" y="2250831"/>
            <a:ext cx="3836910" cy="21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lliant Jeans Bangladesh">
            <a:extLst>
              <a:ext uri="{FF2B5EF4-FFF2-40B4-BE49-F238E27FC236}">
                <a16:creationId xmlns:a16="http://schemas.microsoft.com/office/drawing/2014/main" id="{30D61A9D-403E-02EE-2AA3-231872CFC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18" y="4594467"/>
            <a:ext cx="383691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1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8962-C318-18E4-6754-02DD1306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Covid effects and recovery.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E65F2C-6461-2781-CCE6-9B07950B3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2998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11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411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According the BB data it shares largest portion of our export.</vt:lpstr>
      <vt:lpstr>The RMG sector is rising significantly ever since it started.</vt:lpstr>
      <vt:lpstr>PowerPoint Presentation</vt:lpstr>
      <vt:lpstr>Total export market are mostly Europe.</vt:lpstr>
      <vt:lpstr>PowerPoint Presentation</vt:lpstr>
      <vt:lpstr>Non EU market</vt:lpstr>
      <vt:lpstr>Top products</vt:lpstr>
      <vt:lpstr>PowerPoint Presentation</vt:lpstr>
      <vt:lpstr>Covid effects and recovery.</vt:lpstr>
      <vt:lpstr>They also expoert raw materials.</vt:lpstr>
      <vt:lpstr>PowerPoint Presentation</vt:lpstr>
      <vt:lpstr>PowerPoint Presentation</vt:lpstr>
      <vt:lpstr>Export growth in Non EU in 2022.</vt:lpstr>
      <vt:lpstr>PowerPoint Presentation</vt:lpstr>
      <vt:lpstr>Last year to 2021 growth in EU market.</vt:lpstr>
      <vt:lpstr>It is predicted that the industry will further rise.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Mahade Hasan Nayem</dc:creator>
  <cp:lastModifiedBy>Mahade Hasan Nayem</cp:lastModifiedBy>
  <cp:revision>3</cp:revision>
  <dcterms:created xsi:type="dcterms:W3CDTF">2022-05-17T17:20:39Z</dcterms:created>
  <dcterms:modified xsi:type="dcterms:W3CDTF">2022-05-23T11:08:57Z</dcterms:modified>
</cp:coreProperties>
</file>