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Archiv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lF2FZ0TXpxvhkRGA4Eac2wCo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4D645-41ED-4C0D-84F5-3044B0830832}" v="4" dt="2022-10-06T21:25:05.634"/>
    <p1510:client id="{A75BD9B6-1138-4EBE-8FF7-02E6488F7E6A}" v="1" dt="2022-10-06T20:36:4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Camara de Melo" userId="S::paulo.camara@fundacion-jala.org::ec12b245-13bb-4130-b1e2-a18f6a2fce5f" providerId="AD" clId="Web-{A75BD9B6-1138-4EBE-8FF7-02E6488F7E6A}"/>
    <pc:docChg chg="modSld">
      <pc:chgData name="Paulo Camara de Melo" userId="S::paulo.camara@fundacion-jala.org::ec12b245-13bb-4130-b1e2-a18f6a2fce5f" providerId="AD" clId="Web-{A75BD9B6-1138-4EBE-8FF7-02E6488F7E6A}" dt="2022-10-06T20:36:42.683" v="0" actId="1076"/>
      <pc:docMkLst>
        <pc:docMk/>
      </pc:docMkLst>
      <pc:sldChg chg="modSp">
        <pc:chgData name="Paulo Camara de Melo" userId="S::paulo.camara@fundacion-jala.org::ec12b245-13bb-4130-b1e2-a18f6a2fce5f" providerId="AD" clId="Web-{A75BD9B6-1138-4EBE-8FF7-02E6488F7E6A}" dt="2022-10-06T20:36:42.683" v="0" actId="1076"/>
        <pc:sldMkLst>
          <pc:docMk/>
          <pc:sldMk cId="0" sldId="261"/>
        </pc:sldMkLst>
        <pc:picChg chg="mod">
          <ac:chgData name="Paulo Camara de Melo" userId="S::paulo.camara@fundacion-jala.org::ec12b245-13bb-4130-b1e2-a18f6a2fce5f" providerId="AD" clId="Web-{A75BD9B6-1138-4EBE-8FF7-02E6488F7E6A}" dt="2022-10-06T20:36:42.683" v="0" actId="1076"/>
          <ac:picMkLst>
            <pc:docMk/>
            <pc:sldMk cId="0" sldId="261"/>
            <ac:picMk id="154" creationId="{00000000-0000-0000-0000-000000000000}"/>
          </ac:picMkLst>
        </pc:picChg>
      </pc:sldChg>
    </pc:docChg>
  </pc:docChgLst>
  <pc:docChgLst>
    <pc:chgData name="Paulo Camara de Melo" userId="S::paulo.camara@fundacion-jala.org::ec12b245-13bb-4130-b1e2-a18f6a2fce5f" providerId="AD" clId="Web-{1044D645-41ED-4C0D-84F5-3044B0830832}"/>
    <pc:docChg chg="addSld delSld">
      <pc:chgData name="Paulo Camara de Melo" userId="S::paulo.camara@fundacion-jala.org::ec12b245-13bb-4130-b1e2-a18f6a2fce5f" providerId="AD" clId="Web-{1044D645-41ED-4C0D-84F5-3044B0830832}" dt="2022-10-06T21:25:05.634" v="3"/>
      <pc:docMkLst>
        <pc:docMk/>
      </pc:docMkLst>
      <pc:sldChg chg="new del">
        <pc:chgData name="Paulo Camara de Melo" userId="S::paulo.camara@fundacion-jala.org::ec12b245-13bb-4130-b1e2-a18f6a2fce5f" providerId="AD" clId="Web-{1044D645-41ED-4C0D-84F5-3044B0830832}" dt="2022-10-06T21:25:02.837" v="1"/>
        <pc:sldMkLst>
          <pc:docMk/>
          <pc:sldMk cId="46094332" sldId="269"/>
        </pc:sldMkLst>
      </pc:sldChg>
      <pc:sldChg chg="new del">
        <pc:chgData name="Paulo Camara de Melo" userId="S::paulo.camara@fundacion-jala.org::ec12b245-13bb-4130-b1e2-a18f6a2fce5f" providerId="AD" clId="Web-{1044D645-41ED-4C0D-84F5-3044B0830832}" dt="2022-10-06T21:25:05.634" v="3"/>
        <pc:sldMkLst>
          <pc:docMk/>
          <pc:sldMk cId="285298702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b="1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A única função do pass é funcionar como um placeholder em estruturas que demandam uma expressão obrigatoriamente, mas que nenhuma lógica deva ser executada</a:t>
            </a:r>
            <a:r>
              <a:rPr lang="pt-BR" b="0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. Quando um pass é executado, nada acontece, literalmente, mas ainda assim é considerado como uma expressão válida.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ubTitle" idx="1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 rot="10800000" flipH="1">
            <a:off x="-47324" y="1507353"/>
            <a:ext cx="3161194" cy="3731397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 rot="10800000" flipH="1">
            <a:off x="-47324" y="3141196"/>
            <a:ext cx="3340792" cy="20360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 rot="10800000" flipH="1">
            <a:off x="-47324" y="4364780"/>
            <a:ext cx="2078655" cy="807332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5"/>
          <p:cNvGrpSpPr/>
          <p:nvPr/>
        </p:nvGrpSpPr>
        <p:grpSpPr>
          <a:xfrm>
            <a:off x="7031953" y="2934947"/>
            <a:ext cx="1918179" cy="2237123"/>
            <a:chOff x="7556913" y="3814718"/>
            <a:chExt cx="891845" cy="1040135"/>
          </a:xfrm>
        </p:grpSpPr>
        <p:grpSp>
          <p:nvGrpSpPr>
            <p:cNvPr id="17" name="Google Shape;17;p15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15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5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15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15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5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5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15"/>
          <p:cNvGrpSpPr/>
          <p:nvPr/>
        </p:nvGrpSpPr>
        <p:grpSpPr>
          <a:xfrm rot="10800000">
            <a:off x="193867" y="-55084"/>
            <a:ext cx="1745786" cy="2036065"/>
            <a:chOff x="7556913" y="3814718"/>
            <a:chExt cx="891845" cy="1040135"/>
          </a:xfrm>
        </p:grpSpPr>
        <p:grpSp>
          <p:nvGrpSpPr>
            <p:cNvPr id="26" name="Google Shape;26;p15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15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5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15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 rot="10800000">
            <a:off x="-1730847" y="-2609723"/>
            <a:ext cx="7017222" cy="8210323"/>
          </a:xfrm>
          <a:custGeom>
            <a:avLst/>
            <a:gdLst/>
            <a:ahLst/>
            <a:cxnLst/>
            <a:rect l="l" t="t" r="r" b="b"/>
            <a:pathLst>
              <a:path w="96933" h="113414" extrusionOk="0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6"/>
          <p:cNvGrpSpPr/>
          <p:nvPr/>
        </p:nvGrpSpPr>
        <p:grpSpPr>
          <a:xfrm>
            <a:off x="452975" y="3521260"/>
            <a:ext cx="3117188" cy="1685144"/>
            <a:chOff x="3471496" y="4002724"/>
            <a:chExt cx="2179242" cy="1178175"/>
          </a:xfrm>
        </p:grpSpPr>
        <p:sp>
          <p:nvSpPr>
            <p:cNvPr id="37" name="Google Shape;37;p16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16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39" name="Google Shape;39;p16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6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16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42" name="Google Shape;42;p16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6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6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45" name="Google Shape;45;p16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6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6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6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50" name="Google Shape;50;p16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6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6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6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6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55" name="Google Shape;55;p16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4105375" y="2524725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1"/>
          </p:nvPr>
        </p:nvSpPr>
        <p:spPr>
          <a:xfrm>
            <a:off x="4105375" y="3197175"/>
            <a:ext cx="4173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2"/>
          </p:nvPr>
        </p:nvSpPr>
        <p:spPr>
          <a:xfrm>
            <a:off x="7169275" y="1627900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 rot="10800000">
            <a:off x="0" y="0"/>
            <a:ext cx="1971350" cy="2441575"/>
          </a:xfrm>
          <a:custGeom>
            <a:avLst/>
            <a:gdLst/>
            <a:ahLst/>
            <a:cxnLst/>
            <a:rect l="l" t="t" r="r" b="b"/>
            <a:pathLst>
              <a:path w="78854" h="97663" extrusionOk="0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 rot="10800000">
            <a:off x="0" y="0"/>
            <a:ext cx="935850" cy="1086575"/>
          </a:xfrm>
          <a:custGeom>
            <a:avLst/>
            <a:gdLst/>
            <a:ahLst/>
            <a:cxnLst/>
            <a:rect l="l" t="t" r="r" b="b"/>
            <a:pathLst>
              <a:path w="37434" h="43463" extrusionOk="0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/>
          <p:nvPr/>
        </p:nvSpPr>
        <p:spPr>
          <a:xfrm rot="10800000" flipH="1">
            <a:off x="-19046" y="3354089"/>
            <a:ext cx="1572365" cy="185608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 rot="10800000" flipH="1">
            <a:off x="-19046" y="4164244"/>
            <a:ext cx="1661696" cy="1012784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 rot="10800000" flipH="1">
            <a:off x="-19046" y="4775442"/>
            <a:ext cx="1033915" cy="401586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8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76" name="Google Shape;76;p18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l="l" t="t" r="r" b="b"/>
              <a:pathLst>
                <a:path w="95257" h="117978" extrusionOk="0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l="l" t="t" r="r" b="b"/>
              <a:pathLst>
                <a:path w="45219" h="52504" extrusionOk="0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l="l" t="t" r="r" b="b"/>
            <a:pathLst>
              <a:path w="102915" h="106981" extrusionOk="0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chemeClr val="dk1"/>
                </a:solidFill>
              </a:rPr>
              <a:t>Aula 02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838725" y="2682304"/>
            <a:ext cx="5466548" cy="11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200" b="1">
                <a:solidFill>
                  <a:srgbClr val="224CE6"/>
                </a:solidFill>
              </a:rPr>
              <a:t>Objeto com Variáveis e Tipo de dados</a:t>
            </a:r>
            <a:endParaRPr sz="1200" b="1">
              <a:solidFill>
                <a:srgbClr val="224CE6"/>
              </a:solidFill>
            </a:endParaRPr>
          </a:p>
        </p:txBody>
      </p:sp>
      <p:pic>
        <p:nvPicPr>
          <p:cNvPr id="89" name="Google Shape;89;p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2864223" y="2749923"/>
            <a:ext cx="34155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812464" y="2806110"/>
            <a:ext cx="2661853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dk1"/>
                </a:solidFill>
              </a:rPr>
              <a:t>Boas </a:t>
            </a:r>
            <a:r>
              <a:rPr lang="pt-BR">
                <a:solidFill>
                  <a:srgbClr val="14D1F9"/>
                </a:solidFill>
              </a:rPr>
              <a:t>Práticas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198" name="Google Shape;198;p10"/>
          <p:cNvSpPr txBox="1">
            <a:spLocks noGrp="1"/>
          </p:cNvSpPr>
          <p:nvPr>
            <p:ph type="title" idx="2"/>
          </p:nvPr>
        </p:nvSpPr>
        <p:spPr>
          <a:xfrm>
            <a:off x="7412949" y="1991038"/>
            <a:ext cx="1013638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03</a:t>
            </a:r>
            <a:endParaRPr/>
          </a:p>
        </p:txBody>
      </p:sp>
      <p:grpSp>
        <p:nvGrpSpPr>
          <p:cNvPr id="199" name="Google Shape;199;p10"/>
          <p:cNvGrpSpPr/>
          <p:nvPr/>
        </p:nvGrpSpPr>
        <p:grpSpPr>
          <a:xfrm rot="10800000" flipH="1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200" name="Google Shape;200;p10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01" name="Google Shape;201;p10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0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04" name="Google Shape;204;p10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0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0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0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8" name="Google Shape;208;p1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1167867" y="465831"/>
            <a:ext cx="340413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Uso do camelCase</a:t>
            </a:r>
            <a:endParaRPr sz="2800">
              <a:solidFill>
                <a:srgbClr val="2D2C9C"/>
              </a:solidFill>
            </a:endParaRPr>
          </a:p>
        </p:txBody>
      </p:sp>
      <p:grpSp>
        <p:nvGrpSpPr>
          <p:cNvPr id="215" name="Google Shape;215;p11"/>
          <p:cNvGrpSpPr/>
          <p:nvPr/>
        </p:nvGrpSpPr>
        <p:grpSpPr>
          <a:xfrm>
            <a:off x="1088728" y="1156704"/>
            <a:ext cx="4354034" cy="1161033"/>
            <a:chOff x="1088728" y="1156704"/>
            <a:chExt cx="4354034" cy="1161033"/>
          </a:xfrm>
        </p:grpSpPr>
        <p:sp>
          <p:nvSpPr>
            <p:cNvPr id="216" name="Google Shape;216;p11"/>
            <p:cNvSpPr txBox="1"/>
            <p:nvPr/>
          </p:nvSpPr>
          <p:spPr>
            <a:xfrm>
              <a:off x="1088728" y="1624902"/>
              <a:ext cx="29659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O que é o camelCase?</a:t>
              </a:r>
              <a:endParaRPr/>
            </a:p>
          </p:txBody>
        </p:sp>
        <p:pic>
          <p:nvPicPr>
            <p:cNvPr id="217" name="Google Shape;217;p11"/>
            <p:cNvPicPr preferRelativeResize="0"/>
            <p:nvPr/>
          </p:nvPicPr>
          <p:blipFill rotWithShape="1">
            <a:blip r:embed="rId4">
              <a:alphaModFix/>
            </a:blip>
            <a:srcRect l="22203" t="5700" r="21945" b="5479"/>
            <a:stretch/>
          </p:blipFill>
          <p:spPr>
            <a:xfrm>
              <a:off x="4140705" y="1156704"/>
              <a:ext cx="1302057" cy="1161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11"/>
          <p:cNvSpPr txBox="1"/>
          <p:nvPr/>
        </p:nvSpPr>
        <p:spPr>
          <a:xfrm>
            <a:off x="1088728" y="2426065"/>
            <a:ext cx="56600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Essa nomenclatura foi criada por desenvolvedores para deixar a leitura dos códigos mais compreensíveis, exemplo:</a:t>
            </a:r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2257093" y="3350338"/>
            <a:ext cx="1920949" cy="980066"/>
            <a:chOff x="2257093" y="3481819"/>
            <a:chExt cx="1920949" cy="980066"/>
          </a:xfrm>
        </p:grpSpPr>
        <p:sp>
          <p:nvSpPr>
            <p:cNvPr id="220" name="Google Shape;220;p11"/>
            <p:cNvSpPr/>
            <p:nvPr/>
          </p:nvSpPr>
          <p:spPr>
            <a:xfrm>
              <a:off x="2257093" y="3481819"/>
              <a:ext cx="1920949" cy="980066"/>
            </a:xfrm>
            <a:prstGeom prst="roundRect">
              <a:avLst>
                <a:gd name="adj" fmla="val 16667"/>
              </a:avLst>
            </a:prstGeom>
            <a:solidFill>
              <a:srgbClr val="2C30A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2297910" y="3534807"/>
              <a:ext cx="18659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Sem camelCase</a:t>
              </a:r>
              <a:endParaRPr sz="16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2" name="Google Shape;222;p11"/>
            <p:cNvSpPr txBox="1"/>
            <p:nvPr/>
          </p:nvSpPr>
          <p:spPr>
            <a:xfrm>
              <a:off x="2432587" y="3998346"/>
              <a:ext cx="15699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notadoaluno</a:t>
              </a:r>
              <a:endParaRPr sz="16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5267268" y="3350338"/>
            <a:ext cx="1961765" cy="980066"/>
            <a:chOff x="5267268" y="3481819"/>
            <a:chExt cx="1961765" cy="980066"/>
          </a:xfrm>
        </p:grpSpPr>
        <p:sp>
          <p:nvSpPr>
            <p:cNvPr id="224" name="Google Shape;224;p11"/>
            <p:cNvSpPr/>
            <p:nvPr/>
          </p:nvSpPr>
          <p:spPr>
            <a:xfrm>
              <a:off x="5267268" y="3481819"/>
              <a:ext cx="1920949" cy="980066"/>
            </a:xfrm>
            <a:prstGeom prst="roundRect">
              <a:avLst>
                <a:gd name="adj" fmla="val 16667"/>
              </a:avLst>
            </a:prstGeom>
            <a:solidFill>
              <a:srgbClr val="2D2C9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5" name="Google Shape;225;p11"/>
            <p:cNvSpPr txBox="1"/>
            <p:nvPr/>
          </p:nvSpPr>
          <p:spPr>
            <a:xfrm>
              <a:off x="5308084" y="3534807"/>
              <a:ext cx="19209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chemeClr val="accent6"/>
                  </a:solidFill>
                  <a:latin typeface="Archivo"/>
                  <a:ea typeface="Archivo"/>
                  <a:cs typeface="Archivo"/>
                  <a:sym typeface="Archivo"/>
                </a:rPr>
                <a:t>Com camelCase</a:t>
              </a:r>
              <a:endParaRPr sz="1600" b="1" i="0" u="none" strike="noStrike" cap="none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5442762" y="3998346"/>
              <a:ext cx="15699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chemeClr val="accent6"/>
                  </a:solidFill>
                  <a:latin typeface="Archivo"/>
                  <a:ea typeface="Archivo"/>
                  <a:cs typeface="Archivo"/>
                  <a:sym typeface="Archivo"/>
                </a:rPr>
                <a:t>notaDoAluno</a:t>
              </a:r>
              <a:endParaRPr sz="1600" b="1" i="0" u="none" strike="noStrike" cap="none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334033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Uso da identação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1167867" y="1108675"/>
            <a:ext cx="3206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seria a identação?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167867" y="1581620"/>
            <a:ext cx="66659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identação é empregada com o objetivo de ressaltar a estrutura do algoritmo, aumentando assim a legibilidade do código.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6987" y="2251714"/>
            <a:ext cx="5002436" cy="223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sz="3600" b="1" i="0" u="none" strike="noStrike" cap="none">
                <a:solidFill>
                  <a:srgbClr val="00B0F0"/>
                </a:solidFill>
                <a:latin typeface="Archivo"/>
                <a:ea typeface="Archivo"/>
                <a:cs typeface="Archivo"/>
                <a:sym typeface="Archivo"/>
              </a:rPr>
              <a:t>Agora vamos colocar a mão na massa!</a:t>
            </a:r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242" name="Google Shape;242;p13"/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8000">
                  <a:srgbClr val="BFBFBF"/>
                </a:gs>
                <a:gs pos="89000">
                  <a:srgbClr val="7F7F7F"/>
                </a:gs>
                <a:gs pos="100000">
                  <a:srgbClr val="7F7F7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1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8754" y="4574998"/>
            <a:ext cx="1009249" cy="31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082902" y="2806110"/>
            <a:ext cx="4391416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dk1"/>
                </a:solidFill>
              </a:rPr>
              <a:t>Estrutura de uma </a:t>
            </a:r>
            <a:r>
              <a:rPr lang="pt-BR">
                <a:solidFill>
                  <a:srgbClr val="14D1F9"/>
                </a:solidFill>
              </a:rPr>
              <a:t>Classe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 idx="2"/>
          </p:nvPr>
        </p:nvSpPr>
        <p:spPr>
          <a:xfrm>
            <a:off x="7365218" y="1991038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01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 rot="10800000" flipH="1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7" name="Google Shape;107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t="16547" b="16539"/>
          <a:stretch/>
        </p:blipFill>
        <p:spPr>
          <a:xfrm>
            <a:off x="1675896" y="616690"/>
            <a:ext cx="2951311" cy="20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Antes de iniciarmos...</a:t>
            </a:r>
            <a:endParaRPr sz="2800">
              <a:solidFill>
                <a:srgbClr val="2D2C9C"/>
              </a:solidFill>
            </a:endParaRPr>
          </a:p>
        </p:txBody>
      </p:sp>
      <p:pic>
        <p:nvPicPr>
          <p:cNvPr id="114" name="Google Shape;114;p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120" y="4652306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472667" y="1513698"/>
            <a:ext cx="45595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é uma </a:t>
            </a:r>
            <a:r>
              <a:rPr lang="pt-BR" sz="1600" b="1" i="0" u="none" strike="noStrike" cap="non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PALAVRA RESERVADA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472667" y="2254430"/>
            <a:ext cx="64008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R: Um palavra reservada geralmente ela é reservada pela linguagem de programação para identificar os processos de execução.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Exemplos de algumas palavras reservadas: 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and, as, assert, break, class, continue, def, del, elif, else, except, exec, finally, for..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465581" y="387333"/>
            <a:ext cx="364629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Estrutura da Classe</a:t>
            </a:r>
            <a:endParaRPr sz="2800">
              <a:solidFill>
                <a:srgbClr val="2D2C9C"/>
              </a:solidFill>
            </a:endParaRPr>
          </a:p>
        </p:txBody>
      </p:sp>
      <p:pic>
        <p:nvPicPr>
          <p:cNvPr id="122" name="Google Shape;122;p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120" y="4652306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906149" y="2235788"/>
            <a:ext cx="29493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2B3BC0"/>
                </a:solidFill>
                <a:latin typeface="Archivo"/>
                <a:ea typeface="Archivo"/>
                <a:cs typeface="Archivo"/>
                <a:sym typeface="Archivo"/>
              </a:rPr>
              <a:t>class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Car: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       </a:t>
            </a:r>
            <a:r>
              <a:rPr lang="pt-BR" sz="2000" b="1" i="0" u="none" strike="noStrike" cap="none">
                <a:solidFill>
                  <a:srgbClr val="2B3BC0"/>
                </a:solidFill>
                <a:latin typeface="Archivo"/>
                <a:ea typeface="Archivo"/>
                <a:cs typeface="Archivo"/>
                <a:sym typeface="Archivo"/>
              </a:rPr>
              <a:t>def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BR" sz="2000" b="0" i="0" u="none" strike="noStrike" cap="none">
                <a:solidFill>
                  <a:srgbClr val="1BB837"/>
                </a:solidFill>
                <a:latin typeface="Archivo"/>
                <a:ea typeface="Archivo"/>
                <a:cs typeface="Archivo"/>
                <a:sym typeface="Archivo"/>
              </a:rPr>
              <a:t>modelCar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(</a:t>
            </a:r>
            <a:r>
              <a:rPr lang="pt-BR" sz="2000" b="0" i="0" u="none" strike="noStrike" cap="none">
                <a:solidFill>
                  <a:srgbClr val="009FBA"/>
                </a:solidFill>
                <a:latin typeface="Archivo"/>
                <a:ea typeface="Archivo"/>
                <a:cs typeface="Archivo"/>
                <a:sym typeface="Archivo"/>
              </a:rPr>
              <a:t>self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            </a:t>
            </a:r>
            <a:r>
              <a:rPr lang="pt-BR" sz="2000" b="1" i="0" u="none" strike="noStrike" cap="none">
                <a:solidFill>
                  <a:srgbClr val="5C46F2"/>
                </a:solidFill>
                <a:latin typeface="Archivo"/>
                <a:ea typeface="Archivo"/>
                <a:cs typeface="Archivo"/>
                <a:sym typeface="Archivo"/>
              </a:rPr>
              <a:t>pass</a:t>
            </a:r>
            <a:endParaRPr sz="2000" b="1" i="0" u="none" strike="noStrike" cap="none">
              <a:solidFill>
                <a:srgbClr val="5C46F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2267972" y="2308278"/>
            <a:ext cx="272903" cy="269358"/>
          </a:xfrm>
          <a:prstGeom prst="ellipse">
            <a:avLst/>
          </a:prstGeom>
          <a:solidFill>
            <a:srgbClr val="244BE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768612" y="2608940"/>
            <a:ext cx="272903" cy="269358"/>
          </a:xfrm>
          <a:prstGeom prst="ellipse">
            <a:avLst/>
          </a:prstGeom>
          <a:solidFill>
            <a:srgbClr val="244BE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sz="14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592846" y="2944903"/>
            <a:ext cx="272903" cy="269358"/>
          </a:xfrm>
          <a:prstGeom prst="ellipse">
            <a:avLst/>
          </a:prstGeom>
          <a:solidFill>
            <a:srgbClr val="244BE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sz="14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729107" y="1478115"/>
            <a:ext cx="35088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Para criar uma CLASSE devemos informar a palavra reservada </a:t>
            </a:r>
            <a:r>
              <a:rPr lang="pt-BR" sz="1400" b="1" i="0" u="none" strike="noStrike" cap="none">
                <a:solidFill>
                  <a:srgbClr val="2B3BC0"/>
                </a:solidFill>
                <a:latin typeface="Archivo"/>
                <a:ea typeface="Archivo"/>
                <a:cs typeface="Archivo"/>
                <a:sym typeface="Archivo"/>
              </a:rPr>
              <a:t>class</a:t>
            </a:r>
            <a:r>
              <a:rPr lang="pt-BR" sz="1400" b="1" i="0" u="none" strike="noStrike" cap="none">
                <a:solidFill>
                  <a:srgbClr val="244BE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</a:t>
            </a:r>
            <a:r>
              <a:rPr lang="pt-BR" sz="1400" b="0" i="0" u="none" strike="noStrike" cap="none">
                <a:solidFill>
                  <a:srgbClr val="244BE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 seguida informar um nome para identific</a:t>
            </a:r>
            <a:r>
              <a:rPr lang="pt-BR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á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-la, que será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CAR.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informar o que será uma função devemos usar a palavra reserva </a:t>
            </a:r>
            <a:r>
              <a:rPr lang="pt-BR" sz="1400" b="1" i="0" u="none" strike="noStrike" cap="non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def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 em seguida devemos nomear essa função, e o nome que demos foi </a:t>
            </a:r>
            <a:r>
              <a:rPr 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modelCar</a:t>
            </a:r>
            <a:r>
              <a:rPr lang="pt-BR" sz="1400" b="1" i="0" u="none" strike="noStrike" cap="non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D2C9C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 para finalizar usaremos a palavra reservada </a:t>
            </a:r>
            <a:r>
              <a:rPr lang="pt-BR" sz="1400" b="1" i="0" u="none" strike="noStrike" cap="none">
                <a:solidFill>
                  <a:srgbClr val="5C46F2"/>
                </a:solidFill>
                <a:latin typeface="Archivo"/>
                <a:ea typeface="Archivo"/>
                <a:cs typeface="Archivo"/>
                <a:sym typeface="Archivo"/>
              </a:rPr>
              <a:t>pass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4359349" y="1478115"/>
            <a:ext cx="0" cy="29662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4082902" y="2806110"/>
            <a:ext cx="4391416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dk1"/>
                </a:solidFill>
              </a:rPr>
              <a:t>Estrutura de um </a:t>
            </a:r>
            <a:r>
              <a:rPr lang="pt-BR">
                <a:solidFill>
                  <a:srgbClr val="14D1F9"/>
                </a:solidFill>
              </a:rPr>
              <a:t>Método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title" idx="2"/>
          </p:nvPr>
        </p:nvSpPr>
        <p:spPr>
          <a:xfrm>
            <a:off x="7412949" y="1991038"/>
            <a:ext cx="1013638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02</a:t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 rot="10800000" flipH="1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137" name="Google Shape;137;p5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5" name="Google Shape;145;p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25473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Palavra reservada SELF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167867" y="1108675"/>
            <a:ext cx="30101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o </a:t>
            </a:r>
            <a:r>
              <a:rPr lang="pt-BR" sz="2000" b="1" i="0" u="sng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Self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167867" y="1687945"/>
            <a:ext cx="66659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</a:t>
            </a:r>
            <a:r>
              <a:rPr lang="pt-BR" sz="1400" b="1" i="0" u="sng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Self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é usado em classes no Python para indicar que você está referenciando alguma coisa do próprio objeto (sejam eles atributos ou métodos); na verdade, o </a:t>
            </a:r>
            <a:r>
              <a:rPr lang="pt-BR" sz="1400" b="1" i="0" u="sng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self é o próprio objeto em si.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l="7759" t="22631" r="8083"/>
          <a:stretch/>
        </p:blipFill>
        <p:spPr>
          <a:xfrm>
            <a:off x="2988024" y="2569397"/>
            <a:ext cx="3025636" cy="185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1167866" y="316978"/>
            <a:ext cx="4845793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Palavra reservada __init__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167867" y="1108675"/>
            <a:ext cx="30101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o __init__?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239024" y="1611063"/>
            <a:ext cx="6666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__init__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é usado ​​para inicializar o estado do objeto. A tarefa dos construtores é inicializar (atribuir valores) aos membros de dados da classe quando um objeto da classe é criado. 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	Um exemplo pr</a:t>
            </a:r>
            <a:r>
              <a:rPr lang="pt-BR">
                <a:latin typeface="Archivo"/>
                <a:ea typeface="Archivo"/>
                <a:cs typeface="Archivo"/>
                <a:sym typeface="Archivo"/>
              </a:rPr>
              <a:t>á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tico seria, se nós criássemos um objeto chamado </a:t>
            </a:r>
            <a:r>
              <a:rPr lang="pt-BR" sz="1400" b="1" i="0" u="sng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Água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, sabemos que o init da </a:t>
            </a:r>
            <a:r>
              <a:rPr lang="pt-BR">
                <a:latin typeface="Archivo"/>
                <a:ea typeface="Archivo"/>
                <a:cs typeface="Archivo"/>
                <a:sym typeface="Archivo"/>
              </a:rPr>
              <a:t>á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gua seria (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Transparente, sem cheiro, sem gosto e no estado l</a:t>
            </a:r>
            <a:r>
              <a:rPr lang="pt-BR" b="1">
                <a:latin typeface="Archivo"/>
                <a:ea typeface="Archivo"/>
                <a:cs typeface="Archivo"/>
                <a:sym typeface="Archivo"/>
              </a:rPr>
              <a:t>í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quido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).</a:t>
            </a:r>
            <a:endParaRPr sz="1400" b="1" i="0" u="sng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3220114" y="3311274"/>
            <a:ext cx="2995661" cy="1062538"/>
            <a:chOff x="3362656" y="3240103"/>
            <a:chExt cx="2995661" cy="1062538"/>
          </a:xfrm>
        </p:grpSpPr>
        <p:pic>
          <p:nvPicPr>
            <p:cNvPr id="164" name="Google Shape;164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62656" y="3240103"/>
              <a:ext cx="1062538" cy="10625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" name="Google Shape;165;p7"/>
            <p:cNvGrpSpPr/>
            <p:nvPr/>
          </p:nvGrpSpPr>
          <p:grpSpPr>
            <a:xfrm>
              <a:off x="5479204" y="3338981"/>
              <a:ext cx="879113" cy="864781"/>
              <a:chOff x="5365790" y="3324089"/>
              <a:chExt cx="879113" cy="864781"/>
            </a:xfrm>
          </p:grpSpPr>
          <p:sp>
            <p:nvSpPr>
              <p:cNvPr id="166" name="Google Shape;166;p7"/>
              <p:cNvSpPr/>
              <p:nvPr/>
            </p:nvSpPr>
            <p:spPr>
              <a:xfrm>
                <a:off x="5365790" y="3324089"/>
                <a:ext cx="879066" cy="864781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"/>
              <p:cNvSpPr txBox="1"/>
              <p:nvPr/>
            </p:nvSpPr>
            <p:spPr>
              <a:xfrm>
                <a:off x="5407603" y="3394594"/>
                <a:ext cx="8373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Char char="•"/>
                </a:pPr>
                <a:r>
                  <a:rPr lang="pt-BR"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r>
                  <a:rPr lang="pt-BR" sz="1050"/>
                  <a:t>í</a:t>
                </a:r>
                <a:r>
                  <a:rPr lang="pt-BR"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quida</a:t>
                </a:r>
                <a:endParaRPr/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Char char="•"/>
                </a:pPr>
                <a:r>
                  <a:rPr lang="pt-BR"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Inodora</a:t>
                </a:r>
                <a:endParaRPr/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Char char="•"/>
                </a:pPr>
                <a:r>
                  <a:rPr lang="pt-BR"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Insípida</a:t>
                </a:r>
                <a:endParaRPr/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Char char="•"/>
                </a:pPr>
                <a:r>
                  <a:rPr lang="pt-BR"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incolor</a:t>
                </a:r>
                <a:endParaRPr/>
              </a:p>
            </p:txBody>
          </p:sp>
        </p:grpSp>
        <p:cxnSp>
          <p:nvCxnSpPr>
            <p:cNvPr id="168" name="Google Shape;168;p7"/>
            <p:cNvCxnSpPr>
              <a:stCxn id="164" idx="3"/>
            </p:cNvCxnSpPr>
            <p:nvPr/>
          </p:nvCxnSpPr>
          <p:spPr>
            <a:xfrm>
              <a:off x="4425194" y="3771372"/>
              <a:ext cx="983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69" name="Google Shape;169;p7"/>
            <p:cNvSpPr txBox="1"/>
            <p:nvPr/>
          </p:nvSpPr>
          <p:spPr>
            <a:xfrm>
              <a:off x="4425194" y="3509761"/>
              <a:ext cx="9349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__INIT__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25473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Palavra reservada Print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167867" y="1108675"/>
            <a:ext cx="30101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um </a:t>
            </a:r>
            <a:r>
              <a:rPr lang="pt-BR" sz="2000" b="1" i="0" u="sng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Print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1167867" y="1687945"/>
            <a:ext cx="66659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Print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é usado para que o programa imprima na tela, o que você determinou, podendo ser algo que você escreveu para guiar o usuário ou até mesmo, variáveis ou classes.</a:t>
            </a:r>
            <a:endParaRPr sz="1400" b="1" i="0" u="sng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9144" y="2380944"/>
            <a:ext cx="3345712" cy="22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1167867" y="652913"/>
            <a:ext cx="425473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Como criar um método?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167867" y="1618095"/>
            <a:ext cx="61917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Para podermos criar um método, a estrutura de uma classe, como mostrado abaixo:</a:t>
            </a:r>
            <a:endParaRPr sz="1400" b="1" i="0" u="sng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6" name="Google Shape;186;p9"/>
          <p:cNvGrpSpPr/>
          <p:nvPr/>
        </p:nvGrpSpPr>
        <p:grpSpPr>
          <a:xfrm>
            <a:off x="3227740" y="2449480"/>
            <a:ext cx="2558903" cy="1601972"/>
            <a:chOff x="2785730" y="2665228"/>
            <a:chExt cx="2558903" cy="1601972"/>
          </a:xfrm>
        </p:grpSpPr>
        <p:sp>
          <p:nvSpPr>
            <p:cNvPr id="187" name="Google Shape;187;p9"/>
            <p:cNvSpPr/>
            <p:nvPr/>
          </p:nvSpPr>
          <p:spPr>
            <a:xfrm>
              <a:off x="2785730" y="2665228"/>
              <a:ext cx="2558903" cy="1601972"/>
            </a:xfrm>
            <a:prstGeom prst="roundRect">
              <a:avLst>
                <a:gd name="adj" fmla="val 16667"/>
              </a:avLst>
            </a:prstGeom>
            <a:solidFill>
              <a:srgbClr val="3B3B3B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006497" y="2760634"/>
              <a:ext cx="85060" cy="6379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854097" y="2760634"/>
              <a:ext cx="85060" cy="63796"/>
            </a:xfrm>
            <a:prstGeom prst="ellipse">
              <a:avLst/>
            </a:prstGeom>
            <a:solidFill>
              <a:srgbClr val="1BB837"/>
            </a:solidFill>
            <a:ln w="25400" cap="flat" cmpd="sng">
              <a:solidFill>
                <a:srgbClr val="1BB8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697711" y="2760634"/>
              <a:ext cx="85060" cy="63796"/>
            </a:xfrm>
            <a:prstGeom prst="ellipse">
              <a:avLst/>
            </a:prstGeom>
            <a:solidFill>
              <a:srgbClr val="FFFF00"/>
            </a:solidFill>
            <a:ln w="254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2876165" y="3063049"/>
              <a:ext cx="2381636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pt-BR" sz="1400" b="0" i="0" u="none" strike="noStrike" cap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</a:t>
              </a:r>
              <a:r>
                <a:rPr lang="pt-BR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Car</a:t>
              </a:r>
              <a:r>
                <a:rPr lang="pt-BR" sz="1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lang="pt-BR" sz="1400" b="1" i="0" u="none" strike="noStrike" cap="non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pt-BR" sz="1400" b="1" i="0" u="none" strike="noStrike" cap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</a:t>
              </a:r>
              <a:r>
                <a:rPr lang="pt-BR" sz="1400" b="1" i="0" u="none" strike="noStrike" cap="non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greed</a:t>
              </a:r>
              <a:r>
                <a:rPr lang="pt-BR" sz="1400" b="1" i="0" u="none" strike="noStrike" cap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pt-BR" sz="1400" b="1" i="0" u="none" strike="noStrike" cap="none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self</a:t>
              </a:r>
              <a:r>
                <a:rPr lang="pt-BR" sz="1400" b="1" i="0" u="none" strike="noStrike" cap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pt-BR" sz="1400" b="1" i="0" u="none" strike="noStrike" cap="non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    </a:t>
              </a:r>
              <a:r>
                <a:rPr lang="pt-BR" sz="1400" b="1" i="0" u="none" strike="noStrike" cap="non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pass</a:t>
              </a:r>
              <a:endParaRPr sz="14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f5ea-62ef-4aed-8ec5-dddfb8993e22" xsi:nil="true"/>
    <lcf76f155ced4ddcb4097134ff3c332f xmlns="81277da7-b47b-455a-ba7a-463a53e2bfb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8C47F7B812064A84A1206F3C3DDDD7" ma:contentTypeVersion="10" ma:contentTypeDescription="Create a new document." ma:contentTypeScope="" ma:versionID="c7b30fa5c2bfabe7b522feab66214264">
  <xsd:schema xmlns:xsd="http://www.w3.org/2001/XMLSchema" xmlns:xs="http://www.w3.org/2001/XMLSchema" xmlns:p="http://schemas.microsoft.com/office/2006/metadata/properties" xmlns:ns2="81277da7-b47b-455a-ba7a-463a53e2bfbe" xmlns:ns3="807ff5ea-62ef-4aed-8ec5-dddfb8993e22" targetNamespace="http://schemas.microsoft.com/office/2006/metadata/properties" ma:root="true" ma:fieldsID="5517c90051a3e700692d51c7a6a86c89" ns2:_="" ns3:_="">
    <xsd:import namespace="81277da7-b47b-455a-ba7a-463a53e2bfbe"/>
    <xsd:import namespace="807ff5ea-62ef-4aed-8ec5-dddfb8993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77da7-b47b-455a-ba7a-463a53e2b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0b2939d-a920-4f78-ab9d-005254d3eb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f5ea-62ef-4aed-8ec5-dddfb8993e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fc836a-a52a-4081-ab02-5cc738a66276}" ma:internalName="TaxCatchAll" ma:showField="CatchAllData" ma:web="807ff5ea-62ef-4aed-8ec5-dddfb8993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5DAF47-EDC5-40AB-B769-A42A525CAD76}">
  <ds:schemaRefs>
    <ds:schemaRef ds:uri="807ff5ea-62ef-4aed-8ec5-dddfb8993e22"/>
    <ds:schemaRef ds:uri="81277da7-b47b-455a-ba7a-463a53e2bfb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BDC7FF-70A6-4037-B6B5-3DD0330C0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277da7-b47b-455a-ba7a-463a53e2bfbe"/>
    <ds:schemaRef ds:uri="807ff5ea-62ef-4aed-8ec5-dddfb8993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0CC4F5-7770-4295-939A-099E991C0E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Digital Business Consulting Toolkit by Slidesgo</vt:lpstr>
      <vt:lpstr>Aula 02</vt:lpstr>
      <vt:lpstr>Estrutura de uma Classe</vt:lpstr>
      <vt:lpstr>Antes de iniciarmos...</vt:lpstr>
      <vt:lpstr>Estrutura da Classe</vt:lpstr>
      <vt:lpstr>Estrutura de um Método</vt:lpstr>
      <vt:lpstr>Palavra reservada SELF</vt:lpstr>
      <vt:lpstr>Palavra reservada __init__</vt:lpstr>
      <vt:lpstr>Palavra reservada Print</vt:lpstr>
      <vt:lpstr>Como criar um método?</vt:lpstr>
      <vt:lpstr>Boas Práticas</vt:lpstr>
      <vt:lpstr>Uso do camelCase</vt:lpstr>
      <vt:lpstr>Uso da identação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02</dc:title>
  <cp:revision>3</cp:revision>
  <dcterms:modified xsi:type="dcterms:W3CDTF">2022-10-06T21:25:09Z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0x0101004F8C47F7B812064A84A1206F3C3DDDD7</vt:lpwstr>
  </property>
  <property fmtid="{D5CDD505-2E9C-101B-9397-08002B2CF9AE}" pid="3" name="MediaServiceImageTags">
    <vt:lpwstr/>
  </property>
</Properties>
</file>