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916" r:id="rId2"/>
    <p:sldId id="917" r:id="rId3"/>
    <p:sldId id="918" r:id="rId4"/>
    <p:sldId id="919" r:id="rId5"/>
    <p:sldId id="92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0" r:id="rId16"/>
    <p:sldId id="907" r:id="rId17"/>
    <p:sldId id="867" r:id="rId18"/>
    <p:sldId id="868" r:id="rId19"/>
    <p:sldId id="881" r:id="rId20"/>
    <p:sldId id="904" r:id="rId21"/>
    <p:sldId id="905" r:id="rId22"/>
    <p:sldId id="909" r:id="rId23"/>
    <p:sldId id="908" r:id="rId24"/>
    <p:sldId id="915" r:id="rId25"/>
    <p:sldId id="910" r:id="rId26"/>
    <p:sldId id="912" r:id="rId27"/>
    <p:sldId id="913" r:id="rId28"/>
    <p:sldId id="914" r:id="rId29"/>
    <p:sldId id="871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94" userDrawn="1">
          <p15:clr>
            <a:srgbClr val="A4A3A4"/>
          </p15:clr>
        </p15:guide>
        <p15:guide id="2" pos="7246" userDrawn="1">
          <p15:clr>
            <a:srgbClr val="A4A3A4"/>
          </p15:clr>
        </p15:guide>
        <p15:guide id="3" orient="horz" pos="729" userDrawn="1">
          <p15:clr>
            <a:srgbClr val="A4A3A4"/>
          </p15:clr>
        </p15:guide>
        <p15:guide id="5" orient="horz" pos="3920" userDrawn="1">
          <p15:clr>
            <a:srgbClr val="A4A3A4"/>
          </p15:clr>
        </p15:guide>
        <p15:guide id="6" orient="horz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BD4"/>
    <a:srgbClr val="00539E"/>
    <a:srgbClr val="89DFFD"/>
    <a:srgbClr val="FFFFFF"/>
    <a:srgbClr val="00467F"/>
    <a:srgbClr val="64A3D7"/>
    <a:srgbClr val="2F5597"/>
    <a:srgbClr val="C5D2FB"/>
    <a:srgbClr val="2E5497"/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98AAA-AA78-4F35-8ABB-CD8E284706D0}" v="233" dt="2024-11-21T12:16:05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3" autoAdjust="0"/>
  </p:normalViewPr>
  <p:slideViewPr>
    <p:cSldViewPr snapToGrid="0">
      <p:cViewPr varScale="1">
        <p:scale>
          <a:sx n="100" d="100"/>
          <a:sy n="100" d="100"/>
        </p:scale>
        <p:origin x="420" y="64"/>
      </p:cViewPr>
      <p:guideLst>
        <p:guide pos="394"/>
        <p:guide pos="7246"/>
        <p:guide orient="horz" pos="729"/>
        <p:guide orient="horz" pos="3920"/>
        <p:guide orient="horz" pos="3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5013D21-A9A3-8AD4-CD98-1BC5C4A509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255285-996A-30B9-3F90-714EBC4B57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93D47-E6E1-4B85-BDE3-B9DE38778BD5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EF6FF1-53AD-85E4-054B-6639EE0EB0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16F47-9779-5D72-A8CB-3D7EB152FC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3EA1-D650-408F-AB44-5A7D451314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764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>
            <a:fillRect/>
          </a:stretch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/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>
            <a:fillRect/>
          </a:stretch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/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>
              <a:fillRect/>
            </a:stretch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/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/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/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5B52002-B830-01C5-1A16-4EED0A51C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35672" y="61575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41925199-44E1-4F3A-8959-F0B9EFEA0C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0.w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9.emf"/><Relationship Id="rId10" Type="http://schemas.openxmlformats.org/officeDocument/2006/relationships/image" Target="../media/image33.png"/><Relationship Id="rId4" Type="http://schemas.openxmlformats.org/officeDocument/2006/relationships/image" Target="../media/image28.wmf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2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49.e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44.png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51.emf"/><Relationship Id="rId2" Type="http://schemas.openxmlformats.org/officeDocument/2006/relationships/image" Target="../media/image43.png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48.emf"/><Relationship Id="rId5" Type="http://schemas.openxmlformats.org/officeDocument/2006/relationships/image" Target="../media/image41.png"/><Relationship Id="rId15" Type="http://schemas.openxmlformats.org/officeDocument/2006/relationships/image" Target="../media/image50.e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52.emf"/><Relationship Id="rId4" Type="http://schemas.openxmlformats.org/officeDocument/2006/relationships/image" Target="../media/image45.png"/><Relationship Id="rId9" Type="http://schemas.openxmlformats.org/officeDocument/2006/relationships/image" Target="../media/image47.emf"/><Relationship Id="rId1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0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.png"/><Relationship Id="rId7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10" Type="http://schemas.openxmlformats.org/officeDocument/2006/relationships/image" Target="../media/image58.png"/><Relationship Id="rId4" Type="http://schemas.openxmlformats.org/officeDocument/2006/relationships/image" Target="../media/image20.png"/><Relationship Id="rId9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wmf"/><Relationship Id="rId11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8.w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36" y="1627322"/>
            <a:ext cx="2514152" cy="67329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06360" y="2299863"/>
            <a:ext cx="5070239" cy="1787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            </a:t>
            </a:r>
            <a:r>
              <a:rPr lang="en-US" altLang="zh-CN" sz="4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 Converter</a:t>
            </a:r>
            <a:endParaRPr lang="zh-CN" altLang="en-US" sz="4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96097" y="4923591"/>
            <a:ext cx="429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3: Li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Fangchao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 Jiawei,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1CDC-602B-2311-7027-E922940E6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85B9B7-4EF8-E9F7-1AB8-6604D5FFC80C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6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D8E683-5B00-CE29-E360-23F4BA7D1242}"/>
              </a:ext>
            </a:extLst>
          </p:cNvPr>
          <p:cNvSpPr txBox="1"/>
          <p:nvPr/>
        </p:nvSpPr>
        <p:spPr>
          <a:xfrm>
            <a:off x="1172003" y="179872"/>
            <a:ext cx="10795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Comparison between Simulation results and   theoretical results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3A1B0C-26D4-2F8C-00DE-149D51BB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10587F8-3A74-6AAC-AB07-084403C50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F59C4D-7E42-ABFD-0C7F-EB947D8B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21659C1-E662-2368-B53C-68B3E493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F1610D2-81B1-28F8-0B4A-FBC362CCA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88" y="252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3183F84-8D12-2F1A-BDCD-C40B0443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B24A1E-6458-4505-D309-767AC63E806B}"/>
              </a:ext>
            </a:extLst>
          </p:cNvPr>
          <p:cNvGraphicFramePr>
            <a:graphicFrameLocks noGrp="1"/>
          </p:cNvGraphicFramePr>
          <p:nvPr/>
        </p:nvGraphicFramePr>
        <p:xfrm>
          <a:off x="1172003" y="4668091"/>
          <a:ext cx="8723919" cy="1859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5198">
                  <a:extLst>
                    <a:ext uri="{9D8B030D-6E8A-4147-A177-3AD203B41FA5}">
                      <a16:colId xmlns:a16="http://schemas.microsoft.com/office/drawing/2014/main" val="2758397324"/>
                    </a:ext>
                  </a:extLst>
                </a:gridCol>
                <a:gridCol w="2229644">
                  <a:extLst>
                    <a:ext uri="{9D8B030D-6E8A-4147-A177-3AD203B41FA5}">
                      <a16:colId xmlns:a16="http://schemas.microsoft.com/office/drawing/2014/main" val="3292791015"/>
                    </a:ext>
                  </a:extLst>
                </a:gridCol>
                <a:gridCol w="2744704">
                  <a:extLst>
                    <a:ext uri="{9D8B030D-6E8A-4147-A177-3AD203B41FA5}">
                      <a16:colId xmlns:a16="http://schemas.microsoft.com/office/drawing/2014/main" val="1682051881"/>
                    </a:ext>
                  </a:extLst>
                </a:gridCol>
                <a:gridCol w="1854373">
                  <a:extLst>
                    <a:ext uri="{9D8B030D-6E8A-4147-A177-3AD203B41FA5}">
                      <a16:colId xmlns:a16="http://schemas.microsoft.com/office/drawing/2014/main" val="3175886140"/>
                    </a:ext>
                  </a:extLst>
                </a:gridCol>
              </a:tblGrid>
              <a:tr h="642862">
                <a:tc>
                  <a:txBody>
                    <a:bodyPr/>
                    <a:lstStyle/>
                    <a:p>
                      <a:pPr indent="254000" algn="ctr"/>
                      <a:r>
                        <a:rPr lang="en-US" sz="1000" kern="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Simulation</a:t>
                      </a:r>
                      <a:endParaRPr lang="zh-CN" altLang="en-US" sz="18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Theoretical                Calculation  </a:t>
                      </a:r>
                      <a:endParaRPr lang="zh-CN" altLang="en-US" sz="18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Error (%)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0976331"/>
                  </a:ext>
                </a:extLst>
              </a:tr>
              <a:tr h="662556">
                <a:tc>
                  <a:txBody>
                    <a:bodyPr/>
                    <a:lstStyle/>
                    <a:p>
                      <a:pPr indent="254000" algn="ctr"/>
                      <a:r>
                        <a:rPr lang="en-US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ΔI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117.8mA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120mA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1.84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5651417"/>
                  </a:ext>
                </a:extLst>
              </a:tr>
              <a:tr h="554053"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ΔU</a:t>
                      </a:r>
                      <a:endParaRPr lang="zh-CN" altLang="en-US" sz="1800" b="1" kern="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3.005mV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3mV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54000" algn="ctr" defTabSz="914400" rtl="0" eaLnBrk="1" latinLnBrk="0" hangingPunct="1"/>
                      <a:r>
                        <a:rPr lang="en-US" sz="1800" b="1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0.17</a:t>
                      </a:r>
                      <a:endParaRPr lang="zh-CN" altLang="en-US" sz="1800" b="1" kern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006502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0AC4B5A5-B77C-CE67-8BCA-A0CC805D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76" y="1556506"/>
            <a:ext cx="5154706" cy="292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0DE20576-D3CF-A977-732E-F4360422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5" y="1493858"/>
            <a:ext cx="5351929" cy="29884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23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21662" y="2793119"/>
            <a:ext cx="64458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 Converter with Variable Duty Cycle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7C2D2-F466-634E-754E-60C2DCDD9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661FD3-3673-4CD5-A616-67C9E6AFD686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7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2F8594-44CF-E7C2-B627-CF6EA0011164}"/>
              </a:ext>
            </a:extLst>
          </p:cNvPr>
          <p:cNvSpPr txBox="1"/>
          <p:nvPr/>
        </p:nvSpPr>
        <p:spPr>
          <a:xfrm>
            <a:off x="1172003" y="179872"/>
            <a:ext cx="5865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MATLAB Program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ACC616F-E842-40BE-0D59-472E09CE2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0659757-FC9B-DB39-B3E3-339D48E3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2D1797-7BCC-5BFB-DB2C-23C7D6A13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3817B7E-ED7E-1E37-A81E-46BBCD31A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DD032946-41AC-0A76-4034-C3DA6AEE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88" y="252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EE5F579-2BBB-8FBA-C7AF-955E7F430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89B4BC-A781-3C7C-31AA-95AFFC36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8" y="1057594"/>
            <a:ext cx="5087060" cy="56205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ECFE3D-3E84-3991-07A5-8C15213B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14" y="1269348"/>
            <a:ext cx="2131023" cy="1453467"/>
          </a:xfrm>
          <a:prstGeom prst="rect">
            <a:avLst/>
          </a:prstGeom>
        </p:spPr>
      </p:pic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CA6EB9-A811-16FF-01B4-48204BE980F3}"/>
              </a:ext>
            </a:extLst>
          </p:cNvPr>
          <p:cNvGraphicFramePr>
            <a:graphicFrameLocks noGrp="1"/>
          </p:cNvGraphicFramePr>
          <p:nvPr/>
        </p:nvGraphicFramePr>
        <p:xfrm>
          <a:off x="8695637" y="1279793"/>
          <a:ext cx="1887071" cy="1470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071">
                  <a:extLst>
                    <a:ext uri="{9D8B030D-6E8A-4147-A177-3AD203B41FA5}">
                      <a16:colId xmlns:a16="http://schemas.microsoft.com/office/drawing/2014/main" val="2804424247"/>
                    </a:ext>
                  </a:extLst>
                </a:gridCol>
              </a:tblGrid>
              <a:tr h="650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285129"/>
                  </a:ext>
                </a:extLst>
              </a:tr>
              <a:tr h="8195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38490"/>
                  </a:ext>
                </a:extLst>
              </a:tr>
            </a:tbl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F2EBA0D0-F43F-F008-B6CA-108FC953B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24" y="3152545"/>
            <a:ext cx="403916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C3D32-69BF-DD43-810D-274A87B8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CF5031-4F2D-F6A9-772C-F67E62645982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8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2F8315-1647-9D8A-3FE6-339AF61BCA43}"/>
              </a:ext>
            </a:extLst>
          </p:cNvPr>
          <p:cNvSpPr txBox="1"/>
          <p:nvPr/>
        </p:nvSpPr>
        <p:spPr>
          <a:xfrm>
            <a:off x="1172003" y="179872"/>
            <a:ext cx="10228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Ripple Component of Inductor and Capacitor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137D920-52A1-9A11-6E06-C9CA4001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9BD6154-53B5-59F3-4E0E-E86874F1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C75FDF-CA61-1BF3-6A60-089FDC42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B09F775-B2E0-CA83-388F-2D3E0C87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C0FEB80-FB2F-C8FB-3FCF-25492A6C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88" y="252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C678A999-4EB7-5779-A62C-A7147018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18D0E-5472-30FA-A21E-DB347C4A1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8" y="887758"/>
            <a:ext cx="6148181" cy="38279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706BAE0-8F35-980B-F38D-B9674796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9E765A-245D-5A41-CC24-A05986FB6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0768" y="4653398"/>
          <a:ext cx="1990475" cy="64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091917" imgH="355789" progId="Equation.AxMath">
                  <p:embed/>
                </p:oleObj>
              </mc:Choice>
              <mc:Fallback>
                <p:oleObj name="AxMath" r:id="rId3" imgW="1091917" imgH="355789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79E765A-245D-5A41-CC24-A05986FB69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768" y="4653398"/>
                        <a:ext cx="1990475" cy="648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66B1D06B-DB63-4598-F47F-EA5ACC4A2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62" y="887758"/>
            <a:ext cx="6045803" cy="3827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99162C7-1D33-E608-BD80-10A95635A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50758" y="4644098"/>
          <a:ext cx="2095227" cy="59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14578" imgH="356544" progId="Equation.AxMath">
                  <p:embed/>
                </p:oleObj>
              </mc:Choice>
              <mc:Fallback>
                <p:oleObj name="AxMath" r:id="rId6" imgW="1114578" imgH="356544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99162C7-1D33-E608-BD80-10A95635A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758" y="4644098"/>
                        <a:ext cx="2095227" cy="595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图表&#10;&#10;描述已自动生成">
            <a:extLst>
              <a:ext uri="{FF2B5EF4-FFF2-40B4-BE49-F238E27FC236}">
                <a16:creationId xmlns:a16="http://schemas.microsoft.com/office/drawing/2014/main" id="{E6A152AB-B560-1DA7-202E-658499A0A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1483" y="5239173"/>
            <a:ext cx="2807335" cy="1225550"/>
          </a:xfrm>
          <a:prstGeom prst="rect">
            <a:avLst/>
          </a:prstGeom>
        </p:spPr>
      </p:pic>
      <p:pic>
        <p:nvPicPr>
          <p:cNvPr id="19" name="图片 18" descr="图表&#10;&#10;描述已自动生成">
            <a:extLst>
              <a:ext uri="{FF2B5EF4-FFF2-40B4-BE49-F238E27FC236}">
                <a16:creationId xmlns:a16="http://schemas.microsoft.com/office/drawing/2014/main" id="{770F4A37-9DFD-2179-BDFB-B365EEC416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861" y="5289973"/>
            <a:ext cx="3037840" cy="117475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B2657B75-B1C6-20E9-50BD-12188D34F0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9600" y="5225726"/>
            <a:ext cx="3041015" cy="12319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4BB0BB8-0E66-E0AD-93B5-5FA6B7F4158A}"/>
              </a:ext>
            </a:extLst>
          </p:cNvPr>
          <p:cNvSpPr txBox="1"/>
          <p:nvPr/>
        </p:nvSpPr>
        <p:spPr>
          <a:xfrm>
            <a:off x="2761130" y="6527562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Inductor </a:t>
            </a:r>
            <a:r>
              <a:rPr lang="en-US" altLang="zh-CN" sz="12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ripple current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and capacitor </a:t>
            </a:r>
            <a:r>
              <a:rPr lang="en-US" altLang="zh-CN" sz="1200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ripple voltage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(D=0.3, 0.5, 0.7)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5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F36E1-C020-9459-1B20-25ED3DCB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5D13C-7F1E-CC2F-0CA3-8DAA0DCCBD81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9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CC057-AD13-498F-1082-E8FB423E72F7}"/>
              </a:ext>
            </a:extLst>
          </p:cNvPr>
          <p:cNvSpPr txBox="1"/>
          <p:nvPr/>
        </p:nvSpPr>
        <p:spPr>
          <a:xfrm>
            <a:off x="1172003" y="179872"/>
            <a:ext cx="5865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Voltage Gain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E67657-8F0F-097C-A59C-EDFA1C89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95A6AC4-8F40-0630-5349-773180A79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7EDBBE-8AA8-BCE8-02F4-4677FB49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1566BA6-E6AA-F4B9-F79E-86BF9279B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BBBEA49-5422-62FA-2BC5-9671CA27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88" y="252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7754E98A-B2A1-A468-43FF-B87B96305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8399FB-9458-E11A-A0D7-0A10108FE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11C5E9D-4947-281D-6CB2-C4FB241A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68F70A4-BDD6-756A-EF6A-E22DFE6FD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095" y="887757"/>
            <a:ext cx="7974922" cy="52530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B17E33C-8C8F-FEAF-F2EF-787594C9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624" y="18926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394F93A-D53C-A6A0-7E21-408D7DD904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5830" y="1501887"/>
          <a:ext cx="1129553" cy="83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465883" imgH="348846" progId="Equation.AxMath">
                  <p:embed/>
                </p:oleObj>
              </mc:Choice>
              <mc:Fallback>
                <p:oleObj name="AxMath" r:id="rId3" imgW="465883" imgH="348846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394F93A-D53C-A6A0-7E21-408D7DD904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30" y="1501887"/>
                        <a:ext cx="1129553" cy="839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3C2772EC-B005-F805-8925-C975FDD53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306" y="2612421"/>
            <a:ext cx="5172635" cy="325740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83733A9-7C42-7FCE-CC56-178EAB6AFC87}"/>
              </a:ext>
            </a:extLst>
          </p:cNvPr>
          <p:cNvSpPr txBox="1"/>
          <p:nvPr/>
        </p:nvSpPr>
        <p:spPr>
          <a:xfrm>
            <a:off x="8182481" y="965886"/>
            <a:ext cx="586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CCM mode: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65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0473" y="2444140"/>
            <a:ext cx="5284829" cy="185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en-US" altLang="zh-CN" sz="8800" b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Thanks</a:t>
            </a:r>
            <a:r>
              <a:rPr kumimoji="1" lang="zh-CN" altLang="en-US" sz="8800" b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！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636" y="1627322"/>
            <a:ext cx="2514152" cy="67329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6602" y="2335154"/>
            <a:ext cx="5349639" cy="241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lnSpc>
                <a:spcPct val="130000"/>
              </a:lnSpc>
              <a:defRPr/>
            </a:pP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F</a:t>
            </a:r>
            <a:r>
              <a:rPr lang="en-US" altLang="zh-CN" sz="4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ull-Bridge 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I</a:t>
            </a:r>
            <a:r>
              <a:rPr lang="en-US" altLang="zh-CN" sz="4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nverter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+ 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F</a:t>
            </a:r>
            <a:r>
              <a:rPr lang="en-US" altLang="zh-CN" sz="4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ull-Wave </a:t>
            </a:r>
            <a:r>
              <a:rPr lang="en-US" altLang="zh-CN" sz="4000" b="1" i="1" dirty="0">
                <a:latin typeface="Times New Roman" panose="02020603050405020304" pitchFamily="18" charset="0"/>
                <a:ea typeface="等线" panose="02010600030101010101" pitchFamily="2" charset="-122"/>
              </a:rPr>
              <a:t>R</a:t>
            </a:r>
            <a:r>
              <a:rPr lang="en-US" altLang="zh-CN" sz="40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ectifier</a:t>
            </a:r>
            <a:r>
              <a:rPr lang="en-US" altLang="zh-CN" sz="4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4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S</a:t>
            </a:r>
            <a:r>
              <a:rPr lang="en-US" altLang="zh-CN" sz="4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tructure</a:t>
            </a:r>
            <a:endParaRPr kumimoji="1" lang="zh-CN" altLang="en-US" sz="40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0210" y="5040001"/>
            <a:ext cx="350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November 22,2024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84315" y="5063441"/>
            <a:ext cx="4290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Group 3: Wang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Xingyi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Tian Jiawei,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Fangchao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/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占位符 1"/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ONTENTS</a:t>
            </a:r>
          </a:p>
        </p:txBody>
      </p:sp>
      <p:sp>
        <p:nvSpPr>
          <p:cNvPr id="19" name="矩形 18"/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973455" y="5390515"/>
            <a:ext cx="4406265" cy="1001400"/>
            <a:chOff x="6676062" y="4354667"/>
            <a:chExt cx="3441772" cy="1001404"/>
          </a:xfrm>
        </p:grpSpPr>
        <p:grpSp>
          <p:nvGrpSpPr>
            <p:cNvPr id="40" name="组合 39"/>
            <p:cNvGrpSpPr/>
            <p:nvPr/>
          </p:nvGrpSpPr>
          <p:grpSpPr>
            <a:xfrm>
              <a:off x="6676062" y="4354667"/>
              <a:ext cx="677509" cy="1001404"/>
              <a:chOff x="725726" y="1781746"/>
              <a:chExt cx="515267" cy="875342"/>
            </a:xfrm>
          </p:grpSpPr>
          <p:sp>
            <p:nvSpPr>
              <p:cNvPr id="42" name="椭圆 41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775116" y="1823935"/>
                <a:ext cx="423284" cy="833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>
              <p:custDataLst>
                <p:tags r:id="rId14"/>
              </p:custDataLst>
            </p:nvPr>
          </p:nvSpPr>
          <p:spPr>
            <a:xfrm>
              <a:off x="7470956" y="4357016"/>
              <a:ext cx="2646878" cy="583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 </a:t>
              </a:r>
              <a:r>
                <a:rPr lang="en-US" altLang="zh-CN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nalysis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973455" y="2365375"/>
            <a:ext cx="4422140" cy="1001400"/>
            <a:chOff x="6676062" y="1485494"/>
            <a:chExt cx="3441772" cy="1001409"/>
          </a:xfrm>
        </p:grpSpPr>
        <p:grpSp>
          <p:nvGrpSpPr>
            <p:cNvPr id="44" name="组合 43"/>
            <p:cNvGrpSpPr/>
            <p:nvPr/>
          </p:nvGrpSpPr>
          <p:grpSpPr>
            <a:xfrm>
              <a:off x="6676062" y="1485494"/>
              <a:ext cx="679374" cy="1001409"/>
              <a:chOff x="725726" y="1781746"/>
              <a:chExt cx="515267" cy="875346"/>
            </a:xfrm>
          </p:grpSpPr>
          <p:sp>
            <p:nvSpPr>
              <p:cNvPr id="46" name="椭圆 45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13"/>
                </p:custDataLst>
              </p:nvPr>
            </p:nvSpPr>
            <p:spPr>
              <a:xfrm>
                <a:off x="792109" y="1823935"/>
                <a:ext cx="389296" cy="83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5" name="矩形 44"/>
            <p:cNvSpPr/>
            <p:nvPr>
              <p:custDataLst>
                <p:tags r:id="rId11"/>
              </p:custDataLst>
            </p:nvPr>
          </p:nvSpPr>
          <p:spPr>
            <a:xfrm>
              <a:off x="7470956" y="1487843"/>
              <a:ext cx="2646878" cy="5835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Introduction</a:t>
              </a:r>
            </a:p>
          </p:txBody>
        </p:sp>
      </p:grpSp>
      <p:grpSp>
        <p:nvGrpSpPr>
          <p:cNvPr id="25" name="组合 24"/>
          <p:cNvGrpSpPr/>
          <p:nvPr>
            <p:custDataLst>
              <p:tags r:id="rId3"/>
            </p:custDataLst>
          </p:nvPr>
        </p:nvGrpSpPr>
        <p:grpSpPr>
          <a:xfrm>
            <a:off x="973455" y="3385185"/>
            <a:ext cx="4991735" cy="589470"/>
            <a:chOff x="6676062" y="2441885"/>
            <a:chExt cx="3880096" cy="589473"/>
          </a:xfrm>
        </p:grpSpPr>
        <p:sp>
          <p:nvSpPr>
            <p:cNvPr id="36" name="矩形 35"/>
            <p:cNvSpPr/>
            <p:nvPr>
              <p:custDataLst>
                <p:tags r:id="rId8"/>
              </p:custDataLst>
            </p:nvPr>
          </p:nvSpPr>
          <p:spPr>
            <a:xfrm>
              <a:off x="7470739" y="2444425"/>
              <a:ext cx="3085419" cy="583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3200" b="1" kern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Simulation Model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10"/>
                </p:custDataLst>
              </p:nvPr>
            </p:nvSpPr>
            <p:spPr>
              <a:xfrm>
                <a:off x="792263" y="1823931"/>
                <a:ext cx="406738" cy="456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7" name="组合 26"/>
          <p:cNvGrpSpPr/>
          <p:nvPr>
            <p:custDataLst>
              <p:tags r:id="rId4"/>
            </p:custDataLst>
          </p:nvPr>
        </p:nvGrpSpPr>
        <p:grpSpPr>
          <a:xfrm>
            <a:off x="973455" y="4404360"/>
            <a:ext cx="5123179" cy="1001400"/>
            <a:chOff x="6676062" y="3398276"/>
            <a:chExt cx="3987394" cy="1001404"/>
          </a:xfrm>
        </p:grpSpPr>
        <p:grpSp>
          <p:nvGrpSpPr>
            <p:cNvPr id="28" name="组合 27"/>
            <p:cNvGrpSpPr/>
            <p:nvPr/>
          </p:nvGrpSpPr>
          <p:grpSpPr>
            <a:xfrm>
              <a:off x="6676062" y="3398276"/>
              <a:ext cx="677509" cy="1001404"/>
              <a:chOff x="725726" y="1781746"/>
              <a:chExt cx="515267" cy="875342"/>
            </a:xfrm>
          </p:grpSpPr>
          <p:sp>
            <p:nvSpPr>
              <p:cNvPr id="30" name="椭圆 29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/>
              <p:cNvSpPr/>
              <p:nvPr>
                <p:custDataLst>
                  <p:tags r:id="rId7"/>
                </p:custDataLst>
              </p:nvPr>
            </p:nvSpPr>
            <p:spPr>
              <a:xfrm>
                <a:off x="770850" y="1823935"/>
                <a:ext cx="431817" cy="833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矩形 28"/>
            <p:cNvSpPr/>
            <p:nvPr>
              <p:custDataLst>
                <p:tags r:id="rId5"/>
              </p:custDataLst>
            </p:nvPr>
          </p:nvSpPr>
          <p:spPr>
            <a:xfrm>
              <a:off x="7470773" y="3400816"/>
              <a:ext cx="3192683" cy="583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zh-CN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arameter </a:t>
              </a:r>
              <a:r>
                <a:rPr lang="en-US" altLang="zh-CN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r>
                <a:rPr lang="zh-CN" altLang="en-US" sz="3200" b="1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etup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266055" y="3117850"/>
            <a:ext cx="5969000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400" b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83667" y="5016378"/>
            <a:ext cx="10608375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analyze: its working principle and sequence,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current mode (CCM) and discontinuous current mode (DCM),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the relationship between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duty cycle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altLang="zh-C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voltage gain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duty cycle changes</a:t>
            </a:r>
            <a:endParaRPr lang="zh-CN" altLang="en-US" sz="2800" i="0" dirty="0">
              <a:solidFill>
                <a:srgbClr val="000000"/>
              </a:solidFill>
              <a:effectLst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52000" y="288000"/>
            <a:ext cx="307403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48350" y="4268470"/>
            <a:ext cx="927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diagram of the working principle: </a:t>
            </a:r>
            <a:r>
              <a:rPr lang="en-US" altLang="zh-CN" sz="18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full-bridge inverter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+ </a:t>
            </a:r>
            <a:r>
              <a:rPr lang="en-US" altLang="zh-CN" sz="1800" b="1" i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full-wave rectifier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structure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E0A4BB-FD7F-385D-C9C4-A04811D0DDF1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1</a:t>
            </a:r>
            <a:endParaRPr lang="zh-CN" altLang="en-US" sz="36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5177BD-EAEA-6F1E-3DE7-E964569B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494" y="849769"/>
            <a:ext cx="9279010" cy="341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3BC0725-6841-25F4-D50F-2105389A1017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1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1237A0-A98C-687A-9693-E8567454442C}"/>
              </a:ext>
            </a:extLst>
          </p:cNvPr>
          <p:cNvSpPr/>
          <p:nvPr/>
        </p:nvSpPr>
        <p:spPr>
          <a:xfrm>
            <a:off x="2045639" y="1704198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Fangchao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Model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5BD0C3-19C8-2FD1-B958-EC1F7D198C6F}"/>
              </a:ext>
            </a:extLst>
          </p:cNvPr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5" name="KSO_Shape">
            <a:extLst>
              <a:ext uri="{FF2B5EF4-FFF2-40B4-BE49-F238E27FC236}">
                <a16:creationId xmlns:a16="http://schemas.microsoft.com/office/drawing/2014/main" id="{78B8BAAF-8AC2-BB6F-FCB1-9F355B2A7206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7" name="KSO_Shape">
            <a:extLst>
              <a:ext uri="{FF2B5EF4-FFF2-40B4-BE49-F238E27FC236}">
                <a16:creationId xmlns:a16="http://schemas.microsoft.com/office/drawing/2014/main" id="{AE3679AF-A03F-BEC7-9B8E-9C8CA6233796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F1B30A-662D-214B-40ED-77AC8E0AFB5F}"/>
              </a:ext>
            </a:extLst>
          </p:cNvPr>
          <p:cNvSpPr/>
          <p:nvPr/>
        </p:nvSpPr>
        <p:spPr>
          <a:xfrm>
            <a:off x="2055831" y="3206564"/>
            <a:ext cx="785941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Slide of Part1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4232A2-B5C3-81C7-B509-BD6749D32515}"/>
              </a:ext>
            </a:extLst>
          </p:cNvPr>
          <p:cNvSpPr/>
          <p:nvPr/>
        </p:nvSpPr>
        <p:spPr>
          <a:xfrm>
            <a:off x="2045639" y="4711419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 Jiawei: Slide of Part2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57775" y="3117850"/>
            <a:ext cx="6445885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Simulation Model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427037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Simulation Model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57214" y="5696565"/>
            <a:ext cx="183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 model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481A9F-AB50-4B16-98A3-2F5B7A70A3E4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2</a:t>
            </a:r>
            <a:endParaRPr lang="zh-CN" altLang="en-US" sz="36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C5EB40-928D-EBE1-C3C6-721F48CF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78" y="829735"/>
            <a:ext cx="9971127" cy="478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03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57775" y="3117850"/>
            <a:ext cx="6445885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Parameter Setup</a:t>
            </a: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40767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Parameter Setup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C0725-6841-25F4-D50F-2105389A1017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3</a:t>
            </a:r>
            <a:endParaRPr lang="zh-CN" altLang="en-US" sz="360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6F1FA6B-7888-3D8D-E563-D285B1C6D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58155"/>
              </p:ext>
            </p:extLst>
          </p:nvPr>
        </p:nvGraphicFramePr>
        <p:xfrm>
          <a:off x="913301" y="1483975"/>
          <a:ext cx="10650048" cy="1461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1252">
                  <a:extLst>
                    <a:ext uri="{9D8B030D-6E8A-4147-A177-3AD203B41FA5}">
                      <a16:colId xmlns:a16="http://schemas.microsoft.com/office/drawing/2014/main" val="3127620682"/>
                    </a:ext>
                  </a:extLst>
                </a:gridCol>
                <a:gridCol w="1521252">
                  <a:extLst>
                    <a:ext uri="{9D8B030D-6E8A-4147-A177-3AD203B41FA5}">
                      <a16:colId xmlns:a16="http://schemas.microsoft.com/office/drawing/2014/main" val="3958141795"/>
                    </a:ext>
                  </a:extLst>
                </a:gridCol>
                <a:gridCol w="1521252">
                  <a:extLst>
                    <a:ext uri="{9D8B030D-6E8A-4147-A177-3AD203B41FA5}">
                      <a16:colId xmlns:a16="http://schemas.microsoft.com/office/drawing/2014/main" val="1501549007"/>
                    </a:ext>
                  </a:extLst>
                </a:gridCol>
                <a:gridCol w="1521252">
                  <a:extLst>
                    <a:ext uri="{9D8B030D-6E8A-4147-A177-3AD203B41FA5}">
                      <a16:colId xmlns:a16="http://schemas.microsoft.com/office/drawing/2014/main" val="281378631"/>
                    </a:ext>
                  </a:extLst>
                </a:gridCol>
                <a:gridCol w="1521252">
                  <a:extLst>
                    <a:ext uri="{9D8B030D-6E8A-4147-A177-3AD203B41FA5}">
                      <a16:colId xmlns:a16="http://schemas.microsoft.com/office/drawing/2014/main" val="2363103035"/>
                    </a:ext>
                  </a:extLst>
                </a:gridCol>
                <a:gridCol w="1521252">
                  <a:extLst>
                    <a:ext uri="{9D8B030D-6E8A-4147-A177-3AD203B41FA5}">
                      <a16:colId xmlns:a16="http://schemas.microsoft.com/office/drawing/2014/main" val="3249799510"/>
                    </a:ext>
                  </a:extLst>
                </a:gridCol>
                <a:gridCol w="1522536">
                  <a:extLst>
                    <a:ext uri="{9D8B030D-6E8A-4147-A177-3AD203B41FA5}">
                      <a16:colId xmlns:a16="http://schemas.microsoft.com/office/drawing/2014/main" val="3440291317"/>
                    </a:ext>
                  </a:extLst>
                </a:gridCol>
              </a:tblGrid>
              <a:tr h="730872"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Vin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Vo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T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RL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fs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L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70535" algn="l"/>
                        </a:tabLst>
                      </a:pPr>
                      <a:r>
                        <a:rPr lang="en-US" sz="2400" kern="0">
                          <a:effectLst/>
                          <a:latin typeface="Calisto MT" panose="02040603050505030304" pitchFamily="18" charset="0"/>
                        </a:rPr>
                        <a:t>C</a:t>
                      </a:r>
                      <a:endParaRPr lang="zh-CN" sz="2400" kern="10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784525"/>
                  </a:ext>
                </a:extLst>
              </a:tr>
              <a:tr h="730872"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800V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>
                          <a:effectLst/>
                          <a:latin typeface="Calisto MT" panose="02040603050505030304" pitchFamily="18" charset="0"/>
                        </a:rPr>
                        <a:t>50V</a:t>
                      </a:r>
                      <a:endParaRPr lang="zh-CN" sz="2400" kern="10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6:1:1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20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100kHz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600uH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0" dirty="0">
                          <a:effectLst/>
                          <a:latin typeface="Calisto MT" panose="02040603050505030304" pitchFamily="18" charset="0"/>
                        </a:rPr>
                        <a:t>200uF</a:t>
                      </a:r>
                      <a:endParaRPr lang="zh-CN" sz="2400" kern="100" dirty="0">
                        <a:effectLst/>
                        <a:latin typeface="Calisto MT" panose="0204060305050503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8077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59F3084-15AD-442F-0B12-833FD365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37665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013935D-B396-1E30-745E-8635DFFDD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197409"/>
              </p:ext>
            </p:extLst>
          </p:nvPr>
        </p:nvGraphicFramePr>
        <p:xfrm>
          <a:off x="913300" y="4587466"/>
          <a:ext cx="3836957" cy="71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299408" imgH="427929" progId="Equation.AxMath">
                  <p:embed/>
                </p:oleObj>
              </mc:Choice>
              <mc:Fallback>
                <p:oleObj name="AxMath" r:id="rId2" imgW="2299408" imgH="427929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300" y="4587466"/>
                        <a:ext cx="3836957" cy="710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5D401ED-7973-0FB0-5848-13AEBD30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557" y="5067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6C36658-50AE-98DD-F6E2-E6C8B4BE4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31043"/>
              </p:ext>
            </p:extLst>
          </p:nvPr>
        </p:nvGraphicFramePr>
        <p:xfrm>
          <a:off x="1091493" y="5362844"/>
          <a:ext cx="348057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31911" imgH="418864" progId="Equation.AxMath">
                  <p:embed/>
                </p:oleObj>
              </mc:Choice>
              <mc:Fallback>
                <p:oleObj name="AxMath" r:id="rId4" imgW="1931911" imgH="418864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493" y="5362844"/>
                        <a:ext cx="3480570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B1D1853A-B50A-9E7B-1380-C2DCBB5B5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548" y="3021313"/>
            <a:ext cx="3245767" cy="150325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A4A2D7A-53E2-45AD-B7E6-F77282927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735" y="3219080"/>
            <a:ext cx="6552265" cy="26109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9C0169A-26AD-E662-E6A1-E99047611D1A}"/>
              </a:ext>
            </a:extLst>
          </p:cNvPr>
          <p:cNvSpPr txBox="1"/>
          <p:nvPr/>
        </p:nvSpPr>
        <p:spPr>
          <a:xfrm>
            <a:off x="1605066" y="6125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(CCM Mode)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92BBA-B0C9-8CCA-B19D-5589B9B1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>
            <a:extLst>
              <a:ext uri="{FF2B5EF4-FFF2-40B4-BE49-F238E27FC236}">
                <a16:creationId xmlns:a16="http://schemas.microsoft.com/office/drawing/2014/main" id="{0789A4D4-9F73-5290-42D0-8FD86EFC13F2}"/>
              </a:ext>
            </a:extLst>
          </p:cNvPr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04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EF0A3C6-2A89-CA89-78CB-F9631D86139F}"/>
              </a:ext>
            </a:extLst>
          </p:cNvPr>
          <p:cNvSpPr/>
          <p:nvPr/>
        </p:nvSpPr>
        <p:spPr>
          <a:xfrm>
            <a:off x="5057775" y="3117850"/>
            <a:ext cx="6445885" cy="83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400" b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Result Analysis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1641CF5-F6D5-4C23-1E9A-C951405B1D52}"/>
              </a:ext>
            </a:extLst>
          </p:cNvPr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4902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Operating </a:t>
            </a:r>
            <a:r>
              <a:rPr lang="en-US" altLang="zh-CN" sz="36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equence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CF0E31-7831-A6B9-FE81-B8C7AEA0F000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4</a:t>
            </a:r>
            <a:endParaRPr lang="zh-CN" altLang="en-US" sz="36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E9CB27-97B2-DC0C-9D3E-EA93A1BD0C52}"/>
              </a:ext>
            </a:extLst>
          </p:cNvPr>
          <p:cNvSpPr txBox="1"/>
          <p:nvPr/>
        </p:nvSpPr>
        <p:spPr>
          <a:xfrm>
            <a:off x="6882174" y="4500714"/>
            <a:ext cx="3908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80"/>
              </a:spcBef>
              <a:spcAft>
                <a:spcPts val="600"/>
              </a:spcAft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waveform of rectifier diodes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33BFA6-5F24-2CAC-46E8-ECBCF37D993D}"/>
                  </a:ext>
                </a:extLst>
              </p:cNvPr>
              <p:cNvSpPr txBox="1"/>
              <p:nvPr/>
            </p:nvSpPr>
            <p:spPr>
              <a:xfrm>
                <a:off x="1148705" y="4687251"/>
                <a:ext cx="408372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780"/>
                  </a:spcBef>
                  <a:spcAft>
                    <a:spcPts val="600"/>
                  </a:spcAft>
                </a:pPr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Current and voltage waveforms of switches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1(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4)</m:t>
                    </m:r>
                  </m:oMath>
                </a14:m>
                <a:r>
                  <a:rPr lang="en-US" altLang="zh-CN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2(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12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3)</m:t>
                    </m:r>
                  </m:oMath>
                </a14:m>
                <a:endParaRPr lang="zh-CN" altLang="zh-CN" sz="12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B33BFA6-5F24-2CAC-46E8-ECBCF37D9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05" y="4687251"/>
                <a:ext cx="4083729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 descr="图片包含 图表&#10;&#10;描述已自动生成">
            <a:extLst>
              <a:ext uri="{FF2B5EF4-FFF2-40B4-BE49-F238E27FC236}">
                <a16:creationId xmlns:a16="http://schemas.microsoft.com/office/drawing/2014/main" id="{03760832-1788-C8DD-F550-249E97977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6" y="989839"/>
            <a:ext cx="5547769" cy="3697412"/>
          </a:xfrm>
          <a:prstGeom prst="rect">
            <a:avLst/>
          </a:prstGeom>
        </p:spPr>
      </p:pic>
      <p:pic>
        <p:nvPicPr>
          <p:cNvPr id="3" name="图片 2" descr="图表, 图示, 折线图&#10;&#10;描述已自动生成">
            <a:extLst>
              <a:ext uri="{FF2B5EF4-FFF2-40B4-BE49-F238E27FC236}">
                <a16:creationId xmlns:a16="http://schemas.microsoft.com/office/drawing/2014/main" id="{299A4575-27ED-AEBC-0759-3DFA40FF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2056253"/>
            <a:ext cx="5278120" cy="2432834"/>
          </a:xfrm>
          <a:prstGeom prst="rect">
            <a:avLst/>
          </a:prstGeom>
        </p:spPr>
      </p:pic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A5623082-474B-2734-E6C3-5103583AB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562" y="137900"/>
            <a:ext cx="4094572" cy="1896377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1553DF4-4721-4BA1-A29E-492EF8FB9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587476"/>
              </p:ext>
            </p:extLst>
          </p:nvPr>
        </p:nvGraphicFramePr>
        <p:xfrm>
          <a:off x="5235729" y="1239627"/>
          <a:ext cx="6080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07710" imgH="312833" progId="Equation.AxMath">
                  <p:embed/>
                </p:oleObj>
              </mc:Choice>
              <mc:Fallback>
                <p:oleObj name="AxMath" r:id="rId6" imgW="607710" imgH="312833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5729" y="1239627"/>
                        <a:ext cx="60801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B469726-6F76-0D85-2A58-9EC025789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021785"/>
              </p:ext>
            </p:extLst>
          </p:nvPr>
        </p:nvGraphicFramePr>
        <p:xfrm>
          <a:off x="5201019" y="2138100"/>
          <a:ext cx="6080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07710" imgH="312833" progId="Equation.AxMath">
                  <p:embed/>
                </p:oleObj>
              </mc:Choice>
              <mc:Fallback>
                <p:oleObj name="AxMath" r:id="rId8" imgW="607710" imgH="312833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01019" y="2138100"/>
                        <a:ext cx="60801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DB79052-4FA2-4E55-BF64-6F78D034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240623"/>
              </p:ext>
            </p:extLst>
          </p:nvPr>
        </p:nvGraphicFramePr>
        <p:xfrm>
          <a:off x="5140479" y="3862669"/>
          <a:ext cx="7032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02694" imgH="312833" progId="Equation.AxMath">
                  <p:embed/>
                </p:oleObj>
              </mc:Choice>
              <mc:Fallback>
                <p:oleObj name="AxMath" r:id="rId10" imgW="702694" imgH="312833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0479" y="3862669"/>
                        <a:ext cx="70326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F188238-6635-AE15-5FC3-1D81FED6D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444849"/>
              </p:ext>
            </p:extLst>
          </p:nvPr>
        </p:nvGraphicFramePr>
        <p:xfrm>
          <a:off x="5153393" y="3032689"/>
          <a:ext cx="70326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02694" imgH="312833" progId="Equation.AxMath">
                  <p:embed/>
                </p:oleObj>
              </mc:Choice>
              <mc:Fallback>
                <p:oleObj name="AxMath" r:id="rId12" imgW="702694" imgH="312833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53393" y="3032689"/>
                        <a:ext cx="703263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3BC0498-6CCC-1204-2E8B-D37CA3BBD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854701"/>
              </p:ext>
            </p:extLst>
          </p:nvPr>
        </p:nvGraphicFramePr>
        <p:xfrm>
          <a:off x="8553781" y="1825153"/>
          <a:ext cx="3587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58672" imgH="299602" progId="Equation.AxMath">
                  <p:embed/>
                </p:oleObj>
              </mc:Choice>
              <mc:Fallback>
                <p:oleObj name="AxMath" r:id="rId14" imgW="358672" imgH="299602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53781" y="1825153"/>
                        <a:ext cx="3587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8D78A3D-6CBE-648D-43FC-4835A3375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967801"/>
              </p:ext>
            </p:extLst>
          </p:nvPr>
        </p:nvGraphicFramePr>
        <p:xfrm>
          <a:off x="8553781" y="3274624"/>
          <a:ext cx="3587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358672" imgH="299602" progId="Equation.AxMath">
                  <p:embed/>
                </p:oleObj>
              </mc:Choice>
              <mc:Fallback>
                <p:oleObj name="AxMath" r:id="rId16" imgW="358672" imgH="299602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553781" y="3274624"/>
                        <a:ext cx="3587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EDE2376-CA41-FCCA-BB84-9C635D753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74127"/>
              </p:ext>
            </p:extLst>
          </p:nvPr>
        </p:nvGraphicFramePr>
        <p:xfrm>
          <a:off x="9900535" y="2163475"/>
          <a:ext cx="1920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2804" imgH="299602" progId="Equation.AxMath">
                  <p:embed/>
                </p:oleObj>
              </mc:Choice>
              <mc:Fallback>
                <p:oleObj name="AxMath" r:id="rId18" imgW="192804" imgH="299602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00535" y="2163475"/>
                        <a:ext cx="192087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456A0A6-60E6-290E-F8C6-2AB298F2A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344821"/>
              </p:ext>
            </p:extLst>
          </p:nvPr>
        </p:nvGraphicFramePr>
        <p:xfrm>
          <a:off x="9293480" y="1638988"/>
          <a:ext cx="358775" cy="240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448458" imgH="298184" progId="Equation.AxMath">
                  <p:embed/>
                </p:oleObj>
              </mc:Choice>
              <mc:Fallback>
                <p:oleObj name="AxMath" r:id="rId20" imgW="448458" imgH="298184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293480" y="1638988"/>
                        <a:ext cx="358775" cy="240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E7136C9-0876-B2BF-2A8C-2B309A894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48383"/>
              </p:ext>
            </p:extLst>
          </p:nvPr>
        </p:nvGraphicFramePr>
        <p:xfrm>
          <a:off x="983610" y="5029200"/>
          <a:ext cx="962089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178">
                  <a:extLst>
                    <a:ext uri="{9D8B030D-6E8A-4147-A177-3AD203B41FA5}">
                      <a16:colId xmlns:a16="http://schemas.microsoft.com/office/drawing/2014/main" val="1925844954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1415630017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1709922929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2925330501"/>
                    </a:ext>
                  </a:extLst>
                </a:gridCol>
                <a:gridCol w="1924178">
                  <a:extLst>
                    <a:ext uri="{9D8B030D-6E8A-4147-A177-3AD203B41FA5}">
                      <a16:colId xmlns:a16="http://schemas.microsoft.com/office/drawing/2014/main" val="3002545048"/>
                    </a:ext>
                  </a:extLst>
                </a:gridCol>
              </a:tblGrid>
              <a:tr h="153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S1(S4)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S2(S3)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VD2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959672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t0-t1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846748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t1-t2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83690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t2-t3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96951"/>
                  </a:ext>
                </a:extLst>
              </a:tr>
              <a:tr h="1531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t3-t4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2632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866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Relationship between CCM/DCM and load resistance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01502E-3753-99AA-0CD8-A3026909C8BF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5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4B9E8D-260D-1290-D43B-4ECA7F0E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46"/>
          <a:stretch>
            <a:fillRect/>
          </a:stretch>
        </p:blipFill>
        <p:spPr>
          <a:xfrm>
            <a:off x="1152000" y="1830251"/>
            <a:ext cx="4104640" cy="27774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7D2774-97E1-84A4-9AE4-C8EE7BF946AF}"/>
              </a:ext>
            </a:extLst>
          </p:cNvPr>
          <p:cNvSpPr txBox="1"/>
          <p:nvPr/>
        </p:nvSpPr>
        <p:spPr>
          <a:xfrm>
            <a:off x="2411891" y="4789976"/>
            <a:ext cx="15848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3200" algn="ctr">
              <a:tabLst>
                <a:tab pos="2878455" algn="ctr"/>
                <a:tab pos="3892550" algn="l"/>
              </a:tabLst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CCM mode current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2ED41C-679F-3B59-2EAE-4BB0FFA7CAAC}"/>
                  </a:ext>
                </a:extLst>
              </p:cNvPr>
              <p:cNvSpPr txBox="1"/>
              <p:nvPr/>
            </p:nvSpPr>
            <p:spPr>
              <a:xfrm>
                <a:off x="1319393" y="5350843"/>
                <a:ext cx="37698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54000" algn="l"/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when the load resistance</a:t>
                </a:r>
                <a:r>
                  <a:rPr lang="en-US" altLang="zh-C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2ED41C-679F-3B59-2EAE-4BB0FFA7C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393" y="5350843"/>
                <a:ext cx="3769854" cy="369332"/>
              </a:xfrm>
              <a:prstGeom prst="rect">
                <a:avLst/>
              </a:prstGeom>
              <a:blipFill>
                <a:blip r:embed="rId3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03600ACA-F68C-0773-558C-E29F95081A4F}"/>
              </a:ext>
            </a:extLst>
          </p:cNvPr>
          <p:cNvSpPr txBox="1"/>
          <p:nvPr/>
        </p:nvSpPr>
        <p:spPr>
          <a:xfrm>
            <a:off x="809527" y="1037274"/>
            <a:ext cx="6097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ensure that the circuit parameter changes enter the steady state, the simulation time is extended to 0.1s.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374C12-DB70-76AD-5878-BAC8F57DEB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63"/>
          <a:stretch>
            <a:fillRect/>
          </a:stretch>
        </p:blipFill>
        <p:spPr>
          <a:xfrm>
            <a:off x="6376166" y="1830251"/>
            <a:ext cx="4104639" cy="277614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25C8275-9133-22FD-4C88-7C90DD09EB0A}"/>
              </a:ext>
            </a:extLst>
          </p:cNvPr>
          <p:cNvSpPr txBox="1"/>
          <p:nvPr/>
        </p:nvSpPr>
        <p:spPr>
          <a:xfrm>
            <a:off x="7614577" y="4789976"/>
            <a:ext cx="1627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3200" algn="ctr">
              <a:tabLst>
                <a:tab pos="2878455" algn="ctr"/>
                <a:tab pos="3892550" algn="l"/>
              </a:tabLst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DCM mode current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AE3B30-F422-F62B-CC18-649225B4D0EE}"/>
                  </a:ext>
                </a:extLst>
              </p:cNvPr>
              <p:cNvSpPr txBox="1"/>
              <p:nvPr/>
            </p:nvSpPr>
            <p:spPr>
              <a:xfrm>
                <a:off x="6096000" y="5338024"/>
                <a:ext cx="60970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54000" algn="l"/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when the load resistance</a:t>
                </a:r>
                <a:r>
                  <a:rPr lang="en-US" altLang="zh-C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1000</m:t>
                    </m:r>
                    <m:r>
                      <a:rPr lang="en-US" altLang="zh-C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𝛺</m:t>
                    </m:r>
                  </m:oMath>
                </a14:m>
                <a:r>
                  <a:rPr lang="en-US" altLang="zh-CN" sz="1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FAE3B30-F422-F62B-CC18-649225B4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38024"/>
                <a:ext cx="6097022" cy="369332"/>
              </a:xfrm>
              <a:prstGeom prst="rect">
                <a:avLst/>
              </a:prstGeom>
              <a:blipFill>
                <a:blip r:embed="rId5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8662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Relationship between CCM/DCM and load resistance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67B889-C85E-222F-C8BA-B6DD35A83752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6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EFC1C4-9F27-0FA6-F3DD-40F382AD58EF}"/>
              </a:ext>
            </a:extLst>
          </p:cNvPr>
          <p:cNvSpPr txBox="1"/>
          <p:nvPr/>
        </p:nvSpPr>
        <p:spPr>
          <a:xfrm>
            <a:off x="1152000" y="1245235"/>
            <a:ext cx="3254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critical resistance：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C8A46B-9281-D758-031C-B760CC8F2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40" y="808576"/>
            <a:ext cx="5764472" cy="2305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D3A32C-6904-AC15-F3E4-F40A5611C224}"/>
                  </a:ext>
                </a:extLst>
              </p:cNvPr>
              <p:cNvSpPr txBox="1"/>
              <p:nvPr/>
            </p:nvSpPr>
            <p:spPr>
              <a:xfrm>
                <a:off x="833612" y="2110137"/>
                <a:ext cx="3254097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3D3A32C-6904-AC15-F3E4-F40A5611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12" y="2110137"/>
                <a:ext cx="3254097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2ACE4C-CD58-E74B-FA98-4F8EAC619011}"/>
                  </a:ext>
                </a:extLst>
              </p:cNvPr>
              <p:cNvSpPr txBox="1"/>
              <p:nvPr/>
            </p:nvSpPr>
            <p:spPr>
              <a:xfrm>
                <a:off x="1697277" y="3214784"/>
                <a:ext cx="6717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72ACE4C-CD58-E74B-FA98-4F8EAC61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277" y="3214784"/>
                <a:ext cx="67170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C66E13-1C7B-EE2C-66DD-409D98CA4F8A}"/>
                  </a:ext>
                </a:extLst>
              </p:cNvPr>
              <p:cNvSpPr txBox="1"/>
              <p:nvPr/>
            </p:nvSpPr>
            <p:spPr>
              <a:xfrm>
                <a:off x="1930642" y="2871908"/>
                <a:ext cx="2519297" cy="835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EC66E13-1C7B-EE2C-66DD-409D98CA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42" y="2871908"/>
                <a:ext cx="2519297" cy="835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BBEDF92-A528-3F64-8349-99D4CD66B7BE}"/>
                  </a:ext>
                </a:extLst>
              </p:cNvPr>
              <p:cNvSpPr txBox="1"/>
              <p:nvPr/>
            </p:nvSpPr>
            <p:spPr>
              <a:xfrm>
                <a:off x="1748232" y="4050654"/>
                <a:ext cx="364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BBEDF92-A528-3F64-8349-99D4CD66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32" y="4050654"/>
                <a:ext cx="364820" cy="369332"/>
              </a:xfrm>
              <a:prstGeom prst="rect">
                <a:avLst/>
              </a:prstGeom>
              <a:blipFill>
                <a:blip r:embed="rId6"/>
                <a:stretch>
                  <a:fillRect r="-66667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E6274977-8E7B-4A3E-75F6-6FA0A38322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67428" y="3930782"/>
            <a:ext cx="8079008" cy="609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5F7E80-8980-39F9-3EB1-D3C20BA3A63D}"/>
                  </a:ext>
                </a:extLst>
              </p:cNvPr>
              <p:cNvSpPr txBox="1"/>
              <p:nvPr/>
            </p:nvSpPr>
            <p:spPr>
              <a:xfrm>
                <a:off x="1748232" y="4791894"/>
                <a:ext cx="460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5F7E80-8980-39F9-3EB1-D3C20BA3A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232" y="4791894"/>
                <a:ext cx="460331" cy="369332"/>
              </a:xfrm>
              <a:prstGeom prst="rect">
                <a:avLst/>
              </a:prstGeom>
              <a:blipFill>
                <a:blip r:embed="rId8"/>
                <a:stretch>
                  <a:fillRect r="-33333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7013D21-9E59-7198-1356-5350A1992E86}"/>
                  </a:ext>
                </a:extLst>
              </p:cNvPr>
              <p:cNvSpPr txBox="1"/>
              <p:nvPr/>
            </p:nvSpPr>
            <p:spPr>
              <a:xfrm>
                <a:off x="-418056" y="4651230"/>
                <a:ext cx="6579296" cy="617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𝐿𝑓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7013D21-9E59-7198-1356-5350A1992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056" y="4651230"/>
                <a:ext cx="6579296" cy="6170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B1FAA98E-34F4-49C4-6010-D55E8D107FE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4772"/>
          <a:stretch>
            <a:fillRect/>
          </a:stretch>
        </p:blipFill>
        <p:spPr>
          <a:xfrm>
            <a:off x="6588238" y="2959486"/>
            <a:ext cx="4335145" cy="29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26B3C53-397E-A751-AF3C-512FBE322479}"/>
              </a:ext>
            </a:extLst>
          </p:cNvPr>
          <p:cNvSpPr txBox="1"/>
          <p:nvPr/>
        </p:nvSpPr>
        <p:spPr>
          <a:xfrm>
            <a:off x="7321462" y="5927397"/>
            <a:ext cx="3118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03200" algn="ctr">
              <a:tabLst>
                <a:tab pos="2878455" algn="ctr"/>
                <a:tab pos="3892550" algn="l"/>
              </a:tabLst>
            </a:pPr>
            <a:r>
              <a:rPr lang="en-US" altLang="zh-CN" sz="12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The waveform of the current at critical load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152000" y="288000"/>
            <a:ext cx="77973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elationships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between D and voltage gain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02B896-2F13-988A-44A4-7737CFDD8336}"/>
              </a:ext>
            </a:extLst>
          </p:cNvPr>
          <p:cNvSpPr txBox="1"/>
          <p:nvPr/>
        </p:nvSpPr>
        <p:spPr>
          <a:xfrm>
            <a:off x="10811018" y="58939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7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73921C-35CB-76FC-6A7B-694B4571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09" y="1838749"/>
            <a:ext cx="3799697" cy="284997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3E0151-29D9-6050-B2C2-31C9ADC722A9}"/>
                  </a:ext>
                </a:extLst>
              </p:cNvPr>
              <p:cNvSpPr txBox="1"/>
              <p:nvPr/>
            </p:nvSpPr>
            <p:spPr>
              <a:xfrm>
                <a:off x="206646" y="4942736"/>
                <a:ext cx="6097022" cy="6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3E0151-29D9-6050-B2C2-31C9ADC7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6" y="4942736"/>
                <a:ext cx="6097022" cy="657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0AFCF2E-3D10-F847-9A99-BACCDC11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219" y="1838749"/>
            <a:ext cx="3668018" cy="27516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B4AEEC-30BE-30A0-7B2B-638E571D9F65}"/>
                  </a:ext>
                </a:extLst>
              </p:cNvPr>
              <p:cNvSpPr txBox="1"/>
              <p:nvPr/>
            </p:nvSpPr>
            <p:spPr>
              <a:xfrm>
                <a:off x="5472592" y="4942736"/>
                <a:ext cx="6097022" cy="652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=0.5−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𝐿𝑓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=0.5−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2×6×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B4AEEC-30BE-30A0-7B2B-638E571D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92" y="4942736"/>
                <a:ext cx="6097022" cy="6520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0473" y="2444140"/>
            <a:ext cx="5284829" cy="1851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en-US" altLang="zh-CN" sz="8800" b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Thanks</a:t>
            </a:r>
            <a:r>
              <a:rPr kumimoji="1" lang="zh-CN" altLang="en-US" sz="8800" b="1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！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00" y="1911477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/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占位符 1"/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ONTENTS</a:t>
            </a:r>
          </a:p>
        </p:txBody>
      </p:sp>
      <p:sp>
        <p:nvSpPr>
          <p:cNvPr id="19" name="矩形 18"/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973454" y="2365375"/>
            <a:ext cx="5728055" cy="1001400"/>
            <a:chOff x="6676062" y="1485494"/>
            <a:chExt cx="4458172" cy="1001409"/>
          </a:xfrm>
        </p:grpSpPr>
        <p:grpSp>
          <p:nvGrpSpPr>
            <p:cNvPr id="44" name="组合 43"/>
            <p:cNvGrpSpPr/>
            <p:nvPr/>
          </p:nvGrpSpPr>
          <p:grpSpPr>
            <a:xfrm>
              <a:off x="6676062" y="1485494"/>
              <a:ext cx="679374" cy="1001409"/>
              <a:chOff x="725726" y="1781746"/>
              <a:chExt cx="515267" cy="875346"/>
            </a:xfrm>
          </p:grpSpPr>
          <p:sp>
            <p:nvSpPr>
              <p:cNvPr id="46" name="椭圆 45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/>
              <p:cNvSpPr/>
              <p:nvPr>
                <p:custDataLst>
                  <p:tags r:id="rId10"/>
                </p:custDataLst>
              </p:nvPr>
            </p:nvSpPr>
            <p:spPr>
              <a:xfrm>
                <a:off x="792109" y="1823935"/>
                <a:ext cx="389296" cy="833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5" name="矩形 44"/>
            <p:cNvSpPr/>
            <p:nvPr>
              <p:custDataLst>
                <p:tags r:id="rId8"/>
              </p:custDataLst>
            </p:nvPr>
          </p:nvSpPr>
          <p:spPr>
            <a:xfrm>
              <a:off x="7470956" y="1487843"/>
              <a:ext cx="3663278" cy="646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Simulation Schematic</a:t>
              </a:r>
              <a:endPara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973453" y="3387725"/>
            <a:ext cx="6120817" cy="1200329"/>
            <a:chOff x="6676061" y="2444425"/>
            <a:chExt cx="4757736" cy="1200335"/>
          </a:xfrm>
        </p:grpSpPr>
        <p:sp>
          <p:nvSpPr>
            <p:cNvPr id="36" name="矩形 35"/>
            <p:cNvSpPr/>
            <p:nvPr>
              <p:custDataLst>
                <p:tags r:id="rId5"/>
              </p:custDataLst>
            </p:nvPr>
          </p:nvSpPr>
          <p:spPr>
            <a:xfrm>
              <a:off x="7470739" y="2444425"/>
              <a:ext cx="3963058" cy="1200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1" lang="en-US" altLang="zh-CN" sz="36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Theoretical Calculation and Comparison</a:t>
              </a:r>
              <a:endParaRPr kumimoji="1"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676061" y="2689961"/>
              <a:ext cx="676565" cy="589473"/>
              <a:chOff x="725725" y="1998593"/>
              <a:chExt cx="515267" cy="515267"/>
            </a:xfrm>
          </p:grpSpPr>
          <p:sp>
            <p:nvSpPr>
              <p:cNvPr id="38" name="椭圆 37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725725" y="1998593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/>
              <p:cNvSpPr/>
              <p:nvPr>
                <p:custDataLst>
                  <p:tags r:id="rId7"/>
                </p:custDataLst>
              </p:nvPr>
            </p:nvSpPr>
            <p:spPr>
              <a:xfrm>
                <a:off x="792263" y="2040778"/>
                <a:ext cx="406738" cy="456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980407" y="4907587"/>
            <a:ext cx="870493" cy="1001400"/>
            <a:chOff x="725726" y="1781746"/>
            <a:chExt cx="515267" cy="875342"/>
          </a:xfrm>
        </p:grpSpPr>
        <p:sp>
          <p:nvSpPr>
            <p:cNvPr id="30" name="椭圆 29"/>
            <p:cNvSpPr/>
            <p:nvPr>
              <p:custDataLst>
                <p:tags r:id="rId3"/>
              </p:custDataLst>
            </p:nvPr>
          </p:nvSpPr>
          <p:spPr bwMode="auto">
            <a:xfrm>
              <a:off x="725726" y="1781746"/>
              <a:ext cx="515267" cy="515267"/>
            </a:xfrm>
            <a:prstGeom prst="ellipse">
              <a:avLst/>
            </a:prstGeom>
            <a:gradFill>
              <a:gsLst>
                <a:gs pos="0">
                  <a:srgbClr val="FBFBFB"/>
                </a:gs>
                <a:gs pos="100000">
                  <a:srgbClr val="CBCFD0"/>
                </a:gs>
              </a:gsLst>
              <a:lin ang="19800000" scaled="0"/>
            </a:gradFill>
            <a:ln w="22225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Palatino" charset="0"/>
                <a:ea typeface="华文宋体" panose="02010600040101010101" charset="-122"/>
                <a:cs typeface="+mn-cs"/>
                <a:sym typeface="Palatino" charset="0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4"/>
              </p:custDataLst>
            </p:nvPr>
          </p:nvSpPr>
          <p:spPr>
            <a:xfrm>
              <a:off x="770850" y="1823935"/>
              <a:ext cx="431817" cy="833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rPr>
                <a:t>03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Stencil" panose="040409050D0802020404" pitchFamily="82" charset="0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03933BC-2DEF-2698-F52F-866AAC9630C7}"/>
              </a:ext>
            </a:extLst>
          </p:cNvPr>
          <p:cNvSpPr txBox="1"/>
          <p:nvPr/>
        </p:nvSpPr>
        <p:spPr>
          <a:xfrm>
            <a:off x="2003123" y="4784425"/>
            <a:ext cx="5845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Buck Converter with Variable Duty Cycle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01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419749" y="3208572"/>
            <a:ext cx="6925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Schematic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7D13-AB10-8890-FA64-80F26032C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37A98E-A21B-8922-1788-6E8E5400F661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2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3C9EB7-8227-0CE3-CFE3-379EB91A60A0}"/>
              </a:ext>
            </a:extLst>
          </p:cNvPr>
          <p:cNvSpPr txBox="1"/>
          <p:nvPr/>
        </p:nvSpPr>
        <p:spPr>
          <a:xfrm>
            <a:off x="1172004" y="179872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14FCE6-CA9E-AA4B-301B-74591905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3" y="980946"/>
            <a:ext cx="11062626" cy="48491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CF423A-9835-B5CB-78B0-8A452437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67" y="665496"/>
            <a:ext cx="4451342" cy="17654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8C658E-FCB2-15D0-8701-041424C85BD6}"/>
              </a:ext>
            </a:extLst>
          </p:cNvPr>
          <p:cNvSpPr txBox="1"/>
          <p:nvPr/>
        </p:nvSpPr>
        <p:spPr>
          <a:xfrm>
            <a:off x="2119620" y="560005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Buck Converter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99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0F3CB-D4C0-D830-6175-7242B5BA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23C41A-49AE-A567-C8B6-B4C03039018B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3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181377-1B8C-D4FB-2A36-2AFB60FC892F}"/>
              </a:ext>
            </a:extLst>
          </p:cNvPr>
          <p:cNvSpPr txBox="1"/>
          <p:nvPr/>
        </p:nvSpPr>
        <p:spPr>
          <a:xfrm>
            <a:off x="1086233" y="191277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Parameter Setup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49BD46-9B9C-1321-1FB6-AA76328AE3FC}"/>
              </a:ext>
            </a:extLst>
          </p:cNvPr>
          <p:cNvGraphicFramePr>
            <a:graphicFrameLocks noGrp="1"/>
          </p:cNvGraphicFramePr>
          <p:nvPr/>
        </p:nvGraphicFramePr>
        <p:xfrm>
          <a:off x="494258" y="1171058"/>
          <a:ext cx="11420942" cy="97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568">
                  <a:extLst>
                    <a:ext uri="{9D8B030D-6E8A-4147-A177-3AD203B41FA5}">
                      <a16:colId xmlns:a16="http://schemas.microsoft.com/office/drawing/2014/main" val="746505201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2474663810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3872539873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1628132112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3344357224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2255655301"/>
                    </a:ext>
                  </a:extLst>
                </a:gridCol>
                <a:gridCol w="1536229">
                  <a:extLst>
                    <a:ext uri="{9D8B030D-6E8A-4147-A177-3AD203B41FA5}">
                      <a16:colId xmlns:a16="http://schemas.microsoft.com/office/drawing/2014/main" val="884437589"/>
                    </a:ext>
                  </a:extLst>
                </a:gridCol>
              </a:tblGrid>
              <a:tr h="4332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Converter Type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51148"/>
                  </a:ext>
                </a:extLst>
              </a:tr>
              <a:tr h="5456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60ohm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349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B7F9572-8EED-F915-9DB4-E585D2E0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971" y="33077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5259B4A-C112-DE7E-2F89-F4F998301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4431" y="4857732"/>
          <a:ext cx="1706061" cy="700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15822" imgH="348990" progId="Equation.AxMath">
                  <p:embed/>
                </p:oleObj>
              </mc:Choice>
              <mc:Fallback>
                <p:oleObj name="AxMath" r:id="rId2" imgW="815822" imgH="34899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5259B4A-C112-DE7E-2F89-F4F998301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31" y="4857732"/>
                        <a:ext cx="1706061" cy="7008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C22E087-EE45-5D74-0A92-F5A05C0D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57" y="2150001"/>
            <a:ext cx="2743205" cy="18461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1017A3-DAFE-0D07-A838-1C33FA1C4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462" y="2150001"/>
            <a:ext cx="3137828" cy="18461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6C8C4D-8009-C98E-E0E1-E10A39A57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290" y="2150006"/>
            <a:ext cx="2743204" cy="36147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97EEF88-416C-D26D-F4E8-F6F1332231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4353" y="2150001"/>
            <a:ext cx="2860847" cy="36147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A200E9-1657-D74B-1BD3-2BC17AEAA1EE}"/>
              </a:ext>
            </a:extLst>
          </p:cNvPr>
          <p:cNvSpPr txBox="1"/>
          <p:nvPr/>
        </p:nvSpPr>
        <p:spPr>
          <a:xfrm>
            <a:off x="452310" y="4058108"/>
            <a:ext cx="60970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Parameters of Pulse Generator (L) and Capacitor (R)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61731D-DA0C-1126-08F0-3E98935B3057}"/>
              </a:ext>
            </a:extLst>
          </p:cNvPr>
          <p:cNvSpPr txBox="1"/>
          <p:nvPr/>
        </p:nvSpPr>
        <p:spPr>
          <a:xfrm>
            <a:off x="6094978" y="5786409"/>
            <a:ext cx="60970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Parameters of </a:t>
            </a:r>
            <a:r>
              <a:rPr lang="en-US" altLang="zh-CN" sz="1100" kern="100" dirty="0" err="1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Mosfet</a:t>
            </a:r>
            <a:r>
              <a:rPr lang="en-US" altLang="zh-CN" sz="11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(L) and Diode (R) </a:t>
            </a:r>
            <a:endParaRPr lang="zh-CN" altLang="zh-CN" sz="11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5E904A0-4467-1631-9323-DB54A650A2C7}"/>
              </a:ext>
            </a:extLst>
          </p:cNvPr>
          <p:cNvSpPr txBox="1"/>
          <p:nvPr/>
        </p:nvSpPr>
        <p:spPr>
          <a:xfrm>
            <a:off x="1086233" y="46286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CCM mode: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7437119" y="947994"/>
            <a:ext cx="2731647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0" b="1" i="1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02</a:t>
            </a:r>
            <a:endParaRPr kumimoji="0" lang="zh-CN" altLang="en-US" sz="15000" b="1" i="1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090589" y="2737887"/>
            <a:ext cx="72200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Theoretical Calculation  and Comparison</a:t>
            </a:r>
            <a:endParaRPr kumimoji="1" lang="zh-CN" altLang="en-US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66000" y="4547445"/>
            <a:ext cx="5969051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D3F3-4DAC-C281-20FD-7E3DEA90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8E3C5AA-080B-E121-E2A0-17291262E5BA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4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FBA54F-9853-2C06-6124-C8E0ED10BAE9}"/>
              </a:ext>
            </a:extLst>
          </p:cNvPr>
          <p:cNvSpPr txBox="1"/>
          <p:nvPr/>
        </p:nvSpPr>
        <p:spPr>
          <a:xfrm>
            <a:off x="1172004" y="179872"/>
            <a:ext cx="681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Inductor Current Ripple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FA3854-0DF4-EDC9-98E3-07A3FB41D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45" y="1005261"/>
            <a:ext cx="4114630" cy="22578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63D59C-F2FF-A194-83C8-C3D648B050E2}"/>
              </a:ext>
            </a:extLst>
          </p:cNvPr>
          <p:cNvSpPr txBox="1"/>
          <p:nvPr/>
        </p:nvSpPr>
        <p:spPr>
          <a:xfrm>
            <a:off x="-426357" y="31036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Subinterval of Buck when the switch is on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9997BB-6934-5371-6D9A-0502A5E8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F6A5261-6715-408E-E6F4-67922FEA6E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9397" y="1067629"/>
          <a:ext cx="1503861" cy="395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722988" imgH="190280" progId="Equation.AxMath">
                  <p:embed/>
                </p:oleObj>
              </mc:Choice>
              <mc:Fallback>
                <p:oleObj name="AxMath" r:id="rId3" imgW="722988" imgH="1902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F6A5261-6715-408E-E6F4-67922FEA6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397" y="1067629"/>
                        <a:ext cx="1503861" cy="395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78475D3A-B098-718C-EC9B-D10A81047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DAB6E6F-0496-1ABD-6DAC-F16181BCF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544" y="1663735"/>
          <a:ext cx="3147565" cy="70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1032" imgH="355033" progId="Equation.AxMath">
                  <p:embed/>
                </p:oleObj>
              </mc:Choice>
              <mc:Fallback>
                <p:oleObj name="AxMath" r:id="rId5" imgW="1581032" imgH="355033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DAB6E6F-0496-1ABD-6DAC-F16181BCF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544" y="1663735"/>
                        <a:ext cx="3147565" cy="7078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A631E9C5-14C7-D8EE-2B44-4C00ED57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474" y="30345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4FA8BB8-7B33-DFEB-FA23-36F6B0D61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0884" y="2538234"/>
          <a:ext cx="5526206" cy="777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528291" imgH="355789" progId="Equation.AxMath">
                  <p:embed/>
                </p:oleObj>
              </mc:Choice>
              <mc:Fallback>
                <p:oleObj name="AxMath" r:id="rId7" imgW="2528291" imgH="355789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4FA8BB8-7B33-DFEB-FA23-36F6B0D61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884" y="2538234"/>
                        <a:ext cx="5526206" cy="7775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01DAAEE3-9C34-1A36-5136-5D1680EC7B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3463506"/>
            <a:ext cx="10657222" cy="1988667"/>
          </a:xfrm>
          <a:prstGeom prst="rect">
            <a:avLst/>
          </a:prstGeom>
        </p:spPr>
      </p:pic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196ACCA-24E1-0A15-DB99-E27DF99F8B6F}"/>
              </a:ext>
            </a:extLst>
          </p:cNvPr>
          <p:cNvGraphicFramePr>
            <a:graphicFrameLocks noGrp="1"/>
          </p:cNvGraphicFramePr>
          <p:nvPr/>
        </p:nvGraphicFramePr>
        <p:xfrm>
          <a:off x="1" y="5523192"/>
          <a:ext cx="10657221" cy="134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215">
                  <a:extLst>
                    <a:ext uri="{9D8B030D-6E8A-4147-A177-3AD203B41FA5}">
                      <a16:colId xmlns:a16="http://schemas.microsoft.com/office/drawing/2014/main" val="2932369233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4043289261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3481493958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518851918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2489146682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3521646735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4082444966"/>
                    </a:ext>
                  </a:extLst>
                </a:gridCol>
              </a:tblGrid>
              <a:tr h="593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Converter Type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251514"/>
                  </a:ext>
                </a:extLst>
              </a:tr>
              <a:tr h="74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60ohm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FEDD-2331-4664-1B7A-95D209AF0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FE1265-9938-8CFE-DBF8-7EE51F293961}"/>
              </a:ext>
            </a:extLst>
          </p:cNvPr>
          <p:cNvSpPr txBox="1"/>
          <p:nvPr/>
        </p:nvSpPr>
        <p:spPr>
          <a:xfrm>
            <a:off x="10830068" y="5881231"/>
            <a:ext cx="570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latin typeface="Arial Black" panose="020B0A04020102020204" pitchFamily="34" charset="0"/>
                <a:ea typeface="等线" panose="02010600030101010101" charset="-122"/>
              </a:rPr>
              <a:t>5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6C9161-FD5B-1CD1-2836-E5641072B022}"/>
              </a:ext>
            </a:extLst>
          </p:cNvPr>
          <p:cNvSpPr txBox="1"/>
          <p:nvPr/>
        </p:nvSpPr>
        <p:spPr>
          <a:xfrm>
            <a:off x="1172004" y="179872"/>
            <a:ext cx="6818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Capacitor Voltage Ripple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DB1679C-D494-487C-FD40-E807EA416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8CC5351-B8D4-ECE6-EBB3-91920F72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FBCE3-7242-E6CB-57FF-DD5084A4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77" y="871066"/>
            <a:ext cx="8141561" cy="273274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A5703E1-DB60-CF26-E40F-B1B99BF8A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135FF5C-9045-2DED-9CA4-C71C8B8A2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567" y="3528153"/>
          <a:ext cx="1524699" cy="415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697692" imgH="190280" progId="Equation.AxMath">
                  <p:embed/>
                </p:oleObj>
              </mc:Choice>
              <mc:Fallback>
                <p:oleObj name="AxMath" r:id="rId3" imgW="697692" imgH="190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135FF5C-9045-2DED-9CA4-C71C8B8A22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567" y="3528153"/>
                        <a:ext cx="1524699" cy="415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18FE691B-E60E-A289-0549-21DF88249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E676987-BD1F-5B23-B119-98396D1E93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0567" y="4053579"/>
          <a:ext cx="1358355" cy="41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627352" imgH="190358" progId="Equation.AxMath">
                  <p:embed/>
                </p:oleObj>
              </mc:Choice>
              <mc:Fallback>
                <p:oleObj name="AxMath" r:id="rId5" imgW="627352" imgH="190358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E676987-BD1F-5B23-B119-98396D1E9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567" y="4053579"/>
                        <a:ext cx="1358355" cy="415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6">
            <a:extLst>
              <a:ext uri="{FF2B5EF4-FFF2-40B4-BE49-F238E27FC236}">
                <a16:creationId xmlns:a16="http://schemas.microsoft.com/office/drawing/2014/main" id="{1040A080-FCA9-489A-7632-1B49CEA0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7788" y="25278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637F854-4102-88DA-54C5-62BB105DC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410" y="4579001"/>
          <a:ext cx="2241009" cy="724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276610" imgH="408288" progId="Equation.AxMath">
                  <p:embed/>
                </p:oleObj>
              </mc:Choice>
              <mc:Fallback>
                <p:oleObj name="AxMath" r:id="rId7" imgW="1276610" imgH="408288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3637F854-4102-88DA-54C5-62BB105DC9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410" y="4579001"/>
                        <a:ext cx="2241009" cy="724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>
            <a:extLst>
              <a:ext uri="{FF2B5EF4-FFF2-40B4-BE49-F238E27FC236}">
                <a16:creationId xmlns:a16="http://schemas.microsoft.com/office/drawing/2014/main" id="{1086923E-AC8E-F352-EF41-3D159DF4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7C0ED85-A957-4437-1E45-19EBFA0DAF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435" y="1290190"/>
            <a:ext cx="3428101" cy="1765426"/>
          </a:xfrm>
          <a:prstGeom prst="rect">
            <a:avLst/>
          </a:prstGeom>
        </p:spPr>
      </p:pic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55372EFD-8247-50B2-1ECD-2B73483AA941}"/>
              </a:ext>
            </a:extLst>
          </p:cNvPr>
          <p:cNvGraphicFramePr>
            <a:graphicFrameLocks noGrp="1"/>
          </p:cNvGraphicFramePr>
          <p:nvPr/>
        </p:nvGraphicFramePr>
        <p:xfrm>
          <a:off x="0" y="5534205"/>
          <a:ext cx="10657221" cy="1340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215">
                  <a:extLst>
                    <a:ext uri="{9D8B030D-6E8A-4147-A177-3AD203B41FA5}">
                      <a16:colId xmlns:a16="http://schemas.microsoft.com/office/drawing/2014/main" val="2907402164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889088529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1356946749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4218739506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2836205029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3990678076"/>
                    </a:ext>
                  </a:extLst>
                </a:gridCol>
                <a:gridCol w="1433501">
                  <a:extLst>
                    <a:ext uri="{9D8B030D-6E8A-4147-A177-3AD203B41FA5}">
                      <a16:colId xmlns:a16="http://schemas.microsoft.com/office/drawing/2014/main" val="686354938"/>
                    </a:ext>
                  </a:extLst>
                </a:gridCol>
              </a:tblGrid>
              <a:tr h="593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Converter Type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fs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27298"/>
                  </a:ext>
                </a:extLst>
              </a:tr>
              <a:tr h="7471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Buck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60ohm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100kHz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4mH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8120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7A2DF40-641A-314E-63B9-1896CCE82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7444" y="4255831"/>
          <a:ext cx="5844447" cy="64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081890" imgH="561872" progId="Equation.AxMath">
                  <p:embed/>
                </p:oleObj>
              </mc:Choice>
              <mc:Fallback>
                <p:oleObj name="AxMath" r:id="rId10" imgW="5081890" imgH="561872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7A2DF40-641A-314E-63B9-1896CCE82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07444" y="4255831"/>
                        <a:ext cx="5844447" cy="64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5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M0ODg3M2U2MDEwODFlOTViNDc0MGVlYjE0MzlkO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7.05036031795714,&quot;left&quot;:66.41275590551182,&quot;top&quot;:186.25,&quot;width&quot;:509.9976377952756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553</Words>
  <Application>Microsoft Office PowerPoint</Application>
  <PresentationFormat>宽屏</PresentationFormat>
  <Paragraphs>204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Palatino</vt:lpstr>
      <vt:lpstr>等线</vt:lpstr>
      <vt:lpstr>华文楷体</vt:lpstr>
      <vt:lpstr>思源黑体 CN Normal</vt:lpstr>
      <vt:lpstr>微软雅黑</vt:lpstr>
      <vt:lpstr>Arial</vt:lpstr>
      <vt:lpstr>Arial Black</vt:lpstr>
      <vt:lpstr>Calisto MT</vt:lpstr>
      <vt:lpstr>Cambria Math</vt:lpstr>
      <vt:lpstr>Stencil</vt:lpstr>
      <vt:lpstr>Times New Roman</vt:lpstr>
      <vt:lpstr>Office 主题​​</vt:lpstr>
      <vt:lpstr>Equation.AxMath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hqgg</cp:lastModifiedBy>
  <cp:revision>3</cp:revision>
  <dcterms:created xsi:type="dcterms:W3CDTF">2020-08-21T00:34:00Z</dcterms:created>
  <dcterms:modified xsi:type="dcterms:W3CDTF">2024-11-21T17:26:08Z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97F542A9612D4477AF338A7E7D655F5B_12</vt:lpwstr>
  </property>
  <property fmtid="{D5CDD505-2E9C-101B-9397-08002B2CF9AE}" pid="3" name="KSOProductBuildVer">
    <vt:lpwstr>2052-12.1.0.18608</vt:lpwstr>
  </property>
</Properties>
</file>