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6"/>
  </p:notesMasterIdLst>
  <p:sldIdLst>
    <p:sldId id="258" r:id="rId3"/>
    <p:sldId id="2850" r:id="rId4"/>
    <p:sldId id="2823" r:id="rId5"/>
    <p:sldId id="2827" r:id="rId6"/>
    <p:sldId id="2851" r:id="rId7"/>
    <p:sldId id="2836" r:id="rId8"/>
    <p:sldId id="2852" r:id="rId9"/>
    <p:sldId id="2853" r:id="rId10"/>
    <p:sldId id="2839" r:id="rId11"/>
    <p:sldId id="2825" r:id="rId12"/>
    <p:sldId id="2840" r:id="rId13"/>
    <p:sldId id="2891" r:id="rId14"/>
    <p:sldId id="2902" r:id="rId15"/>
    <p:sldId id="2854" r:id="rId16"/>
    <p:sldId id="2870" r:id="rId17"/>
    <p:sldId id="2828" r:id="rId18"/>
    <p:sldId id="2900" r:id="rId19"/>
    <p:sldId id="2904" r:id="rId20"/>
    <p:sldId id="2893" r:id="rId21"/>
    <p:sldId id="2857" r:id="rId22"/>
    <p:sldId id="2861" r:id="rId23"/>
    <p:sldId id="2862" r:id="rId24"/>
    <p:sldId id="2889" r:id="rId25"/>
    <p:sldId id="2887" r:id="rId26"/>
    <p:sldId id="2888" r:id="rId27"/>
    <p:sldId id="2859" r:id="rId28"/>
    <p:sldId id="2865" r:id="rId29"/>
    <p:sldId id="2860" r:id="rId30"/>
    <p:sldId id="2895" r:id="rId31"/>
    <p:sldId id="2903" r:id="rId32"/>
    <p:sldId id="2896" r:id="rId33"/>
    <p:sldId id="2897" r:id="rId34"/>
    <p:sldId id="2899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B77CC"/>
    <a:srgbClr val="F7F8FC"/>
    <a:srgbClr val="A4C7FD"/>
    <a:srgbClr val="46B7F4"/>
    <a:srgbClr val="4272BB"/>
    <a:srgbClr val="2B2B2B"/>
    <a:srgbClr val="478ED6"/>
    <a:srgbClr val="489AE0"/>
    <a:srgbClr val="3D5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5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FE30-D1CB-4640-A759-810F00360910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435C-6EC0-481B-A838-74E1A0E375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7F6BD-2966-0812-1BF9-1AFA87D78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4E6489-A8CB-0FEF-6E84-86D4F0CC7E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76833-C0B2-C6A4-B3B8-17A1F6BAFC7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  <p:extLst>
      <p:ext uri="{BB962C8B-B14F-4D97-AF65-F5344CB8AC3E}">
        <p14:creationId xmlns:p14="http://schemas.microsoft.com/office/powerpoint/2010/main" val="97144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274A6-1176-BD7B-CB0C-24E86B78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FCE11E-C9D8-17EA-7D0C-972C3F365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47DE4-46EC-2773-7075-6021231C044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将磁通密度范围调节至磁传感芯片线性区间内，需要设计取磁铁芯大小及材料。另外还需分析导线位置对测量结果影响。导线位置对测量结果影响分析包含以下三个部分：横坐标位置x，纵坐标位置y，轴线极坐标角φ。</a:t>
            </a:r>
            <a:endParaRPr lang="zh-CN" altLang="en-US"/>
          </a:p>
          <a:p>
            <a:r>
              <a:rPr lang="zh-CN" altLang="en-US"/>
              <a:t>计划将Z轴传感器放置在两个对称半圆环的气隙处。为避免传输线大电流对微处理器模块的影响，将其引出至磁体线圈外。</a:t>
            </a:r>
          </a:p>
        </p:txBody>
      </p:sp>
    </p:spTree>
    <p:extLst>
      <p:ext uri="{BB962C8B-B14F-4D97-AF65-F5344CB8AC3E}">
        <p14:creationId xmlns:p14="http://schemas.microsoft.com/office/powerpoint/2010/main" val="334801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35400" y="0"/>
            <a:ext cx="4521200" cy="182880"/>
          </a:xfrm>
          <a:prstGeom prst="rect">
            <a:avLst/>
          </a:prstGeom>
          <a:solidFill>
            <a:srgbClr val="2B7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0" cy="5079999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35400" y="0"/>
            <a:ext cx="4521200" cy="182880"/>
          </a:xfrm>
          <a:prstGeom prst="rect">
            <a:avLst/>
          </a:prstGeom>
          <a:solidFill>
            <a:srgbClr val="2B7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0" cy="5079999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6E2C-6888-4424-9484-F783146E277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B1E3-3AD1-4ACA-AA44-F3C57DDB6FC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0.png"/><Relationship Id="rId7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7.emf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6.png"/><Relationship Id="rId5" Type="http://schemas.openxmlformats.org/officeDocument/2006/relationships/tags" Target="../tags/tag24.xml"/><Relationship Id="rId10" Type="http://schemas.openxmlformats.org/officeDocument/2006/relationships/image" Target="../media/image25.png"/><Relationship Id="rId4" Type="http://schemas.openxmlformats.org/officeDocument/2006/relationships/tags" Target="../tags/tag23.xml"/><Relationship Id="rId9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5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emf"/><Relationship Id="rId17" Type="http://schemas.openxmlformats.org/officeDocument/2006/relationships/image" Target="../media/image34.png"/><Relationship Id="rId2" Type="http://schemas.openxmlformats.org/officeDocument/2006/relationships/tags" Target="../tags/tag28.xml"/><Relationship Id="rId16" Type="http://schemas.openxmlformats.org/officeDocument/2006/relationships/image" Target="../media/image33.emf"/><Relationship Id="rId20" Type="http://schemas.openxmlformats.org/officeDocument/2006/relationships/image" Target="../media/image27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oleObject" Target="../embeddings/oleObject5.bin"/><Relationship Id="rId5" Type="http://schemas.openxmlformats.org/officeDocument/2006/relationships/tags" Target="../tags/tag31.xml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4.bin"/><Relationship Id="rId4" Type="http://schemas.openxmlformats.org/officeDocument/2006/relationships/tags" Target="../tags/tag30.xml"/><Relationship Id="rId9" Type="http://schemas.openxmlformats.org/officeDocument/2006/relationships/image" Target="../media/image29.png"/><Relationship Id="rId1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7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6.emf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image" Target="../media/image2.jpeg"/><Relationship Id="rId4" Type="http://schemas.openxmlformats.org/officeDocument/2006/relationships/tags" Target="../tags/tag41.xm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3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0.x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7.emf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oleObject" Target="../embeddings/oleObject4.bin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26.png"/><Relationship Id="rId5" Type="http://schemas.openxmlformats.org/officeDocument/2006/relationships/tags" Target="../tags/tag57.xml"/><Relationship Id="rId10" Type="http://schemas.openxmlformats.org/officeDocument/2006/relationships/image" Target="../media/image25.png"/><Relationship Id="rId4" Type="http://schemas.openxmlformats.org/officeDocument/2006/relationships/tags" Target="../tags/tag56.xml"/><Relationship Id="rId9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2.jpeg"/><Relationship Id="rId5" Type="http://schemas.openxmlformats.org/officeDocument/2006/relationships/tags" Target="../tags/tag7.xml"/><Relationship Id="rId10" Type="http://schemas.openxmlformats.org/officeDocument/2006/relationships/image" Target="../media/image4.jpe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5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emf"/><Relationship Id="rId17" Type="http://schemas.openxmlformats.org/officeDocument/2006/relationships/image" Target="../media/image34.png"/><Relationship Id="rId2" Type="http://schemas.openxmlformats.org/officeDocument/2006/relationships/tags" Target="../tags/tag61.xml"/><Relationship Id="rId16" Type="http://schemas.openxmlformats.org/officeDocument/2006/relationships/image" Target="../media/image33.emf"/><Relationship Id="rId20" Type="http://schemas.openxmlformats.org/officeDocument/2006/relationships/image" Target="../media/image27.emf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oleObject" Target="../embeddings/oleObject5.bin"/><Relationship Id="rId5" Type="http://schemas.openxmlformats.org/officeDocument/2006/relationships/tags" Target="../tags/tag64.xml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4.bin"/><Relationship Id="rId4" Type="http://schemas.openxmlformats.org/officeDocument/2006/relationships/tags" Target="../tags/tag63.xml"/><Relationship Id="rId9" Type="http://schemas.openxmlformats.org/officeDocument/2006/relationships/image" Target="../media/image29.png"/><Relationship Id="rId1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37.e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6.emf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3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11" Type="http://schemas.openxmlformats.org/officeDocument/2006/relationships/image" Target="../media/image7.wmf"/><Relationship Id="rId5" Type="http://schemas.openxmlformats.org/officeDocument/2006/relationships/slideLayout" Target="../slideLayouts/slideLayout1.xml"/><Relationship Id="rId10" Type="http://schemas.openxmlformats.org/officeDocument/2006/relationships/oleObject" Target="../embeddings/oleObject1.bin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0.png"/><Relationship Id="rId15" Type="http://schemas.openxmlformats.org/officeDocument/2006/relationships/image" Target="../media/image19.wmf"/><Relationship Id="rId10" Type="http://schemas.openxmlformats.org/officeDocument/2006/relationships/image" Target="../media/image12.png"/><Relationship Id="rId4" Type="http://schemas.openxmlformats.org/officeDocument/2006/relationships/image" Target="../media/image110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image" Target="../media/image23.png"/><Relationship Id="rId12" Type="http://schemas.openxmlformats.org/officeDocument/2006/relationships/image" Target="../media/image22.w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17.xml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0.emf"/><Relationship Id="rId10" Type="http://schemas.openxmlformats.org/officeDocument/2006/relationships/image" Target="../media/image19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343400" y="1054735"/>
            <a:ext cx="3592195" cy="8451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699" y="1216972"/>
            <a:ext cx="537133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5585" y="1819060"/>
            <a:ext cx="10833903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54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Voltage Controller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54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(Phase Control)</a:t>
            </a:r>
          </a:p>
        </p:txBody>
      </p:sp>
      <p:sp>
        <p:nvSpPr>
          <p:cNvPr id="26" name="矩形 25"/>
          <p:cNvSpPr/>
          <p:nvPr/>
        </p:nvSpPr>
        <p:spPr>
          <a:xfrm>
            <a:off x="2339975" y="5835015"/>
            <a:ext cx="75736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Group7: Wang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Han</a:t>
            </a:r>
            <a:r>
              <a:rPr lang="zh-CN" altLang="en-US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 </a:t>
            </a:r>
            <a:r>
              <a:rPr lang="en-US" altLang="zh-CN" sz="2000" b="1" kern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Fangchao</a:t>
            </a:r>
            <a:endParaRPr kumimoji="0" lang="en-US" altLang="zh-CN" sz="2000" b="1" i="0" u="none" strike="noStrike" kern="0" cap="none" spc="0" normalizeH="0" baseline="0" noProof="0" dirty="0" err="1">
              <a:ln>
                <a:noFill/>
              </a:ln>
              <a:solidFill>
                <a:srgbClr val="233A8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>
            <a:fillRect/>
          </a:stretch>
        </p:blipFill>
        <p:spPr>
          <a:xfrm>
            <a:off x="5689646" y="4634082"/>
            <a:ext cx="812708" cy="79807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z="2000" smtClean="0"/>
              <a:t>1</a:t>
            </a:fld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6080" y="285750"/>
            <a:ext cx="331216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CCM and DCM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6240" y="1775023"/>
            <a:ext cx="11219520" cy="1653977"/>
            <a:chOff x="486240" y="2398483"/>
            <a:chExt cx="11219520" cy="1653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058725" y="2399872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=60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725" y="2399872"/>
                  <a:ext cx="1178560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689912" y="2399872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=90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9912" y="2399872"/>
                  <a:ext cx="1178560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0287680" y="2399872"/>
                  <a:ext cx="13152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=120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680" y="2399872"/>
                  <a:ext cx="1315293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2892488" y="2405429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88" y="2405429"/>
                  <a:ext cx="1178560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427536" y="2398483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=35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536" y="2398483"/>
                  <a:ext cx="1178560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240" y="2805539"/>
              <a:ext cx="11219520" cy="1246921"/>
            </a:xfrm>
            <a:prstGeom prst="rect">
              <a:avLst/>
            </a:prstGeom>
          </p:spPr>
        </p:pic>
      </p:grpSp>
      <p:sp>
        <p:nvSpPr>
          <p:cNvPr id="31" name="右大括号 30"/>
          <p:cNvSpPr/>
          <p:nvPr/>
        </p:nvSpPr>
        <p:spPr>
          <a:xfrm rot="5400000">
            <a:off x="4147820" y="1306940"/>
            <a:ext cx="391160" cy="4846320"/>
          </a:xfrm>
          <a:prstGeom prst="rightBrace">
            <a:avLst>
              <a:gd name="adj1" fmla="val 187554"/>
              <a:gd name="adj2" fmla="val 495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 rot="5400000">
            <a:off x="8994140" y="1306940"/>
            <a:ext cx="391160" cy="4846320"/>
          </a:xfrm>
          <a:prstGeom prst="rightBrace">
            <a:avLst>
              <a:gd name="adj1" fmla="val 187554"/>
              <a:gd name="adj2" fmla="val 495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900680" y="4121260"/>
                <a:ext cx="2885440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CCM:</a:t>
                </a:r>
                <a:endParaRPr lang="en-US" altLang="zh-CN" sz="2800" b="1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l-GR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l-GR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l-GR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35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80" y="4121260"/>
                <a:ext cx="2885440" cy="953135"/>
              </a:xfrm>
              <a:prstGeom prst="rect">
                <a:avLst/>
              </a:prstGeom>
              <a:blipFill rotWithShape="1">
                <a:blip r:embed="rId8"/>
                <a:stretch>
                  <a:fillRect t="-1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7591806" y="4121260"/>
                <a:ext cx="3195827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DCM: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l-GR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𝛼</m:t>
                      </m:r>
                      <m:r>
                        <a:rPr lang="el-GR" altLang="zh-CN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180</m:t>
                      </m:r>
                      <m:r>
                        <a:rPr lang="en-US" altLang="zh-CN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06" y="4121260"/>
                <a:ext cx="3195827" cy="953135"/>
              </a:xfrm>
              <a:prstGeom prst="rect">
                <a:avLst/>
              </a:prstGeom>
              <a:blipFill rotWithShape="1">
                <a:blip r:embed="rId9"/>
                <a:stretch>
                  <a:fillRect l="-12" t="-12" r="8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30066" y="2834461"/>
            <a:ext cx="38176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1015" y="2973070"/>
            <a:ext cx="57727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Harmonics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0490" y="1089660"/>
            <a:ext cx="5033010" cy="2937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8"/>
          <p:cNvSpPr txBox="1"/>
          <p:nvPr>
            <p:custDataLst>
              <p:tags r:id="rId1"/>
            </p:custDataLst>
          </p:nvPr>
        </p:nvSpPr>
        <p:spPr>
          <a:xfrm>
            <a:off x="3332049" y="4550079"/>
            <a:ext cx="584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Fig6: Harmonic Components of Output Voltage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8"/>
          <p:cNvSpPr txBox="1"/>
          <p:nvPr>
            <p:custDataLst>
              <p:tags r:id="rId2"/>
            </p:custDataLst>
          </p:nvPr>
        </p:nvSpPr>
        <p:spPr>
          <a:xfrm>
            <a:off x="766651" y="4022069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 AC Voltage Controller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8"/>
          <p:cNvSpPr txBox="1"/>
          <p:nvPr>
            <p:custDataLst>
              <p:tags r:id="rId3"/>
            </p:custDataLst>
          </p:nvPr>
        </p:nvSpPr>
        <p:spPr>
          <a:xfrm>
            <a:off x="6460464" y="4027367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AC Chopper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8"/>
          <p:cNvSpPr txBox="1"/>
          <p:nvPr>
            <p:custDataLst>
              <p:tags r:id="rId4"/>
            </p:custDataLst>
          </p:nvPr>
        </p:nvSpPr>
        <p:spPr>
          <a:xfrm>
            <a:off x="766650" y="5084718"/>
            <a:ext cx="51307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harmonic components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n=3,5,7,…,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2k+1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sp>
        <p:nvSpPr>
          <p:cNvPr id="20" name="文本框 8"/>
          <p:cNvSpPr txBox="1"/>
          <p:nvPr>
            <p:custDataLst>
              <p:tags r:id="rId5"/>
            </p:custDataLst>
          </p:nvPr>
        </p:nvSpPr>
        <p:spPr>
          <a:xfrm>
            <a:off x="6460463" y="5084718"/>
            <a:ext cx="51307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Large harmonic orders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n=19,21,39,…,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20k±1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pic>
        <p:nvPicPr>
          <p:cNvPr id="4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6445" y="1050290"/>
            <a:ext cx="5234305" cy="29673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C21F568-621A-5820-297C-C4BD07D0C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67624"/>
              </p:ext>
            </p:extLst>
          </p:nvPr>
        </p:nvGraphicFramePr>
        <p:xfrm>
          <a:off x="7366396" y="262280"/>
          <a:ext cx="2278189" cy="76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74273" imgH="559036" progId="Equation.AxMath">
                  <p:embed/>
                </p:oleObj>
              </mc:Choice>
              <mc:Fallback>
                <p:oleObj name="AxMath" r:id="rId12" imgW="1674273" imgH="559036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66396" y="262280"/>
                        <a:ext cx="2278189" cy="76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8">
            <a:extLst>
              <a:ext uri="{FF2B5EF4-FFF2-40B4-BE49-F238E27FC236}">
                <a16:creationId xmlns:a16="http://schemas.microsoft.com/office/drawing/2014/main" id="{C3998288-9FF0-1D97-2762-B2F49696E9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07797" y="403838"/>
            <a:ext cx="584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Odd Harmonic Function: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3F2E5-8F61-2496-C93D-792FDEC3B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563A36C-09E3-28B4-2717-E098DBF547CC}"/>
              </a:ext>
            </a:extLst>
          </p:cNvPr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DF7F4-B7DF-37C9-337E-F1D26EA53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7CED372-2B63-3EAB-5491-921C3576FEF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50770" y="5189984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Voltage Controller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0D8B4F16-650B-4BD1-3438-B81B5B3640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498564" y="5254196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Chopper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7DCF441D-09B3-E1D4-F5FE-19DB2A9037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59731" y="5496974"/>
            <a:ext cx="4796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harmonic components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n=3,5,7,…,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2k+1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2B414599-1028-8C57-5928-83DEBF47F4E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10431" y="5496974"/>
            <a:ext cx="51307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Large harmonic orders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n=19,21,39,…,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20k±1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20E0907F-B481-AF14-13EF-50A904B21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211" y="433980"/>
            <a:ext cx="4826000" cy="1516380"/>
          </a:xfrm>
          <a:prstGeom prst="rect">
            <a:avLst/>
          </a:prstGeom>
        </p:spPr>
      </p:pic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7487E81D-D0B4-41DD-D315-486A1D7F7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0728" y="2008247"/>
            <a:ext cx="4933950" cy="275590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09560B95-DF10-984C-DFC6-2A41B6EC953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72855" y="4671027"/>
            <a:ext cx="736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Fig7: Fourier Series of Sinusoidal Wave and Rectangular Wave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973E85F-C07A-4B34-DA3C-6526D5422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148" y="1831628"/>
          <a:ext cx="421142" cy="62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02255" imgH="298184" progId="Equation.AxMath">
                  <p:embed/>
                </p:oleObj>
              </mc:Choice>
              <mc:Fallback>
                <p:oleObj name="AxMath" r:id="rId11" imgW="202255" imgH="298184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708DDC1-F7DB-03F0-5A94-28379F917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32148" y="1831628"/>
                        <a:ext cx="421142" cy="623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EFDF94F-B0B0-6C53-F22F-253877385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7042" y="1776346"/>
          <a:ext cx="543841" cy="95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69176" imgH="298184" progId="Equation.AxMath">
                  <p:embed/>
                </p:oleObj>
              </mc:Choice>
              <mc:Fallback>
                <p:oleObj name="AxMath" r:id="rId13" imgW="169176" imgH="298184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B0A5654-D7D2-1F42-0C45-5B76C9D9BA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57042" y="1776346"/>
                        <a:ext cx="543841" cy="955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E8DF43C-A30D-11F8-5CD5-4EE9F5FD7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2730" y="2276002"/>
          <a:ext cx="3626611" cy="63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076826" imgH="538244" progId="Equation.AxMath">
                  <p:embed/>
                </p:oleObj>
              </mc:Choice>
              <mc:Fallback>
                <p:oleObj name="AxMath" r:id="rId15" imgW="3076826" imgH="538244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B1F3AA0-1F7A-BD98-0043-10A7723E4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2730" y="2276002"/>
                        <a:ext cx="3626611" cy="63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B7EECEA-A081-41D7-A279-ED8CA8B102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057" y="5064719"/>
            <a:ext cx="1667572" cy="11856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8FECB9-EFB7-59B6-89B2-7813FABBD58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95504" y="5064719"/>
            <a:ext cx="1667572" cy="1232863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25D8625-4506-56BF-8DE0-8E37B6F42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78125"/>
              </p:ext>
            </p:extLst>
          </p:nvPr>
        </p:nvGraphicFramePr>
        <p:xfrm>
          <a:off x="671270" y="1942638"/>
          <a:ext cx="2278189" cy="76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674273" imgH="559036" progId="Equation.AxMath">
                  <p:embed/>
                </p:oleObj>
              </mc:Choice>
              <mc:Fallback>
                <p:oleObj name="AxMath" r:id="rId19" imgW="1674273" imgH="559036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B9AEBA-A76E-3FE4-1DB1-E36FB7B4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1270" y="1942638"/>
                        <a:ext cx="2278189" cy="76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8">
            <a:extLst>
              <a:ext uri="{FF2B5EF4-FFF2-40B4-BE49-F238E27FC236}">
                <a16:creationId xmlns:a16="http://schemas.microsoft.com/office/drawing/2014/main" id="{CC59E2BF-C3B4-BF7E-97ED-87445A820E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65412" y="1415158"/>
            <a:ext cx="395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Odd Harmonic Function: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4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r="6352"/>
          <a:stretch>
            <a:fillRect/>
          </a:stretch>
        </p:blipFill>
        <p:spPr bwMode="auto">
          <a:xfrm>
            <a:off x="254635" y="1418590"/>
            <a:ext cx="5711825" cy="416687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矩形 66"/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7" name="文本框 8"/>
          <p:cNvSpPr txBox="1"/>
          <p:nvPr>
            <p:custDataLst>
              <p:tags r:id="rId1"/>
            </p:custDataLst>
          </p:nvPr>
        </p:nvSpPr>
        <p:spPr>
          <a:xfrm>
            <a:off x="545036" y="5585439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 AC Voltage Controller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8"/>
          <p:cNvSpPr txBox="1"/>
          <p:nvPr>
            <p:custDataLst>
              <p:tags r:id="rId2"/>
            </p:custDataLst>
          </p:nvPr>
        </p:nvSpPr>
        <p:spPr>
          <a:xfrm>
            <a:off x="6460464" y="5621217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AC Chopper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rcRect l="2363" t="5172" r="6564"/>
          <a:stretch>
            <a:fillRect/>
          </a:stretch>
        </p:blipFill>
        <p:spPr>
          <a:xfrm>
            <a:off x="5966460" y="1430020"/>
            <a:ext cx="5318760" cy="4154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8"/>
          <p:cNvSpPr txBox="1"/>
          <p:nvPr>
            <p:custDataLst>
              <p:tags r:id="rId3"/>
            </p:custDataLst>
          </p:nvPr>
        </p:nvSpPr>
        <p:spPr>
          <a:xfrm>
            <a:off x="3033766" y="6120517"/>
            <a:ext cx="624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Fig8: Major Harmonic Components of Output Voltage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THD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95" y="735466"/>
            <a:ext cx="7991146" cy="53876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8">
            <a:extLst>
              <a:ext uri="{FF2B5EF4-FFF2-40B4-BE49-F238E27FC236}">
                <a16:creationId xmlns:a16="http://schemas.microsoft.com/office/drawing/2014/main" id="{88EB4104-B022-D7A7-CBC5-E8EB1DC000E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3766" y="6120517"/>
            <a:ext cx="624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Fig9: Relationship between THD and Vo1(RMS)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274497" y="3395745"/>
            <a:ext cx="5743334" cy="6782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5521" y="1702786"/>
            <a:ext cx="5163185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66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kumimoji="0" lang="en-US" altLang="zh-CN" sz="6600" b="1" i="0" u="none" strike="noStrike" kern="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>
            <a:fillRect/>
          </a:stretch>
        </p:blipFill>
        <p:spPr>
          <a:xfrm>
            <a:off x="5689646" y="4634082"/>
            <a:ext cx="812708" cy="79807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339975" y="5830570"/>
            <a:ext cx="75736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Group7: Wang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Han</a:t>
            </a:r>
            <a:r>
              <a:rPr lang="zh-CN" altLang="en-US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 </a:t>
            </a:r>
            <a:r>
              <a:rPr lang="en-US" altLang="zh-CN" sz="2000" b="1" kern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Fangchao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233A8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8165" y="34290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 Voltage Controller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343400" y="1054735"/>
            <a:ext cx="3592195" cy="8451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699" y="1216972"/>
            <a:ext cx="537133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5585" y="1819060"/>
            <a:ext cx="10833903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54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 Chopper</a:t>
            </a:r>
            <a:endParaRPr lang="en-US" altLang="zh-CN" sz="5400" b="1" kern="0" spc="22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54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(Chopping Control)</a:t>
            </a:r>
          </a:p>
        </p:txBody>
      </p:sp>
      <p:sp>
        <p:nvSpPr>
          <p:cNvPr id="26" name="矩形 25"/>
          <p:cNvSpPr/>
          <p:nvPr/>
        </p:nvSpPr>
        <p:spPr>
          <a:xfrm>
            <a:off x="2339975" y="5835015"/>
            <a:ext cx="75736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Group7: Wang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Han</a:t>
            </a:r>
            <a:r>
              <a:rPr lang="zh-CN" altLang="en-US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 </a:t>
            </a:r>
            <a:r>
              <a:rPr lang="en-US" altLang="zh-CN" sz="2000" b="1" kern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Fangchao</a:t>
            </a:r>
            <a:endParaRPr kumimoji="0" lang="en-US" altLang="zh-CN" sz="2000" b="1" i="0" u="none" strike="noStrike" kern="0" cap="none" spc="0" normalizeH="0" baseline="0" noProof="0" dirty="0" err="1">
              <a:ln>
                <a:noFill/>
              </a:ln>
              <a:solidFill>
                <a:srgbClr val="233A8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>
            <a:fillRect/>
          </a:stretch>
        </p:blipFill>
        <p:spPr>
          <a:xfrm>
            <a:off x="5689646" y="4634082"/>
            <a:ext cx="812708" cy="79807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z="2000" smtClean="0"/>
              <a:t>17</a:t>
            </a:fld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8D3A-2A90-7061-1D1B-75AF2BBB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7AB38B2-8805-50AB-9242-6EE5EFBF55C7}"/>
              </a:ext>
            </a:extLst>
          </p:cNvPr>
          <p:cNvSpPr/>
          <p:nvPr/>
        </p:nvSpPr>
        <p:spPr>
          <a:xfrm>
            <a:off x="3890835" y="247788"/>
            <a:ext cx="4719765" cy="8254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36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Work</a:t>
            </a:r>
            <a:endParaRPr lang="zh-CN" altLang="en-US" sz="36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613A0F-443F-9CD9-E011-B6EDEBC13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DC30DE35-5E0A-4D4E-9DEB-785A67DEF98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10690" y="1963241"/>
            <a:ext cx="73706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 Yi: Slides of Topic1,Topic2</a:t>
            </a:r>
          </a:p>
          <a:p>
            <a:pPr algn="ctr"/>
            <a:endParaRPr kumimoji="1"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Fangchao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 2, Question 3</a:t>
            </a:r>
          </a:p>
          <a:p>
            <a:pPr algn="ctr"/>
            <a:endParaRPr kumimoji="1"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Wang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Topic1,</a:t>
            </a:r>
          </a:p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Question 3</a:t>
            </a:r>
            <a:endParaRPr kumimoji="1"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1"/>
            <a:ext cx="4793942" cy="6857999"/>
          </a:xfrm>
          <a:prstGeom prst="rect">
            <a:avLst/>
          </a:prstGeom>
          <a:blipFill dpi="0" rotWithShape="1">
            <a:blip r:embed="rId10">
              <a:alphaModFix amt="86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4639" y="1589418"/>
            <a:ext cx="4124663" cy="3407985"/>
            <a:chOff x="-343690" y="2167639"/>
            <a:chExt cx="4124663" cy="3407985"/>
          </a:xfrm>
          <a:solidFill>
            <a:schemeClr val="bg1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734486" y="2167639"/>
              <a:ext cx="2487741" cy="2288124"/>
              <a:chOff x="8374817" y="3976831"/>
              <a:chExt cx="719115" cy="661413"/>
            </a:xfrm>
            <a:grpFill/>
          </p:grpSpPr>
          <p:sp>
            <p:nvSpPr>
              <p:cNvPr id="6" name="Freeform 44"/>
              <p:cNvSpPr/>
              <p:nvPr/>
            </p:nvSpPr>
            <p:spPr bwMode="auto">
              <a:xfrm>
                <a:off x="9018919" y="4072040"/>
                <a:ext cx="75013" cy="68522"/>
              </a:xfrm>
              <a:custGeom>
                <a:avLst/>
                <a:gdLst>
                  <a:gd name="T0" fmla="*/ 28 w 44"/>
                  <a:gd name="T1" fmla="*/ 11 h 40"/>
                  <a:gd name="T2" fmla="*/ 0 w 44"/>
                  <a:gd name="T3" fmla="*/ 18 h 40"/>
                  <a:gd name="T4" fmla="*/ 31 w 44"/>
                  <a:gd name="T5" fmla="*/ 40 h 40"/>
                  <a:gd name="T6" fmla="*/ 28 w 44"/>
                  <a:gd name="T7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0">
                    <a:moveTo>
                      <a:pt x="28" y="11"/>
                    </a:moveTo>
                    <a:cubicBezTo>
                      <a:pt x="13" y="0"/>
                      <a:pt x="0" y="18"/>
                      <a:pt x="0" y="1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44" y="22"/>
                      <a:pt x="2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" name="Freeform 45"/>
              <p:cNvSpPr/>
              <p:nvPr/>
            </p:nvSpPr>
            <p:spPr bwMode="auto">
              <a:xfrm>
                <a:off x="8831387" y="4116759"/>
                <a:ext cx="230088" cy="284184"/>
              </a:xfrm>
              <a:custGeom>
                <a:avLst/>
                <a:gdLst>
                  <a:gd name="T0" fmla="*/ 187 w 319"/>
                  <a:gd name="T1" fmla="*/ 85 h 394"/>
                  <a:gd name="T2" fmla="*/ 156 w 319"/>
                  <a:gd name="T3" fmla="*/ 125 h 394"/>
                  <a:gd name="T4" fmla="*/ 104 w 319"/>
                  <a:gd name="T5" fmla="*/ 198 h 394"/>
                  <a:gd name="T6" fmla="*/ 0 w 319"/>
                  <a:gd name="T7" fmla="*/ 342 h 394"/>
                  <a:gd name="T8" fmla="*/ 74 w 319"/>
                  <a:gd name="T9" fmla="*/ 394 h 394"/>
                  <a:gd name="T10" fmla="*/ 104 w 319"/>
                  <a:gd name="T11" fmla="*/ 352 h 394"/>
                  <a:gd name="T12" fmla="*/ 130 w 319"/>
                  <a:gd name="T13" fmla="*/ 314 h 394"/>
                  <a:gd name="T14" fmla="*/ 156 w 319"/>
                  <a:gd name="T15" fmla="*/ 276 h 394"/>
                  <a:gd name="T16" fmla="*/ 319 w 319"/>
                  <a:gd name="T17" fmla="*/ 52 h 394"/>
                  <a:gd name="T18" fmla="*/ 248 w 319"/>
                  <a:gd name="T19" fmla="*/ 0 h 394"/>
                  <a:gd name="T20" fmla="*/ 187 w 319"/>
                  <a:gd name="T21" fmla="*/ 8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394">
                    <a:moveTo>
                      <a:pt x="187" y="85"/>
                    </a:moveTo>
                    <a:lnTo>
                      <a:pt x="156" y="125"/>
                    </a:lnTo>
                    <a:lnTo>
                      <a:pt x="104" y="198"/>
                    </a:lnTo>
                    <a:lnTo>
                      <a:pt x="0" y="342"/>
                    </a:lnTo>
                    <a:lnTo>
                      <a:pt x="74" y="394"/>
                    </a:lnTo>
                    <a:lnTo>
                      <a:pt x="104" y="352"/>
                    </a:lnTo>
                    <a:lnTo>
                      <a:pt x="130" y="314"/>
                    </a:lnTo>
                    <a:lnTo>
                      <a:pt x="156" y="276"/>
                    </a:lnTo>
                    <a:lnTo>
                      <a:pt x="319" y="52"/>
                    </a:lnTo>
                    <a:lnTo>
                      <a:pt x="248" y="0"/>
                    </a:lnTo>
                    <a:lnTo>
                      <a:pt x="1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Freeform 46"/>
              <p:cNvSpPr/>
              <p:nvPr/>
            </p:nvSpPr>
            <p:spPr bwMode="auto">
              <a:xfrm>
                <a:off x="8374817" y="3976831"/>
                <a:ext cx="569090" cy="661413"/>
              </a:xfrm>
              <a:custGeom>
                <a:avLst/>
                <a:gdLst>
                  <a:gd name="T0" fmla="*/ 312 w 334"/>
                  <a:gd name="T1" fmla="*/ 348 h 388"/>
                  <a:gd name="T2" fmla="*/ 293 w 334"/>
                  <a:gd name="T3" fmla="*/ 366 h 388"/>
                  <a:gd name="T4" fmla="*/ 40 w 334"/>
                  <a:gd name="T5" fmla="*/ 366 h 388"/>
                  <a:gd name="T6" fmla="*/ 22 w 334"/>
                  <a:gd name="T7" fmla="*/ 348 h 388"/>
                  <a:gd name="T8" fmla="*/ 22 w 334"/>
                  <a:gd name="T9" fmla="*/ 41 h 388"/>
                  <a:gd name="T10" fmla="*/ 40 w 334"/>
                  <a:gd name="T11" fmla="*/ 23 h 388"/>
                  <a:gd name="T12" fmla="*/ 293 w 334"/>
                  <a:gd name="T13" fmla="*/ 23 h 388"/>
                  <a:gd name="T14" fmla="*/ 312 w 334"/>
                  <a:gd name="T15" fmla="*/ 41 h 388"/>
                  <a:gd name="T16" fmla="*/ 312 w 334"/>
                  <a:gd name="T17" fmla="*/ 140 h 388"/>
                  <a:gd name="T18" fmla="*/ 334 w 334"/>
                  <a:gd name="T19" fmla="*/ 109 h 388"/>
                  <a:gd name="T20" fmla="*/ 334 w 334"/>
                  <a:gd name="T21" fmla="*/ 21 h 388"/>
                  <a:gd name="T22" fmla="*/ 313 w 334"/>
                  <a:gd name="T23" fmla="*/ 0 h 388"/>
                  <a:gd name="T24" fmla="*/ 21 w 334"/>
                  <a:gd name="T25" fmla="*/ 0 h 388"/>
                  <a:gd name="T26" fmla="*/ 0 w 334"/>
                  <a:gd name="T27" fmla="*/ 21 h 388"/>
                  <a:gd name="T28" fmla="*/ 0 w 334"/>
                  <a:gd name="T29" fmla="*/ 368 h 388"/>
                  <a:gd name="T30" fmla="*/ 21 w 334"/>
                  <a:gd name="T31" fmla="*/ 388 h 388"/>
                  <a:gd name="T32" fmla="*/ 313 w 334"/>
                  <a:gd name="T33" fmla="*/ 388 h 388"/>
                  <a:gd name="T34" fmla="*/ 334 w 334"/>
                  <a:gd name="T35" fmla="*/ 368 h 388"/>
                  <a:gd name="T36" fmla="*/ 334 w 334"/>
                  <a:gd name="T37" fmla="*/ 223 h 388"/>
                  <a:gd name="T38" fmla="*/ 312 w 334"/>
                  <a:gd name="T39" fmla="*/ 254 h 388"/>
                  <a:gd name="T40" fmla="*/ 312 w 334"/>
                  <a:gd name="T41" fmla="*/ 34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4" h="388">
                    <a:moveTo>
                      <a:pt x="312" y="348"/>
                    </a:moveTo>
                    <a:cubicBezTo>
                      <a:pt x="312" y="358"/>
                      <a:pt x="303" y="366"/>
                      <a:pt x="293" y="366"/>
                    </a:cubicBezTo>
                    <a:cubicBezTo>
                      <a:pt x="40" y="366"/>
                      <a:pt x="40" y="366"/>
                      <a:pt x="40" y="366"/>
                    </a:cubicBezTo>
                    <a:cubicBezTo>
                      <a:pt x="30" y="366"/>
                      <a:pt x="22" y="358"/>
                      <a:pt x="22" y="34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1"/>
                      <a:pt x="30" y="23"/>
                      <a:pt x="40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3" y="23"/>
                      <a:pt x="312" y="31"/>
                      <a:pt x="312" y="41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4" y="21"/>
                      <a:pt x="334" y="21"/>
                      <a:pt x="334" y="21"/>
                    </a:cubicBezTo>
                    <a:cubicBezTo>
                      <a:pt x="334" y="10"/>
                      <a:pt x="325" y="0"/>
                      <a:pt x="3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0" y="379"/>
                      <a:pt x="9" y="388"/>
                      <a:pt x="21" y="388"/>
                    </a:cubicBezTo>
                    <a:cubicBezTo>
                      <a:pt x="313" y="388"/>
                      <a:pt x="313" y="388"/>
                      <a:pt x="313" y="388"/>
                    </a:cubicBezTo>
                    <a:cubicBezTo>
                      <a:pt x="325" y="388"/>
                      <a:pt x="334" y="379"/>
                      <a:pt x="334" y="368"/>
                    </a:cubicBezTo>
                    <a:cubicBezTo>
                      <a:pt x="334" y="223"/>
                      <a:pt x="334" y="223"/>
                      <a:pt x="334" y="223"/>
                    </a:cubicBezTo>
                    <a:cubicBezTo>
                      <a:pt x="312" y="254"/>
                      <a:pt x="312" y="254"/>
                      <a:pt x="312" y="254"/>
                    </a:cubicBezTo>
                    <a:lnTo>
                      <a:pt x="312" y="3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" name="Freeform 47"/>
              <p:cNvSpPr/>
              <p:nvPr/>
            </p:nvSpPr>
            <p:spPr bwMode="auto">
              <a:xfrm>
                <a:off x="8806142" y="4377142"/>
                <a:ext cx="67800" cy="77177"/>
              </a:xfrm>
              <a:custGeom>
                <a:avLst/>
                <a:gdLst>
                  <a:gd name="T0" fmla="*/ 21 w 94"/>
                  <a:gd name="T1" fmla="*/ 0 h 107"/>
                  <a:gd name="T2" fmla="*/ 0 w 94"/>
                  <a:gd name="T3" fmla="*/ 107 h 107"/>
                  <a:gd name="T4" fmla="*/ 94 w 94"/>
                  <a:gd name="T5" fmla="*/ 52 h 107"/>
                  <a:gd name="T6" fmla="*/ 21 w 94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07">
                    <a:moveTo>
                      <a:pt x="21" y="0"/>
                    </a:moveTo>
                    <a:lnTo>
                      <a:pt x="0" y="107"/>
                    </a:lnTo>
                    <a:lnTo>
                      <a:pt x="94" y="5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" name="Rectangle 48"/>
              <p:cNvSpPr>
                <a:spLocks noChangeArrowheads="1"/>
              </p:cNvSpPr>
              <p:nvPr/>
            </p:nvSpPr>
            <p:spPr bwMode="auto">
              <a:xfrm>
                <a:off x="8459928" y="4504808"/>
                <a:ext cx="296224" cy="34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" name="Rectangle 49"/>
              <p:cNvSpPr>
                <a:spLocks noChangeArrowheads="1"/>
              </p:cNvSpPr>
              <p:nvPr/>
            </p:nvSpPr>
            <p:spPr bwMode="auto">
              <a:xfrm>
                <a:off x="8459928" y="4428352"/>
                <a:ext cx="296224" cy="33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8459928" y="4354782"/>
                <a:ext cx="29622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8459928" y="4278326"/>
                <a:ext cx="29622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" name="Rectangle 52"/>
              <p:cNvSpPr>
                <a:spLocks noChangeArrowheads="1"/>
              </p:cNvSpPr>
              <p:nvPr/>
            </p:nvSpPr>
            <p:spPr bwMode="auto">
              <a:xfrm>
                <a:off x="8459928" y="4201870"/>
                <a:ext cx="296224" cy="33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5" name="Rectangle 53"/>
              <p:cNvSpPr>
                <a:spLocks noChangeArrowheads="1"/>
              </p:cNvSpPr>
              <p:nvPr/>
            </p:nvSpPr>
            <p:spPr bwMode="auto">
              <a:xfrm>
                <a:off x="8459928" y="4124694"/>
                <a:ext cx="296224" cy="34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5" name="TextBox 59"/>
            <p:cNvSpPr>
              <a:spLocks noChangeArrowheads="1"/>
            </p:cNvSpPr>
            <p:nvPr/>
          </p:nvSpPr>
          <p:spPr bwMode="auto">
            <a:xfrm flipH="1">
              <a:off x="-343690" y="4652294"/>
              <a:ext cx="4124663" cy="923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David" panose="020E0502060401010101" pitchFamily="34" charset="-79"/>
                  <a:sym typeface="字魂59号-创粗黑" panose="00000500000000000000" pitchFamily="2" charset="-122"/>
                </a:rPr>
                <a:t>CONTENTS </a:t>
              </a:r>
            </a:p>
          </p:txBody>
        </p:sp>
      </p:grpSp>
      <p:sp>
        <p:nvSpPr>
          <p:cNvPr id="2" name="Oval 4"/>
          <p:cNvSpPr/>
          <p:nvPr>
            <p:custDataLst>
              <p:tags r:id="rId1"/>
            </p:custDataLst>
          </p:nvPr>
        </p:nvSpPr>
        <p:spPr>
          <a:xfrm>
            <a:off x="5872117" y="1379066"/>
            <a:ext cx="749367" cy="749367"/>
          </a:xfrm>
          <a:prstGeom prst="ellipse">
            <a:avLst/>
          </a:prstGeom>
          <a:blipFill dpi="0" rotWithShape="1">
            <a:blip r:embed="rId10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1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16" name="Oval 4"/>
          <p:cNvSpPr/>
          <p:nvPr>
            <p:custDataLst>
              <p:tags r:id="rId2"/>
            </p:custDataLst>
          </p:nvPr>
        </p:nvSpPr>
        <p:spPr>
          <a:xfrm>
            <a:off x="5872117" y="2557646"/>
            <a:ext cx="749367" cy="749367"/>
          </a:xfrm>
          <a:prstGeom prst="ellipse">
            <a:avLst/>
          </a:prstGeom>
          <a:blipFill dpi="0" rotWithShape="1">
            <a:blip r:embed="rId10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2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17" name="Oval 4"/>
          <p:cNvSpPr/>
          <p:nvPr>
            <p:custDataLst>
              <p:tags r:id="rId3"/>
            </p:custDataLst>
          </p:nvPr>
        </p:nvSpPr>
        <p:spPr>
          <a:xfrm>
            <a:off x="5872117" y="3736226"/>
            <a:ext cx="749367" cy="749367"/>
          </a:xfrm>
          <a:prstGeom prst="ellipse">
            <a:avLst/>
          </a:prstGeom>
          <a:blipFill dpi="0" rotWithShape="1">
            <a:blip r:embed="rId10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3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26" name="Oval 4"/>
          <p:cNvSpPr/>
          <p:nvPr>
            <p:custDataLst>
              <p:tags r:id="rId4"/>
            </p:custDataLst>
          </p:nvPr>
        </p:nvSpPr>
        <p:spPr>
          <a:xfrm>
            <a:off x="5872117" y="4914806"/>
            <a:ext cx="749367" cy="749367"/>
          </a:xfrm>
          <a:prstGeom prst="ellipse">
            <a:avLst/>
          </a:prstGeom>
          <a:blipFill dpi="0" rotWithShape="1">
            <a:blip r:embed="rId10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4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19094" y="1504585"/>
            <a:ext cx="443826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3200" dirty="0" err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odel </a:t>
            </a:r>
            <a:r>
              <a:rPr lang="en-US" altLang="zh-CN" sz="3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Parameters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5270" y="2414454"/>
            <a:ext cx="506129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 Voltage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 Current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85521" y="4997403"/>
            <a:ext cx="3098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Harmonics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84975" y="370586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200" b="1" dirty="0" err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ommutation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90835" y="247788"/>
            <a:ext cx="4719765" cy="8254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36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Work</a:t>
            </a:r>
            <a:endParaRPr lang="zh-CN" altLang="en-US" sz="36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7" name="文本框 8"/>
          <p:cNvSpPr txBox="1"/>
          <p:nvPr>
            <p:custDataLst>
              <p:tags r:id="rId1"/>
            </p:custDataLst>
          </p:nvPr>
        </p:nvSpPr>
        <p:spPr>
          <a:xfrm>
            <a:off x="2410690" y="1963241"/>
            <a:ext cx="73706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 Yi: Slides of Topic1,Topic2</a:t>
            </a:r>
          </a:p>
          <a:p>
            <a:pPr algn="ctr"/>
            <a:endParaRPr kumimoji="1"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Fangchao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 2, Question 3</a:t>
            </a:r>
          </a:p>
          <a:p>
            <a:pPr algn="ctr"/>
            <a:endParaRPr kumimoji="1"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Wang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Topic1,</a:t>
            </a:r>
          </a:p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Question 3</a:t>
            </a:r>
            <a:endParaRPr kumimoji="1"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29431" y="2834461"/>
            <a:ext cx="3856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4080" y="2492554"/>
            <a:ext cx="4917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  Parameters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6080" y="285750"/>
            <a:ext cx="249301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7" name="文本框 8"/>
          <p:cNvSpPr txBox="1"/>
          <p:nvPr>
            <p:custDataLst>
              <p:tags r:id="rId1"/>
            </p:custDataLst>
          </p:nvPr>
        </p:nvSpPr>
        <p:spPr>
          <a:xfrm>
            <a:off x="4534587" y="5350231"/>
            <a:ext cx="34635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Fig1: Simulation Model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38" y="948316"/>
            <a:ext cx="8273924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6080" y="285750"/>
            <a:ext cx="293624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22</a:t>
            </a:fld>
            <a:endParaRPr lang="zh-CN" altLang="en-US" dirty="0"/>
          </a:p>
        </p:txBody>
      </p:sp>
      <p:graphicFrame>
        <p:nvGraphicFramePr>
          <p:cNvPr id="13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30731"/>
              </p:ext>
            </p:extLst>
          </p:nvPr>
        </p:nvGraphicFramePr>
        <p:xfrm>
          <a:off x="6297881" y="3788346"/>
          <a:ext cx="5262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Voltage (RMS)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Inductance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22.3mH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l-GR" altLang="zh-CN" sz="2000" b="1" dirty="0"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Ω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文本框 8"/>
          <p:cNvSpPr txBox="1"/>
          <p:nvPr>
            <p:custDataLst>
              <p:tags r:id="rId1"/>
            </p:custDataLst>
          </p:nvPr>
        </p:nvSpPr>
        <p:spPr>
          <a:xfrm>
            <a:off x="7227138" y="3069654"/>
            <a:ext cx="34635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Fig2: Schematic Diagram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9" y="452265"/>
            <a:ext cx="4518121" cy="24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C444CE-9C1A-3366-B0FD-9D078ED73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" y="1749984"/>
            <a:ext cx="3031075" cy="25426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42D2E5-4167-DE66-E5C6-2B9458C800A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5112" y="4395960"/>
            <a:ext cx="512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Fig3: Parameters of Pulse Generator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439230-17B9-8C5C-0D11-B91F03A23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259" y="1758397"/>
            <a:ext cx="3248622" cy="25426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30066" y="2834461"/>
            <a:ext cx="38176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7391" y="2534057"/>
            <a:ext cx="61683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 Voltage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Input Current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26373"/>
          <a:stretch>
            <a:fillRect/>
          </a:stretch>
        </p:blipFill>
        <p:spPr>
          <a:xfrm>
            <a:off x="575945" y="1913255"/>
            <a:ext cx="4196715" cy="3391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386080" y="285750"/>
            <a:ext cx="293624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Waveforms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42" name="文本框 8"/>
          <p:cNvSpPr txBox="1"/>
          <p:nvPr>
            <p:custDataLst>
              <p:tags r:id="rId2"/>
            </p:custDataLst>
          </p:nvPr>
        </p:nvSpPr>
        <p:spPr>
          <a:xfrm>
            <a:off x="4364879" y="5276413"/>
            <a:ext cx="34635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Fig4: Waveforms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5414" y="1553208"/>
            <a:ext cx="11150586" cy="3751583"/>
            <a:chOff x="705414" y="1553208"/>
            <a:chExt cx="11150586" cy="375158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550" y="1931120"/>
              <a:ext cx="2786623" cy="337367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3456" y="1931120"/>
              <a:ext cx="4302544" cy="3373671"/>
            </a:xfrm>
            <a:prstGeom prst="rect">
              <a:avLst/>
            </a:prstGeom>
          </p:spPr>
        </p:pic>
        <p:cxnSp>
          <p:nvCxnSpPr>
            <p:cNvPr id="31" name="直接连接符 30"/>
            <p:cNvCxnSpPr/>
            <p:nvPr/>
          </p:nvCxnSpPr>
          <p:spPr>
            <a:xfrm>
              <a:off x="7539173" y="1553208"/>
              <a:ext cx="0" cy="3462526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485986" y="1553208"/>
              <a:ext cx="1390101" cy="374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D=25%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61161" y="1553208"/>
              <a:ext cx="1390101" cy="374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D=50%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009676" y="1563000"/>
              <a:ext cx="1390101" cy="374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D=75%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1757086" y="1553208"/>
              <a:ext cx="0" cy="3462526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752550" y="1563000"/>
              <a:ext cx="0" cy="3462526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8535" y="1563000"/>
              <a:ext cx="0" cy="3462526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05414" y="1665973"/>
              <a:ext cx="2576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Grid Voltage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06723" y="2884361"/>
              <a:ext cx="2273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Voltage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59"/>
            <p:cNvSpPr txBox="1"/>
            <p:nvPr/>
          </p:nvSpPr>
          <p:spPr>
            <a:xfrm>
              <a:off x="705414" y="4009812"/>
              <a:ext cx="2273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Current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40058" y="928434"/>
            <a:ext cx="11291564" cy="5147731"/>
            <a:chOff x="450218" y="928434"/>
            <a:chExt cx="11291564" cy="5147731"/>
          </a:xfrm>
        </p:grpSpPr>
        <p:sp>
          <p:nvSpPr>
            <p:cNvPr id="58" name="文本框 57"/>
            <p:cNvSpPr txBox="1"/>
            <p:nvPr/>
          </p:nvSpPr>
          <p:spPr>
            <a:xfrm>
              <a:off x="1543711" y="3922222"/>
              <a:ext cx="225361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the RMS Value of Output Voltage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7602" y="2476165"/>
              <a:ext cx="4800000" cy="360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直接箭头连接符 31"/>
            <p:cNvCxnSpPr/>
            <p:nvPr/>
          </p:nvCxnSpPr>
          <p:spPr>
            <a:xfrm>
              <a:off x="3394423" y="2339407"/>
              <a:ext cx="2008157" cy="19367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197602" y="2339407"/>
              <a:ext cx="126998" cy="12910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7244080" y="2233729"/>
              <a:ext cx="2459026" cy="9084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18" y="928434"/>
              <a:ext cx="11291564" cy="106681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8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632202" y="5956240"/>
                <a:ext cx="5130799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Fig5: Relationship between 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632202" y="5956240"/>
                <a:ext cx="5130799" cy="398780"/>
              </a:xfrm>
              <a:prstGeom prst="rect">
                <a:avLst/>
              </a:prstGeom>
              <a:blipFill>
                <a:blip r:embed="rId7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86080" y="285750"/>
            <a:ext cx="293624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 t="2443"/>
          <a:stretch>
            <a:fillRect/>
          </a:stretch>
        </p:blipFill>
        <p:spPr>
          <a:xfrm>
            <a:off x="386080" y="1327785"/>
            <a:ext cx="11356340" cy="11487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30066" y="2834461"/>
            <a:ext cx="38176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3210" y="2529840"/>
            <a:ext cx="6139180" cy="192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Commutation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6080" y="285750"/>
            <a:ext cx="5087732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Commutation Process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1" y="1314064"/>
            <a:ext cx="6105278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8"/>
          <p:cNvSpPr txBox="1"/>
          <p:nvPr>
            <p:custDataLst>
              <p:tags r:id="rId1"/>
            </p:custDataLst>
          </p:nvPr>
        </p:nvSpPr>
        <p:spPr>
          <a:xfrm>
            <a:off x="3530600" y="5634064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Fig6: Current Waveforms (D=75%) 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39" y="2034064"/>
            <a:ext cx="5295033" cy="28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6685280" y="2418080"/>
            <a:ext cx="1148080" cy="1625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685280" y="3911600"/>
            <a:ext cx="2997200" cy="5339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30066" y="2834461"/>
            <a:ext cx="38176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1800" y="2973070"/>
            <a:ext cx="57727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Harmonics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0490" y="1089660"/>
            <a:ext cx="5033010" cy="29375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8"/>
          <p:cNvSpPr txBox="1"/>
          <p:nvPr>
            <p:custDataLst>
              <p:tags r:id="rId1"/>
            </p:custDataLst>
          </p:nvPr>
        </p:nvSpPr>
        <p:spPr>
          <a:xfrm>
            <a:off x="3530600" y="4555934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Fig7: Harmonics of Output Voltage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8"/>
          <p:cNvSpPr txBox="1"/>
          <p:nvPr>
            <p:custDataLst>
              <p:tags r:id="rId2"/>
            </p:custDataLst>
          </p:nvPr>
        </p:nvSpPr>
        <p:spPr>
          <a:xfrm>
            <a:off x="766651" y="4022069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 AC Voltage Controller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8"/>
          <p:cNvSpPr txBox="1"/>
          <p:nvPr>
            <p:custDataLst>
              <p:tags r:id="rId3"/>
            </p:custDataLst>
          </p:nvPr>
        </p:nvSpPr>
        <p:spPr>
          <a:xfrm>
            <a:off x="6460464" y="4027367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AC Chopper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8"/>
          <p:cNvSpPr txBox="1"/>
          <p:nvPr>
            <p:custDataLst>
              <p:tags r:id="rId4"/>
            </p:custDataLst>
          </p:nvPr>
        </p:nvSpPr>
        <p:spPr>
          <a:xfrm>
            <a:off x="766650" y="5084718"/>
            <a:ext cx="51307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harmonic components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n=3,5,7,…,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2k+1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sp>
        <p:nvSpPr>
          <p:cNvPr id="20" name="文本框 8"/>
          <p:cNvSpPr txBox="1"/>
          <p:nvPr>
            <p:custDataLst>
              <p:tags r:id="rId5"/>
            </p:custDataLst>
          </p:nvPr>
        </p:nvSpPr>
        <p:spPr>
          <a:xfrm>
            <a:off x="6460463" y="5084718"/>
            <a:ext cx="51307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Large harmonic orders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n=19,21,39,…,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20k±1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pic>
        <p:nvPicPr>
          <p:cNvPr id="4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6445" y="1050290"/>
            <a:ext cx="5234305" cy="29673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77099D9-7708-7010-6AD2-B23590FBF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67136"/>
              </p:ext>
            </p:extLst>
          </p:nvPr>
        </p:nvGraphicFramePr>
        <p:xfrm>
          <a:off x="7366396" y="262280"/>
          <a:ext cx="2278189" cy="76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74273" imgH="559036" progId="Equation.AxMath">
                  <p:embed/>
                </p:oleObj>
              </mc:Choice>
              <mc:Fallback>
                <p:oleObj name="AxMath" r:id="rId12" imgW="1674273" imgH="559036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C21F568-621A-5820-297C-C4BD07D0C6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66396" y="262280"/>
                        <a:ext cx="2278189" cy="76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8">
            <a:extLst>
              <a:ext uri="{FF2B5EF4-FFF2-40B4-BE49-F238E27FC236}">
                <a16:creationId xmlns:a16="http://schemas.microsoft.com/office/drawing/2014/main" id="{068450DC-1999-B9B6-0A27-9155F39F9EC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07797" y="403838"/>
            <a:ext cx="584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Odd Harmonic Function: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4793942" cy="6858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1"/>
            <a:ext cx="4793942" cy="6857999"/>
          </a:xfrm>
          <a:prstGeom prst="rect">
            <a:avLst/>
          </a:prstGeom>
          <a:blipFill dpi="0" rotWithShape="1">
            <a:blip r:embed="rId11">
              <a:alphaModFix amt="86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4639" y="1589418"/>
            <a:ext cx="4124663" cy="3407985"/>
            <a:chOff x="-343690" y="2167639"/>
            <a:chExt cx="4124663" cy="3407985"/>
          </a:xfrm>
          <a:solidFill>
            <a:schemeClr val="bg1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734486" y="2167639"/>
              <a:ext cx="2487741" cy="2288124"/>
              <a:chOff x="8374817" y="3976831"/>
              <a:chExt cx="719115" cy="661413"/>
            </a:xfrm>
            <a:grpFill/>
          </p:grpSpPr>
          <p:sp>
            <p:nvSpPr>
              <p:cNvPr id="6" name="Freeform 44"/>
              <p:cNvSpPr/>
              <p:nvPr/>
            </p:nvSpPr>
            <p:spPr bwMode="auto">
              <a:xfrm>
                <a:off x="9018919" y="4072040"/>
                <a:ext cx="75013" cy="68522"/>
              </a:xfrm>
              <a:custGeom>
                <a:avLst/>
                <a:gdLst>
                  <a:gd name="T0" fmla="*/ 28 w 44"/>
                  <a:gd name="T1" fmla="*/ 11 h 40"/>
                  <a:gd name="T2" fmla="*/ 0 w 44"/>
                  <a:gd name="T3" fmla="*/ 18 h 40"/>
                  <a:gd name="T4" fmla="*/ 31 w 44"/>
                  <a:gd name="T5" fmla="*/ 40 h 40"/>
                  <a:gd name="T6" fmla="*/ 28 w 44"/>
                  <a:gd name="T7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0">
                    <a:moveTo>
                      <a:pt x="28" y="11"/>
                    </a:moveTo>
                    <a:cubicBezTo>
                      <a:pt x="13" y="0"/>
                      <a:pt x="0" y="18"/>
                      <a:pt x="0" y="1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44" y="22"/>
                      <a:pt x="2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" name="Freeform 45"/>
              <p:cNvSpPr/>
              <p:nvPr/>
            </p:nvSpPr>
            <p:spPr bwMode="auto">
              <a:xfrm>
                <a:off x="8831387" y="4116759"/>
                <a:ext cx="230088" cy="284184"/>
              </a:xfrm>
              <a:custGeom>
                <a:avLst/>
                <a:gdLst>
                  <a:gd name="T0" fmla="*/ 187 w 319"/>
                  <a:gd name="T1" fmla="*/ 85 h 394"/>
                  <a:gd name="T2" fmla="*/ 156 w 319"/>
                  <a:gd name="T3" fmla="*/ 125 h 394"/>
                  <a:gd name="T4" fmla="*/ 104 w 319"/>
                  <a:gd name="T5" fmla="*/ 198 h 394"/>
                  <a:gd name="T6" fmla="*/ 0 w 319"/>
                  <a:gd name="T7" fmla="*/ 342 h 394"/>
                  <a:gd name="T8" fmla="*/ 74 w 319"/>
                  <a:gd name="T9" fmla="*/ 394 h 394"/>
                  <a:gd name="T10" fmla="*/ 104 w 319"/>
                  <a:gd name="T11" fmla="*/ 352 h 394"/>
                  <a:gd name="T12" fmla="*/ 130 w 319"/>
                  <a:gd name="T13" fmla="*/ 314 h 394"/>
                  <a:gd name="T14" fmla="*/ 156 w 319"/>
                  <a:gd name="T15" fmla="*/ 276 h 394"/>
                  <a:gd name="T16" fmla="*/ 319 w 319"/>
                  <a:gd name="T17" fmla="*/ 52 h 394"/>
                  <a:gd name="T18" fmla="*/ 248 w 319"/>
                  <a:gd name="T19" fmla="*/ 0 h 394"/>
                  <a:gd name="T20" fmla="*/ 187 w 319"/>
                  <a:gd name="T21" fmla="*/ 8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394">
                    <a:moveTo>
                      <a:pt x="187" y="85"/>
                    </a:moveTo>
                    <a:lnTo>
                      <a:pt x="156" y="125"/>
                    </a:lnTo>
                    <a:lnTo>
                      <a:pt x="104" y="198"/>
                    </a:lnTo>
                    <a:lnTo>
                      <a:pt x="0" y="342"/>
                    </a:lnTo>
                    <a:lnTo>
                      <a:pt x="74" y="394"/>
                    </a:lnTo>
                    <a:lnTo>
                      <a:pt x="104" y="352"/>
                    </a:lnTo>
                    <a:lnTo>
                      <a:pt x="130" y="314"/>
                    </a:lnTo>
                    <a:lnTo>
                      <a:pt x="156" y="276"/>
                    </a:lnTo>
                    <a:lnTo>
                      <a:pt x="319" y="52"/>
                    </a:lnTo>
                    <a:lnTo>
                      <a:pt x="248" y="0"/>
                    </a:lnTo>
                    <a:lnTo>
                      <a:pt x="1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" name="Freeform 46"/>
              <p:cNvSpPr/>
              <p:nvPr/>
            </p:nvSpPr>
            <p:spPr bwMode="auto">
              <a:xfrm>
                <a:off x="8374817" y="3976831"/>
                <a:ext cx="569090" cy="661413"/>
              </a:xfrm>
              <a:custGeom>
                <a:avLst/>
                <a:gdLst>
                  <a:gd name="T0" fmla="*/ 312 w 334"/>
                  <a:gd name="T1" fmla="*/ 348 h 388"/>
                  <a:gd name="T2" fmla="*/ 293 w 334"/>
                  <a:gd name="T3" fmla="*/ 366 h 388"/>
                  <a:gd name="T4" fmla="*/ 40 w 334"/>
                  <a:gd name="T5" fmla="*/ 366 h 388"/>
                  <a:gd name="T6" fmla="*/ 22 w 334"/>
                  <a:gd name="T7" fmla="*/ 348 h 388"/>
                  <a:gd name="T8" fmla="*/ 22 w 334"/>
                  <a:gd name="T9" fmla="*/ 41 h 388"/>
                  <a:gd name="T10" fmla="*/ 40 w 334"/>
                  <a:gd name="T11" fmla="*/ 23 h 388"/>
                  <a:gd name="T12" fmla="*/ 293 w 334"/>
                  <a:gd name="T13" fmla="*/ 23 h 388"/>
                  <a:gd name="T14" fmla="*/ 312 w 334"/>
                  <a:gd name="T15" fmla="*/ 41 h 388"/>
                  <a:gd name="T16" fmla="*/ 312 w 334"/>
                  <a:gd name="T17" fmla="*/ 140 h 388"/>
                  <a:gd name="T18" fmla="*/ 334 w 334"/>
                  <a:gd name="T19" fmla="*/ 109 h 388"/>
                  <a:gd name="T20" fmla="*/ 334 w 334"/>
                  <a:gd name="T21" fmla="*/ 21 h 388"/>
                  <a:gd name="T22" fmla="*/ 313 w 334"/>
                  <a:gd name="T23" fmla="*/ 0 h 388"/>
                  <a:gd name="T24" fmla="*/ 21 w 334"/>
                  <a:gd name="T25" fmla="*/ 0 h 388"/>
                  <a:gd name="T26" fmla="*/ 0 w 334"/>
                  <a:gd name="T27" fmla="*/ 21 h 388"/>
                  <a:gd name="T28" fmla="*/ 0 w 334"/>
                  <a:gd name="T29" fmla="*/ 368 h 388"/>
                  <a:gd name="T30" fmla="*/ 21 w 334"/>
                  <a:gd name="T31" fmla="*/ 388 h 388"/>
                  <a:gd name="T32" fmla="*/ 313 w 334"/>
                  <a:gd name="T33" fmla="*/ 388 h 388"/>
                  <a:gd name="T34" fmla="*/ 334 w 334"/>
                  <a:gd name="T35" fmla="*/ 368 h 388"/>
                  <a:gd name="T36" fmla="*/ 334 w 334"/>
                  <a:gd name="T37" fmla="*/ 223 h 388"/>
                  <a:gd name="T38" fmla="*/ 312 w 334"/>
                  <a:gd name="T39" fmla="*/ 254 h 388"/>
                  <a:gd name="T40" fmla="*/ 312 w 334"/>
                  <a:gd name="T41" fmla="*/ 34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4" h="388">
                    <a:moveTo>
                      <a:pt x="312" y="348"/>
                    </a:moveTo>
                    <a:cubicBezTo>
                      <a:pt x="312" y="358"/>
                      <a:pt x="303" y="366"/>
                      <a:pt x="293" y="366"/>
                    </a:cubicBezTo>
                    <a:cubicBezTo>
                      <a:pt x="40" y="366"/>
                      <a:pt x="40" y="366"/>
                      <a:pt x="40" y="366"/>
                    </a:cubicBezTo>
                    <a:cubicBezTo>
                      <a:pt x="30" y="366"/>
                      <a:pt x="22" y="358"/>
                      <a:pt x="22" y="34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1"/>
                      <a:pt x="30" y="23"/>
                      <a:pt x="40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3" y="23"/>
                      <a:pt x="312" y="31"/>
                      <a:pt x="312" y="41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4" y="21"/>
                      <a:pt x="334" y="21"/>
                      <a:pt x="334" y="21"/>
                    </a:cubicBezTo>
                    <a:cubicBezTo>
                      <a:pt x="334" y="10"/>
                      <a:pt x="325" y="0"/>
                      <a:pt x="3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0" y="379"/>
                      <a:pt x="9" y="388"/>
                      <a:pt x="21" y="388"/>
                    </a:cubicBezTo>
                    <a:cubicBezTo>
                      <a:pt x="313" y="388"/>
                      <a:pt x="313" y="388"/>
                      <a:pt x="313" y="388"/>
                    </a:cubicBezTo>
                    <a:cubicBezTo>
                      <a:pt x="325" y="388"/>
                      <a:pt x="334" y="379"/>
                      <a:pt x="334" y="368"/>
                    </a:cubicBezTo>
                    <a:cubicBezTo>
                      <a:pt x="334" y="223"/>
                      <a:pt x="334" y="223"/>
                      <a:pt x="334" y="223"/>
                    </a:cubicBezTo>
                    <a:cubicBezTo>
                      <a:pt x="312" y="254"/>
                      <a:pt x="312" y="254"/>
                      <a:pt x="312" y="254"/>
                    </a:cubicBezTo>
                    <a:lnTo>
                      <a:pt x="312" y="3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9" name="Freeform 47"/>
              <p:cNvSpPr/>
              <p:nvPr/>
            </p:nvSpPr>
            <p:spPr bwMode="auto">
              <a:xfrm>
                <a:off x="8806142" y="4377142"/>
                <a:ext cx="67800" cy="77177"/>
              </a:xfrm>
              <a:custGeom>
                <a:avLst/>
                <a:gdLst>
                  <a:gd name="T0" fmla="*/ 21 w 94"/>
                  <a:gd name="T1" fmla="*/ 0 h 107"/>
                  <a:gd name="T2" fmla="*/ 0 w 94"/>
                  <a:gd name="T3" fmla="*/ 107 h 107"/>
                  <a:gd name="T4" fmla="*/ 94 w 94"/>
                  <a:gd name="T5" fmla="*/ 52 h 107"/>
                  <a:gd name="T6" fmla="*/ 21 w 94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07">
                    <a:moveTo>
                      <a:pt x="21" y="0"/>
                    </a:moveTo>
                    <a:lnTo>
                      <a:pt x="0" y="107"/>
                    </a:lnTo>
                    <a:lnTo>
                      <a:pt x="94" y="5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0" name="Rectangle 48"/>
              <p:cNvSpPr>
                <a:spLocks noChangeArrowheads="1"/>
              </p:cNvSpPr>
              <p:nvPr/>
            </p:nvSpPr>
            <p:spPr bwMode="auto">
              <a:xfrm>
                <a:off x="8459928" y="4504808"/>
                <a:ext cx="296224" cy="34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" name="Rectangle 49"/>
              <p:cNvSpPr>
                <a:spLocks noChangeArrowheads="1"/>
              </p:cNvSpPr>
              <p:nvPr/>
            </p:nvSpPr>
            <p:spPr bwMode="auto">
              <a:xfrm>
                <a:off x="8459928" y="4428352"/>
                <a:ext cx="296224" cy="33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8459928" y="4354782"/>
                <a:ext cx="29622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8459928" y="4278326"/>
                <a:ext cx="296224" cy="324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" name="Rectangle 52"/>
              <p:cNvSpPr>
                <a:spLocks noChangeArrowheads="1"/>
              </p:cNvSpPr>
              <p:nvPr/>
            </p:nvSpPr>
            <p:spPr bwMode="auto">
              <a:xfrm>
                <a:off x="8459928" y="4201870"/>
                <a:ext cx="296224" cy="33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5" name="Rectangle 53"/>
              <p:cNvSpPr>
                <a:spLocks noChangeArrowheads="1"/>
              </p:cNvSpPr>
              <p:nvPr/>
            </p:nvSpPr>
            <p:spPr bwMode="auto">
              <a:xfrm>
                <a:off x="8459928" y="4124694"/>
                <a:ext cx="296224" cy="346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3" tIns="45731" rIns="91463" bIns="4573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5" name="TextBox 59"/>
            <p:cNvSpPr>
              <a:spLocks noChangeArrowheads="1"/>
            </p:cNvSpPr>
            <p:nvPr/>
          </p:nvSpPr>
          <p:spPr bwMode="auto">
            <a:xfrm flipH="1">
              <a:off x="-343690" y="4652294"/>
              <a:ext cx="4124663" cy="923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David" panose="020E0502060401010101" pitchFamily="34" charset="-79"/>
                  <a:sym typeface="字魂59号-创粗黑" panose="00000500000000000000" pitchFamily="2" charset="-122"/>
                </a:rPr>
                <a:t>CONTENTS </a:t>
              </a:r>
            </a:p>
          </p:txBody>
        </p:sp>
      </p:grpSp>
      <p:sp>
        <p:nvSpPr>
          <p:cNvPr id="2" name="Oval 4"/>
          <p:cNvSpPr/>
          <p:nvPr>
            <p:custDataLst>
              <p:tags r:id="rId1"/>
            </p:custDataLst>
          </p:nvPr>
        </p:nvSpPr>
        <p:spPr>
          <a:xfrm>
            <a:off x="5872117" y="1379066"/>
            <a:ext cx="749367" cy="749367"/>
          </a:xfrm>
          <a:prstGeom prst="ellipse">
            <a:avLst/>
          </a:prstGeom>
          <a:blipFill dpi="0" rotWithShape="1">
            <a:blip r:embed="rId11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1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16" name="Oval 4"/>
          <p:cNvSpPr/>
          <p:nvPr>
            <p:custDataLst>
              <p:tags r:id="rId2"/>
            </p:custDataLst>
          </p:nvPr>
        </p:nvSpPr>
        <p:spPr>
          <a:xfrm>
            <a:off x="5872117" y="2557646"/>
            <a:ext cx="749367" cy="749367"/>
          </a:xfrm>
          <a:prstGeom prst="ellipse">
            <a:avLst/>
          </a:prstGeom>
          <a:blipFill dpi="0" rotWithShape="1">
            <a:blip r:embed="rId11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2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17" name="Oval 4"/>
          <p:cNvSpPr/>
          <p:nvPr>
            <p:custDataLst>
              <p:tags r:id="rId3"/>
            </p:custDataLst>
          </p:nvPr>
        </p:nvSpPr>
        <p:spPr>
          <a:xfrm>
            <a:off x="5872117" y="3736226"/>
            <a:ext cx="749367" cy="749367"/>
          </a:xfrm>
          <a:prstGeom prst="ellipse">
            <a:avLst/>
          </a:prstGeom>
          <a:blipFill dpi="0" rotWithShape="1">
            <a:blip r:embed="rId11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3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26" name="Oval 4"/>
          <p:cNvSpPr/>
          <p:nvPr>
            <p:custDataLst>
              <p:tags r:id="rId4"/>
            </p:custDataLst>
          </p:nvPr>
        </p:nvSpPr>
        <p:spPr>
          <a:xfrm>
            <a:off x="5872117" y="4914806"/>
            <a:ext cx="749367" cy="749367"/>
          </a:xfrm>
          <a:prstGeom prst="ellipse">
            <a:avLst/>
          </a:prstGeom>
          <a:blipFill dpi="0" rotWithShape="1">
            <a:blip r:embed="rId11">
              <a:alphaModFix amt="86000"/>
            </a:blip>
            <a:srcRect/>
            <a:stretch>
              <a:fillRect r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字魂59号-创粗黑" panose="00000500000000000000" pitchFamily="2" charset="-122"/>
                <a:cs typeface="+mn-cs"/>
                <a:sym typeface="字魂59号-创粗黑" panose="00000500000000000000" pitchFamily="2" charset="-122"/>
              </a:rPr>
              <a:t>4</a:t>
            </a:r>
            <a:endParaRPr kumimoji="0" lang="id-ID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字魂59号-创粗黑" panose="00000500000000000000" pitchFamily="2" charset="-122"/>
              <a:cs typeface="+mn-cs"/>
              <a:sym typeface="字魂59号-创粗黑" panose="00000500000000000000" pitchFamily="2" charset="-122"/>
            </a:endParaRPr>
          </a:p>
        </p:txBody>
      </p:sp>
      <p:sp>
        <p:nvSpPr>
          <p:cNvPr id="27" name="Text Box 1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19094" y="1504585"/>
            <a:ext cx="443826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3200" dirty="0" err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odel </a:t>
            </a:r>
            <a:r>
              <a:rPr lang="en-US" altLang="zh-CN" sz="3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Parameters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5270" y="2414454"/>
            <a:ext cx="506129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 Voltage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 Current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18935" y="3858260"/>
            <a:ext cx="37261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CCM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85270" y="4914806"/>
            <a:ext cx="50610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Difference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Harmonic Components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FD78D-B696-8724-5BBF-A7ECF882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096FF194-E53C-9B6B-AAE4-6FC7AC52D0F2}"/>
              </a:ext>
            </a:extLst>
          </p:cNvPr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5EBA0-A855-DF79-F3AC-9FA25BE8E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92E1B19-58BC-1B51-D704-6BFAF793AF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50770" y="5189984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Voltage Controller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4A3A4960-6715-7939-855D-361254C434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498564" y="5254196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Chopper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180F98B4-F550-0BB9-99B9-09A97CABE5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59731" y="5496974"/>
            <a:ext cx="4796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harmonic components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n=3,5,7,…,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2k+1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C02A8424-7859-2402-8DD9-B55DCB5E5A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10431" y="5496974"/>
            <a:ext cx="513079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Large harmonic orders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n=19,21,39,…,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20k±1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</a:t>
            </a:r>
          </a:p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k=1,2,3,…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C44E83F0-5802-C180-38A6-65089A5D27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211" y="433980"/>
            <a:ext cx="4826000" cy="1516380"/>
          </a:xfrm>
          <a:prstGeom prst="rect">
            <a:avLst/>
          </a:prstGeom>
        </p:spPr>
      </p:pic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07DACF3F-13DF-2613-6000-E60256A24B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0728" y="2008247"/>
            <a:ext cx="4933950" cy="275590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id="{889D86CA-00BA-2602-CEC3-97D46917D9E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72855" y="4671027"/>
            <a:ext cx="736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Fig8: Fourier Series of Sinusoidal Wave and Rectangular Wave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0726605-60C8-3139-121C-8BE1A2600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148" y="1831628"/>
          <a:ext cx="421142" cy="62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02255" imgH="298184" progId="Equation.AxMath">
                  <p:embed/>
                </p:oleObj>
              </mc:Choice>
              <mc:Fallback>
                <p:oleObj name="AxMath" r:id="rId11" imgW="202255" imgH="298184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73E85F-C07A-4B34-DA3C-6526D54221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32148" y="1831628"/>
                        <a:ext cx="421142" cy="623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45FC7B2-AF25-73A2-C2C6-05FB310A9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7042" y="1776346"/>
          <a:ext cx="543841" cy="95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69176" imgH="298184" progId="Equation.AxMath">
                  <p:embed/>
                </p:oleObj>
              </mc:Choice>
              <mc:Fallback>
                <p:oleObj name="AxMath" r:id="rId13" imgW="169176" imgH="298184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EFDF94F-B0B0-6C53-F22F-253877385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57042" y="1776346"/>
                        <a:ext cx="543841" cy="955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8408BF2-D977-123D-AA8E-D7EF7FFD5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2730" y="2276002"/>
          <a:ext cx="3626611" cy="63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076826" imgH="538244" progId="Equation.AxMath">
                  <p:embed/>
                </p:oleObj>
              </mc:Choice>
              <mc:Fallback>
                <p:oleObj name="AxMath" r:id="rId15" imgW="3076826" imgH="538244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E8DF43C-A30D-11F8-5CD5-4EE9F5FD71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2730" y="2276002"/>
                        <a:ext cx="3626611" cy="63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B2E01833-45A1-1E36-3694-6CE0FDC6B0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057" y="5064719"/>
            <a:ext cx="1667572" cy="11856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7B25D6-0FBF-EA3B-08F8-2E7ED7FD45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95504" y="5064719"/>
            <a:ext cx="1667572" cy="1232863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BA61816-87D3-A952-4250-F9A86310E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270" y="1942638"/>
          <a:ext cx="2278189" cy="76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674273" imgH="559036" progId="Equation.AxMath">
                  <p:embed/>
                </p:oleObj>
              </mc:Choice>
              <mc:Fallback>
                <p:oleObj name="AxMath" r:id="rId19" imgW="1674273" imgH="559036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25D8625-4506-56BF-8DE0-8E37B6F425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1270" y="1942638"/>
                        <a:ext cx="2278189" cy="76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8">
            <a:extLst>
              <a:ext uri="{FF2B5EF4-FFF2-40B4-BE49-F238E27FC236}">
                <a16:creationId xmlns:a16="http://schemas.microsoft.com/office/drawing/2014/main" id="{554F4217-C830-D48B-41A2-4682D88143D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65412" y="1415158"/>
            <a:ext cx="395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Odd Harmonic Function: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43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r="6352"/>
          <a:stretch>
            <a:fillRect/>
          </a:stretch>
        </p:blipFill>
        <p:spPr bwMode="auto">
          <a:xfrm>
            <a:off x="254635" y="1418590"/>
            <a:ext cx="5711825" cy="416687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矩形 66"/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7" name="文本框 8"/>
          <p:cNvSpPr txBox="1"/>
          <p:nvPr>
            <p:custDataLst>
              <p:tags r:id="rId1"/>
            </p:custDataLst>
          </p:nvPr>
        </p:nvSpPr>
        <p:spPr>
          <a:xfrm>
            <a:off x="545036" y="5585439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 AC Voltage Controller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8"/>
          <p:cNvSpPr txBox="1"/>
          <p:nvPr>
            <p:custDataLst>
              <p:tags r:id="rId2"/>
            </p:custDataLst>
          </p:nvPr>
        </p:nvSpPr>
        <p:spPr>
          <a:xfrm>
            <a:off x="6460464" y="5621217"/>
            <a:ext cx="5130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b) AC Chopper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rcRect l="2363" t="5172" r="6564"/>
          <a:stretch>
            <a:fillRect/>
          </a:stretch>
        </p:blipFill>
        <p:spPr>
          <a:xfrm>
            <a:off x="5966460" y="1430020"/>
            <a:ext cx="5318760" cy="4154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8"/>
          <p:cNvSpPr txBox="1"/>
          <p:nvPr>
            <p:custDataLst>
              <p:tags r:id="rId3"/>
            </p:custDataLst>
          </p:nvPr>
        </p:nvSpPr>
        <p:spPr>
          <a:xfrm>
            <a:off x="3176270" y="6099751"/>
            <a:ext cx="5552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Fig9: Major Harmonics of Output Voltage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86080" y="285750"/>
            <a:ext cx="3053156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THD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95" y="735466"/>
            <a:ext cx="7991146" cy="53876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8">
            <a:extLst>
              <a:ext uri="{FF2B5EF4-FFF2-40B4-BE49-F238E27FC236}">
                <a16:creationId xmlns:a16="http://schemas.microsoft.com/office/drawing/2014/main" id="{F4E8F95C-B677-A568-079B-51DCBE74FC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3766" y="6120517"/>
            <a:ext cx="624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Fig10: Relationship between THD and Vo1(RMS)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274497" y="3395745"/>
            <a:ext cx="5743334" cy="6782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5521" y="1702786"/>
            <a:ext cx="5163185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6600" b="1" kern="0" spc="22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kumimoji="0" lang="en-US" altLang="zh-CN" sz="6600" b="1" i="0" u="none" strike="noStrike" kern="0" cap="none" spc="2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>
            <a:fillRect/>
          </a:stretch>
        </p:blipFill>
        <p:spPr>
          <a:xfrm>
            <a:off x="5689646" y="4634082"/>
            <a:ext cx="812708" cy="79807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339975" y="5830570"/>
            <a:ext cx="75736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Group7: Wang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Han</a:t>
            </a:r>
            <a:r>
              <a:rPr lang="zh-CN" altLang="en-US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kern="0" dirty="0">
                <a:solidFill>
                  <a:srgbClr val="233A8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 </a:t>
            </a:r>
            <a:r>
              <a:rPr lang="en-US" altLang="zh-CN" sz="2000" b="1" kern="0" noProof="0" dirty="0" err="1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Fangchao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233A8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233A84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8165" y="34290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6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 Voltage Chopper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29431" y="2834461"/>
            <a:ext cx="3856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4080" y="2492554"/>
            <a:ext cx="4917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  Parameters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6080" y="285750"/>
            <a:ext cx="293624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12908"/>
                  </p:ext>
                </p:extLst>
              </p:nvPr>
            </p:nvGraphicFramePr>
            <p:xfrm>
              <a:off x="5783547" y="2589940"/>
              <a:ext cx="526288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1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14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433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Voltage (RMS)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 Inductance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22.3mH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 Resistance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l-GR" altLang="zh-CN" sz="2000" b="1" dirty="0">
                              <a:latin typeface="Times New Roman" panose="02020603050405020304" pitchFamily="18" charset="0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a:t>Ω</a:t>
                          </a:r>
                          <a:endParaRPr lang="zh-CN" alt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4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Impedance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zh-CN" alt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12908"/>
                  </p:ext>
                </p:extLst>
              </p:nvPr>
            </p:nvGraphicFramePr>
            <p:xfrm>
              <a:off x="5783547" y="2589940"/>
              <a:ext cx="526288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31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14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Voltage (RMS)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 Inductance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22.3mH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 Resistance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l-GR" altLang="zh-CN" sz="2000" b="1" dirty="0">
                              <a:latin typeface="Times New Roman" panose="02020603050405020304" pitchFamily="18" charset="0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a:t>Ω</a:t>
                          </a:r>
                          <a:endParaRPr lang="zh-CN" alt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Impedance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463" t="-509231" r="-926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组合 2"/>
          <p:cNvGrpSpPr/>
          <p:nvPr/>
        </p:nvGrpSpPr>
        <p:grpSpPr>
          <a:xfrm>
            <a:off x="6778117" y="136525"/>
            <a:ext cx="3664963" cy="2322309"/>
            <a:chOff x="-532" y="1729"/>
            <a:chExt cx="8707" cy="547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1729"/>
              <a:ext cx="5896" cy="4535"/>
            </a:xfrm>
            <a:prstGeom prst="rect">
              <a:avLst/>
            </a:prstGeom>
            <a:noFill/>
          </p:spPr>
        </p:pic>
        <p:sp>
          <p:nvSpPr>
            <p:cNvPr id="27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-532" y="6262"/>
              <a:ext cx="8707" cy="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Fig3: Schematic Diagram</a:t>
              </a:r>
              <a:endPara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8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878813" y="4967380"/>
                <a:ext cx="3463572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Delay Angle: α</a:t>
                </a:r>
                <a:endParaRPr kumimoji="1"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35</m:t>
                      </m:r>
                      <m:r>
                        <a:rPr kumimoji="1" lang="en-US" altLang="zh-CN" sz="200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°≤</m:t>
                      </m:r>
                      <m:r>
                        <m:rPr>
                          <m:nor/>
                        </m:rPr>
                        <a:rPr kumimoji="1" lang="en-US" altLang="zh-CN" sz="2000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α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≤180°</m:t>
                      </m:r>
                    </m:oMath>
                  </m:oMathPara>
                </a14:m>
                <a:endParaRPr kumimoji="1"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878813" y="4967380"/>
                <a:ext cx="3463572" cy="706755"/>
              </a:xfrm>
              <a:prstGeom prst="rect">
                <a:avLst/>
              </a:prstGeom>
              <a:blipFill>
                <a:blip r:embed="rId9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-214748262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678760"/>
              </p:ext>
            </p:extLst>
          </p:nvPr>
        </p:nvGraphicFramePr>
        <p:xfrm>
          <a:off x="6036833" y="5705520"/>
          <a:ext cx="5147533" cy="78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22600" imgH="482600" progId="Equation.KSEE3">
                  <p:embed/>
                </p:oleObj>
              </mc:Choice>
              <mc:Fallback>
                <p:oleObj r:id="rId10" imgW="30226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36833" y="5705520"/>
                        <a:ext cx="5147533" cy="78145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009B86FC-DDBB-7EDE-09D1-44CFBB9B09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96" y="1059328"/>
            <a:ext cx="2703245" cy="3908052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A14B44CB-9DFE-DCE1-8142-4B44EE6046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76741" y="1059329"/>
            <a:ext cx="3006806" cy="39080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D71A3C-84A4-F544-5080-3BDCDDE15AC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2542" y="4965675"/>
            <a:ext cx="4568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Fig2: Parameters of Pulse Generator (L) and Thyristor (R)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30066" y="2834461"/>
            <a:ext cx="38176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7391" y="2534057"/>
            <a:ext cx="61683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Output Voltage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Input Current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6080" y="285750"/>
            <a:ext cx="293624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Waveforms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2" name="文本框 8"/>
          <p:cNvSpPr txBox="1"/>
          <p:nvPr>
            <p:custDataLst>
              <p:tags r:id="rId1"/>
            </p:custDataLst>
          </p:nvPr>
        </p:nvSpPr>
        <p:spPr>
          <a:xfrm>
            <a:off x="4000389" y="5321498"/>
            <a:ext cx="34635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Fig4: Waveforms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4745" y="1177308"/>
            <a:ext cx="11157458" cy="4100494"/>
            <a:chOff x="364745" y="1177308"/>
            <a:chExt cx="11157458" cy="4100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774245" y="1178698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=60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245" y="1178698"/>
                  <a:ext cx="1178560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8405432" y="1178698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=90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432" y="1178698"/>
                  <a:ext cx="1178560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0003200" y="1178698"/>
                  <a:ext cx="13152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=120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200" y="1178698"/>
                  <a:ext cx="1315293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364745" y="1896044"/>
              <a:ext cx="117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Output Voltage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4745" y="3074362"/>
              <a:ext cx="117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Input</a:t>
              </a:r>
            </a:p>
            <a:p>
              <a:r>
                <a:rPr lang="en-US" altLang="zh-CN" sz="2000" b="1" dirty="0">
                  <a:solidFill>
                    <a:schemeClr val="accent1"/>
                  </a:solidFill>
                </a:rPr>
                <a:t>Current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86080" y="4252680"/>
              <a:ext cx="117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</a:rPr>
                <a:t>Pulse</a:t>
              </a:r>
            </a:p>
            <a:p>
              <a:r>
                <a:rPr lang="en-US" altLang="zh-CN" sz="2000" b="1" dirty="0">
                  <a:solidFill>
                    <a:schemeClr val="accent1"/>
                  </a:solidFill>
                </a:rPr>
                <a:t>Signal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2608008" y="1184255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08" y="1184255"/>
                  <a:ext cx="1178560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143056" y="1177309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=35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6" y="1177309"/>
                  <a:ext cx="1178560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组合 50"/>
            <p:cNvGrpSpPr/>
            <p:nvPr/>
          </p:nvGrpSpPr>
          <p:grpSpPr>
            <a:xfrm>
              <a:off x="1403168" y="1577419"/>
              <a:ext cx="10119035" cy="3700383"/>
              <a:chOff x="1403168" y="1577419"/>
              <a:chExt cx="10119035" cy="3700383"/>
            </a:xfrm>
          </p:grpSpPr>
          <p:pic>
            <p:nvPicPr>
              <p:cNvPr id="29" name="图片 28" descr="图示&#10;&#10;描述已自动生成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893" y="1580197"/>
                <a:ext cx="5274310" cy="3697605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6694" y="1580197"/>
                <a:ext cx="5172797" cy="3696216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2704" y="1580197"/>
                <a:ext cx="3658111" cy="3696216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7018" y="1578808"/>
                <a:ext cx="3572374" cy="3696216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168" y="1577419"/>
                <a:ext cx="3553321" cy="3696216"/>
              </a:xfrm>
              <a:prstGeom prst="rect">
                <a:avLst/>
              </a:prstGeom>
            </p:spPr>
          </p:pic>
        </p:grpSp>
        <p:cxnSp>
          <p:nvCxnSpPr>
            <p:cNvPr id="53" name="直接连接符 52"/>
            <p:cNvCxnSpPr/>
            <p:nvPr/>
          </p:nvCxnSpPr>
          <p:spPr>
            <a:xfrm>
              <a:off x="9799491" y="1177309"/>
              <a:ext cx="0" cy="3783257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1429925" y="1184255"/>
              <a:ext cx="0" cy="3783257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8198592" y="1177309"/>
              <a:ext cx="0" cy="3783257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589392" y="1184255"/>
              <a:ext cx="0" cy="3783257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956489" y="1177308"/>
              <a:ext cx="0" cy="3783257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739069" y="1184255"/>
              <a:ext cx="0" cy="3783257"/>
            </a:xfrm>
            <a:prstGeom prst="line">
              <a:avLst/>
            </a:prstGeom>
            <a:ln w="12700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对象 -214748262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366000" y="5346700"/>
          <a:ext cx="4340225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854200" imgH="355600" progId="Equation.KSEE3">
                  <p:embed/>
                </p:oleObj>
              </mc:Choice>
              <mc:Fallback>
                <p:oleObj r:id="rId14" imgW="1854200" imgH="355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6000" y="5346700"/>
                        <a:ext cx="4340225" cy="832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878" y="2396233"/>
            <a:ext cx="5447493" cy="34923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66E2C-6888-4424-9484-F783146E277A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8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209122" y="5918491"/>
                <a:ext cx="5130799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Fig5: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</a:t>
                </a:r>
                <a:r>
                  <a:rPr kumimoji="1" lang="el-GR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α</a:t>
                </a:r>
                <a:endPara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209122" y="5918491"/>
                <a:ext cx="5130799" cy="39878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86080" y="285750"/>
            <a:ext cx="2936240" cy="662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2800" b="1" kern="0" spc="225" dirty="0">
                <a:solidFill>
                  <a:srgbClr val="2E6FC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</a:t>
            </a:r>
            <a:endParaRPr lang="zh-CN" altLang="en-US" sz="2800" b="1" kern="0" spc="225" dirty="0">
              <a:solidFill>
                <a:srgbClr val="2E6F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817" y="3783709"/>
            <a:ext cx="2253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the RMS Value of Output Voltage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6240" y="729701"/>
            <a:ext cx="11219520" cy="4376001"/>
            <a:chOff x="486240" y="729701"/>
            <a:chExt cx="11219520" cy="43760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240" y="729701"/>
              <a:ext cx="11219520" cy="1626539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3185887" y="2193934"/>
              <a:ext cx="297088" cy="4197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3583388" y="1953520"/>
              <a:ext cx="2328545" cy="6889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279032" y="2101337"/>
              <a:ext cx="3373755" cy="827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8610600" y="4082405"/>
              <a:ext cx="2940935" cy="5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 flipV="1">
              <a:off x="7695339" y="4964490"/>
              <a:ext cx="3856196" cy="14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" name="对象 -214748262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339965" y="4201160"/>
          <a:ext cx="367474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854200" imgH="355600" progId="Equation.KSEE3">
                  <p:embed/>
                </p:oleObj>
              </mc:Choice>
              <mc:Fallback>
                <p:oleObj r:id="rId9" imgW="1854200" imgH="355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9965" y="4201160"/>
                        <a:ext cx="367474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339965" y="3299460"/>
          <a:ext cx="388810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387600" imgH="444500" progId="Equation.KSEE3">
                  <p:embed/>
                </p:oleObj>
              </mc:Choice>
              <mc:Fallback>
                <p:oleObj r:id="rId11" imgW="2387600" imgH="4445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39965" y="3299460"/>
                        <a:ext cx="388810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/>
          <a:stretch>
            <a:fillRect/>
          </a:stretch>
        </p:blipFill>
        <p:spPr>
          <a:xfrm flipH="1">
            <a:off x="0" y="2529840"/>
            <a:ext cx="5516880" cy="1717040"/>
          </a:xfrm>
          <a:custGeom>
            <a:avLst/>
            <a:gdLst>
              <a:gd name="connsiteX0" fmla="*/ 0 w 10274591"/>
              <a:gd name="connsiteY0" fmla="*/ 0 h 3835400"/>
              <a:gd name="connsiteX1" fmla="*/ 10274591 w 10274591"/>
              <a:gd name="connsiteY1" fmla="*/ 0 h 3835400"/>
              <a:gd name="connsiteX2" fmla="*/ 10274591 w 10274591"/>
              <a:gd name="connsiteY2" fmla="*/ 3835400 h 3835400"/>
              <a:gd name="connsiteX3" fmla="*/ 0 w 10274591"/>
              <a:gd name="connsiteY3" fmla="*/ 3835400 h 383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591" h="3835400">
                <a:moveTo>
                  <a:pt x="0" y="0"/>
                </a:moveTo>
                <a:lnTo>
                  <a:pt x="10274591" y="0"/>
                </a:lnTo>
                <a:lnTo>
                  <a:pt x="10274591" y="3835400"/>
                </a:lnTo>
                <a:lnTo>
                  <a:pt x="0" y="38354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0" y="2529840"/>
            <a:ext cx="12192000" cy="1757680"/>
            <a:chOff x="0" y="2529840"/>
            <a:chExt cx="12192000" cy="1757680"/>
          </a:xfrm>
          <a:blipFill>
            <a:blip r:embed="rId3">
              <a:alphaModFix amt="86000"/>
            </a:blip>
            <a:stretch>
              <a:fillRect r="-33000"/>
            </a:stretch>
          </a:blipFill>
        </p:grpSpPr>
        <p:sp>
          <p:nvSpPr>
            <p:cNvPr id="2" name="矩形 1"/>
            <p:cNvSpPr/>
            <p:nvPr/>
          </p:nvSpPr>
          <p:spPr>
            <a:xfrm>
              <a:off x="0" y="2529840"/>
              <a:ext cx="5516880" cy="1717040"/>
            </a:xfrm>
            <a:prstGeom prst="rect">
              <a:avLst/>
            </a:prstGeom>
            <a:gradFill>
              <a:gsLst>
                <a:gs pos="0">
                  <a:srgbClr val="0070C0">
                    <a:alpha val="54000"/>
                  </a:srgbClr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348720" y="2529840"/>
              <a:ext cx="843280" cy="175768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rgbClr val="002060">
                    <a:alpha val="76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630066" y="2834461"/>
            <a:ext cx="381762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zh-CN" altLang="en-US" sz="7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7860" y="2947670"/>
            <a:ext cx="538924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CCM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6B1E3-3AD1-4ACA-AA44-F3C57DDB6FCF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E2NTUyNGFlNGJlODkzMWI1NWQzMzIzNjAwOGE5M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2.2007874015748,&quot;left&quot;:60.89866141732283,&quot;top&quot;:107.04921259842517,&quot;width&quot;:853.606377952755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9.6584251968504,&quot;left&quot;:532.2284251968504,&quot;top&quot;:115.09157480314961,&quot;width&quot;:319.7715748031496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1469</Words>
  <Application>Microsoft Office PowerPoint</Application>
  <PresentationFormat>宽屏</PresentationFormat>
  <Paragraphs>248</Paragraphs>
  <Slides>33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微软雅黑</vt:lpstr>
      <vt:lpstr>字魂59号-创粗黑</vt:lpstr>
      <vt:lpstr>Arial</vt:lpstr>
      <vt:lpstr>Arial Black</vt:lpstr>
      <vt:lpstr>Cambria Math</vt:lpstr>
      <vt:lpstr>Times New Roman</vt:lpstr>
      <vt:lpstr>Office 主题​​</vt:lpstr>
      <vt:lpstr>1_Office 主题​​</vt:lpstr>
      <vt:lpstr>Equation.KSEE3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Taniaq;李一鸣;沈智然</dc:creator>
  <cp:lastModifiedBy>hqgg</cp:lastModifiedBy>
  <cp:revision>88</cp:revision>
  <dcterms:created xsi:type="dcterms:W3CDTF">2022-05-23T10:27:00Z</dcterms:created>
  <dcterms:modified xsi:type="dcterms:W3CDTF">2024-11-28T17:47:43Z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4B3A1A66478A4CA9AA01D1FA22F737D3_13</vt:lpwstr>
  </property>
  <property fmtid="{D5CDD505-2E9C-101B-9397-08002B2CF9AE}" pid="3" name="KSOProductBuildVer">
    <vt:lpwstr>2052-12.1.0.16120</vt:lpwstr>
  </property>
</Properties>
</file>