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0.xml" ContentType="application/vnd.openxmlformats-officedocument.presentationml.tags+xml"/>
  <Override PartName="/ppt/tags/tag50.xml" ContentType="application/vnd.openxmlformats-officedocument.presentationml.tags+xml"/>
  <Override PartName="/ppt/tags/tag7.xml" ContentType="application/vnd.openxmlformats-officedocument.presentationml.tags+xml"/>
  <Override PartName="/ppt/tags/tag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36"/>
  </p:notesMasterIdLst>
  <p:handoutMasterIdLst>
    <p:handoutMasterId r:id="rId37"/>
  </p:handoutMasterIdLst>
  <p:sldIdLst>
    <p:sldId id="2545" r:id="rId3"/>
    <p:sldId id="2422" r:id="rId4"/>
    <p:sldId id="257" r:id="rId5"/>
    <p:sldId id="2414" r:id="rId6"/>
    <p:sldId id="2568" r:id="rId7"/>
    <p:sldId id="2443" r:id="rId8"/>
    <p:sldId id="2572" r:id="rId9"/>
    <p:sldId id="2577" r:id="rId10"/>
    <p:sldId id="2573" r:id="rId11"/>
    <p:sldId id="2455" r:id="rId12"/>
    <p:sldId id="2574" r:id="rId13"/>
    <p:sldId id="2578" r:id="rId14"/>
    <p:sldId id="2575" r:id="rId15"/>
    <p:sldId id="2528" r:id="rId16"/>
    <p:sldId id="2529" r:id="rId17"/>
    <p:sldId id="2530" r:id="rId18"/>
    <p:sldId id="2546" r:id="rId19"/>
    <p:sldId id="2547" r:id="rId20"/>
    <p:sldId id="2533" r:id="rId21"/>
    <p:sldId id="2552" r:id="rId22"/>
    <p:sldId id="2548" r:id="rId23"/>
    <p:sldId id="2549" r:id="rId24"/>
    <p:sldId id="2535" r:id="rId25"/>
    <p:sldId id="2550" r:id="rId26"/>
    <p:sldId id="2556" r:id="rId27"/>
    <p:sldId id="2553" r:id="rId28"/>
    <p:sldId id="2554" r:id="rId29"/>
    <p:sldId id="2555" r:id="rId30"/>
    <p:sldId id="2600" r:id="rId31"/>
    <p:sldId id="2599" r:id="rId32"/>
    <p:sldId id="2601" r:id="rId33"/>
    <p:sldId id="2602" r:id="rId34"/>
    <p:sldId id="2415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3"/>
    <a:srgbClr val="FFFFFF"/>
    <a:srgbClr val="9EA19D"/>
    <a:srgbClr val="BBBDBA"/>
    <a:srgbClr val="D6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D6E54-6DBE-49C5-AFAF-9E8AF91D68D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02128-9AD7-41A2-96AC-A9A76C870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33BE8-20AE-440B-A4C2-F136CF561B0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7399F-A169-4551-B903-8D59CCBB8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添加设计方向、设计独特性、</a:t>
            </a:r>
            <a:r>
              <a:rPr lang="en-US" altLang="zh-CN" dirty="0"/>
              <a:t>n</a:t>
            </a:r>
            <a:r>
              <a:rPr lang="zh-CN" altLang="en-US" dirty="0"/>
              <a:t>应用要扩充；建设内容要扩充；李处建议：</a:t>
            </a:r>
            <a:r>
              <a:rPr lang="en-US" altLang="zh-CN" dirty="0"/>
              <a:t>1</a:t>
            </a:r>
            <a:r>
              <a:rPr lang="zh-CN" altLang="en-US" dirty="0"/>
              <a:t>、个人身份介绍，我是陕西高等教育大数据中心主任</a:t>
            </a:r>
            <a:r>
              <a:rPr lang="en-US" altLang="zh-CN" dirty="0"/>
              <a:t>**</a:t>
            </a:r>
            <a:r>
              <a:rPr lang="zh-CN" altLang="en-US" dirty="0"/>
              <a:t>，我代表教育厅汇报。。。设计情况</a:t>
            </a:r>
            <a:r>
              <a:rPr lang="en-US" altLang="zh-CN" dirty="0"/>
              <a:t> 2</a:t>
            </a:r>
            <a:r>
              <a:rPr lang="zh-CN" altLang="en-US" dirty="0"/>
              <a:t>、简单介绍书</a:t>
            </a:r>
            <a:r>
              <a:rPr lang="en-US" altLang="zh-CN" dirty="0"/>
              <a:t> </a:t>
            </a:r>
            <a:r>
              <a:rPr lang="zh-CN" altLang="en-US" dirty="0"/>
              <a:t>，很多做了拉页处理，大事记可以放到</a:t>
            </a:r>
            <a:r>
              <a:rPr lang="en-US" altLang="zh-CN" dirty="0"/>
              <a:t>ppt</a:t>
            </a:r>
            <a:r>
              <a:rPr lang="zh-CN" altLang="en-US" dirty="0"/>
              <a:t>，在省政务大数据局支持和指导下，投入多少人多少天完成项目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添加设计方向、设计独特性、</a:t>
            </a:r>
            <a:r>
              <a:rPr lang="en-US" altLang="zh-CN" dirty="0"/>
              <a:t>n</a:t>
            </a:r>
            <a:r>
              <a:rPr lang="zh-CN" altLang="en-US" dirty="0"/>
              <a:t>应用要扩充；建设内容要扩充；李处建议：</a:t>
            </a:r>
            <a:r>
              <a:rPr lang="en-US" altLang="zh-CN" dirty="0"/>
              <a:t>1</a:t>
            </a:r>
            <a:r>
              <a:rPr lang="zh-CN" altLang="en-US" dirty="0"/>
              <a:t>、个人身份介绍，我是陕西高等教育大数据中心主任</a:t>
            </a:r>
            <a:r>
              <a:rPr lang="en-US" altLang="zh-CN" dirty="0"/>
              <a:t>**</a:t>
            </a:r>
            <a:r>
              <a:rPr lang="zh-CN" altLang="en-US" dirty="0"/>
              <a:t>，我代表教育厅汇报。。。设计情况</a:t>
            </a:r>
            <a:r>
              <a:rPr lang="en-US" altLang="zh-CN" dirty="0"/>
              <a:t> 2</a:t>
            </a:r>
            <a:r>
              <a:rPr lang="zh-CN" altLang="en-US" dirty="0"/>
              <a:t>、简单介绍书</a:t>
            </a:r>
            <a:r>
              <a:rPr lang="en-US" altLang="zh-CN" dirty="0"/>
              <a:t> </a:t>
            </a:r>
            <a:r>
              <a:rPr lang="zh-CN" altLang="en-US" dirty="0"/>
              <a:t>，很多做了拉页处理，大事记可以放到</a:t>
            </a:r>
            <a:r>
              <a:rPr lang="en-US" altLang="zh-CN" dirty="0"/>
              <a:t>ppt</a:t>
            </a:r>
            <a:r>
              <a:rPr lang="zh-CN" altLang="en-US" dirty="0"/>
              <a:t>，在省政务大数据局支持和指导下，投入多少人多少天完成项目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添加设计方向、设计独特性、</a:t>
            </a:r>
            <a:r>
              <a:rPr lang="en-US" altLang="zh-CN" dirty="0"/>
              <a:t>n</a:t>
            </a:r>
            <a:r>
              <a:rPr lang="zh-CN" altLang="en-US" dirty="0"/>
              <a:t>应用要扩充；建设内容要扩充；李处建议：</a:t>
            </a:r>
            <a:r>
              <a:rPr lang="en-US" altLang="zh-CN" dirty="0"/>
              <a:t>1</a:t>
            </a:r>
            <a:r>
              <a:rPr lang="zh-CN" altLang="en-US" dirty="0"/>
              <a:t>、个人身份介绍，我是陕西高等教育大数据中心主任</a:t>
            </a:r>
            <a:r>
              <a:rPr lang="en-US" altLang="zh-CN" dirty="0"/>
              <a:t>**</a:t>
            </a:r>
            <a:r>
              <a:rPr lang="zh-CN" altLang="en-US" dirty="0"/>
              <a:t>，我代表教育厅汇报。。。设计情况</a:t>
            </a:r>
            <a:r>
              <a:rPr lang="en-US" altLang="zh-CN" dirty="0"/>
              <a:t> 2</a:t>
            </a:r>
            <a:r>
              <a:rPr lang="zh-CN" altLang="en-US" dirty="0"/>
              <a:t>、简单介绍书</a:t>
            </a:r>
            <a:r>
              <a:rPr lang="en-US" altLang="zh-CN" dirty="0"/>
              <a:t> </a:t>
            </a:r>
            <a:r>
              <a:rPr lang="zh-CN" altLang="en-US" dirty="0"/>
              <a:t>，很多做了拉页处理，大事记可以放到</a:t>
            </a:r>
            <a:r>
              <a:rPr lang="en-US" altLang="zh-CN" dirty="0"/>
              <a:t>ppt</a:t>
            </a:r>
            <a:r>
              <a:rPr lang="zh-CN" altLang="en-US" dirty="0"/>
              <a:t>，在省政务大数据局支持和指导下，投入多少人多少天完成项目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-1" y="1388879"/>
            <a:ext cx="11736730" cy="3532008"/>
          </a:xfrm>
          <a:prstGeom prst="rect">
            <a:avLst/>
          </a:prstGeom>
          <a:blipFill dpi="0" rotWithShape="1">
            <a:blip r:embed="rId2"/>
            <a:srcRect/>
            <a:stretch>
              <a:fillRect t="-29000" r="244" b="-6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等腰三角形 4"/>
          <p:cNvSpPr/>
          <p:nvPr userDrawn="1"/>
        </p:nvSpPr>
        <p:spPr>
          <a:xfrm>
            <a:off x="6096000" y="947890"/>
            <a:ext cx="1085850" cy="44098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525916" y="4937408"/>
            <a:ext cx="1745948" cy="70381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-2" y="1415395"/>
            <a:ext cx="12192001" cy="3532008"/>
          </a:xfrm>
          <a:prstGeom prst="rect">
            <a:avLst/>
          </a:prstGeom>
          <a:solidFill>
            <a:schemeClr val="accent1">
              <a:lumMod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6638924" y="947892"/>
            <a:ext cx="5553075" cy="4494712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430314" y="4916211"/>
            <a:ext cx="2278792" cy="141816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9652000" y="947890"/>
            <a:ext cx="2406650" cy="2750350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 t="-202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等腰三角形 4"/>
          <p:cNvSpPr/>
          <p:nvPr userDrawn="1"/>
        </p:nvSpPr>
        <p:spPr>
          <a:xfrm>
            <a:off x="2831389" y="1894823"/>
            <a:ext cx="1436898" cy="57923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2366091"/>
            <a:ext cx="12192000" cy="3223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079517" y="123290"/>
            <a:ext cx="5716731" cy="355770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8768977" y="64131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C26092-43B2-49A3-BAA8-CABB7CA970CC}" type="slidenum">
              <a:rPr lang="zh-CN" altLang="en-US" sz="3200" b="1" smtClean="0"/>
              <a:t>‹#›</a:t>
            </a:fld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91840" y="-15240"/>
            <a:ext cx="5516880" cy="20781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84000" y="504000"/>
            <a:ext cx="559894" cy="336828"/>
            <a:chOff x="4712677" y="2817356"/>
            <a:chExt cx="976555" cy="422031"/>
          </a:xfr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</a:gradFill>
        </p:grpSpPr>
        <p:sp>
          <p:nvSpPr>
            <p:cNvPr id="10" name="箭头: V 形 9"/>
            <p:cNvSpPr/>
            <p:nvPr userDrawn="1"/>
          </p:nvSpPr>
          <p:spPr>
            <a:xfrm>
              <a:off x="4712677" y="2817356"/>
              <a:ext cx="519533" cy="422031"/>
            </a:xfrm>
            <a:prstGeom prst="chevron">
              <a:avLst>
                <a:gd name="adj" fmla="val 405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箭头: V 形 10"/>
            <p:cNvSpPr/>
            <p:nvPr userDrawn="1"/>
          </p:nvSpPr>
          <p:spPr>
            <a:xfrm>
              <a:off x="5169699" y="2817356"/>
              <a:ext cx="519533" cy="422031"/>
            </a:xfrm>
            <a:prstGeom prst="chevron">
              <a:avLst>
                <a:gd name="adj" fmla="val 405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561361" y="1057347"/>
            <a:ext cx="10770253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9814" tIns="59907" rIns="119814" bIns="59907" spcCol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2" b="14146"/>
          <a:stretch>
            <a:fillRect/>
          </a:stretch>
        </p:blipFill>
        <p:spPr>
          <a:xfrm>
            <a:off x="-1" y="1388879"/>
            <a:ext cx="12192000" cy="3548529"/>
          </a:xfrm>
          <a:prstGeom prst="rect">
            <a:avLst/>
          </a:prstGeom>
        </p:spPr>
      </p:pic>
      <p:sp>
        <p:nvSpPr>
          <p:cNvPr id="5" name="等腰三角形 4"/>
          <p:cNvSpPr/>
          <p:nvPr userDrawn="1"/>
        </p:nvSpPr>
        <p:spPr>
          <a:xfrm>
            <a:off x="6096000" y="947890"/>
            <a:ext cx="1085850" cy="44098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525916" y="4937408"/>
            <a:ext cx="1745948" cy="70381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1388879"/>
            <a:ext cx="12192000" cy="3572373"/>
          </a:xfrm>
          <a:prstGeom prst="rect">
            <a:avLst/>
          </a:prstGeom>
          <a:solidFill>
            <a:schemeClr val="accent1">
              <a:lumMod val="5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6638924" y="947892"/>
            <a:ext cx="5553075" cy="4494712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9652000" y="947890"/>
            <a:ext cx="2406650" cy="2750350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 t="-202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430314" y="4916211"/>
            <a:ext cx="2278792" cy="141816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等腰三角形 4"/>
          <p:cNvSpPr/>
          <p:nvPr userDrawn="1"/>
        </p:nvSpPr>
        <p:spPr>
          <a:xfrm>
            <a:off x="2831389" y="1894823"/>
            <a:ext cx="1436898" cy="57923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2366091"/>
            <a:ext cx="12192000" cy="3223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079517" y="123290"/>
            <a:ext cx="5716731" cy="355770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8768977" y="64131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C26092-43B2-49A3-BAA8-CABB7CA970CC}" type="slidenum">
              <a:rPr lang="zh-CN" altLang="en-US" sz="3200" b="1" smtClean="0"/>
              <a:t>‹#›</a:t>
            </a:fld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91840" y="-15240"/>
            <a:ext cx="5516880" cy="20781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84000" y="504000"/>
            <a:ext cx="559894" cy="336828"/>
            <a:chOff x="4712677" y="2817356"/>
            <a:chExt cx="976555" cy="422031"/>
          </a:xfr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</a:gradFill>
        </p:grpSpPr>
        <p:sp>
          <p:nvSpPr>
            <p:cNvPr id="10" name="箭头: V 形 9"/>
            <p:cNvSpPr/>
            <p:nvPr userDrawn="1"/>
          </p:nvSpPr>
          <p:spPr>
            <a:xfrm>
              <a:off x="4712677" y="2817356"/>
              <a:ext cx="519533" cy="422031"/>
            </a:xfrm>
            <a:prstGeom prst="chevron">
              <a:avLst>
                <a:gd name="adj" fmla="val 405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箭头: V 形 10"/>
            <p:cNvSpPr/>
            <p:nvPr userDrawn="1"/>
          </p:nvSpPr>
          <p:spPr>
            <a:xfrm>
              <a:off x="5169699" y="2817356"/>
              <a:ext cx="519533" cy="422031"/>
            </a:xfrm>
            <a:prstGeom prst="chevron">
              <a:avLst>
                <a:gd name="adj" fmla="val 405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561361" y="1057347"/>
            <a:ext cx="10770253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9814" tIns="59907" rIns="119814" bIns="59907" spcCol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-1" y="1388879"/>
            <a:ext cx="11736730" cy="3532008"/>
          </a:xfrm>
          <a:prstGeom prst="rect">
            <a:avLst/>
          </a:prstGeom>
          <a:blipFill dpi="0" rotWithShape="1">
            <a:blip r:embed="rId2"/>
            <a:srcRect/>
            <a:stretch>
              <a:fillRect t="-29000" r="244" b="-6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等腰三角形 4"/>
          <p:cNvSpPr/>
          <p:nvPr userDrawn="1"/>
        </p:nvSpPr>
        <p:spPr>
          <a:xfrm>
            <a:off x="6096000" y="947890"/>
            <a:ext cx="1085850" cy="44098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525916" y="4937408"/>
            <a:ext cx="1745948" cy="70381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-2" y="1415395"/>
            <a:ext cx="12192001" cy="3532008"/>
          </a:xfrm>
          <a:prstGeom prst="rect">
            <a:avLst/>
          </a:prstGeom>
          <a:solidFill>
            <a:schemeClr val="accent1">
              <a:lumMod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6638924" y="947892"/>
            <a:ext cx="5553075" cy="4494712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430314" y="4916211"/>
            <a:ext cx="2278792" cy="141816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9652000" y="947890"/>
            <a:ext cx="2406650" cy="2750350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 t="-202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2" b="14146"/>
          <a:stretch>
            <a:fillRect/>
          </a:stretch>
        </p:blipFill>
        <p:spPr>
          <a:xfrm>
            <a:off x="-1" y="1388879"/>
            <a:ext cx="12192000" cy="3548529"/>
          </a:xfrm>
          <a:prstGeom prst="rect">
            <a:avLst/>
          </a:prstGeom>
        </p:spPr>
      </p:pic>
      <p:sp>
        <p:nvSpPr>
          <p:cNvPr id="5" name="等腰三角形 4"/>
          <p:cNvSpPr/>
          <p:nvPr userDrawn="1"/>
        </p:nvSpPr>
        <p:spPr>
          <a:xfrm>
            <a:off x="6096000" y="947890"/>
            <a:ext cx="1085850" cy="44098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525916" y="4937408"/>
            <a:ext cx="1745948" cy="70381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1388879"/>
            <a:ext cx="12192000" cy="3572373"/>
          </a:xfrm>
          <a:prstGeom prst="rect">
            <a:avLst/>
          </a:prstGeom>
          <a:solidFill>
            <a:schemeClr val="accent1">
              <a:lumMod val="5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6638924" y="947892"/>
            <a:ext cx="5553075" cy="4494712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9652000" y="947890"/>
            <a:ext cx="2406650" cy="2750350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 t="-202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430314" y="4916211"/>
            <a:ext cx="2278792" cy="141816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11.xml"/><Relationship Id="rId7" Type="http://schemas.openxmlformats.org/officeDocument/2006/relationships/tags" Target="../tags/tag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5" Type="http://schemas.openxmlformats.org/officeDocument/2006/relationships/tags" Target="../tags/tag50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6.jpeg"/><Relationship Id="rId3" Type="http://schemas.openxmlformats.org/officeDocument/2006/relationships/image" Target="../media/image31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10" Type="http://schemas.openxmlformats.org/officeDocument/2006/relationships/image" Target="../media/image34.e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7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331845" y="2063750"/>
            <a:ext cx="5528310" cy="171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Seminar 7</a:t>
            </a:r>
          </a:p>
        </p:txBody>
      </p:sp>
      <p:sp>
        <p:nvSpPr>
          <p:cNvPr id="6" name="Rectangle: Rounded Corners 4"/>
          <p:cNvSpPr/>
          <p:nvPr/>
        </p:nvSpPr>
        <p:spPr>
          <a:xfrm>
            <a:off x="3498215" y="5332095"/>
            <a:ext cx="2704465" cy="38671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FBF"/>
              </a:gs>
              <a:gs pos="100000">
                <a:srgbClr val="003B8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582625" y="518160"/>
            <a:ext cx="2485695" cy="772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1060" y="5127278"/>
            <a:ext cx="2818581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Class2213 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73813" y="4976991"/>
            <a:ext cx="415313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Yuqi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Xingyi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</a:t>
            </a:r>
            <a:r>
              <a:rPr lang="en-US" altLang="zh-CN" sz="24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Yusong</a:t>
            </a:r>
            <a:endParaRPr lang="en-US" altLang="zh-CN" sz="2400" b="1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03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26915" y="2500630"/>
            <a:ext cx="53797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5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Power Loss</a:t>
            </a:r>
            <a:endParaRPr lang="en-US" altLang="zh-CN" sz="5400" b="1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64465" y="0"/>
            <a:ext cx="8727440" cy="1066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 Loss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9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" y="1066800"/>
            <a:ext cx="5780105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470" y="1066800"/>
            <a:ext cx="5779903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058035" y="6233795"/>
            <a:ext cx="174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(a) turn on loss</a:t>
            </a:r>
            <a:r>
              <a:rPr lang="en-US" altLang="zh-CN"/>
              <a:t>                                                                              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61960" y="6233795"/>
            <a:ext cx="174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(b) turn off loss</a:t>
            </a:r>
            <a:r>
              <a:rPr lang="en-US" altLang="zh-CN"/>
              <a:t>                                                                                        </a:t>
            </a:r>
          </a:p>
        </p:txBody>
      </p:sp>
      <p:pic>
        <p:nvPicPr>
          <p:cNvPr id="5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915" y="4519930"/>
            <a:ext cx="2737778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995" y="4519930"/>
            <a:ext cx="2712381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64465" y="0"/>
            <a:ext cx="8727440" cy="1066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 Loss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58035" y="6233795"/>
            <a:ext cx="174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(c) on state loss</a:t>
            </a:r>
            <a:r>
              <a:rPr lang="en-US" altLang="zh-CN"/>
              <a:t>                                                                                     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61960" y="6233795"/>
            <a:ext cx="174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(d) off state loss</a:t>
            </a:r>
            <a:r>
              <a:rPr lang="en-US" altLang="zh-CN"/>
              <a:t>                                                                                        </a:t>
            </a:r>
          </a:p>
        </p:txBody>
      </p:sp>
      <p:pic>
        <p:nvPicPr>
          <p:cNvPr id="13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" y="1263333"/>
            <a:ext cx="5780317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85" y="4468495"/>
            <a:ext cx="2742857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288" y="1263333"/>
            <a:ext cx="5781333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440" y="4468495"/>
            <a:ext cx="2704762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64465" y="0"/>
            <a:ext cx="8727440" cy="1066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 Loss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13</a:t>
            </a:fld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1905635"/>
          <a:ext cx="12192000" cy="3646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8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6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97447"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Stage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 Stage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Turning On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Turning Off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4401"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250.41mW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5.9549mW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10.526W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6.6803W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1606.4mW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401"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240.39nJ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5.3951nJ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2105.2nJ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881.8nJ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3212.8nJ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359535" y="1997710"/>
            <a:ext cx="9472930" cy="221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Topic2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6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ZVS QRC Buck Converter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582625" y="518160"/>
            <a:ext cx="2485695" cy="7721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266203" y="1615757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CONTENTS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68820" y="2492741"/>
            <a:ext cx="873456" cy="983311"/>
            <a:chOff x="3617295" y="2841979"/>
            <a:chExt cx="873456" cy="983311"/>
          </a:xfrm>
        </p:grpSpPr>
        <p:sp>
          <p:nvSpPr>
            <p:cNvPr id="34" name="文本框 33"/>
            <p:cNvSpPr txBox="1"/>
            <p:nvPr/>
          </p:nvSpPr>
          <p:spPr>
            <a:xfrm>
              <a:off x="3618648" y="2841979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 Light" panose="02010600030101010101" charset="-122"/>
                  <a:ea typeface="等线" panose="02010600030101010101" charset="-122"/>
                  <a:cs typeface="+mn-cs"/>
                </a:rPr>
                <a:t>01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617295" y="3517513"/>
              <a:ext cx="873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PART</a:t>
              </a:r>
              <a:endParaRPr kumimoji="1" lang="zh-CN" altLang="en-US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095940" y="2413522"/>
            <a:ext cx="2531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Model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868820" y="3610841"/>
            <a:ext cx="873456" cy="983311"/>
            <a:chOff x="3617295" y="4144244"/>
            <a:chExt cx="873456" cy="983311"/>
          </a:xfrm>
        </p:grpSpPr>
        <p:sp>
          <p:nvSpPr>
            <p:cNvPr id="32" name="文本框 31"/>
            <p:cNvSpPr txBox="1"/>
            <p:nvPr/>
          </p:nvSpPr>
          <p:spPr>
            <a:xfrm>
              <a:off x="3644296" y="4144244"/>
              <a:ext cx="8194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 Light" panose="02010600030101010101" charset="-122"/>
                  <a:ea typeface="等线" panose="02010600030101010101" charset="-122"/>
                  <a:cs typeface="+mn-cs"/>
                </a:rPr>
                <a:t>03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17295" y="4819778"/>
              <a:ext cx="873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PART</a:t>
              </a:r>
              <a:endParaRPr kumimoji="1" lang="zh-CN" altLang="en-US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877715" y="3610841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 Light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9318536" y="1491689"/>
            <a:ext cx="2485695" cy="7721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69430" y="2445882"/>
            <a:ext cx="819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rPr>
              <a:t>02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 Light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69940" y="3168275"/>
            <a:ext cx="87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PART</a:t>
            </a:r>
            <a:endParaRPr kumimoji="1" lang="zh-CN" altLang="en-US" sz="1400" b="0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95940" y="3742705"/>
            <a:ext cx="253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Loss Curve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09610" y="2410512"/>
            <a:ext cx="2531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Switching Waveform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39717" y="3593876"/>
            <a:ext cx="819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rPr>
              <a:t>04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 Light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2717" y="4235148"/>
            <a:ext cx="87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PART</a:t>
            </a:r>
            <a:endParaRPr kumimoji="1" lang="zh-CN" altLang="en-US" sz="1400" b="0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09610" y="3742705"/>
            <a:ext cx="275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Comparison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B9D45E-2331-01AF-EF21-4CBBE3EAC2A2}"/>
              </a:ext>
            </a:extLst>
          </p:cNvPr>
          <p:cNvSpPr txBox="1"/>
          <p:nvPr/>
        </p:nvSpPr>
        <p:spPr>
          <a:xfrm>
            <a:off x="3425489" y="4569036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 Light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2C6047-F7B0-3630-88A4-D116724D7B10}"/>
              </a:ext>
            </a:extLst>
          </p:cNvPr>
          <p:cNvSpPr txBox="1"/>
          <p:nvPr/>
        </p:nvSpPr>
        <p:spPr>
          <a:xfrm>
            <a:off x="2887491" y="4552071"/>
            <a:ext cx="819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rPr>
              <a:t>05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 Light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3A13F8-0994-8B70-5426-C7F067A93D40}"/>
              </a:ext>
            </a:extLst>
          </p:cNvPr>
          <p:cNvSpPr txBox="1"/>
          <p:nvPr/>
        </p:nvSpPr>
        <p:spPr>
          <a:xfrm>
            <a:off x="2860491" y="5193343"/>
            <a:ext cx="87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PART</a:t>
            </a:r>
            <a:endParaRPr kumimoji="1" lang="zh-CN" altLang="en-US" sz="1400" b="0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98B108-E4A6-EC21-FB15-487F3AED9CAF}"/>
              </a:ext>
            </a:extLst>
          </p:cNvPr>
          <p:cNvSpPr txBox="1"/>
          <p:nvPr/>
        </p:nvSpPr>
        <p:spPr>
          <a:xfrm>
            <a:off x="3957384" y="4700900"/>
            <a:ext cx="648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the Peak Current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55804" y="2515845"/>
            <a:ext cx="54720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Model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01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8388" y="-75078"/>
            <a:ext cx="4496744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Model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5" name="图片 4" descr="图示, 示意图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2" y="1031789"/>
            <a:ext cx="7140037" cy="3902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custDataLst>
                  <p:tags r:id="rId1"/>
                </p:custDataLst>
              </p:nvPr>
            </p:nvGraphicFramePr>
            <p:xfrm>
              <a:off x="8229070" y="210065"/>
              <a:ext cx="3819683" cy="6060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04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92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1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Parameters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values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63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/>
                              <a:ea typeface="宋体" panose="02010600030101010101" pitchFamily="2" charset="-122"/>
                              <a:sym typeface="+mn-ea"/>
                            </a:rPr>
                            <a:t>L</a:t>
                          </a:r>
                          <a:endParaRPr lang="en-US" altLang="zh-CN" sz="1800" dirty="0">
                            <a:latin typeface="Times New Roman" panose="02020603050405020304"/>
                            <a:ea typeface="Times New Roman" panose="02020603050405020304"/>
                            <a:sym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𝑢𝐻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63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/>
                              <a:ea typeface="Times New Roman" panose="02020603050405020304"/>
                              <a:sym typeface="+mn-ea"/>
                            </a:rPr>
                            <a:t>C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800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𝑢𝐹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63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latin typeface="Times New Roman" panose="02020603050405020304"/>
                            <a:ea typeface="Times New Roman" panose="02020603050405020304"/>
                            <a:cs typeface="Times New Roman" panose="02020603050405020304" pitchFamily="18" charset="0"/>
                            <a:sym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1.2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𝑢𝐻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930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latin typeface="Times New Roman" panose="02020603050405020304"/>
                            <a:ea typeface="Times New Roman" panose="02020603050405020304"/>
                            <a:cs typeface="Times New Roman" panose="02020603050405020304" pitchFamily="18" charset="0"/>
                            <a:sym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𝑛𝐹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91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𝛺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91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91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500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𝑘𝐻𝑧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691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custDataLst>
                  <p:tags r:id="rId5"/>
                </p:custDataLst>
              </p:nvPr>
            </p:nvGraphicFramePr>
            <p:xfrm>
              <a:off x="8229070" y="210065"/>
              <a:ext cx="3819683" cy="6060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0421"/>
                    <a:gridCol w="1869262"/>
                  </a:tblGrid>
                  <a:tr h="481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Parameters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values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706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/>
                              <a:ea typeface="宋体" panose="02010600030101010101" pitchFamily="2" charset="-122"/>
                              <a:sym typeface="+mn-ea"/>
                            </a:rPr>
                            <a:t>L</a:t>
                          </a:r>
                          <a:endParaRPr lang="en-US" altLang="zh-CN" sz="1800" dirty="0">
                            <a:latin typeface="Times New Roman" panose="02020603050405020304"/>
                            <a:ea typeface="Times New Roman" panose="02020603050405020304"/>
                            <a:sym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</a:tr>
                  <a:tr h="706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/>
                              <a:ea typeface="Times New Roman" panose="02020603050405020304"/>
                              <a:sym typeface="+mn-ea"/>
                            </a:rPr>
                            <a:t>C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</a:tr>
                  <a:tr h="70675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</a:tr>
                  <a:tr h="6927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</a:tr>
                  <a:tr h="6921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</a:tr>
                  <a:tr h="6921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</a:tr>
                  <a:tr h="6915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</a:tr>
                  <a:tr h="6921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custDataLst>
                  <p:tags r:id="rId2"/>
                </p:custDataLst>
              </p:nvPr>
            </p:nvGraphicFramePr>
            <p:xfrm>
              <a:off x="794108" y="5555106"/>
              <a:ext cx="6544526" cy="900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37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503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503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43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Switching Device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Switch Type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Vgs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50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BSC060N10NS3</a:t>
                          </a:r>
                          <a:endParaRPr lang="en-US" altLang="zh-CN" sz="1800" dirty="0">
                            <a:latin typeface="Times New Roman" panose="02020603050405020304"/>
                            <a:ea typeface="Times New Roman" panose="02020603050405020304"/>
                            <a:sym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𝑁𝑀𝑂𝑆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5V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custDataLst>
                  <p:tags r:id="rId7"/>
                </p:custDataLst>
              </p:nvPr>
            </p:nvGraphicFramePr>
            <p:xfrm>
              <a:off x="794108" y="5555106"/>
              <a:ext cx="6544526" cy="900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3752"/>
                    <a:gridCol w="2150387"/>
                    <a:gridCol w="2150387"/>
                  </a:tblGrid>
                  <a:tr h="3643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Switching Device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Switch Type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Vgs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5346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BSC060N10NS3</a:t>
                          </a:r>
                          <a:endParaRPr lang="en-US" altLang="zh-CN" sz="1800" dirty="0">
                            <a:latin typeface="Times New Roman" panose="02020603050405020304"/>
                            <a:ea typeface="Times New Roman" panose="02020603050405020304"/>
                            <a:sym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5V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矩形 10"/>
          <p:cNvSpPr/>
          <p:nvPr/>
        </p:nvSpPr>
        <p:spPr>
          <a:xfrm>
            <a:off x="1835227" y="4776992"/>
            <a:ext cx="3972562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 2.1 ZVS QRC Simulation Model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8388" y="-75078"/>
            <a:ext cx="4496744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Model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custDataLst>
                  <p:tags r:id="rId1"/>
                </p:custDataLst>
              </p:nvPr>
            </p:nvGraphicFramePr>
            <p:xfrm>
              <a:off x="2276755" y="5820686"/>
              <a:ext cx="6544526" cy="900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37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503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503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43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Switching Device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Switch Type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Vgs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50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BSC060N10NS3</a:t>
                          </a:r>
                          <a:endParaRPr lang="en-US" altLang="zh-CN" sz="1800" dirty="0">
                            <a:latin typeface="Times New Roman" panose="02020603050405020304"/>
                            <a:ea typeface="Times New Roman" panose="02020603050405020304"/>
                            <a:sym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𝑁𝑀𝑂𝑆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5V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custDataLst>
                  <p:tags r:id="rId3"/>
                </p:custDataLst>
              </p:nvPr>
            </p:nvGraphicFramePr>
            <p:xfrm>
              <a:off x="2276755" y="5820686"/>
              <a:ext cx="6544526" cy="900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3752"/>
                    <a:gridCol w="2150387"/>
                    <a:gridCol w="2150387"/>
                  </a:tblGrid>
                  <a:tr h="3643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Switching Device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Switch Type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Vgs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5346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BSC060N10NS3</a:t>
                          </a:r>
                          <a:endParaRPr lang="en-US" altLang="zh-CN" sz="1800" dirty="0">
                            <a:latin typeface="Times New Roman" panose="02020603050405020304"/>
                            <a:ea typeface="Times New Roman" panose="02020603050405020304"/>
                            <a:sym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5V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4" name="图片 3" descr="图表, 折线图&#10;&#10;描述已自动生成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870" y="300446"/>
            <a:ext cx="4496742" cy="45634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3826" y="4704424"/>
            <a:ext cx="6205719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 2.2 Static Characteristics of BSC060N10NS3 </a:t>
            </a:r>
          </a:p>
        </p:txBody>
      </p:sp>
      <p:sp>
        <p:nvSpPr>
          <p:cNvPr id="8" name="矩形 7"/>
          <p:cNvSpPr/>
          <p:nvPr/>
        </p:nvSpPr>
        <p:spPr>
          <a:xfrm>
            <a:off x="7935647" y="4803824"/>
            <a:ext cx="4496742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 2.3 Transfer Characteristic of BSC060N10NS3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07" y="1108380"/>
            <a:ext cx="7220958" cy="34771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0085" y="2099361"/>
            <a:ext cx="5472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Switching Waveform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02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65685" y="3126327"/>
            <a:ext cx="78594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Xingyi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Simulation of topic2, Slide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topic2</a:t>
            </a:r>
          </a:p>
        </p:txBody>
      </p:sp>
      <p:sp>
        <p:nvSpPr>
          <p:cNvPr id="15" name="矩形 14"/>
          <p:cNvSpPr/>
          <p:nvPr/>
        </p:nvSpPr>
        <p:spPr>
          <a:xfrm>
            <a:off x="3954868" y="391818"/>
            <a:ext cx="4282263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of Work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65985" y="1951990"/>
            <a:ext cx="890460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Yuqi: Simulation of topic1, Analysis of the overshoot current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65685" y="4431734"/>
            <a:ext cx="8457261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Yusong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Analysis of the result, Slide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topic1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11208" y="0"/>
            <a:ext cx="4609275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 Waveform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2276755" y="3886138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15845" y="3216800"/>
            <a:ext cx="6205719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 2.4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Load Inductor Current of ZVS QRC</a:t>
            </a:r>
            <a:endParaRPr lang="en-US" altLang="zh-CN" sz="20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246861" y="6048760"/>
            <a:ext cx="5989263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 2.5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Average Value of the 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charset="-122"/>
              </a:rPr>
              <a:t>Load Inductor Current</a:t>
            </a:r>
            <a:endParaRPr lang="en-US" altLang="zh-CN" sz="20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图表, 散点图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85" y="821139"/>
            <a:ext cx="10835015" cy="2440811"/>
          </a:xfrm>
          <a:prstGeom prst="rect">
            <a:avLst/>
          </a:prstGeom>
        </p:spPr>
      </p:pic>
      <p:pic>
        <p:nvPicPr>
          <p:cNvPr id="4" name="图片 3" descr="表格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29" y="3886138"/>
            <a:ext cx="3890084" cy="2241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286685" y="3832041"/>
                <a:ext cx="1888845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85" y="3832041"/>
                <a:ext cx="1888845" cy="910699"/>
              </a:xfrm>
              <a:prstGeom prst="rect">
                <a:avLst/>
              </a:prstGeom>
              <a:blipFill rotWithShape="1">
                <a:blip r:embed="rId4"/>
                <a:stretch>
                  <a:fillRect l="-3" t="-50" r="22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6162517" y="4859318"/>
              <a:ext cx="4137183" cy="16881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25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246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701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latin typeface="Times New Roman" panose="02020603050405020304"/>
                            <a:ea typeface="Times New Roman" panose="02020603050405020304"/>
                            <a:cs typeface="Times New Roman" panose="02020603050405020304" pitchFamily="18" charset="0"/>
                            <a:sym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1.2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𝑢𝐻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94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latin typeface="Times New Roman" panose="02020603050405020304"/>
                            <a:ea typeface="Times New Roman" panose="02020603050405020304"/>
                            <a:cs typeface="Times New Roman" panose="02020603050405020304" pitchFamily="18" charset="0"/>
                            <a:sym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𝑛𝐹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5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/>
            </p:nvGraphicFramePr>
            <p:xfrm>
              <a:off x="6162517" y="4859318"/>
              <a:ext cx="4137183" cy="16881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2544"/>
                    <a:gridCol w="2024639"/>
                  </a:tblGrid>
                  <a:tr h="5702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5594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558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11208" y="0"/>
            <a:ext cx="4609275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 Waveform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2276755" y="3886138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285" y="1501874"/>
            <a:ext cx="7550078" cy="3506056"/>
          </a:xfrm>
          <a:prstGeom prst="rect">
            <a:avLst/>
          </a:prstGeom>
        </p:spPr>
      </p:pic>
      <p:pic>
        <p:nvPicPr>
          <p:cNvPr id="8" name="图片 7" descr="图形用户界面, 表格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38" y="2278249"/>
            <a:ext cx="3951307" cy="230150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118464" y="5183476"/>
            <a:ext cx="6205719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 2.7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Output Voltage of ZVS QRC</a:t>
            </a:r>
            <a:endParaRPr lang="en-US" altLang="zh-CN" sz="20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637" y="4911311"/>
            <a:ext cx="3951308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 2.6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Average Value of the Output Voltage</a:t>
            </a:r>
            <a:endParaRPr lang="en-US" altLang="zh-CN" sz="20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2180" y="0"/>
            <a:ext cx="5236049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Switching Waveform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1385810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8541" y="6359337"/>
            <a:ext cx="6205719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 2.8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Switching Waveforms of ZVS QRC</a:t>
            </a:r>
            <a:endParaRPr lang="en-US" altLang="zh-CN" sz="20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7276" y="1323240"/>
          <a:ext cx="662529" cy="621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11480" imgH="387350" progId="Equation.AxMath">
                  <p:embed/>
                </p:oleObj>
              </mc:Choice>
              <mc:Fallback>
                <p:oleObj name="AxMath" r:id="rId2" imgW="411480" imgH="387350" progId="Equation.AxMath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276" y="1323240"/>
                        <a:ext cx="662529" cy="621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7276" y="2281242"/>
          <a:ext cx="686191" cy="621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25450" imgH="387350" progId="Equation.AxMath">
                  <p:embed/>
                </p:oleObj>
              </mc:Choice>
              <mc:Fallback>
                <p:oleObj name="AxMath" r:id="rId4" imgW="425450" imgH="387350" progId="Equation.AxMath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276" y="2281242"/>
                        <a:ext cx="686191" cy="621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 descr="图示, 示意图&#10;&#10;描述已自动生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974" y="407157"/>
            <a:ext cx="5297527" cy="3074410"/>
          </a:xfrm>
          <a:prstGeom prst="rect">
            <a:avLst/>
          </a:prstGeom>
        </p:spPr>
      </p:pic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22645" y="5413317"/>
          <a:ext cx="605397" cy="621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377190" imgH="387350" progId="Equation.AxMath">
                  <p:embed/>
                </p:oleObj>
              </mc:Choice>
              <mc:Fallback>
                <p:oleObj name="AxMath" r:id="rId7" imgW="377190" imgH="387350" progId="Equation.AxMath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645" y="5413317"/>
                        <a:ext cx="605397" cy="621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233387" y="38846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78373" y="4361401"/>
          <a:ext cx="499501" cy="64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79070" imgH="232410" progId="Equation.AxMath">
                  <p:embed/>
                </p:oleObj>
              </mc:Choice>
              <mc:Fallback>
                <p:oleObj name="AxMath" r:id="rId9" imgW="179070" imgH="232410" progId="Equation.AxMath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373" y="4361401"/>
                        <a:ext cx="499501" cy="645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28790" y="3403399"/>
          <a:ext cx="499502" cy="5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208280" imgH="232410" progId="Equation.AxMath">
                  <p:embed/>
                </p:oleObj>
              </mc:Choice>
              <mc:Fallback>
                <p:oleObj name="AxMath" r:id="rId11" imgW="208280" imgH="232410" progId="Equation.AxMath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790" y="3403399"/>
                        <a:ext cx="499502" cy="58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图表, 折线图&#10;&#10;描述已自动生成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" y="986360"/>
            <a:ext cx="5756143" cy="5558130"/>
          </a:xfrm>
          <a:prstGeom prst="rect">
            <a:avLst/>
          </a:prstGeom>
        </p:spPr>
      </p:pic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970160" y="3710340"/>
          <a:ext cx="4251058" cy="232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3405" imgH="1010920" progId="Equation.AxMath">
                  <p:embed/>
                </p:oleObj>
              </mc:Choice>
              <mc:Fallback>
                <p:oleObj name="AxMath" r:id="rId14" imgW="1843405" imgH="1010920" progId="Equation.AxMath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970160" y="3710340"/>
                        <a:ext cx="4251058" cy="2324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36858" y="2483874"/>
            <a:ext cx="5472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Loss Curve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</a:t>
            </a:r>
            <a:r>
              <a:rPr kumimoji="1" lang="en-US" altLang="zh-CN" sz="5400" b="1" dirty="0"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33007" y="-190500"/>
            <a:ext cx="2927404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Loss Curve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2276755" y="3886138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04925" y="6329487"/>
            <a:ext cx="6205719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 2.10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Turning-On 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charset="-122"/>
              </a:rPr>
              <a:t>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Waveform of ZVS QRC</a:t>
            </a:r>
            <a:endParaRPr lang="en-US" altLang="zh-CN" sz="20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13" y="6354031"/>
            <a:ext cx="5328863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 2.9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Turning-Off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charset="-122"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Waveform of ZVS QRC</a:t>
            </a:r>
            <a:endParaRPr lang="en-US" altLang="zh-CN" sz="20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07" y="932350"/>
            <a:ext cx="5466207" cy="5440731"/>
          </a:xfrm>
          <a:prstGeom prst="rect">
            <a:avLst/>
          </a:prstGeom>
        </p:spPr>
      </p:pic>
      <p:pic>
        <p:nvPicPr>
          <p:cNvPr id="4" name="图片 3" descr="图表, 折线图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214" y="932350"/>
            <a:ext cx="5705617" cy="542168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33007" y="-190500"/>
            <a:ext cx="2927404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Loss Curve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2276755" y="3886138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48081" y="6354031"/>
            <a:ext cx="6205719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 2.12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On-State Waveform of ZVS QRC</a:t>
            </a:r>
            <a:endParaRPr lang="en-US" altLang="zh-CN" sz="20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13" y="6354031"/>
            <a:ext cx="5328863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Fig 2.11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Off-State Waveform of ZVS QRC</a:t>
            </a:r>
            <a:endParaRPr lang="en-US" altLang="zh-CN" sz="20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3" y="795860"/>
            <a:ext cx="5328863" cy="55581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106" y="783160"/>
            <a:ext cx="4946328" cy="57039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3886138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59250" y="-190500"/>
            <a:ext cx="3511923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Loss Measure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2726" y="1905856"/>
          <a:ext cx="12139274" cy="3646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97447"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Stage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 Stage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Turning On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Turning Off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4401"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165.2mW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-256.87mW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82.94mW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2.6033W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186.29mW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401"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132.16nJ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-188.8nJ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25.711nJ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403.52nJ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372.59nJ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36858" y="2483874"/>
            <a:ext cx="5472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Comparison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04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3886138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5190" y="-190500"/>
            <a:ext cx="3163046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Comparison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5190" y="795860"/>
          <a:ext cx="11911710" cy="5560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1057">
                <a:tc>
                  <a:txBody>
                    <a:bodyPr/>
                    <a:lstStyle/>
                    <a:p>
                      <a:pPr algn="ctr"/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Stage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 stage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Turning On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Turning Off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Loss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9858">
                <a:tc>
                  <a:txBody>
                    <a:bodyPr/>
                    <a:lstStyle/>
                    <a:p>
                      <a:pPr algn="ctr"/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for    Hard-Switching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250.41mW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5.9549mW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10.526W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6.6803W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1606.4mW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9858">
                <a:tc>
                  <a:txBody>
                    <a:bodyPr/>
                    <a:lstStyle/>
                    <a:p>
                      <a:pPr algn="ctr"/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Integral for    Hard -Switching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240.39nJ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5.3951nJ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2105.2nJ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881.8nJ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3212.8nJ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858">
                <a:tc>
                  <a:txBody>
                    <a:bodyPr/>
                    <a:lstStyle/>
                    <a:p>
                      <a:pPr algn="ctr"/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for ZVS QRC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165.2mW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-256.87mW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82.94mW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2.6033W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186.29mW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858">
                <a:tc>
                  <a:txBody>
                    <a:bodyPr/>
                    <a:lstStyle/>
                    <a:p>
                      <a:pPr algn="ctr"/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Integral for 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ZVS QRC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132.16nJ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-188.8nJ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25.711nJ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403.52nJ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20000"/>
                        </a:lnSpc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372.59nJ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36858" y="2306074"/>
            <a:ext cx="547206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the peak current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175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05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359535" y="1560830"/>
            <a:ext cx="9472930" cy="221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Topic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1: Hard-Switching Buck Converter</a:t>
            </a:r>
            <a:endParaRPr lang="en-US" altLang="zh-CN" sz="6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582625" y="518160"/>
            <a:ext cx="2485695" cy="7721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30</a:t>
            </a:fld>
            <a:endParaRPr lang="zh-CN" altLang="en-US" dirty="0"/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290195"/>
            <a:ext cx="4932045" cy="57321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66395" y="6104255"/>
            <a:ext cx="467423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 u="sng">
                <a:latin typeface="Times New Roman" panose="02020603050405020304"/>
                <a:ea typeface="Times New Roman" panose="02020603050405020304"/>
              </a:rPr>
              <a:t>F</a:t>
            </a:r>
            <a:r>
              <a:rPr lang="en-US" altLang="zh-CN" sz="1200" u="sng">
                <a:latin typeface="Times New Roman" panose="02020603050405020304"/>
                <a:ea typeface="宋体" panose="02010600030101010101" pitchFamily="2" charset="-122"/>
              </a:rPr>
              <a:t>ig</a:t>
            </a:r>
            <a:r>
              <a:rPr lang="en-US" altLang="zh-CN" sz="1200" u="sng">
                <a:latin typeface="Times New Roman" panose="02020603050405020304"/>
                <a:ea typeface="Times New Roman" panose="02020603050405020304"/>
              </a:rPr>
              <a:t>.</a:t>
            </a:r>
            <a:r>
              <a:rPr lang="en-US" altLang="zh-CN" sz="1200" u="sng">
                <a:latin typeface="Times New Roman" panose="02020603050405020304"/>
                <a:ea typeface="宋体" panose="02010600030101010101" pitchFamily="2" charset="-122"/>
              </a:rPr>
              <a:t> </a:t>
            </a:r>
            <a:r>
              <a:rPr lang="en-US" altLang="zh-CN" sz="1200" u="sng">
                <a:latin typeface="Times New Roman" panose="02020603050405020304"/>
                <a:ea typeface="Times New Roman" panose="02020603050405020304"/>
              </a:rPr>
              <a:t>Sequential Waveform</a:t>
            </a:r>
          </a:p>
        </p:txBody>
      </p:sp>
      <p:sp>
        <p:nvSpPr>
          <p:cNvPr id="5" name="椭圆 4"/>
          <p:cNvSpPr/>
          <p:nvPr/>
        </p:nvSpPr>
        <p:spPr>
          <a:xfrm>
            <a:off x="4356735" y="2939415"/>
            <a:ext cx="410845" cy="411480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" idx="7"/>
          </p:cNvCxnSpPr>
          <p:nvPr/>
        </p:nvCxnSpPr>
        <p:spPr>
          <a:xfrm flipV="1">
            <a:off x="4707255" y="994410"/>
            <a:ext cx="1040765" cy="20053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935980" y="680085"/>
            <a:ext cx="4980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Current of MOSFET</a:t>
            </a:r>
          </a:p>
        </p:txBody>
      </p:sp>
      <p:pic>
        <p:nvPicPr>
          <p:cNvPr id="36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730" y="1971675"/>
            <a:ext cx="4125595" cy="39446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6017260" y="1269365"/>
            <a:ext cx="1274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zh-CN" altLang="en-US" sz="2800" b="1" i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91705" y="1402715"/>
            <a:ext cx="4980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we draw all the current of the resonant device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49975" y="6019165"/>
            <a:ext cx="355028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 u="sng">
                <a:latin typeface="Times New Roman" panose="02020603050405020304"/>
                <a:ea typeface="Times New Roman" panose="02020603050405020304"/>
              </a:rPr>
              <a:t>F</a:t>
            </a:r>
            <a:r>
              <a:rPr lang="en-US" altLang="zh-CN" sz="1200" u="sng">
                <a:latin typeface="Times New Roman" panose="02020603050405020304"/>
                <a:ea typeface="宋体" panose="02010600030101010101" pitchFamily="2" charset="-122"/>
              </a:rPr>
              <a:t>ig</a:t>
            </a:r>
            <a:r>
              <a:rPr lang="en-US" altLang="zh-CN" sz="1200" u="sng">
                <a:latin typeface="Times New Roman" panose="02020603050405020304"/>
                <a:ea typeface="Times New Roman" panose="02020603050405020304"/>
              </a:rPr>
              <a:t>.</a:t>
            </a:r>
            <a:r>
              <a:rPr lang="en-US" altLang="zh-CN" sz="1200" u="sng">
                <a:latin typeface="Times New Roman" panose="02020603050405020304"/>
                <a:ea typeface="宋体" panose="02010600030101010101" pitchFamily="2" charset="-122"/>
              </a:rPr>
              <a:t> </a:t>
            </a:r>
            <a:r>
              <a:rPr lang="en-US" altLang="zh-CN" sz="1200" u="sng">
                <a:latin typeface="Times New Roman" panose="02020603050405020304"/>
                <a:ea typeface="Times New Roman" panose="02020603050405020304"/>
              </a:rPr>
              <a:t>Current of the Resonant Device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504430" y="1852930"/>
            <a:ext cx="1153160" cy="74612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3" idx="3"/>
          </p:cNvCxnSpPr>
          <p:nvPr/>
        </p:nvCxnSpPr>
        <p:spPr>
          <a:xfrm>
            <a:off x="8657590" y="2226310"/>
            <a:ext cx="1818005" cy="15157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028555" y="3803015"/>
            <a:ext cx="23348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!!!</a:t>
            </a:r>
          </a:p>
          <a:p>
            <a:r>
              <a:rPr lang="en-US" altLang="zh-CN" sz="28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8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t4~t5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4355" y="210185"/>
            <a:ext cx="979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T4~T5 Period: Two Different Types of Commutation</a:t>
            </a:r>
          </a:p>
        </p:txBody>
      </p:sp>
      <p:graphicFrame>
        <p:nvGraphicFramePr>
          <p:cNvPr id="3" name="对象 -2147482623"/>
          <p:cNvGraphicFramePr>
            <a:graphicFrameLocks noChangeAspect="1"/>
          </p:cNvGraphicFramePr>
          <p:nvPr/>
        </p:nvGraphicFramePr>
        <p:xfrm>
          <a:off x="6960235" y="1748790"/>
          <a:ext cx="4162425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48050" imgH="1809750" progId="Visio.Drawing.15">
                  <p:embed/>
                </p:oleObj>
              </mc:Choice>
              <mc:Fallback>
                <p:oleObj r:id="rId2" imgW="3448050" imgH="180975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60235" y="1748790"/>
                        <a:ext cx="4162425" cy="217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61035" y="1271905"/>
            <a:ext cx="45681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iLr is negative</a:t>
            </a:r>
          </a:p>
          <a:p>
            <a:endParaRPr lang="en-US" altLang="zh-CN" sz="2800" b="1" i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32015" y="1271905"/>
            <a:ext cx="4036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iLr is positive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1035" y="696595"/>
            <a:ext cx="7239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this period, you need to turn on the switch.</a:t>
            </a:r>
          </a:p>
          <a:p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the direction of the iLr makes the commutation process different.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1663065" y="2296160"/>
            <a:ext cx="3810" cy="266700"/>
          </a:xfrm>
          <a:prstGeom prst="line">
            <a:avLst/>
          </a:prstGeom>
          <a:ln w="31750" cap="rnd">
            <a:solidFill>
              <a:srgbClr val="C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95655" y="2562860"/>
            <a:ext cx="463550" cy="0"/>
          </a:xfrm>
          <a:prstGeom prst="line">
            <a:avLst/>
          </a:prstGeom>
          <a:ln w="31750" cap="rnd">
            <a:solidFill>
              <a:srgbClr val="C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1259205" y="2305685"/>
            <a:ext cx="3810" cy="266700"/>
          </a:xfrm>
          <a:prstGeom prst="line">
            <a:avLst/>
          </a:prstGeom>
          <a:ln w="31750" cap="rnd">
            <a:solidFill>
              <a:srgbClr val="C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04495" y="1708150"/>
            <a:ext cx="4161790" cy="2178050"/>
            <a:chOff x="772" y="3476"/>
            <a:chExt cx="6554" cy="3430"/>
          </a:xfrm>
        </p:grpSpPr>
        <p:graphicFrame>
          <p:nvGraphicFramePr>
            <p:cNvPr id="4" name="对象 -2147482623"/>
            <p:cNvGraphicFramePr>
              <a:graphicFrameLocks noChangeAspect="1"/>
            </p:cNvGraphicFramePr>
            <p:nvPr/>
          </p:nvGraphicFramePr>
          <p:xfrm>
            <a:off x="772" y="3476"/>
            <a:ext cx="6555" cy="3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448050" imgH="1809750" progId="Visio.Drawing.15">
                    <p:embed/>
                  </p:oleObj>
                </mc:Choice>
                <mc:Fallback>
                  <p:oleObj r:id="rId4" imgW="3448050" imgH="1809750" progId="Visio.Drawing.15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72" y="3476"/>
                          <a:ext cx="6555" cy="34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连接符 5"/>
            <p:cNvCxnSpPr/>
            <p:nvPr/>
          </p:nvCxnSpPr>
          <p:spPr>
            <a:xfrm flipH="1">
              <a:off x="2766" y="4837"/>
              <a:ext cx="1935" cy="0"/>
            </a:xfrm>
            <a:prstGeom prst="line">
              <a:avLst/>
            </a:prstGeom>
            <a:ln w="31750" cap="rnd">
              <a:solidFill>
                <a:srgbClr val="C00000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1388" y="6621"/>
              <a:ext cx="3310" cy="1"/>
            </a:xfrm>
            <a:prstGeom prst="line">
              <a:avLst/>
            </a:prstGeom>
            <a:ln w="31750" cap="rnd">
              <a:solidFill>
                <a:srgbClr val="C00000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4722" y="4834"/>
              <a:ext cx="0" cy="1746"/>
            </a:xfrm>
            <a:prstGeom prst="line">
              <a:avLst/>
            </a:prstGeom>
            <a:ln w="31750" cap="rnd">
              <a:solidFill>
                <a:srgbClr val="C00000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 flipV="1">
              <a:off x="1362" y="4840"/>
              <a:ext cx="12" cy="1764"/>
            </a:xfrm>
            <a:prstGeom prst="line">
              <a:avLst/>
            </a:prstGeom>
            <a:ln w="31750" cap="rnd">
              <a:solidFill>
                <a:srgbClr val="C00000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2130" y="4390"/>
              <a:ext cx="618" cy="12"/>
            </a:xfrm>
            <a:prstGeom prst="line">
              <a:avLst/>
            </a:prstGeom>
            <a:ln w="31750" cap="rnd">
              <a:solidFill>
                <a:srgbClr val="C00000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7" name="环形箭头 16"/>
          <p:cNvSpPr/>
          <p:nvPr/>
        </p:nvSpPr>
        <p:spPr>
          <a:xfrm flipH="1">
            <a:off x="962660" y="2648585"/>
            <a:ext cx="1710055" cy="970915"/>
          </a:xfrm>
          <a:prstGeom prst="circularArrow">
            <a:avLst>
              <a:gd name="adj1" fmla="val 4019"/>
              <a:gd name="adj2" fmla="val 937147"/>
              <a:gd name="adj3" fmla="val 20085923"/>
              <a:gd name="adj4" fmla="val 1453146"/>
              <a:gd name="adj5" fmla="val 886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99895" y="2159000"/>
            <a:ext cx="579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0V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47065" y="2157730"/>
            <a:ext cx="7124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-0.7V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231505" y="2609215"/>
            <a:ext cx="1228725" cy="4445"/>
          </a:xfrm>
          <a:prstGeom prst="line">
            <a:avLst/>
          </a:prstGeom>
          <a:ln w="31750" cap="rnd">
            <a:solidFill>
              <a:srgbClr val="C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341235" y="3723640"/>
            <a:ext cx="2118995" cy="4445"/>
          </a:xfrm>
          <a:prstGeom prst="line">
            <a:avLst/>
          </a:prstGeom>
          <a:ln w="31750" cap="rnd">
            <a:solidFill>
              <a:srgbClr val="C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9455785" y="2618740"/>
            <a:ext cx="4445" cy="1104900"/>
          </a:xfrm>
          <a:prstGeom prst="line">
            <a:avLst/>
          </a:prstGeom>
          <a:ln w="31750" cap="rnd">
            <a:solidFill>
              <a:srgbClr val="C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326630" y="2609215"/>
            <a:ext cx="5080" cy="1118870"/>
          </a:xfrm>
          <a:prstGeom prst="line">
            <a:avLst/>
          </a:prstGeom>
          <a:ln w="31750" cap="rnd">
            <a:solidFill>
              <a:srgbClr val="C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802880" y="2066290"/>
            <a:ext cx="5080" cy="542925"/>
          </a:xfrm>
          <a:prstGeom prst="line">
            <a:avLst/>
          </a:prstGeom>
          <a:ln w="31750" cap="rnd">
            <a:solidFill>
              <a:srgbClr val="C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8226425" y="2075815"/>
            <a:ext cx="5080" cy="542925"/>
          </a:xfrm>
          <a:prstGeom prst="line">
            <a:avLst/>
          </a:prstGeom>
          <a:ln w="31750" cap="rnd">
            <a:solidFill>
              <a:srgbClr val="C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7331710" y="2618740"/>
            <a:ext cx="471170" cy="4445"/>
          </a:xfrm>
          <a:prstGeom prst="line">
            <a:avLst/>
          </a:prstGeom>
          <a:ln w="31750" cap="rnd">
            <a:solidFill>
              <a:srgbClr val="C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7827010" y="2056765"/>
            <a:ext cx="404495" cy="4445"/>
          </a:xfrm>
          <a:prstGeom prst="line">
            <a:avLst/>
          </a:prstGeom>
          <a:ln w="31750" cap="rnd">
            <a:solidFill>
              <a:srgbClr val="C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452485" y="1879600"/>
            <a:ext cx="28873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Charging the capacitor Cr</a:t>
            </a:r>
          </a:p>
        </p:txBody>
      </p:sp>
      <p:sp>
        <p:nvSpPr>
          <p:cNvPr id="40" name="环形箭头 39"/>
          <p:cNvSpPr/>
          <p:nvPr/>
        </p:nvSpPr>
        <p:spPr>
          <a:xfrm>
            <a:off x="7569200" y="2687955"/>
            <a:ext cx="1581150" cy="970915"/>
          </a:xfrm>
          <a:prstGeom prst="circularArrow">
            <a:avLst>
              <a:gd name="adj1" fmla="val 4019"/>
              <a:gd name="adj2" fmla="val 937147"/>
              <a:gd name="adj3" fmla="val 20085923"/>
              <a:gd name="adj4" fmla="val 1453146"/>
              <a:gd name="adj5" fmla="val 886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4113530" y="4060190"/>
                <a:ext cx="3651250" cy="128905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lstStyle/>
              <a:p>
                <a:pPr algn="l"/>
                <a:r>
                  <a:rPr lang="en-US" altLang="zh-CN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all know the relationship of the</a:t>
                </a:r>
              </a:p>
              <a:p>
                <a:pPr algn="l"/>
                <a:r>
                  <a:rPr lang="en-US" altLang="zh-CN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capacitor current and voltage is that:</a:t>
                </a:r>
              </a:p>
              <a:p>
                <a:pPr algn="ctr"/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𝒓</m:t>
                        </m:r>
                      </m:sub>
                    </m:sSub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𝑪𝒓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𝑪𝒓</m:t>
                        </m:r>
                      </m:sub>
                    </m:sSub>
                  </m:oMath>
                </a14:m>
                <a:endParaRPr lang="en-US" altLang="zh-CN" sz="2400" b="1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530" y="4060190"/>
                <a:ext cx="3651250" cy="12890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/>
          <p:cNvCxnSpPr/>
          <p:nvPr/>
        </p:nvCxnSpPr>
        <p:spPr>
          <a:xfrm>
            <a:off x="7702550" y="1918335"/>
            <a:ext cx="198120" cy="0"/>
          </a:xfrm>
          <a:prstGeom prst="line">
            <a:avLst/>
          </a:prstGeom>
          <a:ln w="31750" cap="rnd">
            <a:solidFill>
              <a:srgbClr val="C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800340" y="1813560"/>
            <a:ext cx="2540" cy="207010"/>
          </a:xfrm>
          <a:prstGeom prst="line">
            <a:avLst/>
          </a:prstGeom>
          <a:ln w="31750" cap="rnd">
            <a:solidFill>
              <a:srgbClr val="C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187055" y="1918335"/>
            <a:ext cx="198120" cy="0"/>
          </a:xfrm>
          <a:prstGeom prst="line">
            <a:avLst/>
          </a:prstGeom>
          <a:ln w="31750" cap="rnd">
            <a:solidFill>
              <a:srgbClr val="C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-60325" y="5811520"/>
            <a:ext cx="10664825" cy="10153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26670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periods of MOSFET activation:</a:t>
            </a:r>
          </a:p>
          <a:p>
            <a:pPr marL="0" indent="2667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(1) When you turn on the MOSFET when iLr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is negative, the voltage drop of -0.7V across it will generate a reverse overshoot current.</a:t>
            </a:r>
          </a:p>
          <a:p>
            <a:pPr marL="0" indent="2667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 When you turn on the MOSFET when  is positive, at this time, because Cr has been charged for a short time, it releases forward overshoot 			current to the switch when the switch is closed.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66700" algn="just" defTabSz="266700">
              <a:spcBef>
                <a:spcPct val="0"/>
              </a:spcBef>
              <a:spcAft>
                <a:spcPct val="0"/>
              </a:spcAft>
            </a:pPr>
            <a:endParaRPr lang="en-US" altLang="zh-CN" sz="1600" i="0">
              <a:latin typeface="Times New Roman" panose="02020603050405020304"/>
              <a:ea typeface="Times New Roman" panose="02020603050405020304"/>
            </a:endParaRPr>
          </a:p>
          <a:p>
            <a:pPr marL="0" indent="2667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0">
                <a:latin typeface="Times New Roman" panose="02020603050405020304"/>
                <a:ea typeface="Times New Roman" panose="02020603050405020304"/>
              </a:rPr>
              <a:t> </a:t>
            </a:r>
          </a:p>
        </p:txBody>
      </p:sp>
      <p:pic>
        <p:nvPicPr>
          <p:cNvPr id="51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1175" y="3813810"/>
            <a:ext cx="2167255" cy="1652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785" y="3803015"/>
            <a:ext cx="2292985" cy="1671955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7620635" y="5470525"/>
            <a:ext cx="350202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 i="1" u="sng">
                <a:latin typeface="Times New Roman" panose="02020603050405020304"/>
                <a:ea typeface="Times New Roman" panose="02020603050405020304"/>
              </a:rPr>
              <a:t>F</a:t>
            </a:r>
            <a:r>
              <a:rPr lang="en-US" altLang="zh-CN" sz="1200" i="1" u="sng">
                <a:latin typeface="Times New Roman" panose="02020603050405020304"/>
                <a:ea typeface="宋体" panose="02010600030101010101" pitchFamily="2" charset="-122"/>
              </a:rPr>
              <a:t>ig</a:t>
            </a:r>
            <a:r>
              <a:rPr lang="en-US" altLang="zh-CN" sz="1200" i="1" u="sng">
                <a:latin typeface="Times New Roman" panose="02020603050405020304"/>
                <a:ea typeface="Times New Roman" panose="02020603050405020304"/>
              </a:rPr>
              <a:t>.</a:t>
            </a:r>
            <a:r>
              <a:rPr lang="en-US" altLang="zh-CN" sz="1200" i="1" u="sng">
                <a:latin typeface="Times New Roman" panose="02020603050405020304"/>
                <a:ea typeface="宋体" panose="02010600030101010101" pitchFamily="2" charset="-122"/>
              </a:rPr>
              <a:t> </a:t>
            </a:r>
            <a:r>
              <a:rPr lang="en-US" altLang="zh-CN" sz="1200" i="1" u="sng">
                <a:latin typeface="Times New Roman" panose="02020603050405020304"/>
                <a:ea typeface="Times New Roman" panose="02020603050405020304"/>
              </a:rPr>
              <a:t>When Cr=17.5e-9, the peak current of Cr 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18540" y="5466080"/>
            <a:ext cx="350202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 i="1" u="sng">
                <a:latin typeface="Times New Roman" panose="02020603050405020304"/>
                <a:ea typeface="Times New Roman" panose="02020603050405020304"/>
              </a:rPr>
              <a:t>F</a:t>
            </a:r>
            <a:r>
              <a:rPr lang="en-US" altLang="zh-CN" sz="1200" i="1" u="sng">
                <a:latin typeface="Times New Roman" panose="02020603050405020304"/>
                <a:ea typeface="宋体" panose="02010600030101010101" pitchFamily="2" charset="-122"/>
              </a:rPr>
              <a:t>ig</a:t>
            </a:r>
            <a:r>
              <a:rPr lang="en-US" altLang="zh-CN" sz="1200" i="1" u="sng">
                <a:latin typeface="Times New Roman" panose="02020603050405020304"/>
                <a:ea typeface="Times New Roman" panose="02020603050405020304"/>
              </a:rPr>
              <a:t>.</a:t>
            </a:r>
            <a:r>
              <a:rPr lang="en-US" altLang="zh-CN" sz="1200" i="1" u="sng">
                <a:latin typeface="Times New Roman" panose="02020603050405020304"/>
                <a:ea typeface="宋体" panose="02010600030101010101" pitchFamily="2" charset="-122"/>
              </a:rPr>
              <a:t> </a:t>
            </a:r>
            <a:r>
              <a:rPr lang="en-US" altLang="zh-CN" sz="1200" i="1" u="sng">
                <a:latin typeface="Times New Roman" panose="02020603050405020304"/>
                <a:ea typeface="Times New Roman" panose="02020603050405020304"/>
              </a:rPr>
              <a:t>When Cr=20e-9, the peak current of Cr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1795" y="306705"/>
            <a:ext cx="9799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Way to Reduce the Overshoot Current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1795" y="900430"/>
            <a:ext cx="1051242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If you want to eliminate this spike current, you need to make the moment 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</a:rPr>
              <a:t>when the switch conducts exactly the moment when iLr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sym typeface="+mn-ea"/>
              </a:rPr>
              <a:t> crosses zero.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  <a:sym typeface="+mn-ea"/>
              </a:rPr>
              <a:t> </a:t>
            </a: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  <a:sym typeface="+mn-ea"/>
              </a:rPr>
              <a:t>At this time, there is neither current flowing through the anti parallel diode nor current charging Cr, and the MOSFET is turned on at this moment, 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sym typeface="+mn-ea"/>
              </a:rPr>
              <a:t>so there will be no over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shoot </a:t>
            </a:r>
            <a:r>
              <a:rPr lang="en-US" altLang="zh-CN" sz="2000" b="1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sym typeface="+mn-ea"/>
              </a:rPr>
              <a:t>current.</a:t>
            </a:r>
            <a:endParaRPr lang="en-US" altLang="zh-CN" sz="20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" y="2542540"/>
            <a:ext cx="6361430" cy="33902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322580" y="6080760"/>
            <a:ext cx="546227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 u="sng">
                <a:latin typeface="Times New Roman" panose="02020603050405020304"/>
                <a:ea typeface="Times New Roman" panose="02020603050405020304"/>
              </a:rPr>
              <a:t>F</a:t>
            </a:r>
            <a:r>
              <a:rPr lang="en-US" altLang="zh-CN" sz="1200" u="sng">
                <a:latin typeface="Times New Roman" panose="02020603050405020304"/>
                <a:ea typeface="宋体" panose="02010600030101010101" pitchFamily="2" charset="-122"/>
              </a:rPr>
              <a:t>ig. </a:t>
            </a:r>
            <a:r>
              <a:rPr lang="en-US" altLang="zh-CN" sz="1200" u="sng">
                <a:latin typeface="Times New Roman" panose="02020603050405020304"/>
                <a:ea typeface="Times New Roman" panose="02020603050405020304"/>
              </a:rPr>
              <a:t>When Ton=1.26e-6, the waveform of switching current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685" y="2588895"/>
            <a:ext cx="4665345" cy="34016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26200" y="6080760"/>
            <a:ext cx="546227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 u="sng">
                <a:latin typeface="Times New Roman" panose="02020603050405020304"/>
                <a:ea typeface="Times New Roman" panose="02020603050405020304"/>
              </a:rPr>
              <a:t>F</a:t>
            </a:r>
            <a:r>
              <a:rPr lang="en-US" altLang="zh-CN" sz="1200" u="sng">
                <a:latin typeface="Times New Roman" panose="02020603050405020304"/>
                <a:ea typeface="宋体" panose="02010600030101010101" pitchFamily="2" charset="-122"/>
              </a:rPr>
              <a:t>ig. </a:t>
            </a:r>
            <a:r>
              <a:rPr lang="en-US" altLang="zh-CN" sz="1200" u="sng">
                <a:latin typeface="Times New Roman" panose="02020603050405020304"/>
                <a:ea typeface="Times New Roman" panose="02020603050405020304"/>
              </a:rPr>
              <a:t>When Ton=1.26e-6, the output voltage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90195" y="6414770"/>
            <a:ext cx="109620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  <a:sym typeface="+mn-ea"/>
              </a:rPr>
              <a:t>Also we can see that duty cycle changing will not affect the output voltage, cause the output is controlled by the switching frequency.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022901" y="2367870"/>
            <a:ext cx="805090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582625" y="518160"/>
            <a:ext cx="2485695" cy="7721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55490" y="2515870"/>
            <a:ext cx="7276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5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Theoretical Analysis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01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64465" y="0"/>
            <a:ext cx="8727440" cy="1066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Theoretical Analysis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3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" y="1339215"/>
            <a:ext cx="4645660" cy="3634105"/>
          </a:xfrm>
          <a:prstGeom prst="rect">
            <a:avLst/>
          </a:prstGeom>
        </p:spPr>
      </p:pic>
      <p:pic>
        <p:nvPicPr>
          <p:cNvPr id="4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140" y="1339215"/>
            <a:ext cx="6575425" cy="32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94030" y="5245735"/>
            <a:ext cx="5092700" cy="1253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Fig.2.1: idealized turn-on and turn-off process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87365" y="5245735"/>
            <a:ext cx="6438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Fig.2.2: the voltage, current and power loss in switching process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175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02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72965" y="2484120"/>
            <a:ext cx="6673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5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Simulation Result</a:t>
            </a:r>
            <a:endParaRPr kumimoji="1" lang="en-US" altLang="zh-CN" sz="5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64465" y="0"/>
            <a:ext cx="8727440" cy="1066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Model 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30" y="1488440"/>
            <a:ext cx="6041390" cy="40049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03300" y="5694045"/>
            <a:ext cx="5092700" cy="739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Fig.2.3: simulation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custDataLst>
                  <p:tags r:id="rId1"/>
                </p:custDataLst>
              </p:nvPr>
            </p:nvGraphicFramePr>
            <p:xfrm>
              <a:off x="7465165" y="937775"/>
              <a:ext cx="3819683" cy="46615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04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92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1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Parameters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values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63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/>
                              <a:ea typeface="宋体" panose="02010600030101010101" pitchFamily="2" charset="-122"/>
                              <a:sym typeface="+mn-ea"/>
                            </a:rPr>
                            <a:t>L</a:t>
                          </a:r>
                          <a:endParaRPr lang="en-US" altLang="zh-CN" sz="1800" dirty="0">
                            <a:latin typeface="Times New Roman" panose="02020603050405020304"/>
                            <a:ea typeface="Times New Roman" panose="02020603050405020304"/>
                            <a:sym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𝑢𝐻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63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/>
                              <a:ea typeface="Times New Roman" panose="02020603050405020304"/>
                              <a:sym typeface="+mn-ea"/>
                            </a:rPr>
                            <a:t>C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800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𝑢𝐹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91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𝛺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91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91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500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𝑘𝐻𝑧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91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</m:t>
                                </m:r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custDataLst>
                  <p:tags r:id="rId4"/>
                </p:custDataLst>
              </p:nvPr>
            </p:nvGraphicFramePr>
            <p:xfrm>
              <a:off x="7465165" y="937775"/>
              <a:ext cx="3819683" cy="46615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0421"/>
                    <a:gridCol w="1869262"/>
                  </a:tblGrid>
                  <a:tr h="481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Parameters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values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706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/>
                              <a:ea typeface="宋体" panose="02010600030101010101" pitchFamily="2" charset="-122"/>
                              <a:sym typeface="+mn-ea"/>
                            </a:rPr>
                            <a:t>L</a:t>
                          </a:r>
                          <a:endParaRPr lang="en-US" altLang="zh-CN" sz="1800" dirty="0">
                            <a:latin typeface="Times New Roman" panose="02020603050405020304"/>
                            <a:ea typeface="Times New Roman" panose="02020603050405020304"/>
                            <a:sym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706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Times New Roman" panose="02020603050405020304"/>
                              <a:ea typeface="Times New Roman" panose="02020603050405020304"/>
                              <a:sym typeface="+mn-ea"/>
                            </a:rPr>
                            <a:t>C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6921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6921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6915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6921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文本框 7"/>
          <p:cNvSpPr txBox="1"/>
          <p:nvPr/>
        </p:nvSpPr>
        <p:spPr>
          <a:xfrm>
            <a:off x="6828790" y="5694045"/>
            <a:ext cx="5092700" cy="739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Table 2.1 Parameter Setup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64465" y="0"/>
            <a:ext cx="8727440" cy="1066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Simulation Result</a:t>
            </a:r>
            <a:endParaRPr lang="en-US" altLang="zh-CN" sz="4400" b="1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KSO_Shape"/>
          <p:cNvSpPr/>
          <p:nvPr/>
        </p:nvSpPr>
        <p:spPr bwMode="auto">
          <a:xfrm>
            <a:off x="2276755" y="38167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56476" y="6086316"/>
            <a:ext cx="5080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Times New Roman" panose="02020603050405020304"/>
                <a:ea typeface="Times New Roman" panose="02020603050405020304"/>
              </a:rPr>
              <a:t>F</a:t>
            </a:r>
            <a:r>
              <a:rPr lang="en-US" altLang="zh-CN">
                <a:latin typeface="Times New Roman" panose="02020603050405020304"/>
                <a:ea typeface="宋体" panose="02010600030101010101" pitchFamily="2" charset="-122"/>
              </a:rPr>
              <a:t>ig. 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2.4</a:t>
            </a:r>
            <a:r>
              <a:rPr lang="en-US" altLang="zh-CN">
                <a:latin typeface="Times New Roman" panose="02020603050405020304"/>
                <a:ea typeface="宋体" panose="02010600030101010101" pitchFamily="2" charset="-122"/>
              </a:rPr>
              <a:t> 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Hard switching circuit output voltage</a:t>
            </a: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3" y="2047240"/>
            <a:ext cx="9116695" cy="403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1005205" y="1167765"/>
            <a:ext cx="101809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After 18ms the circuit is in stead state. It can be easily seen that the </a:t>
            </a:r>
          </a:p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duty cycle is almost 50%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64465" y="0"/>
            <a:ext cx="8727440" cy="1066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Simulation Result</a:t>
            </a:r>
            <a:endParaRPr lang="en-US" altLang="zh-CN" sz="4400" b="1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56476" y="6180296"/>
            <a:ext cx="5080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Times New Roman" panose="02020603050405020304"/>
                <a:ea typeface="Times New Roman" panose="02020603050405020304"/>
              </a:rPr>
              <a:t>F</a:t>
            </a:r>
            <a:r>
              <a:rPr lang="en-US" altLang="zh-CN">
                <a:latin typeface="Times New Roman" panose="02020603050405020304"/>
                <a:ea typeface="宋体" panose="02010600030101010101" pitchFamily="2" charset="-122"/>
              </a:rPr>
              <a:t>ig. 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2.4</a:t>
            </a:r>
            <a:r>
              <a:rPr lang="en-US" altLang="zh-CN">
                <a:latin typeface="Times New Roman" panose="02020603050405020304"/>
                <a:ea typeface="宋体" panose="02010600030101010101" pitchFamily="2" charset="-122"/>
              </a:rPr>
              <a:t> 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Hard switching circuit output voltage</a:t>
            </a:r>
          </a:p>
        </p:txBody>
      </p:sp>
      <p:pic>
        <p:nvPicPr>
          <p:cNvPr id="4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28" y="2120900"/>
            <a:ext cx="8907145" cy="394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4169410" y="1066800"/>
            <a:ext cx="3853180" cy="10541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  <p:tag name="RESOURCE_RECORD_KEY" val="{&quot;13&quot;:[20481688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91*361"/>
  <p:tag name="TABLE_ENDDRAG_RECT" val="658*80*291*361"/>
</p:tagLst>
</file>

<file path=ppt/tags/tag20.xml><?xml version="1.0" encoding="utf-8"?>
<p:tagLst xmlns:p="http://schemas.openxmlformats.org/presentationml/2006/main">
  <p:tag name="TABLE_ENDDRAG_ORIGIN_RECT" val="291*361"/>
  <p:tag name="TABLE_ENDDRAG_RECT" val="658*80*291*3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59*287"/>
  <p:tag name="TABLE_ENDDRAG_RECT" val="0*150*960*28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91*361"/>
  <p:tag name="TABLE_ENDDRAG_RECT" val="658*80*291*36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91*361"/>
  <p:tag name="TABLE_ENDDRAG_RECT" val="658*80*291*361"/>
</p:tagLst>
</file>

<file path=ppt/tags/tag50.xml><?xml version="1.0" encoding="utf-8"?>
<p:tagLst xmlns:p="http://schemas.openxmlformats.org/presentationml/2006/main">
  <p:tag name="TABLE_ENDDRAG_ORIGIN_RECT" val="291*361"/>
  <p:tag name="TABLE_ENDDRAG_RECT" val="658*80*291*36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91*361"/>
  <p:tag name="TABLE_ENDDRAG_RECT" val="658*80*291*361"/>
</p:tagLst>
</file>

<file path=ppt/tags/tag7.xml><?xml version="1.0" encoding="utf-8"?>
<p:tagLst xmlns:p="http://schemas.openxmlformats.org/presentationml/2006/main">
  <p:tag name="TABLE_ENDDRAG_ORIGIN_RECT" val="291*361"/>
  <p:tag name="TABLE_ENDDRAG_RECT" val="658*80*291*361"/>
</p:tagLst>
</file>

<file path=ppt/tags/tag9.xml><?xml version="1.0" encoding="utf-8"?>
<p:tagLst xmlns:p="http://schemas.openxmlformats.org/presentationml/2006/main">
  <p:tag name="TABLE_ENDDRAG_ORIGIN_RECT" val="291*361"/>
  <p:tag name="TABLE_ENDDRAG_RECT" val="658*80*291*361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1144</Words>
  <Application>Microsoft Office PowerPoint</Application>
  <PresentationFormat>宽屏</PresentationFormat>
  <Paragraphs>265</Paragraphs>
  <Slides>33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等线</vt:lpstr>
      <vt:lpstr>等线 Light</vt:lpstr>
      <vt:lpstr>微软雅黑</vt:lpstr>
      <vt:lpstr>Arial</vt:lpstr>
      <vt:lpstr>Cambria Math</vt:lpstr>
      <vt:lpstr>Times New Roman</vt:lpstr>
      <vt:lpstr>1_Office 主题​​</vt:lpstr>
      <vt:lpstr>2_Office 主题​​</vt:lpstr>
      <vt:lpstr>AxMath</vt:lpstr>
      <vt:lpstr>Microsoft Visio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Taniaq</dc:creator>
  <cp:lastModifiedBy>hqgg</cp:lastModifiedBy>
  <cp:revision>64</cp:revision>
  <dcterms:created xsi:type="dcterms:W3CDTF">2022-08-18T05:52:00Z</dcterms:created>
  <dcterms:modified xsi:type="dcterms:W3CDTF">2024-12-19T11:15:33Z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ED772BE32C324FE79587F66E3CB083D0_12</vt:lpwstr>
  </property>
  <property fmtid="{D5CDD505-2E9C-101B-9397-08002B2CF9AE}" pid="3" name="KSOProductBuildVer">
    <vt:lpwstr>2052-12.1.0.19302</vt:lpwstr>
  </property>
</Properties>
</file>