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31"/>
  </p:notesMasterIdLst>
  <p:handoutMasterIdLst>
    <p:handoutMasterId r:id="rId32"/>
  </p:handoutMasterIdLst>
  <p:sldIdLst>
    <p:sldId id="2545" r:id="rId3"/>
    <p:sldId id="2422" r:id="rId4"/>
    <p:sldId id="257" r:id="rId5"/>
    <p:sldId id="2413" r:id="rId6"/>
    <p:sldId id="2414" r:id="rId7"/>
    <p:sldId id="2417" r:id="rId8"/>
    <p:sldId id="2452" r:id="rId9"/>
    <p:sldId id="2443" r:id="rId10"/>
    <p:sldId id="2444" r:id="rId11"/>
    <p:sldId id="2524" r:id="rId12"/>
    <p:sldId id="2454" r:id="rId13"/>
    <p:sldId id="2455" r:id="rId14"/>
    <p:sldId id="2525" r:id="rId15"/>
    <p:sldId id="2446" r:id="rId16"/>
    <p:sldId id="2526" r:id="rId17"/>
    <p:sldId id="2527" r:id="rId18"/>
    <p:sldId id="2528" r:id="rId19"/>
    <p:sldId id="2529" r:id="rId20"/>
    <p:sldId id="2530" r:id="rId21"/>
    <p:sldId id="2531" r:id="rId22"/>
    <p:sldId id="2532" r:id="rId23"/>
    <p:sldId id="2538" r:id="rId24"/>
    <p:sldId id="2533" r:id="rId25"/>
    <p:sldId id="2534" r:id="rId26"/>
    <p:sldId id="2535" r:id="rId27"/>
    <p:sldId id="2536" r:id="rId28"/>
    <p:sldId id="2537" r:id="rId29"/>
    <p:sldId id="2415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3"/>
    <a:srgbClr val="FFFFFF"/>
    <a:srgbClr val="9EA19D"/>
    <a:srgbClr val="BBBDBA"/>
    <a:srgbClr val="D6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D6E54-6DBE-49C5-AFAF-9E8AF91D68D6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2128-9AD7-41A2-96AC-A9A76C870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3BE8-20AE-440B-A4C2-F136CF561B06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7399F-A169-4551-B903-8D59CCBB8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the voltage waveform of load      the current wavefuorm of load</a:t>
            </a:r>
          </a:p>
          <a:p>
            <a:r>
              <a:rPr lang="en-US" altLang="zh-CN"/>
              <a:t>1)The thyristor will produce a voltage drop when it is turned on, which causes the analog value to be lower than the theoretical calculation value.</a:t>
            </a:r>
          </a:p>
          <a:p>
            <a:r>
              <a:rPr lang="en-US" altLang="zh-CN"/>
              <a:t>2)The inductance value is defined as infinite in theoretical calculation while is a finite value in simulation.</a:t>
            </a:r>
          </a:p>
          <a:p>
            <a:r>
              <a:rPr lang="en-US" altLang="zh-CN"/>
              <a:t>3)The theoretical calculation is actually a approximate calculation, for example, </a:t>
            </a:r>
            <a:r>
              <a:rPr lang="zh-CN" altLang="en-US"/>
              <a:t>根号</a:t>
            </a:r>
            <a:r>
              <a:rPr lang="en-US" altLang="zh-CN"/>
              <a:t>6 ≈2.34，which have a influence on the results.</a:t>
            </a:r>
          </a:p>
          <a:p>
            <a:r>
              <a:rPr lang="en-US" altLang="zh-CN"/>
              <a:t>4)Essentially, MATLAB simulation calculation is Calculation of discrete points , which is also a approximate calculation.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the voltage waveform of load      the current wavefuorm of load</a:t>
            </a:r>
          </a:p>
          <a:p>
            <a:r>
              <a:rPr lang="en-US" altLang="zh-CN"/>
              <a:t>1)The thyristor will produce a voltage drop when it is turned on, which causes the analog value to be lower than the theoretical calculation value.</a:t>
            </a:r>
          </a:p>
          <a:p>
            <a:r>
              <a:rPr lang="en-US" altLang="zh-CN"/>
              <a:t>2)The inductance value is defined as infinite in theoretical calculation while is a finite value in simulation.</a:t>
            </a:r>
          </a:p>
          <a:p>
            <a:r>
              <a:rPr lang="en-US" altLang="zh-CN"/>
              <a:t>3)The theoretical calculation is actually a approximate calculation, for example, </a:t>
            </a:r>
            <a:r>
              <a:rPr lang="zh-CN" altLang="en-US"/>
              <a:t>根号</a:t>
            </a:r>
            <a:r>
              <a:rPr lang="en-US" altLang="zh-CN"/>
              <a:t>6 ≈2.34，which have a influence on the results.</a:t>
            </a:r>
          </a:p>
          <a:p>
            <a:r>
              <a:rPr lang="en-US" altLang="zh-CN"/>
              <a:t>4)Essentially, MATLAB simulation calculation is Calculation of discrete points , which is also a approximate calculation.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the voltage waveform of load      the current wavefuorm of load</a:t>
            </a:r>
          </a:p>
          <a:p>
            <a:r>
              <a:rPr lang="en-US" altLang="zh-CN"/>
              <a:t>1)The thyristor will produce a voltage drop when it is turned on, which causes the analog value to be lower than the theoretical calculation value.</a:t>
            </a:r>
          </a:p>
          <a:p>
            <a:r>
              <a:rPr lang="en-US" altLang="zh-CN"/>
              <a:t>2)The inductance value is defined as infinite in theoretical calculation while is a finite value in simulation.</a:t>
            </a:r>
          </a:p>
          <a:p>
            <a:r>
              <a:rPr lang="en-US" altLang="zh-CN"/>
              <a:t>3)The theoretical calculation is actually a approximate calculation, for example, </a:t>
            </a:r>
            <a:r>
              <a:rPr lang="zh-CN" altLang="en-US"/>
              <a:t>根号</a:t>
            </a:r>
            <a:r>
              <a:rPr lang="en-US" altLang="zh-CN"/>
              <a:t>6 ≈2.34，which have a influence on the results.</a:t>
            </a:r>
          </a:p>
          <a:p>
            <a:r>
              <a:rPr lang="en-US" altLang="zh-CN"/>
              <a:t>4)Essentially, MATLAB simulation calculation is Calculation of discrete points , which is also a approximate calculation.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" y="1388879"/>
            <a:ext cx="11736730" cy="3532008"/>
          </a:xfrm>
          <a:prstGeom prst="rect">
            <a:avLst/>
          </a:prstGeom>
          <a:blipFill dpi="0" rotWithShape="1">
            <a:blip r:embed="rId2"/>
            <a:srcRect/>
            <a:stretch>
              <a:fillRect t="-29000" r="244" b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2" y="1415395"/>
            <a:ext cx="12192001" cy="3532008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2831389" y="1894823"/>
            <a:ext cx="1436898" cy="5792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366091"/>
            <a:ext cx="12192000" cy="322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079517" y="123290"/>
            <a:ext cx="5716731" cy="355770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8977" y="6413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C26092-43B2-49A3-BAA8-CABB7CA970CC}" type="slidenum">
              <a:rPr lang="zh-CN" altLang="en-US" sz="3200" b="1" smtClean="0"/>
              <a:t>‹#›</a:t>
            </a:fld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91840" y="-15240"/>
            <a:ext cx="5516880" cy="2078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84000" y="504000"/>
            <a:ext cx="559894" cy="336828"/>
            <a:chOff x="4712677" y="2817356"/>
            <a:chExt cx="976555" cy="422031"/>
          </a:xfr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10" name="箭头: V 形 9"/>
            <p:cNvSpPr/>
            <p:nvPr userDrawn="1"/>
          </p:nvSpPr>
          <p:spPr>
            <a:xfrm>
              <a:off x="4712677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箭头: V 形 10"/>
            <p:cNvSpPr/>
            <p:nvPr userDrawn="1"/>
          </p:nvSpPr>
          <p:spPr>
            <a:xfrm>
              <a:off x="5169699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61361" y="1057347"/>
            <a:ext cx="10770253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2" b="14146"/>
          <a:stretch>
            <a:fillRect/>
          </a:stretch>
        </p:blipFill>
        <p:spPr>
          <a:xfrm>
            <a:off x="-1" y="1388879"/>
            <a:ext cx="12192000" cy="3548529"/>
          </a:xfrm>
          <a:prstGeom prst="rect">
            <a:avLst/>
          </a:prstGeom>
        </p:spPr>
      </p:pic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1388879"/>
            <a:ext cx="12192000" cy="3572373"/>
          </a:xfrm>
          <a:prstGeom prst="rect">
            <a:avLst/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2831389" y="1894823"/>
            <a:ext cx="1436898" cy="5792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366091"/>
            <a:ext cx="12192000" cy="322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079517" y="123290"/>
            <a:ext cx="5716731" cy="355770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8977" y="6413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C26092-43B2-49A3-BAA8-CABB7CA970CC}" type="slidenum">
              <a:rPr lang="zh-CN" altLang="en-US" sz="3200" b="1" smtClean="0"/>
              <a:t>‹#›</a:t>
            </a:fld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91840" y="-15240"/>
            <a:ext cx="5516880" cy="2078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84000" y="504000"/>
            <a:ext cx="559894" cy="336828"/>
            <a:chOff x="4712677" y="2817356"/>
            <a:chExt cx="976555" cy="422031"/>
          </a:xfr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10" name="箭头: V 形 9"/>
            <p:cNvSpPr/>
            <p:nvPr userDrawn="1"/>
          </p:nvSpPr>
          <p:spPr>
            <a:xfrm>
              <a:off x="4712677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箭头: V 形 10"/>
            <p:cNvSpPr/>
            <p:nvPr userDrawn="1"/>
          </p:nvSpPr>
          <p:spPr>
            <a:xfrm>
              <a:off x="5169699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61361" y="1057347"/>
            <a:ext cx="10770253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" y="1388879"/>
            <a:ext cx="11736730" cy="3532008"/>
          </a:xfrm>
          <a:prstGeom prst="rect">
            <a:avLst/>
          </a:prstGeom>
          <a:blipFill dpi="0" rotWithShape="1">
            <a:blip r:embed="rId2"/>
            <a:srcRect/>
            <a:stretch>
              <a:fillRect t="-29000" r="244" b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2" y="1415395"/>
            <a:ext cx="12192001" cy="3532008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2" b="14146"/>
          <a:stretch>
            <a:fillRect/>
          </a:stretch>
        </p:blipFill>
        <p:spPr>
          <a:xfrm>
            <a:off x="-1" y="1388879"/>
            <a:ext cx="12192000" cy="3548529"/>
          </a:xfrm>
          <a:prstGeom prst="rect">
            <a:avLst/>
          </a:prstGeom>
        </p:spPr>
      </p:pic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1388879"/>
            <a:ext cx="12192000" cy="3572373"/>
          </a:xfrm>
          <a:prstGeom prst="rect">
            <a:avLst/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3.wmf"/><Relationship Id="rId3" Type="http://schemas.openxmlformats.org/officeDocument/2006/relationships/image" Target="../media/image18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5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1.wmf"/><Relationship Id="rId1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331845" y="2063750"/>
            <a:ext cx="5528310" cy="171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6</a:t>
            </a:r>
            <a:endParaRPr lang="en-US" altLang="zh-CN" sz="9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3498215" y="5332095"/>
            <a:ext cx="2704465" cy="38671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FBF"/>
              </a:gs>
              <a:gs pos="100000">
                <a:srgbClr val="003B8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060" y="5127278"/>
            <a:ext cx="281858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Class2213 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73813" y="4976991"/>
            <a:ext cx="415313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Liu Ziyuan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Xingyi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Chenyao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297305"/>
            <a:ext cx="3734435" cy="272224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96900" y="4068445"/>
            <a:ext cx="358902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1-3 :Three-phase PWM inverter</a:t>
            </a:r>
          </a:p>
        </p:txBody>
      </p:sp>
      <p:pic>
        <p:nvPicPr>
          <p:cNvPr id="2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297305"/>
            <a:ext cx="7209790" cy="4897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372860" y="6249035"/>
            <a:ext cx="37604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1-4 : Driving signal (PWM wave)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6900" y="5741670"/>
            <a:ext cx="3760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VT1 is complementary to VT4</a:t>
            </a:r>
          </a:p>
          <a:p>
            <a:endParaRPr lang="en-US" altLang="zh-CN"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7" name="对象 -2147482624"/>
          <p:cNvGraphicFramePr>
            <a:graphicFrameLocks noChangeAspect="1"/>
          </p:cNvGraphicFramePr>
          <p:nvPr/>
        </p:nvGraphicFramePr>
        <p:xfrm>
          <a:off x="596900" y="4512310"/>
          <a:ext cx="1283970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52450" imgH="229235" progId="Equation.AxMath">
                  <p:embed/>
                </p:oleObj>
              </mc:Choice>
              <mc:Fallback>
                <p:oleObj r:id="rId5" imgW="552450" imgH="229235" progId="Equation.AxMat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900" y="4512310"/>
                        <a:ext cx="1283970" cy="531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23"/>
          <p:cNvGraphicFramePr>
            <a:graphicFrameLocks noChangeAspect="1"/>
          </p:cNvGraphicFramePr>
          <p:nvPr/>
        </p:nvGraphicFramePr>
        <p:xfrm>
          <a:off x="596900" y="5128895"/>
          <a:ext cx="128397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52450" imgH="229235" progId="Equation.AxMath">
                  <p:embed/>
                </p:oleObj>
              </mc:Choice>
              <mc:Fallback>
                <p:oleObj r:id="rId7" imgW="552450" imgH="229235" progId="Equation.AxMath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900" y="5128895"/>
                        <a:ext cx="128397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70405" y="4626610"/>
            <a:ext cx="1877695" cy="417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latin typeface="Times New Roman" panose="02020603050405020304"/>
                <a:ea typeface="宋体" panose="02010600030101010101" pitchFamily="2" charset="-122"/>
              </a:rPr>
              <a:t>VT1 on; VT4 off</a:t>
            </a:r>
          </a:p>
          <a:p>
            <a:endParaRPr lang="en-US" altLang="zh-CN" b="1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70405" y="5184140"/>
            <a:ext cx="1877695" cy="417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b="1">
                <a:latin typeface="Times New Roman" panose="02020603050405020304"/>
                <a:ea typeface="宋体" panose="02010600030101010101" pitchFamily="2" charset="-122"/>
              </a:rPr>
              <a:t>VT4 on; VT1 off</a:t>
            </a:r>
          </a:p>
          <a:p>
            <a:endParaRPr lang="en-US" altLang="zh-CN" b="1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4005" y="240030"/>
            <a:ext cx="580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36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Circuit working sequence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" y="1038225"/>
            <a:ext cx="5331460" cy="4237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15" y="899160"/>
            <a:ext cx="5685790" cy="43764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53085" y="5275897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1-5 : Voltage for each phase (relative to N’)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13145" y="5275897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1-6 : U-phase output voltage (relative to N)</a:t>
            </a:r>
          </a:p>
        </p:txBody>
      </p:sp>
      <p:graphicFrame>
        <p:nvGraphicFramePr>
          <p:cNvPr id="2" name="对象 -2147482622"/>
          <p:cNvGraphicFramePr/>
          <p:nvPr/>
        </p:nvGraphicFramePr>
        <p:xfrm>
          <a:off x="3789680" y="5685790"/>
          <a:ext cx="383794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12900" imgH="393700" progId="Equation.DSMT4">
                  <p:embed/>
                </p:oleObj>
              </mc:Choice>
              <mc:Fallback>
                <p:oleObj r:id="rId5" imgW="16129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9680" y="5685790"/>
                        <a:ext cx="383794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294005" y="240030"/>
            <a:ext cx="580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36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Output voltage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03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26915" y="2169160"/>
            <a:ext cx="4988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Harmonic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" y="763905"/>
            <a:ext cx="7068185" cy="51841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309370" y="594772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1-7 : Waveform of u</a:t>
            </a:r>
            <a:r>
              <a:rPr lang="en-US" altLang="zh-CN" sz="1600" baseline="-25000">
                <a:latin typeface="Times New Roman" panose="02020603050405020304"/>
                <a:ea typeface="Times New Roman" panose="02020603050405020304"/>
              </a:rPr>
              <a:t>UN</a:t>
            </a:r>
            <a:r>
              <a:rPr lang="en-US" altLang="zh-CN" sz="1600" baseline="-25000">
                <a:latin typeface="Times New Roman" panose="02020603050405020304"/>
                <a:ea typeface="等线" panose="02010600030101010101" charset="-122"/>
              </a:rPr>
              <a:t> 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(fs=20kHz)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091170" y="3177540"/>
          <a:ext cx="159131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8850" imgH="227965" progId="Equation.AxMath">
                  <p:embed/>
                </p:oleObj>
              </mc:Choice>
              <mc:Fallback>
                <p:oleObj name="AxMath" r:id="rId4" imgW="958850" imgH="227965" progId="Equation.AxMath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91170" y="3177540"/>
                        <a:ext cx="159131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8091306" y="3577287"/>
          <a:ext cx="3719910" cy="38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43000" imgH="1143000" progId="Equation.AxMath">
                  <p:embed/>
                </p:oleObj>
              </mc:Choice>
              <mc:Fallback>
                <p:oleObj name="AxMath" r:id="rId6" imgW="1143000" imgH="1143000" progId="Equation.AxMath">
                  <p:embed/>
                  <p:pic>
                    <p:nvPicPr>
                      <p:cNvPr id="0" name="对象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91306" y="3577287"/>
                        <a:ext cx="3719910" cy="38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081089" y="4198359"/>
          <a:ext cx="1535584" cy="36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43000" imgH="1143000" progId="Equation.AxMath">
                  <p:embed/>
                </p:oleObj>
              </mc:Choice>
              <mc:Fallback>
                <p:oleObj name="AxMath" r:id="rId8" imgW="1143000" imgH="1143000" progId="Equation.AxMath">
                  <p:embed/>
                  <p:pic>
                    <p:nvPicPr>
                      <p:cNvPr id="0" name="对象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81089" y="4198359"/>
                        <a:ext cx="1535584" cy="363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8081145" y="4561723"/>
          <a:ext cx="3460993" cy="87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43000" imgH="1143000" progId="Equation.AxMath">
                  <p:embed/>
                </p:oleObj>
              </mc:Choice>
              <mc:Fallback>
                <p:oleObj name="AxMath" r:id="rId10" imgW="1143000" imgH="1143000" progId="Equation.AxMath">
                  <p:embed/>
                  <p:pic>
                    <p:nvPicPr>
                      <p:cNvPr id="0" name="对象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81145" y="4561723"/>
                        <a:ext cx="3460993" cy="877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8325485" y="2481580"/>
          <a:ext cx="245999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08785" imgH="430530" progId="Equation.DSMT4">
                  <p:embed/>
                </p:oleObj>
              </mc:Choice>
              <mc:Fallback>
                <p:oleObj r:id="rId12" imgW="1708785" imgH="43053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25485" y="2481580"/>
                        <a:ext cx="245999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081010" y="785495"/>
            <a:ext cx="315785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only harmonics near carrier frequencies and its integer multiples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292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51462" y="4977722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5041" y="3228974"/>
            <a:ext cx="205028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461" y="5373367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defRPr/>
            </a:pPr>
            <a:endParaRPr kumimoji="1" lang="en-US" altLang="zh-CN" sz="4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15" y="617855"/>
            <a:ext cx="8312785" cy="5603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8782685" y="2132965"/>
            <a:ext cx="310388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The carrier wave frequency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is 20kHz and the fundamental frequency is 50Hz</a:t>
            </a: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The number of main harmonics is</a:t>
            </a:r>
            <a:r>
              <a:rPr lang="en-US" altLang="zh-CN" b="1">
                <a:latin typeface="Times New Roman" panose="02020603050405020304"/>
                <a:ea typeface="宋体" panose="02010600030101010101" pitchFamily="2" charset="-122"/>
              </a:rPr>
              <a:t> 400, 800, 1200, etc.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49095" y="622077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1-8 : Spectrum of u</a:t>
            </a:r>
            <a:r>
              <a:rPr lang="en-US" altLang="zh-CN" sz="1600" baseline="-25000">
                <a:latin typeface="Times New Roman" panose="02020603050405020304"/>
                <a:ea typeface="Times New Roman" panose="02020603050405020304"/>
              </a:rPr>
              <a:t>UN</a:t>
            </a:r>
            <a:r>
              <a:rPr lang="en-US" altLang="zh-CN" sz="1600" baseline="-25000">
                <a:latin typeface="Times New Roman" panose="02020603050405020304"/>
                <a:ea typeface="等线" panose="02010600030101010101" charset="-122"/>
              </a:rPr>
              <a:t> 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(</a:t>
            </a:r>
            <a:r>
              <a:rPr lang="en-US" altLang="zh-CN" sz="1600">
                <a:latin typeface="Times New Roman" panose="02020603050405020304"/>
                <a:ea typeface="等线" panose="02010600030101010101" charset="-122"/>
              </a:rPr>
              <a:t>α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=1)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292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51462" y="4977722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5041" y="3228974"/>
            <a:ext cx="205028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461" y="5373367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defRPr/>
            </a:pPr>
            <a:endParaRPr kumimoji="1" lang="en-US" altLang="zh-CN" sz="4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" y="309245"/>
            <a:ext cx="4629150" cy="2615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690" y="299085"/>
            <a:ext cx="4978400" cy="2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95" y="3230245"/>
            <a:ext cx="4628515" cy="271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1690" y="3281045"/>
            <a:ext cx="4978400" cy="2664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2614295" y="5998845"/>
            <a:ext cx="13068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/>
                <a:ea typeface="等线" panose="02010600030101010101" charset="-122"/>
              </a:rPr>
              <a:t> (c): </a:t>
            </a:r>
            <a:r>
              <a:rPr lang="en-US" altLang="zh-CN" sz="1600">
                <a:latin typeface="Times New Roman" panose="02020603050405020304"/>
                <a:ea typeface="等线" panose="02010600030101010101" charset="-122"/>
              </a:rPr>
              <a:t>α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=0.3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819390" y="5999480"/>
            <a:ext cx="13068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/>
                <a:ea typeface="等线" panose="02010600030101010101" charset="-122"/>
              </a:rPr>
              <a:t> (d): </a:t>
            </a:r>
            <a:r>
              <a:rPr lang="en-US" altLang="zh-CN" sz="1600">
                <a:latin typeface="Times New Roman" panose="02020603050405020304"/>
                <a:ea typeface="等线" panose="02010600030101010101" charset="-122"/>
              </a:rPr>
              <a:t>α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=0.1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44445" y="2926080"/>
            <a:ext cx="13068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/>
                <a:ea typeface="等线" panose="02010600030101010101" charset="-122"/>
              </a:rPr>
              <a:t> (a): </a:t>
            </a:r>
            <a:r>
              <a:rPr lang="en-US" altLang="zh-CN" sz="1600">
                <a:latin typeface="Times New Roman" panose="02020603050405020304"/>
                <a:ea typeface="等线" panose="02010600030101010101" charset="-122"/>
              </a:rPr>
              <a:t>α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=0.8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737475" y="2934335"/>
            <a:ext cx="130683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/>
                </a:solidFill>
                <a:uFillTx/>
                <a:latin typeface="Times New Roman" panose="02020603050405020304"/>
                <a:ea typeface="等线" panose="02010600030101010101" charset="-122"/>
              </a:rPr>
              <a:t> (b): </a:t>
            </a:r>
            <a:r>
              <a:rPr lang="en-US" altLang="zh-CN" sz="1600">
                <a:latin typeface="Times New Roman" panose="02020603050405020304"/>
                <a:ea typeface="等线" panose="02010600030101010101" charset="-122"/>
              </a:rPr>
              <a:t>α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=0.5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21990" y="631285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1-9 : Spectrum of u</a:t>
            </a:r>
            <a:r>
              <a:rPr lang="en-US" altLang="zh-CN" sz="1600" baseline="-25000">
                <a:latin typeface="Times New Roman" panose="02020603050405020304"/>
                <a:ea typeface="Times New Roman" panose="02020603050405020304"/>
              </a:rPr>
              <a:t>UN</a:t>
            </a:r>
            <a:r>
              <a:rPr lang="en-US" altLang="zh-CN" sz="1600" baseline="-25000">
                <a:latin typeface="Times New Roman" panose="02020603050405020304"/>
                <a:ea typeface="等线" panose="02010600030101010101" charset="-122"/>
              </a:rPr>
              <a:t> 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0" y="304292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51462" y="4977722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5041" y="3228974"/>
            <a:ext cx="205028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1461" y="5373367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defRPr/>
            </a:pPr>
            <a:endParaRPr kumimoji="1" lang="en-US" altLang="zh-CN" sz="4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" y="935355"/>
            <a:ext cx="6958330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7392035" y="2355850"/>
            <a:ext cx="390334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of the modulation system, the harmonic content of the output voltage decreases, so the modulation depth should be as close to 1 as possible.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534795" y="568483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1-9 : Spectrum of u</a:t>
            </a:r>
            <a:r>
              <a:rPr lang="en-US" altLang="zh-CN" sz="1600" baseline="-25000">
                <a:latin typeface="Times New Roman" panose="02020603050405020304"/>
                <a:ea typeface="Times New Roman" panose="02020603050405020304"/>
              </a:rPr>
              <a:t>UN</a:t>
            </a:r>
            <a:r>
              <a:rPr lang="en-US" altLang="zh-CN" sz="1600" baseline="-25000">
                <a:latin typeface="Times New Roman" panose="02020603050405020304"/>
                <a:ea typeface="等线" panose="02010600030101010101" charset="-122"/>
              </a:rPr>
              <a:t> </a:t>
            </a: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359535" y="1997710"/>
            <a:ext cx="9472930" cy="22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Topic2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Single-Phase </a:t>
            </a: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PWM Full-Bridge VSC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66203" y="1615757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CONTENTS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80695" y="2841469"/>
            <a:ext cx="873456" cy="983311"/>
            <a:chOff x="3617295" y="2841979"/>
            <a:chExt cx="873456" cy="983311"/>
          </a:xfrm>
        </p:grpSpPr>
        <p:sp>
          <p:nvSpPr>
            <p:cNvPr id="34" name="文本框 33"/>
            <p:cNvSpPr txBox="1"/>
            <p:nvPr/>
          </p:nvSpPr>
          <p:spPr>
            <a:xfrm>
              <a:off x="3618648" y="2841979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01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17295" y="3517513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07815" y="2762250"/>
            <a:ext cx="2531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80695" y="3959569"/>
            <a:ext cx="873456" cy="983311"/>
            <a:chOff x="3617295" y="4144244"/>
            <a:chExt cx="873456" cy="983311"/>
          </a:xfrm>
        </p:grpSpPr>
        <p:sp>
          <p:nvSpPr>
            <p:cNvPr id="32" name="文本框 31"/>
            <p:cNvSpPr txBox="1"/>
            <p:nvPr/>
          </p:nvSpPr>
          <p:spPr>
            <a:xfrm>
              <a:off x="3644296" y="4144244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03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17295" y="4819778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889590" y="395956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9318536" y="1491689"/>
            <a:ext cx="2485695" cy="772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81305" y="2794610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rPr>
              <a:t>02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1815" y="3517003"/>
            <a:ext cx="8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</a:t>
            </a:r>
            <a:endParaRPr kumimoji="1" lang="zh-CN" altLang="en-US" sz="1400" b="0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7815" y="4034938"/>
            <a:ext cx="253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Results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21485" y="2759240"/>
            <a:ext cx="253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Calculation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5804" y="2515845"/>
            <a:ext cx="54720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01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6289" y="3226928"/>
            <a:ext cx="78594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topic2, Slide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topic2</a:t>
            </a:r>
          </a:p>
        </p:txBody>
      </p:sp>
      <p:sp>
        <p:nvSpPr>
          <p:cNvPr id="15" name="矩形 14"/>
          <p:cNvSpPr/>
          <p:nvPr/>
        </p:nvSpPr>
        <p:spPr>
          <a:xfrm>
            <a:off x="3954868" y="391818"/>
            <a:ext cx="428226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of Work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65686" y="1951804"/>
            <a:ext cx="78594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Liu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Ziyuan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topic1, Slide of topic1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5639" y="4434559"/>
            <a:ext cx="785941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Chenyao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Analysis of the result, Theoretical calculations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4"/>
            <a:ext cx="82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Triangular-Wave Natural Sampling</a:t>
            </a: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73994" y="538989"/>
          <a:ext cx="3705860" cy="548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宋体" panose="02010600030101010101" pitchFamily="2" charset="-122"/>
                          <a:sym typeface="+mn-ea"/>
                        </a:rPr>
                        <a:t> </a:t>
                      </a: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Vac (RMS)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220V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4mH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3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Vdc</a:t>
                      </a:r>
                      <a:endParaRPr lang="en-US" altLang="zh-CN" sz="18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540V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 pitchFamily="18" charset="0"/>
                          <a:sym typeface="+mn-ea"/>
                        </a:rPr>
                        <a:t>fline</a:t>
                      </a:r>
                      <a:endParaRPr lang="en-US" altLang="zh-CN" sz="1800" b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50Hz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/>
                          <a:cs typeface="Times New Roman" panose="02020603050405020304" pitchFamily="18" charset="0"/>
                          <a:sym typeface="+mn-ea"/>
                        </a:rPr>
                        <a:t>fs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20kHz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(RMS)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pPr algn="ctr"/>
                      <a:r>
                        <a:rPr lang="el-GR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φ(</a:t>
                      </a:r>
                      <a:r>
                        <a:rPr lang="en-US" altLang="zh-C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v,i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0.1ohm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55357" y="6277154"/>
            <a:ext cx="5529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Figure 2-1 : Single phase SPWM VSC with Modulation Method</a:t>
            </a:r>
          </a:p>
        </p:txBody>
      </p:sp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4" y="892477"/>
            <a:ext cx="7128434" cy="51739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3"/>
            <a:ext cx="82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Current Hysteretic Control</a:t>
            </a: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3370207"/>
              </p:ext>
            </p:extLst>
          </p:nvPr>
        </p:nvGraphicFramePr>
        <p:xfrm>
          <a:off x="8173994" y="538989"/>
          <a:ext cx="3705860" cy="423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3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宋体" panose="02010600030101010101" pitchFamily="2" charset="-122"/>
                          <a:sym typeface="+mn-ea"/>
                        </a:rPr>
                        <a:t> </a:t>
                      </a: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Vac (RMS)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220V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6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4mH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3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Vdc</a:t>
                      </a:r>
                      <a:endParaRPr lang="en-US" altLang="zh-CN" sz="18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540V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 pitchFamily="18" charset="0"/>
                          <a:sym typeface="+mn-ea"/>
                        </a:rPr>
                        <a:t>fline</a:t>
                      </a:r>
                      <a:endParaRPr lang="en-US" altLang="zh-CN" sz="1800" b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50Hz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(RMS)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923">
                <a:tc>
                  <a:txBody>
                    <a:bodyPr/>
                    <a:lstStyle/>
                    <a:p>
                      <a:pPr algn="ctr"/>
                      <a:r>
                        <a:rPr lang="el-GR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φ(</a:t>
                      </a:r>
                      <a:r>
                        <a:rPr lang="en-US" altLang="zh-C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v,i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72034" y="6273225"/>
            <a:ext cx="5384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Figure 2-2 : Single phase VSC with </a:t>
            </a:r>
            <a:r>
              <a:rPr kumimoji="1"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Current Hysteretic Control</a:t>
            </a:r>
            <a:endParaRPr kumimoji="1"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3" name="图片 2" descr="图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1" y="836739"/>
            <a:ext cx="7254141" cy="53265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3"/>
            <a:ext cx="82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Current Hysteretic Control</a:t>
            </a: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4151357"/>
              </p:ext>
            </p:extLst>
          </p:nvPr>
        </p:nvGraphicFramePr>
        <p:xfrm>
          <a:off x="8235778" y="577254"/>
          <a:ext cx="3705860" cy="4632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0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宋体" panose="02010600030101010101" pitchFamily="2" charset="-122"/>
                          <a:sym typeface="+mn-ea"/>
                        </a:rPr>
                        <a:t> </a:t>
                      </a: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Vac (RMS)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220V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4mH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Vdc</a:t>
                      </a:r>
                      <a:endParaRPr lang="en-US" altLang="zh-CN" sz="18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540V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>
                          <a:latin typeface="Times New Roman" panose="02020603050405020304"/>
                          <a:ea typeface="Times New Roman" panose="02020603050405020304"/>
                          <a:cs typeface="Times New Roman" panose="02020603050405020304" pitchFamily="18" charset="0"/>
                          <a:sym typeface="+mn-ea"/>
                        </a:rPr>
                        <a:t>fline</a:t>
                      </a:r>
                      <a:endParaRPr lang="en-US" altLang="zh-CN" sz="1800" b="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50Hz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8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(RMS)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863">
                <a:tc>
                  <a:txBody>
                    <a:bodyPr/>
                    <a:lstStyle/>
                    <a:p>
                      <a:pPr algn="ctr"/>
                      <a:r>
                        <a:rPr lang="el-GR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φ(</a:t>
                      </a:r>
                      <a:r>
                        <a:rPr lang="en-US" altLang="zh-C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v,i</a:t>
                      </a:r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14558" y="6450197"/>
            <a:ext cx="5384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Figure 2-4: Parameter of Relay in the control circuit</a:t>
            </a:r>
            <a:endParaRPr kumimoji="1"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4" name="图片 3" descr="图表, 箱线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8" y="3389076"/>
            <a:ext cx="1353370" cy="1213930"/>
          </a:xfrm>
          <a:prstGeom prst="rect">
            <a:avLst/>
          </a:prstGeom>
        </p:spPr>
      </p:pic>
      <p:pic>
        <p:nvPicPr>
          <p:cNvPr id="5" name="图片 4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295" y="3517053"/>
            <a:ext cx="4103516" cy="2933801"/>
          </a:xfrm>
          <a:prstGeom prst="rect">
            <a:avLst/>
          </a:prstGeom>
        </p:spPr>
      </p:pic>
      <p:pic>
        <p:nvPicPr>
          <p:cNvPr id="7" name="图片 6" descr="图示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38" y="4824593"/>
            <a:ext cx="3122459" cy="1917991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73363" y="3966491"/>
          <a:ext cx="1921059" cy="43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1555" imgH="227330" progId="Equation.AxMath">
                  <p:embed/>
                </p:oleObj>
              </mc:Choice>
              <mc:Fallback>
                <p:oleObj name="AxMath" r:id="rId6" imgW="1011555" imgH="227330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363" y="3966491"/>
                        <a:ext cx="1921059" cy="434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9537" y="732696"/>
            <a:ext cx="4249836" cy="24230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92" y="1506534"/>
            <a:ext cx="3473462" cy="12875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261083" y="3128351"/>
            <a:ext cx="5384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Figure 2-3: Parameter of Commanding Signal</a:t>
            </a:r>
            <a:endParaRPr kumimoji="1"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0085" y="2099361"/>
            <a:ext cx="547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Calculation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02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9F27C-12DC-A6BB-4DE7-41694919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SO_Shape">
            <a:extLst>
              <a:ext uri="{FF2B5EF4-FFF2-40B4-BE49-F238E27FC236}">
                <a16:creationId xmlns:a16="http://schemas.microsoft.com/office/drawing/2014/main" id="{7BB430EF-E4D0-8AC7-08F1-873510AFAF8D}"/>
              </a:ext>
            </a:extLst>
          </p:cNvPr>
          <p:cNvSpPr/>
          <p:nvPr/>
        </p:nvSpPr>
        <p:spPr bwMode="auto">
          <a:xfrm>
            <a:off x="8620776" y="6195060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203456-815A-3933-0B84-7579BC505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1D0FBA-15B9-9CCC-6C9F-ECBA666E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13" y="402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9522EC6-056C-21B5-3ACD-32290433C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9269" y="3965815"/>
          <a:ext cx="1664621" cy="38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84341" imgH="274471" progId="Equation.AxMath">
                  <p:embed/>
                </p:oleObj>
              </mc:Choice>
              <mc:Fallback>
                <p:oleObj name="AxMath" r:id="rId2" imgW="1184341" imgH="274471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9522EC6-056C-21B5-3ACD-32290433C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269" y="3965815"/>
                        <a:ext cx="1664621" cy="384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8C0AEC-4B5C-D30A-226B-A90385CAB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9268" y="4350647"/>
          <a:ext cx="1664622" cy="38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179164" imgH="274584" progId="Equation.AxMath">
                  <p:embed/>
                </p:oleObj>
              </mc:Choice>
              <mc:Fallback>
                <p:oleObj name="AxMath" r:id="rId4" imgW="1179164" imgH="274584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8C0AEC-4B5C-D30A-226B-A90385CAB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268" y="4350647"/>
                        <a:ext cx="1664622" cy="384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BD58F91-DF10-1ABC-9469-454FC5314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4364" y="4683066"/>
          <a:ext cx="2881010" cy="425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0706" imgH="274584" progId="Equation.AxMath">
                  <p:embed/>
                </p:oleObj>
              </mc:Choice>
              <mc:Fallback>
                <p:oleObj name="AxMath" r:id="rId6" imgW="1850706" imgH="274584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BD58F91-DF10-1ABC-9469-454FC5314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364" y="4683066"/>
                        <a:ext cx="2881010" cy="425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0D1655E-473F-22E2-F924-606D6DE2DA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0236" y="5172861"/>
          <a:ext cx="2133488" cy="365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95384" imgH="274584" progId="Equation.AxMath">
                  <p:embed/>
                </p:oleObj>
              </mc:Choice>
              <mc:Fallback>
                <p:oleObj name="AxMath" r:id="rId8" imgW="1595384" imgH="274584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0D1655E-473F-22E2-F924-606D6DE2DA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236" y="5172861"/>
                        <a:ext cx="2133488" cy="3654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1B3261B-0144-83AC-EC21-A3EDE0D35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490" y="5620741"/>
          <a:ext cx="5244981" cy="40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532320" imgH="274320" progId="Equation.AxMath">
                  <p:embed/>
                </p:oleObj>
              </mc:Choice>
              <mc:Fallback>
                <p:oleObj name="AxMath" r:id="rId10" imgW="3532320" imgH="27432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1B3261B-0144-83AC-EC21-A3EDE0D35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490" y="5620741"/>
                        <a:ext cx="5244981" cy="405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7E89517-CE23-E0FE-6C1F-5B63497F3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905" y="6079830"/>
          <a:ext cx="2105741" cy="58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2776" imgH="452857" progId="Equation.AxMath">
                  <p:embed/>
                </p:oleObj>
              </mc:Choice>
              <mc:Fallback>
                <p:oleObj name="AxMath" r:id="rId12" imgW="1632776" imgH="452857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B7E89517-CE23-E0FE-6C1F-5B63497F3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905" y="6079830"/>
                        <a:ext cx="2105741" cy="589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AF540FF2-3323-7A85-AAC3-4C0A02AF3B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692" y="1164650"/>
            <a:ext cx="4477031" cy="43281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0EF1DB4-0087-269A-ED71-D2E85283063F}"/>
              </a:ext>
            </a:extLst>
          </p:cNvPr>
          <p:cNvSpPr txBox="1"/>
          <p:nvPr/>
        </p:nvSpPr>
        <p:spPr>
          <a:xfrm>
            <a:off x="55842" y="5516661"/>
            <a:ext cx="5384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Figure 2-5: Spectrum of SPWM Wave </a:t>
            </a:r>
            <a:r>
              <a:rPr lang="en-US" altLang="zh-CN" sz="1600" dirty="0" err="1">
                <a:latin typeface="Times New Roman" panose="02020603050405020304"/>
                <a:ea typeface="Times New Roman" panose="02020603050405020304"/>
              </a:rPr>
              <a:t>Uab</a:t>
            </a: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 </a:t>
            </a:r>
            <a:endParaRPr kumimoji="1" lang="zh-CN" altLang="en-US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DAD285-6E47-B505-A614-CB9F82E6A8F0}"/>
              </a:ext>
            </a:extLst>
          </p:cNvPr>
          <p:cNvSpPr txBox="1"/>
          <p:nvPr/>
        </p:nvSpPr>
        <p:spPr>
          <a:xfrm>
            <a:off x="0" y="215823"/>
            <a:ext cx="82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Calculation</a:t>
            </a: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46BFF-0729-671F-8A2E-28972FBAB7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3319" y="603441"/>
            <a:ext cx="5624917" cy="32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6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41"/>
    </mc:Choice>
    <mc:Fallback xmlns="">
      <p:transition spd="slow" advTm="8644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10085" y="2099361"/>
            <a:ext cx="547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Results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</a:t>
            </a:r>
            <a:r>
              <a:rPr kumimoji="1" lang="en-US" altLang="zh-CN" sz="5400" b="1" dirty="0"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2513" y="402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513" y="9689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322985" y="37712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0" name="图片 9" descr="图表, 折线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8" y="3786150"/>
            <a:ext cx="8643218" cy="2570200"/>
          </a:xfrm>
          <a:prstGeom prst="rect">
            <a:avLst/>
          </a:prstGeom>
        </p:spPr>
      </p:pic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655629" y="2645496"/>
          <a:ext cx="2022193" cy="56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638935" imgH="452755" progId="Equation.AxMath">
                  <p:embed/>
                </p:oleObj>
              </mc:Choice>
              <mc:Fallback>
                <p:oleObj name="AxMath" r:id="rId3" imgW="1638935" imgH="452755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5629" y="2645496"/>
                        <a:ext cx="2022193" cy="564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27050" y="4173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273937" y="3301683"/>
          <a:ext cx="2785576" cy="52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2219960" imgH="417195" progId="Equation.AxMath">
                  <p:embed/>
                </p:oleObj>
              </mc:Choice>
              <mc:Fallback>
                <p:oleObj name="AxMath" r:id="rId5" imgW="2219960" imgH="417195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3937" y="3301683"/>
                        <a:ext cx="2785576" cy="525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215824"/>
            <a:ext cx="82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Triangular-Wave Natural Sampling</a:t>
            </a: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287" y="925214"/>
            <a:ext cx="8790829" cy="24915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2513" y="4024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2513" y="9689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2513" y="16197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32513" y="2333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3868" y="30477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1322985" y="37712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27050" y="4173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3" descr="图表, 折线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9" y="950665"/>
            <a:ext cx="8360913" cy="1996681"/>
          </a:xfrm>
          <a:prstGeom prst="rect">
            <a:avLst/>
          </a:prstGeom>
        </p:spPr>
      </p:pic>
      <p:pic>
        <p:nvPicPr>
          <p:cNvPr id="7" name="图片 6" descr="图表, 折线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66" y="3086020"/>
            <a:ext cx="8282872" cy="3139478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693875" y="2452136"/>
          <a:ext cx="1791956" cy="50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23695" imgH="452755" progId="Equation.AxMath">
                  <p:embed/>
                </p:oleObj>
              </mc:Choice>
              <mc:Fallback>
                <p:oleObj name="AxMath" r:id="rId4" imgW="1623695" imgH="452755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3875" y="2452136"/>
                        <a:ext cx="1791956" cy="505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856096" y="5679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9322067" y="3312547"/>
          <a:ext cx="2844492" cy="49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97760" imgH="417195" progId="Equation.AxMath">
                  <p:embed/>
                </p:oleObj>
              </mc:Choice>
              <mc:Fallback>
                <p:oleObj name="AxMath" r:id="rId6" imgW="2397760" imgH="417195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2067" y="3312547"/>
                        <a:ext cx="2844492" cy="496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0" y="215824"/>
            <a:ext cx="8235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Current Hysteretic Control</a:t>
            </a: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22901" y="2367870"/>
            <a:ext cx="805090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359535" y="1560830"/>
            <a:ext cx="947293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T</a:t>
            </a: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hree-phase bridge  PWM inverter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66203" y="1615757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CONTENTS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80695" y="2841469"/>
            <a:ext cx="873456" cy="983311"/>
            <a:chOff x="3617295" y="2841979"/>
            <a:chExt cx="873456" cy="983311"/>
          </a:xfrm>
        </p:grpSpPr>
        <p:sp>
          <p:nvSpPr>
            <p:cNvPr id="34" name="文本框 33"/>
            <p:cNvSpPr txBox="1"/>
            <p:nvPr/>
          </p:nvSpPr>
          <p:spPr>
            <a:xfrm>
              <a:off x="3618648" y="2841979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01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17295" y="3517513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07815" y="2762250"/>
            <a:ext cx="2531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880695" y="3959569"/>
            <a:ext cx="873456" cy="983311"/>
            <a:chOff x="3617295" y="4144244"/>
            <a:chExt cx="873456" cy="983311"/>
          </a:xfrm>
        </p:grpSpPr>
        <p:sp>
          <p:nvSpPr>
            <p:cNvPr id="32" name="文本框 31"/>
            <p:cNvSpPr txBox="1"/>
            <p:nvPr/>
          </p:nvSpPr>
          <p:spPr>
            <a:xfrm>
              <a:off x="3644296" y="4144244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03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17295" y="4819778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234045" y="2689225"/>
            <a:ext cx="3542030" cy="1427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Principle</a:t>
            </a:r>
          </a:p>
          <a:p>
            <a:pPr>
              <a:defRPr/>
            </a:pP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89590" y="395956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9318536" y="1491689"/>
            <a:ext cx="2485695" cy="7721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14845" y="2867453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rPr>
              <a:t>02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5862" y="3508936"/>
            <a:ext cx="8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</a:t>
            </a:r>
            <a:endParaRPr kumimoji="1" lang="zh-CN" altLang="en-US" sz="1400" b="0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7815" y="4116705"/>
            <a:ext cx="2531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Harmonic analysis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55804" y="2515845"/>
            <a:ext cx="54720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01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4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78165" y="1177925"/>
          <a:ext cx="3705860" cy="458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宋体" panose="02010600030101010101" pitchFamily="2" charset="-122"/>
                          <a:sym typeface="+mn-ea"/>
                        </a:rPr>
                        <a:t> </a:t>
                      </a: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DC side voltage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900V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Modulation wave frequency </a:t>
                      </a:r>
                      <a:r>
                        <a:rPr lang="en-US" altLang="zh-CN" sz="1800" b="1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fm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50Hz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Switching frequency </a:t>
                      </a:r>
                      <a:r>
                        <a:rPr lang="en-US" altLang="zh-CN" sz="1800" b="1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fs</a:t>
                      </a:r>
                      <a:endParaRPr lang="en-US" altLang="zh-CN" sz="18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20kHz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Load resistance </a:t>
                      </a:r>
                      <a:r>
                        <a:rPr lang="en-US" altLang="zh-CN" sz="1800" b="1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R</a:t>
                      </a:r>
                      <a:endParaRPr lang="en-US" altLang="zh-CN" sz="18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10</a:t>
                      </a:r>
                      <a:r>
                        <a:rPr lang="en-US" altLang="zh-CN" sz="1800">
                          <a:latin typeface="Times New Roman" panose="02020603050405020304"/>
                          <a:ea typeface="宋体" panose="02010600030101010101" pitchFamily="2" charset="-122"/>
                          <a:sym typeface="+mn-ea"/>
                        </a:rPr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load inductance </a:t>
                      </a:r>
                      <a:r>
                        <a:rPr lang="en-US" altLang="zh-CN" sz="1800" b="1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L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3mH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1177925"/>
            <a:ext cx="7687310" cy="5080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6195" y="625824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1-1 : Three phase PWM inverter simulation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86237" y="2570894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6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2646680"/>
            <a:ext cx="4006850" cy="311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rcRect t="38979"/>
          <a:stretch>
            <a:fillRect/>
          </a:stretch>
        </p:blipFill>
        <p:spPr>
          <a:xfrm>
            <a:off x="5986145" y="2571115"/>
            <a:ext cx="4245610" cy="31210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rcRect t="13798" b="12473"/>
          <a:stretch>
            <a:fillRect/>
          </a:stretch>
        </p:blipFill>
        <p:spPr>
          <a:xfrm>
            <a:off x="1897380" y="1550670"/>
            <a:ext cx="1309370" cy="10960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2235" y="215824"/>
            <a:ext cx="547206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Parameters setting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780" y="1466850"/>
            <a:ext cx="1607820" cy="102108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29235" y="1006475"/>
            <a:ext cx="575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Carrier wave(triangle wave)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18785" y="1006475"/>
            <a:ext cx="5756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Modulation wave(sine wave)</a:t>
            </a:r>
          </a:p>
        </p:txBody>
      </p:sp>
      <p:sp>
        <p:nvSpPr>
          <p:cNvPr id="26" name="矩形 25"/>
          <p:cNvSpPr/>
          <p:nvPr/>
        </p:nvSpPr>
        <p:spPr>
          <a:xfrm>
            <a:off x="1303020" y="4198620"/>
            <a:ext cx="391160" cy="2692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075680" y="3294380"/>
            <a:ext cx="391160" cy="2692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726565" y="4491990"/>
            <a:ext cx="537845" cy="1402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612890" y="3409315"/>
            <a:ext cx="533400" cy="2566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59485" y="5894070"/>
            <a:ext cx="316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change the switch frequency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02375" y="5894070"/>
            <a:ext cx="316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change the modulation depth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175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02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75588" y="2329705"/>
            <a:ext cx="535753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Circuit operating principle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2745" y="1868805"/>
            <a:ext cx="322262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In order to get clearly analysis and observation:</a:t>
            </a: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The carrier frequency was reduced to 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4</a:t>
            </a: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00Hz</a:t>
            </a:r>
            <a:endParaRPr lang="en-US" altLang="zh-CN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6815" y="5975350"/>
            <a:ext cx="55378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Figure 1-2 :U-phase modulation , carrier and PWM waveforms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" y="1560830"/>
            <a:ext cx="6924040" cy="43580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94005" y="240030"/>
            <a:ext cx="58026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36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Modulation, carrier and PWM waveforms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992745" y="3720465"/>
            <a:ext cx="32219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800">
                <a:latin typeface="Times New Roman" panose="02020603050405020304"/>
                <a:ea typeface="宋体" panose="02010600030101010101" pitchFamily="2" charset="-122"/>
              </a:rPr>
              <a:t>The working timing of the other two phases is consistent with U, and the phases are staggered by 120 degrees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16.05,&quot;left&quot;:0,&quot;top&quot;:23.55,&quot;width&quot;:96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1339</Words>
  <Application>Microsoft Office PowerPoint</Application>
  <PresentationFormat>宽屏</PresentationFormat>
  <Paragraphs>204</Paragraphs>
  <Slides>28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Times New Roman</vt:lpstr>
      <vt:lpstr>1_Office 主题​​</vt:lpstr>
      <vt:lpstr>2_Office 主题​​</vt:lpstr>
      <vt:lpstr>Equation.AxMath</vt:lpstr>
      <vt:lpstr>Equation.DSMT4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</dc:creator>
  <cp:lastModifiedBy>hqgg</cp:lastModifiedBy>
  <cp:revision>47</cp:revision>
  <dcterms:created xsi:type="dcterms:W3CDTF">2022-08-18T05:52:00Z</dcterms:created>
  <dcterms:modified xsi:type="dcterms:W3CDTF">2024-12-13T04:31:41Z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ED772BE32C324FE79587F66E3CB083D0_12</vt:lpwstr>
  </property>
  <property fmtid="{D5CDD505-2E9C-101B-9397-08002B2CF9AE}" pid="3" name="KSOProductBuildVer">
    <vt:lpwstr>2052-12.1.0.18276</vt:lpwstr>
  </property>
</Properties>
</file>