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40"/>
  </p:notesMasterIdLst>
  <p:handoutMasterIdLst>
    <p:handoutMasterId r:id="rId41"/>
  </p:handoutMasterIdLst>
  <p:sldIdLst>
    <p:sldId id="257" r:id="rId2"/>
    <p:sldId id="2422" r:id="rId3"/>
    <p:sldId id="2413" r:id="rId4"/>
    <p:sldId id="2414" r:id="rId5"/>
    <p:sldId id="2417" r:id="rId6"/>
    <p:sldId id="2423" r:id="rId7"/>
    <p:sldId id="2425" r:id="rId8"/>
    <p:sldId id="2452" r:id="rId9"/>
    <p:sldId id="2443" r:id="rId10"/>
    <p:sldId id="2444" r:id="rId11"/>
    <p:sldId id="2454" r:id="rId12"/>
    <p:sldId id="2445" r:id="rId13"/>
    <p:sldId id="2455" r:id="rId14"/>
    <p:sldId id="2446" r:id="rId15"/>
    <p:sldId id="2431" r:id="rId16"/>
    <p:sldId id="2456" r:id="rId17"/>
    <p:sldId id="2457" r:id="rId18"/>
    <p:sldId id="2432" r:id="rId19"/>
    <p:sldId id="2458" r:id="rId20"/>
    <p:sldId id="2459" r:id="rId21"/>
    <p:sldId id="2461" r:id="rId22"/>
    <p:sldId id="2460" r:id="rId23"/>
    <p:sldId id="2462" r:id="rId24"/>
    <p:sldId id="2512" r:id="rId25"/>
    <p:sldId id="2463" r:id="rId26"/>
    <p:sldId id="2464" r:id="rId27"/>
    <p:sldId id="2511" r:id="rId28"/>
    <p:sldId id="2510" r:id="rId29"/>
    <p:sldId id="2471" r:id="rId30"/>
    <p:sldId id="2501" r:id="rId31"/>
    <p:sldId id="2472" r:id="rId32"/>
    <p:sldId id="2502" r:id="rId33"/>
    <p:sldId id="2503" r:id="rId34"/>
    <p:sldId id="2498" r:id="rId35"/>
    <p:sldId id="2500" r:id="rId36"/>
    <p:sldId id="2499" r:id="rId37"/>
    <p:sldId id="2509" r:id="rId38"/>
    <p:sldId id="2415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3"/>
    <a:srgbClr val="FFFFFF"/>
    <a:srgbClr val="9EA19D"/>
    <a:srgbClr val="BBBDBA"/>
    <a:srgbClr val="D6D8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31" autoAdjust="0"/>
    <p:restoredTop sz="94660"/>
  </p:normalViewPr>
  <p:slideViewPr>
    <p:cSldViewPr snapToGrid="0">
      <p:cViewPr varScale="1">
        <p:scale>
          <a:sx n="70" d="100"/>
          <a:sy n="70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C844BEE-6869-4C99-BD32-37F067924A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482AA4-B999-4F78-800B-A781F2BE2C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D6E54-6DBE-49C5-AFAF-9E8AF91D68D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89010B-72CF-4099-A6A1-8B8C2E89A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3193A0-881D-46D2-B6E1-7F19781F6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02128-9AD7-41A2-96AC-A9A76C870B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084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33BE8-20AE-440B-A4C2-F136CF561B06}" type="datetimeFigureOut">
              <a:rPr lang="zh-CN" altLang="en-US" smtClean="0"/>
              <a:t>2024/11/8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7399F-A169-4551-B903-8D59CCBB8E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906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circuit diagram</a:t>
            </a:r>
          </a:p>
          <a:p>
            <a:r>
              <a:rPr lang="en-US" altLang="zh-CN"/>
              <a:t>trigger signal of thyristor</a:t>
            </a:r>
          </a:p>
          <a:p>
            <a:r>
              <a:rPr lang="en-US" altLang="zh-CN"/>
              <a:t>The natural commutation point of the three-phase fully controlled bridge is set to 30 degree, and the delay angel α is 40 degree. VT1 conducts from 70 to130.VT2 conducts from 130 to 250.</a:t>
            </a:r>
          </a:p>
        </p:txBody>
      </p:sp>
    </p:spTree>
    <p:extLst>
      <p:ext uri="{BB962C8B-B14F-4D97-AF65-F5344CB8AC3E}">
        <p14:creationId xmlns:p14="http://schemas.microsoft.com/office/powerpoint/2010/main" val="1089062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the voltage waveform of load      the current wavefuorm of load</a:t>
            </a:r>
          </a:p>
          <a:p>
            <a:r>
              <a:rPr lang="en-US" altLang="zh-CN"/>
              <a:t>1)The thyristor will produce a voltage drop when it is turned on, which causes the analog value to be lower than the theoretical calculation value.</a:t>
            </a:r>
          </a:p>
          <a:p>
            <a:r>
              <a:rPr lang="en-US" altLang="zh-CN"/>
              <a:t>2)The inductance value is defined as infinite in theoretical calculation while is a finite value in simulation.</a:t>
            </a:r>
          </a:p>
          <a:p>
            <a:r>
              <a:rPr lang="en-US" altLang="zh-CN"/>
              <a:t>3)The theoretical calculation is actually a approximate calculation, for example, </a:t>
            </a:r>
            <a:r>
              <a:rPr lang="zh-CN" altLang="en-US"/>
              <a:t>根号</a:t>
            </a:r>
            <a:r>
              <a:rPr lang="en-US" altLang="zh-CN"/>
              <a:t>6 ≈2.34，which have a influence on the results.</a:t>
            </a:r>
          </a:p>
          <a:p>
            <a:r>
              <a:rPr lang="en-US" altLang="zh-CN"/>
              <a:t>4)Essentially, MATLAB simulation calculation is Calculation of discrete points , which is also a approximate calculation.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添加设计方向、设计独特性、</a:t>
            </a:r>
            <a:r>
              <a:rPr lang="en-US" altLang="zh-CN" dirty="0"/>
              <a:t>n</a:t>
            </a:r>
            <a:r>
              <a:rPr lang="zh-CN" altLang="en-US" dirty="0"/>
              <a:t>应用要扩充；建设内容要扩充；李处建议：</a:t>
            </a:r>
            <a:r>
              <a:rPr lang="en-US" altLang="zh-CN" dirty="0"/>
              <a:t>1</a:t>
            </a:r>
            <a:r>
              <a:rPr lang="zh-CN" altLang="en-US" dirty="0"/>
              <a:t>、个人身份介绍，我是陕西高等教育大数据中心主任</a:t>
            </a:r>
            <a:r>
              <a:rPr lang="en-US" altLang="zh-CN" dirty="0"/>
              <a:t>**</a:t>
            </a:r>
            <a:r>
              <a:rPr lang="zh-CN" altLang="en-US" dirty="0"/>
              <a:t>，我代表教育厅汇报。。。设计情况</a:t>
            </a:r>
            <a:r>
              <a:rPr lang="en-US" altLang="zh-CN" dirty="0"/>
              <a:t> 2</a:t>
            </a:r>
            <a:r>
              <a:rPr lang="zh-CN" altLang="en-US" dirty="0"/>
              <a:t>、简单介绍书</a:t>
            </a:r>
            <a:r>
              <a:rPr lang="en-US" altLang="zh-CN" dirty="0"/>
              <a:t> </a:t>
            </a:r>
            <a:r>
              <a:rPr lang="zh-CN" altLang="en-US" dirty="0"/>
              <a:t>，很多做了拉页处理，大事记可以放到</a:t>
            </a:r>
            <a:r>
              <a:rPr lang="en-US" altLang="zh-CN" dirty="0"/>
              <a:t>ppt</a:t>
            </a:r>
            <a:r>
              <a:rPr lang="zh-CN" altLang="en-US" dirty="0"/>
              <a:t>，在省政务大数据局支持和指导下，投入多少人多少天完成项目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4A88EC2-5957-4950-8456-38B75BC63498}"/>
              </a:ext>
            </a:extLst>
          </p:cNvPr>
          <p:cNvSpPr/>
          <p:nvPr userDrawn="1"/>
        </p:nvSpPr>
        <p:spPr>
          <a:xfrm>
            <a:off x="-1" y="1388879"/>
            <a:ext cx="11736730" cy="3532008"/>
          </a:xfrm>
          <a:prstGeom prst="rect">
            <a:avLst/>
          </a:prstGeom>
          <a:blipFill dpi="0" rotWithShape="1">
            <a:blip r:embed="rId2"/>
            <a:srcRect/>
            <a:stretch>
              <a:fillRect t="-29000" r="244" b="-6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8ACBF05-9A87-42D5-BE83-5D38A2CED62A}"/>
              </a:ext>
            </a:extLst>
          </p:cNvPr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CE8C5C3-A8BF-4189-8103-0AF59BA5E933}"/>
              </a:ext>
            </a:extLst>
          </p:cNvPr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BC1C24-3FC1-483A-B933-7D9E2C5A0132}"/>
              </a:ext>
            </a:extLst>
          </p:cNvPr>
          <p:cNvSpPr/>
          <p:nvPr userDrawn="1"/>
        </p:nvSpPr>
        <p:spPr>
          <a:xfrm>
            <a:off x="-2" y="1415395"/>
            <a:ext cx="12192001" cy="3532008"/>
          </a:xfrm>
          <a:prstGeom prst="rect">
            <a:avLst/>
          </a:prstGeom>
          <a:solidFill>
            <a:schemeClr val="accent1">
              <a:lumMod val="50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ACA11A4-23AB-4309-917A-B70BB6CF8AA7}"/>
              </a:ext>
            </a:extLst>
          </p:cNvPr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1E27BF8-B717-488B-8719-8CE669F540C5}"/>
              </a:ext>
            </a:extLst>
          </p:cNvPr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9A8387-2B46-4CD4-A7CA-382DFA80D6EA}"/>
              </a:ext>
            </a:extLst>
          </p:cNvPr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96ADCBD4-D41F-9AB6-F62F-B6DA3F11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90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FB44F6-F11C-4C06-A46A-CA4F0B1072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2" b="14146"/>
          <a:stretch/>
        </p:blipFill>
        <p:spPr>
          <a:xfrm>
            <a:off x="-1" y="1388879"/>
            <a:ext cx="12192000" cy="3548529"/>
          </a:xfrm>
          <a:prstGeom prst="rect">
            <a:avLst/>
          </a:prstGeom>
        </p:spPr>
      </p:pic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8ACBF05-9A87-42D5-BE83-5D38A2CED62A}"/>
              </a:ext>
            </a:extLst>
          </p:cNvPr>
          <p:cNvSpPr/>
          <p:nvPr userDrawn="1"/>
        </p:nvSpPr>
        <p:spPr>
          <a:xfrm>
            <a:off x="6096000" y="947890"/>
            <a:ext cx="1085850" cy="440989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CE8C5C3-A8BF-4189-8103-0AF59BA5E933}"/>
              </a:ext>
            </a:extLst>
          </p:cNvPr>
          <p:cNvSpPr/>
          <p:nvPr userDrawn="1"/>
        </p:nvSpPr>
        <p:spPr>
          <a:xfrm rot="10800000">
            <a:off x="525916" y="4937408"/>
            <a:ext cx="1745948" cy="70381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BC1C24-3FC1-483A-B933-7D9E2C5A0132}"/>
              </a:ext>
            </a:extLst>
          </p:cNvPr>
          <p:cNvSpPr/>
          <p:nvPr userDrawn="1"/>
        </p:nvSpPr>
        <p:spPr>
          <a:xfrm>
            <a:off x="0" y="1388879"/>
            <a:ext cx="12192000" cy="3572373"/>
          </a:xfrm>
          <a:prstGeom prst="rect">
            <a:avLst/>
          </a:prstGeom>
          <a:solidFill>
            <a:schemeClr val="accent1">
              <a:lumMod val="50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ACA11A4-23AB-4309-917A-B70BB6CF8AA7}"/>
              </a:ext>
            </a:extLst>
          </p:cNvPr>
          <p:cNvSpPr/>
          <p:nvPr userDrawn="1"/>
        </p:nvSpPr>
        <p:spPr>
          <a:xfrm rot="10800000">
            <a:off x="6638924" y="947892"/>
            <a:ext cx="5553075" cy="4494712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19A8387-2B46-4CD4-A7CA-382DFA80D6EA}"/>
              </a:ext>
            </a:extLst>
          </p:cNvPr>
          <p:cNvSpPr/>
          <p:nvPr userDrawn="1"/>
        </p:nvSpPr>
        <p:spPr>
          <a:xfrm>
            <a:off x="9652000" y="947890"/>
            <a:ext cx="2406650" cy="2750350"/>
          </a:xfrm>
          <a:prstGeom prst="rect">
            <a:avLst/>
          </a:prstGeom>
          <a:blipFill dpi="0" rotWithShape="1">
            <a:blip r:embed="rId3">
              <a:alphaModFix amt="12000"/>
            </a:blip>
            <a:srcRect/>
            <a:stretch>
              <a:fillRect t="-2021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1E27BF8-B717-488B-8719-8CE669F540C5}"/>
              </a:ext>
            </a:extLst>
          </p:cNvPr>
          <p:cNvSpPr/>
          <p:nvPr userDrawn="1"/>
        </p:nvSpPr>
        <p:spPr>
          <a:xfrm rot="5400000">
            <a:off x="-430314" y="4916211"/>
            <a:ext cx="2278792" cy="1418164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0963404F-8F99-5373-49DC-DDE84A618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845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FD187-0AA4-4032-9BC7-0C1AC583F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27AE839A-B742-BEDD-794D-C35CB2BD3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18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F58C5A2-C0BA-4747-A9AA-14309195F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5B3CBA-869D-4D66-ADF8-8DCE8BDC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0AA6986-C6D5-44DF-A6AE-D6D1E57737EC}"/>
              </a:ext>
            </a:extLst>
          </p:cNvPr>
          <p:cNvSpPr/>
          <p:nvPr userDrawn="1"/>
        </p:nvSpPr>
        <p:spPr>
          <a:xfrm>
            <a:off x="2831389" y="1894823"/>
            <a:ext cx="1436898" cy="579230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B8F8D69-6D93-44B8-A5E3-6E747C0F28DC}"/>
              </a:ext>
            </a:extLst>
          </p:cNvPr>
          <p:cNvSpPr/>
          <p:nvPr userDrawn="1"/>
        </p:nvSpPr>
        <p:spPr>
          <a:xfrm>
            <a:off x="0" y="2366091"/>
            <a:ext cx="12192000" cy="32234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5FDCA154-3563-46ED-AA4F-067547D927D9}"/>
              </a:ext>
            </a:extLst>
          </p:cNvPr>
          <p:cNvSpPr/>
          <p:nvPr userDrawn="1"/>
        </p:nvSpPr>
        <p:spPr>
          <a:xfrm rot="5400000">
            <a:off x="-1079517" y="123290"/>
            <a:ext cx="5716731" cy="355770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FD557D58-C19D-8E56-6C8E-4751B2E196A6}"/>
              </a:ext>
            </a:extLst>
          </p:cNvPr>
          <p:cNvSpPr txBox="1">
            <a:spLocks/>
          </p:cNvSpPr>
          <p:nvPr userDrawn="1"/>
        </p:nvSpPr>
        <p:spPr>
          <a:xfrm>
            <a:off x="8768977" y="6413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C26092-43B2-49A3-BAA8-CABB7CA970CC}" type="slidenum">
              <a:rPr lang="zh-CN" altLang="en-US" sz="3200" b="1" smtClean="0"/>
              <a:pPr/>
              <a:t>‹#›</a:t>
            </a:fld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0190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9F56BA3-8F89-4D0E-A329-187B80B5C404}"/>
              </a:ext>
            </a:extLst>
          </p:cNvPr>
          <p:cNvSpPr/>
          <p:nvPr userDrawn="1"/>
        </p:nvSpPr>
        <p:spPr>
          <a:xfrm>
            <a:off x="3291840" y="-15240"/>
            <a:ext cx="5516880" cy="20781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0DF9FC1E-CBAE-80DE-355C-9120F26F8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10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0683A265-22EE-4749-ABB3-B478368ACA73}"/>
              </a:ext>
            </a:extLst>
          </p:cNvPr>
          <p:cNvGrpSpPr/>
          <p:nvPr userDrawn="1"/>
        </p:nvGrpSpPr>
        <p:grpSpPr>
          <a:xfrm>
            <a:off x="684000" y="504000"/>
            <a:ext cx="559894" cy="336828"/>
            <a:chOff x="4712677" y="2817356"/>
            <a:chExt cx="976555" cy="422031"/>
          </a:xfrm>
          <a:gradFill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</a:gradFill>
        </p:grpSpPr>
        <p:sp>
          <p:nvSpPr>
            <p:cNvPr id="10" name="箭头: V 形 9">
              <a:extLst>
                <a:ext uri="{FF2B5EF4-FFF2-40B4-BE49-F238E27FC236}">
                  <a16:creationId xmlns:a16="http://schemas.microsoft.com/office/drawing/2014/main" id="{892C8F74-B478-496A-B9BE-FDE3610A7E28}"/>
                </a:ext>
              </a:extLst>
            </p:cNvPr>
            <p:cNvSpPr/>
            <p:nvPr userDrawn="1"/>
          </p:nvSpPr>
          <p:spPr>
            <a:xfrm>
              <a:off x="4712677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箭头: V 形 10">
              <a:extLst>
                <a:ext uri="{FF2B5EF4-FFF2-40B4-BE49-F238E27FC236}">
                  <a16:creationId xmlns:a16="http://schemas.microsoft.com/office/drawing/2014/main" id="{7F316C9E-E5D0-4FA4-BCCA-14190F451990}"/>
                </a:ext>
              </a:extLst>
            </p:cNvPr>
            <p:cNvSpPr/>
            <p:nvPr userDrawn="1"/>
          </p:nvSpPr>
          <p:spPr>
            <a:xfrm>
              <a:off x="5169699" y="2817356"/>
              <a:ext cx="519533" cy="422031"/>
            </a:xfrm>
            <a:prstGeom prst="chevron">
              <a:avLst>
                <a:gd name="adj" fmla="val 405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8D34FDB7-628F-406E-B178-287F21F40ADE}"/>
              </a:ext>
            </a:extLst>
          </p:cNvPr>
          <p:cNvSpPr/>
          <p:nvPr userDrawn="1"/>
        </p:nvSpPr>
        <p:spPr>
          <a:xfrm>
            <a:off x="561361" y="1057347"/>
            <a:ext cx="10770253" cy="3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19814" tIns="59907" rIns="119814" bIns="59907" spcCol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AE88CEBD-4B55-6C58-A0F5-F566FD0E3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22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85C36D49-FAA7-4CB3-ABC2-8574E618D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26092-43B2-49A3-BAA8-CABB7CA97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  <p:sldLayoutId id="2147483666" r:id="rId3"/>
    <p:sldLayoutId id="2147483663" r:id="rId4"/>
    <p:sldLayoutId id="2147483664" r:id="rId5"/>
    <p:sldLayoutId id="214748366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wmf"/><Relationship Id="rId11" Type="http://schemas.openxmlformats.org/officeDocument/2006/relationships/image" Target="../media/image28.e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4.wmf"/><Relationship Id="rId9" Type="http://schemas.openxmlformats.org/officeDocument/2006/relationships/image" Target="../media/image27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33.e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w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19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54.jpeg"/><Relationship Id="rId5" Type="http://schemas.openxmlformats.org/officeDocument/2006/relationships/image" Target="../media/image53.jpeg"/><Relationship Id="rId4" Type="http://schemas.openxmlformats.org/officeDocument/2006/relationships/image" Target="../media/image52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58.jpeg"/><Relationship Id="rId4" Type="http://schemas.openxmlformats.org/officeDocument/2006/relationships/image" Target="../media/image5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10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jpeg"/><Relationship Id="rId7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6.png"/><Relationship Id="rId5" Type="http://schemas.openxmlformats.org/officeDocument/2006/relationships/image" Target="../media/image14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e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7.e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921247" y="1560680"/>
            <a:ext cx="10410087" cy="3319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Topic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1: </a:t>
            </a:r>
            <a:r>
              <a:rPr lang="en-US" altLang="zh-CN" sz="60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Series connection of two single-phase full-bridge VSIs</a:t>
            </a:r>
            <a:endParaRPr lang="zh-CN" altLang="en-US" sz="60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85289962-F066-4DFF-BE6F-55B34DCD5DD4}"/>
              </a:ext>
            </a:extLst>
          </p:cNvPr>
          <p:cNvSpPr/>
          <p:nvPr/>
        </p:nvSpPr>
        <p:spPr>
          <a:xfrm>
            <a:off x="3498479" y="5331947"/>
            <a:ext cx="2436952" cy="38672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FBF"/>
              </a:gs>
              <a:gs pos="100000">
                <a:srgbClr val="003B8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A1794D-056D-440E-B8DC-8B0CEA5247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/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06DA100-5F1C-1B0A-0C0D-B66E09E6FDE6}"/>
              </a:ext>
            </a:extLst>
          </p:cNvPr>
          <p:cNvSpPr txBox="1"/>
          <p:nvPr/>
        </p:nvSpPr>
        <p:spPr>
          <a:xfrm>
            <a:off x="3307710" y="5138708"/>
            <a:ext cx="2818581" cy="57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Class3 _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Group 2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656665-D521-2D5A-31A8-9A5F22456964}"/>
              </a:ext>
            </a:extLst>
          </p:cNvPr>
          <p:cNvSpPr txBox="1"/>
          <p:nvPr/>
        </p:nvSpPr>
        <p:spPr>
          <a:xfrm>
            <a:off x="5773813" y="4976991"/>
            <a:ext cx="4153136" cy="16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endParaRPr lang="en-US" altLang="zh-CN" sz="24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Mengtang</a:t>
            </a: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Yunyu</a:t>
            </a:r>
            <a:endParaRPr lang="en-US" altLang="zh-CN" sz="24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Liu </a:t>
            </a:r>
            <a:r>
              <a:rPr lang="en-US" altLang="zh-CN" sz="2400" b="1" dirty="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Ziyuan</a:t>
            </a:r>
            <a:endParaRPr lang="en-US" altLang="zh-CN" sz="24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350" y="356870"/>
            <a:ext cx="576318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Sequence Waveform (θ=180°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0755609"/>
              </p:ext>
            </p:extLst>
          </p:nvPr>
        </p:nvGraphicFramePr>
        <p:xfrm>
          <a:off x="1506070" y="4895356"/>
          <a:ext cx="8780929" cy="185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147"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Conducting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68"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0°~180°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180°~360°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49665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B6285A98-2433-4939-DEB3-BC36BC2C9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33" y="855777"/>
            <a:ext cx="6627905" cy="3860968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AF5E5AD-6F3D-DF5B-8707-4DC9864996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43767"/>
              </p:ext>
            </p:extLst>
          </p:nvPr>
        </p:nvGraphicFramePr>
        <p:xfrm>
          <a:off x="8665882" y="1139337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942084978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3703922074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154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374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14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38103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0216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85433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6E0D93EF-39AF-BE5E-29A2-1E825C2BEB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2370790"/>
              </p:ext>
            </p:extLst>
          </p:nvPr>
        </p:nvGraphicFramePr>
        <p:xfrm>
          <a:off x="9461511" y="3076824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6296" imgH="256592" progId="Equation.AxMath">
                  <p:embed/>
                </p:oleObj>
              </mc:Choice>
              <mc:Fallback>
                <p:oleObj name="AxMath" r:id="rId5" imgW="126296" imgH="256592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3B1B56F9-A06C-9CFE-024D-319E50BBFE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1511" y="3076824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A540354-D6DD-0FC2-8EA5-6352B47938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329009"/>
              </p:ext>
            </p:extLst>
          </p:nvPr>
        </p:nvGraphicFramePr>
        <p:xfrm>
          <a:off x="9461511" y="3645840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3040" imgH="190080" progId="Equation.AxMath">
                  <p:embed/>
                </p:oleObj>
              </mc:Choice>
              <mc:Fallback>
                <p:oleObj name="AxMath" r:id="rId7" imgW="113040" imgH="1900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CDB451C-F47F-B74B-F9BF-39549D1FF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61511" y="3645840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9419D2-59D3-4D93-3622-825AE3806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800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33350" y="356870"/>
            <a:ext cx="576318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Output Voltage (θ=180°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506070" y="4895356"/>
          <a:ext cx="8780929" cy="1852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2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3147"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Conducting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V4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168"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0°~180°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1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180°~360°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0" algn="ctr" fontAlgn="auto">
                        <a:buNone/>
                      </a:pPr>
                      <a:r>
                        <a:rPr lang="en-US" altLang="zh-CN" dirty="0"/>
                        <a:t>off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496654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77B55504-B0CF-93D0-FF72-D9F7ACAFF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046" y="930929"/>
            <a:ext cx="5396270" cy="3809999"/>
          </a:xfrm>
          <a:prstGeom prst="rect">
            <a:avLst/>
          </a:prstGeom>
        </p:spPr>
      </p:pic>
      <p:sp>
        <p:nvSpPr>
          <p:cNvPr id="6" name="灯片编号占位符 1">
            <a:extLst>
              <a:ext uri="{FF2B5EF4-FFF2-40B4-BE49-F238E27FC236}">
                <a16:creationId xmlns:a16="http://schemas.microsoft.com/office/drawing/2014/main" id="{026421B2-8A75-A25A-E029-79514C5B2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71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07309" y="256018"/>
            <a:ext cx="8681197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Relationship between I/O Voltage</a:t>
            </a:r>
            <a:endParaRPr lang="en-US" altLang="zh-CN" sz="4000" b="1" dirty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2B15FC-6953-01DA-4F26-D66D0B5E0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077" y="1351075"/>
            <a:ext cx="4532046" cy="3620622"/>
          </a:xfrm>
          <a:prstGeom prst="rect">
            <a:avLst/>
          </a:prstGeom>
        </p:spPr>
      </p:pic>
      <p:pic>
        <p:nvPicPr>
          <p:cNvPr id="10" name="图片 9" descr="图示, 示意图&#10;&#10;描述已自动生成">
            <a:extLst>
              <a:ext uri="{FF2B5EF4-FFF2-40B4-BE49-F238E27FC236}">
                <a16:creationId xmlns:a16="http://schemas.microsoft.com/office/drawing/2014/main" id="{93506826-161E-8733-22A3-F4116BA3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56" y="1727947"/>
            <a:ext cx="4588753" cy="30779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508E018-FE7A-9470-004C-19EB9D0FC9D2}"/>
              </a:ext>
            </a:extLst>
          </p:cNvPr>
          <p:cNvSpPr txBox="1"/>
          <p:nvPr/>
        </p:nvSpPr>
        <p:spPr>
          <a:xfrm>
            <a:off x="1592971" y="4826553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Voltage of four switching devices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05ADD8-FF77-9920-BDEC-32463154485F}"/>
              </a:ext>
            </a:extLst>
          </p:cNvPr>
          <p:cNvSpPr txBox="1"/>
          <p:nvPr/>
        </p:nvSpPr>
        <p:spPr>
          <a:xfrm>
            <a:off x="7478246" y="4883350"/>
            <a:ext cx="6094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Voltage Waveform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783A6262-97D8-4CC7-A142-49EE8D83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FCF74-6E8A-4814-B272-BFEA6060C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EFAF069-13F5-B60E-85E3-4F94F706C484}"/>
              </a:ext>
            </a:extLst>
          </p:cNvPr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42EC483-07AC-F878-8BAF-48CDA7DE42E0}"/>
              </a:ext>
            </a:extLst>
          </p:cNvPr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B0DFE-5315-1069-C576-30E577AC942B}"/>
              </a:ext>
            </a:extLst>
          </p:cNvPr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D5F9E5B-D159-DEA1-CD8F-7910E93580B3}"/>
              </a:ext>
            </a:extLst>
          </p:cNvPr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7900591-CF26-3F3F-022A-A4D39D26D189}"/>
              </a:ext>
            </a:extLst>
          </p:cNvPr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19A2C07-E68E-BD2E-E4C8-AF7E17ED5A4C}"/>
              </a:ext>
            </a:extLst>
          </p:cNvPr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9569ABC-F0F4-C48E-BB6B-3AF46C357B8A}"/>
              </a:ext>
            </a:extLst>
          </p:cNvPr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03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233340-7C0E-1ABA-C2D6-668B370A3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/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56279E-5CB7-B4BE-0BCB-BBB4D8C11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C53A5FE-3C34-D7C9-E356-449A68BC4631}"/>
              </a:ext>
            </a:extLst>
          </p:cNvPr>
          <p:cNvSpPr txBox="1"/>
          <p:nvPr/>
        </p:nvSpPr>
        <p:spPr>
          <a:xfrm>
            <a:off x="4524503" y="2295003"/>
            <a:ext cx="666709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Principle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Multiple Single-phase VSIs</a:t>
            </a:r>
            <a:endParaRPr kumimoji="1" lang="zh-CN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5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2207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042920"/>
            <a:ext cx="12192000" cy="3810000"/>
          </a:xfrm>
          <a:prstGeom prst="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851462" y="4977722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b="1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5450" y="5741670"/>
            <a:ext cx="11525250" cy="11112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9546664-D27E-6033-B5E2-B2B636AF03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9881767"/>
              </p:ext>
            </p:extLst>
          </p:nvPr>
        </p:nvGraphicFramePr>
        <p:xfrm>
          <a:off x="6188075" y="453954"/>
          <a:ext cx="5344568" cy="1065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04195" imgH="402956" progId="Equation.AxMath">
                  <p:embed/>
                </p:oleObj>
              </mc:Choice>
              <mc:Fallback>
                <p:oleObj r:id="rId3" imgW="2004195" imgH="402956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453954"/>
                        <a:ext cx="5344568" cy="10655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46F187E6-BC41-BDF4-72F1-0622CA8B6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5041" y="3228974"/>
            <a:ext cx="2050281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3560A70-1C12-D048-3196-C3549BF6A1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577475"/>
              </p:ext>
            </p:extLst>
          </p:nvPr>
        </p:nvGraphicFramePr>
        <p:xfrm>
          <a:off x="6188075" y="1771560"/>
          <a:ext cx="5409851" cy="91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73887" imgH="402956" progId="Equation.AxMath">
                  <p:embed/>
                </p:oleObj>
              </mc:Choice>
              <mc:Fallback>
                <p:oleObj r:id="rId5" imgW="2373887" imgH="402956" progId="Equation.AxMath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1771560"/>
                        <a:ext cx="5409851" cy="9112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3949C0D4-E969-CED2-CCD2-FC67BD37A5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04" y="1201198"/>
            <a:ext cx="3913611" cy="238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43E95BEC-0ACE-3D85-A732-DA55BB381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812790B1-FF98-00C5-321A-ECCD2FEFFB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2237"/>
              </p:ext>
            </p:extLst>
          </p:nvPr>
        </p:nvGraphicFramePr>
        <p:xfrm>
          <a:off x="3443660" y="3590360"/>
          <a:ext cx="8507040" cy="103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93729" imgH="402789" progId="Equation.AxMath">
                  <p:embed/>
                </p:oleObj>
              </mc:Choice>
              <mc:Fallback>
                <p:oleObj r:id="rId8" imgW="3293729" imgH="402789" progId="Equation.AxMath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660" y="3590360"/>
                        <a:ext cx="8507040" cy="1034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8">
            <a:extLst>
              <a:ext uri="{FF2B5EF4-FFF2-40B4-BE49-F238E27FC236}">
                <a16:creationId xmlns:a16="http://schemas.microsoft.com/office/drawing/2014/main" id="{FBDD0A48-8ABC-FD8D-544A-0C1B8FDC8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AFFE82D8-377A-2B05-4922-DE72775D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EF61BA-1635-3BB4-ACA5-04FB0C763381}"/>
              </a:ext>
            </a:extLst>
          </p:cNvPr>
          <p:cNvSpPr/>
          <p:nvPr/>
        </p:nvSpPr>
        <p:spPr>
          <a:xfrm>
            <a:off x="187390" y="316437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defRPr/>
            </a:pPr>
            <a:r>
              <a:rPr kumimoji="1" lang="en-US" altLang="zh-CN" sz="4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Principle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234420-E9C3-3BD3-C7F2-01F0F162380A}"/>
              </a:ext>
            </a:extLst>
          </p:cNvPr>
          <p:cNvSpPr/>
          <p:nvPr/>
        </p:nvSpPr>
        <p:spPr>
          <a:xfrm>
            <a:off x="3851461" y="5373367"/>
            <a:ext cx="3968115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defRPr/>
            </a:pPr>
            <a:endParaRPr kumimoji="1" lang="en-US" altLang="zh-CN" sz="4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31979C9-923E-4E60-D718-DCFBF9128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561"/>
              </p:ext>
            </p:extLst>
          </p:nvPr>
        </p:nvGraphicFramePr>
        <p:xfrm>
          <a:off x="3630387" y="4798413"/>
          <a:ext cx="2868086" cy="60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82587" imgH="480624" progId="Equation.AxMath">
                  <p:embed/>
                </p:oleObj>
              </mc:Choice>
              <mc:Fallback>
                <p:oleObj name="AxMath" r:id="rId10" imgW="2282587" imgH="480624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0387" y="4798413"/>
                        <a:ext cx="2868086" cy="6043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79B74B4C-AD41-58B9-193D-182005E644C7}"/>
              </a:ext>
            </a:extLst>
          </p:cNvPr>
          <p:cNvSpPr/>
          <p:nvPr/>
        </p:nvSpPr>
        <p:spPr>
          <a:xfrm>
            <a:off x="2709675" y="4897787"/>
            <a:ext cx="4240960" cy="758825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defRPr/>
            </a:pPr>
            <a:r>
              <a:rPr kumimoji="1" lang="en-US" altLang="zh-CN" sz="20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                                                 , nth harmonic component will be eliminated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61C6A0-D093-CDAC-3BB0-F84EC0CFFE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FCF74-6E8A-4814-B272-BFEA6060C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DEFAF069-13F5-B60E-85E3-4F94F706C484}"/>
              </a:ext>
            </a:extLst>
          </p:cNvPr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942EC483-07AC-F878-8BAF-48CDA7DE42E0}"/>
              </a:ext>
            </a:extLst>
          </p:cNvPr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FB0DFE-5315-1069-C576-30E577AC942B}"/>
              </a:ext>
            </a:extLst>
          </p:cNvPr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4D5F9E5B-D159-DEA1-CD8F-7910E93580B3}"/>
              </a:ext>
            </a:extLst>
          </p:cNvPr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C7900591-CF26-3F3F-022A-A4D39D26D189}"/>
              </a:ext>
            </a:extLst>
          </p:cNvPr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19A2C07-E68E-BD2E-E4C8-AF7E17ED5A4C}"/>
              </a:ext>
            </a:extLst>
          </p:cNvPr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A9569ABC-F0F4-C48E-BB6B-3AF46C357B8A}"/>
              </a:ext>
            </a:extLst>
          </p:cNvPr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04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2233340-7C0E-1ABA-C2D6-668B370A3B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/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56279E-5CB7-B4BE-0BCB-BBB4D8C11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9D0770-B8FE-E251-8D4A-1BA709DF42EE}"/>
              </a:ext>
            </a:extLst>
          </p:cNvPr>
          <p:cNvSpPr txBox="1"/>
          <p:nvPr/>
        </p:nvSpPr>
        <p:spPr>
          <a:xfrm>
            <a:off x="4569528" y="2155601"/>
            <a:ext cx="72055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Phase-shifting Angle φ</a:t>
            </a:r>
            <a:endParaRPr kumimoji="1" lang="zh-CN" altLang="en-US" sz="5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148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F6F6042-E415-1389-CAC2-6D11FD1E677C}"/>
              </a:ext>
            </a:extLst>
          </p:cNvPr>
          <p:cNvSpPr txBox="1"/>
          <p:nvPr/>
        </p:nvSpPr>
        <p:spPr>
          <a:xfrm>
            <a:off x="316005" y="269612"/>
            <a:ext cx="77522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undamental component of output voltage</a:t>
            </a:r>
          </a:p>
          <a:p>
            <a:pPr>
              <a:defRPr/>
            </a:pP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(RMS value) </a:t>
            </a:r>
            <a:endParaRPr lang="zh-CN" altLang="zh-CN" sz="32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2FFEFE2-A5FE-0E11-05DB-933238609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43" y="1231153"/>
            <a:ext cx="7369191" cy="552524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25A45AA-057B-3849-9838-9E3AC82397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40391" y="3878728"/>
            <a:ext cx="151624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9C7327D-B6BA-6818-8DAE-1A832EEF81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64052"/>
              </p:ext>
            </p:extLst>
          </p:nvPr>
        </p:nvGraphicFramePr>
        <p:xfrm>
          <a:off x="8387026" y="5127871"/>
          <a:ext cx="3039986" cy="10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135156" imgH="376873" progId="Equation.AxMath">
                  <p:embed/>
                </p:oleObj>
              </mc:Choice>
              <mc:Fallback>
                <p:oleObj name="AxMath" r:id="rId3" imgW="1135156" imgH="376873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7026" y="5127871"/>
                        <a:ext cx="3039986" cy="1004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B91564-A9A3-6A12-3765-FDFC259BD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81578"/>
              </p:ext>
            </p:extLst>
          </p:nvPr>
        </p:nvGraphicFramePr>
        <p:xfrm>
          <a:off x="8387026" y="1067619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942084978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3703922074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154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374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14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38103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0216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85433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89196E6-979F-BF7A-A4DC-34104E0773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71656"/>
              </p:ext>
            </p:extLst>
          </p:nvPr>
        </p:nvGraphicFramePr>
        <p:xfrm>
          <a:off x="9192570" y="2977395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6296" imgH="256592" progId="Equation.AxMath">
                  <p:embed/>
                </p:oleObj>
              </mc:Choice>
              <mc:Fallback>
                <p:oleObj name="AxMath" r:id="rId5" imgW="126296" imgH="256592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6E0D93EF-39AF-BE5E-29A2-1E825C2BEB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92570" y="2977395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D24812-F442-FEE1-1B1F-81E09BBA6F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577388"/>
              </p:ext>
            </p:extLst>
          </p:nvPr>
        </p:nvGraphicFramePr>
        <p:xfrm>
          <a:off x="9192570" y="3546411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3040" imgH="190080" progId="Equation.AxMath">
                  <p:embed/>
                </p:oleObj>
              </mc:Choice>
              <mc:Fallback>
                <p:oleObj name="AxMath" r:id="rId7" imgW="11304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CA540354-D6DD-0FC2-8EA5-6352B47938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92570" y="3546411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50D69161-6416-E0FE-701D-06B02151F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647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2461C-71CA-AA4E-6C0B-3E5D8A929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4CE70C1-C80B-46D3-C6F9-E7B9A94C8235}"/>
              </a:ext>
            </a:extLst>
          </p:cNvPr>
          <p:cNvSpPr txBox="1"/>
          <p:nvPr/>
        </p:nvSpPr>
        <p:spPr>
          <a:xfrm>
            <a:off x="316005" y="269612"/>
            <a:ext cx="77522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harmonic component </a:t>
            </a: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output voltage</a:t>
            </a:r>
          </a:p>
          <a:p>
            <a:pPr>
              <a:defRPr/>
            </a:pP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(Amplitude) </a:t>
            </a:r>
            <a:endParaRPr lang="zh-CN" altLang="zh-CN" sz="32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AF1F87-B351-C2E7-1D57-5D8C1B9D38A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040391" y="3878728"/>
            <a:ext cx="151624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F75973B0-CD85-6D3F-0FB8-E2D849E6F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7" y="1335536"/>
            <a:ext cx="6618295" cy="5522464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562A23B-B323-3776-2B8C-1E5314B03B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394481"/>
              </p:ext>
            </p:extLst>
          </p:nvPr>
        </p:nvGraphicFramePr>
        <p:xfrm>
          <a:off x="8667937" y="5250553"/>
          <a:ext cx="2771055" cy="899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452156" imgH="471390" progId="Equation.AxMath">
                  <p:embed/>
                </p:oleObj>
              </mc:Choice>
              <mc:Fallback>
                <p:oleObj name="AxMath" r:id="rId3" imgW="1452156" imgH="47139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67937" y="5250553"/>
                        <a:ext cx="2771055" cy="8994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B37B9B6-1B1D-2B66-E75E-7E9BA126C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16485"/>
              </p:ext>
            </p:extLst>
          </p:nvPr>
        </p:nvGraphicFramePr>
        <p:xfrm>
          <a:off x="8200465" y="1414254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942084978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3703922074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154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374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14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38103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0216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85433"/>
                  </a:ext>
                </a:extLst>
              </a:tr>
            </a:tbl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B765CD5-140E-68AF-77E9-E9C4F7ED9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354695"/>
              </p:ext>
            </p:extLst>
          </p:nvPr>
        </p:nvGraphicFramePr>
        <p:xfrm>
          <a:off x="9006009" y="3324030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6296" imgH="256592" progId="Equation.AxMath">
                  <p:embed/>
                </p:oleObj>
              </mc:Choice>
              <mc:Fallback>
                <p:oleObj name="AxMath" r:id="rId5" imgW="126296" imgH="256592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89196E6-979F-BF7A-A4DC-34104E0773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06009" y="3324030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503F8D7-B036-8CE6-E231-6415AA205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622907"/>
              </p:ext>
            </p:extLst>
          </p:nvPr>
        </p:nvGraphicFramePr>
        <p:xfrm>
          <a:off x="9006009" y="3893046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3040" imgH="190080" progId="Equation.AxMath">
                  <p:embed/>
                </p:oleObj>
              </mc:Choice>
              <mc:Fallback>
                <p:oleObj name="AxMath" r:id="rId7" imgW="113040" imgH="1900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D24812-F442-FEE1-1B1F-81E09BBA6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06009" y="3893046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AD3A2E-1E14-6E39-CB29-6E7F44F7F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26092-43B2-49A3-BAA8-CABB7CA970CC}" type="slidenum">
              <a:rPr lang="zh-CN" altLang="en-US" smtClean="0"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4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8E018-FB6B-6B66-7E45-1D392B300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0EEA3CFB-8B31-787A-1B11-7AE09B138202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3D884069-0247-47AE-AE7B-130BBE15A9CA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034C6B-E202-A25F-D4C4-9D4E13822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60E53E6F-5607-C48E-DA33-F4A40B5C6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947390"/>
              </p:ext>
            </p:extLst>
          </p:nvPr>
        </p:nvGraphicFramePr>
        <p:xfrm>
          <a:off x="8120416" y="5043807"/>
          <a:ext cx="3344109" cy="1086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1181" imgH="471390" progId="Equation.AxMath">
                  <p:embed/>
                </p:oleObj>
              </mc:Choice>
              <mc:Fallback>
                <p:oleObj name="AxMath" r:id="rId2" imgW="1451181" imgH="47139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20416" y="5043807"/>
                        <a:ext cx="3344109" cy="10866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FFAC00D-F428-6731-7F29-B8DD0C0B505A}"/>
              </a:ext>
            </a:extLst>
          </p:cNvPr>
          <p:cNvSpPr txBox="1"/>
          <p:nvPr/>
        </p:nvSpPr>
        <p:spPr>
          <a:xfrm>
            <a:off x="316005" y="269612"/>
            <a:ext cx="77522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5th harmonic component </a:t>
            </a: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output voltage</a:t>
            </a:r>
          </a:p>
          <a:p>
            <a:pPr>
              <a:defRPr/>
            </a:pP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(Amplitude) </a:t>
            </a:r>
            <a:endParaRPr lang="zh-CN" altLang="zh-CN" sz="32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4CCA6E84-6FEA-3D51-0862-696130BA1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27" y="1308847"/>
            <a:ext cx="6686512" cy="5453586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1C01B7E-BE79-AAE6-C5EE-77CFFE544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87676"/>
              </p:ext>
            </p:extLst>
          </p:nvPr>
        </p:nvGraphicFramePr>
        <p:xfrm>
          <a:off x="7938407" y="1113660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942084978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3703922074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154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374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14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38103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0216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85433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742A1A0-48BB-731B-6167-B919967C5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15960"/>
              </p:ext>
            </p:extLst>
          </p:nvPr>
        </p:nvGraphicFramePr>
        <p:xfrm>
          <a:off x="8743951" y="3023436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6296" imgH="256592" progId="Equation.AxMath">
                  <p:embed/>
                </p:oleObj>
              </mc:Choice>
              <mc:Fallback>
                <p:oleObj name="AxMath" r:id="rId5" imgW="126296" imgH="256592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B765CD5-140E-68AF-77E9-E9C4F7ED9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3951" y="3023436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2359024-CEBC-F03B-3F57-D493DB7E0B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685095"/>
              </p:ext>
            </p:extLst>
          </p:nvPr>
        </p:nvGraphicFramePr>
        <p:xfrm>
          <a:off x="8743951" y="3592452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3040" imgH="190080" progId="Equation.AxMath">
                  <p:embed/>
                </p:oleObj>
              </mc:Choice>
              <mc:Fallback>
                <p:oleObj name="AxMath" r:id="rId7" imgW="113040" imgH="19008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503F8D7-B036-8CE6-E231-6415AA205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3951" y="3592452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4261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7C87-3FF3-246F-6269-6AA6C502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C8BA8737-FBD5-9B0F-B0CE-C78E0C800267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D2C81DB3-829F-5A61-937A-C5EF7FBFE055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17B1D4E-BDA4-9903-B1AF-995EA450D0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8E642E-842C-7B84-0332-0B4676AED8EA}"/>
              </a:ext>
            </a:extLst>
          </p:cNvPr>
          <p:cNvSpPr txBox="1"/>
          <p:nvPr/>
        </p:nvSpPr>
        <p:spPr>
          <a:xfrm>
            <a:off x="316005" y="269612"/>
            <a:ext cx="77522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6th harmonic component </a:t>
            </a: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output voltage</a:t>
            </a:r>
          </a:p>
          <a:p>
            <a:pPr>
              <a:defRPr/>
            </a:pP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(Amplitude) </a:t>
            </a:r>
            <a:endParaRPr lang="zh-CN" altLang="zh-CN" sz="32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8313615F-86B6-FFE2-9663-BA367688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5" y="2252830"/>
            <a:ext cx="5457266" cy="460517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69DCA11-D794-4659-9AF5-072A817DD9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26902"/>
              </p:ext>
            </p:extLst>
          </p:nvPr>
        </p:nvGraphicFramePr>
        <p:xfrm>
          <a:off x="3368955" y="927743"/>
          <a:ext cx="8507040" cy="103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93729" imgH="402789" progId="Equation.AxMath">
                  <p:embed/>
                </p:oleObj>
              </mc:Choice>
              <mc:Fallback>
                <p:oleObj r:id="rId3" imgW="3293729" imgH="402789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812790B1-FF98-00C5-321A-ECCD2FEFFB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955" y="927743"/>
                        <a:ext cx="8507040" cy="10346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454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CEB90-AE73-ABB9-BA98-A755131B2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7924C34-0608-E2F4-F3A9-1C1B38A4C342}"/>
              </a:ext>
            </a:extLst>
          </p:cNvPr>
          <p:cNvSpPr/>
          <p:nvPr/>
        </p:nvSpPr>
        <p:spPr>
          <a:xfrm>
            <a:off x="2045639" y="1704198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part1, Slide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CC765C-23A1-A2DA-2154-C761F1C4ADBB}"/>
              </a:ext>
            </a:extLst>
          </p:cNvPr>
          <p:cNvSpPr/>
          <p:nvPr/>
        </p:nvSpPr>
        <p:spPr>
          <a:xfrm>
            <a:off x="3954868" y="391818"/>
            <a:ext cx="428226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of Work</a:t>
            </a: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id="{EC7B74B4-8B8D-B463-69BB-59C1847A6F49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2E1E5683-B275-64BC-75E5-C562DD797968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3EFBF4-C558-1A01-79FE-F51378DA2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447FC3-B087-C754-379B-0439BE207D53}"/>
              </a:ext>
            </a:extLst>
          </p:cNvPr>
          <p:cNvSpPr/>
          <p:nvPr/>
        </p:nvSpPr>
        <p:spPr>
          <a:xfrm>
            <a:off x="2055831" y="3206564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Liu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Ziyuan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part2, Slide of part2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65B17-F20F-14D4-B413-A3EC84D02FBA}"/>
              </a:ext>
            </a:extLst>
          </p:cNvPr>
          <p:cNvSpPr/>
          <p:nvPr/>
        </p:nvSpPr>
        <p:spPr>
          <a:xfrm>
            <a:off x="2045639" y="4711419"/>
            <a:ext cx="785941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Mengtang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Yunyu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Analysis of the result, Theoretical calculations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3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60936-EC7A-F934-B378-0B408C99E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27C3A432-02E9-4D85-ED0F-0C05FA564B81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02F248E1-9FB7-8D39-2658-86117808A57C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871525-81AC-EA49-47FD-63FF59D08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BC6231F-825F-C6A8-E71F-0284F11FC503}"/>
              </a:ext>
            </a:extLst>
          </p:cNvPr>
          <p:cNvSpPr txBox="1"/>
          <p:nvPr/>
        </p:nvSpPr>
        <p:spPr>
          <a:xfrm>
            <a:off x="316005" y="269612"/>
            <a:ext cx="77522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 harmonic component </a:t>
            </a: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output voltage</a:t>
            </a:r>
          </a:p>
          <a:p>
            <a:pPr>
              <a:defRPr/>
            </a:pP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(Amplitude) </a:t>
            </a:r>
            <a:endParaRPr lang="zh-CN" altLang="zh-CN" sz="32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表, 图示&#10;&#10;中度可信度描述已自动生成">
            <a:extLst>
              <a:ext uri="{FF2B5EF4-FFF2-40B4-BE49-F238E27FC236}">
                <a16:creationId xmlns:a16="http://schemas.microsoft.com/office/drawing/2014/main" id="{6CDCD3C4-4B17-F699-A571-25D8B6C3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" y="1410447"/>
            <a:ext cx="6373014" cy="5311028"/>
          </a:xfrm>
          <a:prstGeom prst="rect">
            <a:avLst/>
          </a:prstGeom>
        </p:spPr>
      </p:pic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7F34211-DF9F-FEAA-43D7-3124B777FD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90918"/>
              </p:ext>
            </p:extLst>
          </p:nvPr>
        </p:nvGraphicFramePr>
        <p:xfrm>
          <a:off x="8383835" y="5420457"/>
          <a:ext cx="2557621" cy="83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450206" imgH="471390" progId="Equation.AxMath">
                  <p:embed/>
                </p:oleObj>
              </mc:Choice>
              <mc:Fallback>
                <p:oleObj name="AxMath" r:id="rId3" imgW="1450206" imgH="47139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3835" y="5420457"/>
                        <a:ext cx="2557621" cy="831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B3F2E4D-95AC-DE22-E884-C7B5B2065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918"/>
              </p:ext>
            </p:extLst>
          </p:nvPr>
        </p:nvGraphicFramePr>
        <p:xfrm>
          <a:off x="7827682" y="1410447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942084978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3703922074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154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374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14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38103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0216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85433"/>
                  </a:ext>
                </a:extLst>
              </a:tr>
            </a:tbl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F422B9E-9F85-CDAB-8CAF-F9216B4810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66536"/>
              </p:ext>
            </p:extLst>
          </p:nvPr>
        </p:nvGraphicFramePr>
        <p:xfrm>
          <a:off x="8633226" y="3320223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6296" imgH="256592" progId="Equation.AxMath">
                  <p:embed/>
                </p:oleObj>
              </mc:Choice>
              <mc:Fallback>
                <p:oleObj name="AxMath" r:id="rId5" imgW="126296" imgH="256592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B765CD5-140E-68AF-77E9-E9C4F7ED9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3226" y="3320223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05D5FA3-E56A-C6D5-91E9-6555050480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1670125"/>
              </p:ext>
            </p:extLst>
          </p:nvPr>
        </p:nvGraphicFramePr>
        <p:xfrm>
          <a:off x="8633226" y="3889239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3040" imgH="190080" progId="Equation.AxMath">
                  <p:embed/>
                </p:oleObj>
              </mc:Choice>
              <mc:Fallback>
                <p:oleObj name="AxMath" r:id="rId7" imgW="113040" imgH="19008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503F8D7-B036-8CE6-E231-6415AA205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33226" y="3889239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0458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253DF-08CE-BB4F-5D72-9B64CF26F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F6619FF1-1952-176D-C329-F99F20A13488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91BA76F9-7787-4F63-4CEB-1FC821906AD4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596100-3DEE-109F-5C64-081D57F85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5FD4B1-613C-08B6-1917-8D98D213E694}"/>
              </a:ext>
            </a:extLst>
          </p:cNvPr>
          <p:cNvSpPr txBox="1"/>
          <p:nvPr/>
        </p:nvSpPr>
        <p:spPr>
          <a:xfrm>
            <a:off x="316005" y="269612"/>
            <a:ext cx="77522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9th harmonic component </a:t>
            </a: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output voltage</a:t>
            </a:r>
          </a:p>
          <a:p>
            <a:pPr>
              <a:defRPr/>
            </a:pPr>
            <a:r>
              <a:rPr lang="en-US" altLang="zh-CN" sz="3200" b="1" i="1" kern="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(Amplitude) </a:t>
            </a:r>
            <a:endParaRPr lang="zh-CN" altLang="zh-CN" sz="32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表, 直方图&#10;&#10;描述已自动生成">
            <a:extLst>
              <a:ext uri="{FF2B5EF4-FFF2-40B4-BE49-F238E27FC236}">
                <a16:creationId xmlns:a16="http://schemas.microsoft.com/office/drawing/2014/main" id="{9C0AF7AA-BF84-40F1-6950-8B490AD1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6" y="1302871"/>
            <a:ext cx="6579556" cy="5489767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9D2881-6448-ED4D-AC9E-2DF022B1E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584851"/>
              </p:ext>
            </p:extLst>
          </p:nvPr>
        </p:nvGraphicFramePr>
        <p:xfrm>
          <a:off x="8414870" y="5294940"/>
          <a:ext cx="2589528" cy="84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452156" imgH="471390" progId="Equation.AxMath">
                  <p:embed/>
                </p:oleObj>
              </mc:Choice>
              <mc:Fallback>
                <p:oleObj name="AxMath" r:id="rId3" imgW="1452156" imgH="47139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14870" y="5294940"/>
                        <a:ext cx="2589528" cy="840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3FF42FE-009C-421D-0846-193BF2A48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34830"/>
              </p:ext>
            </p:extLst>
          </p:nvPr>
        </p:nvGraphicFramePr>
        <p:xfrm>
          <a:off x="7883712" y="1496656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942084978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3703922074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154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374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14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38103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0216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85433"/>
                  </a:ext>
                </a:extLst>
              </a:tr>
            </a:tbl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778DB27E-5640-02D9-67C3-E231B8B732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807999"/>
              </p:ext>
            </p:extLst>
          </p:nvPr>
        </p:nvGraphicFramePr>
        <p:xfrm>
          <a:off x="8689256" y="3406432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6296" imgH="256592" progId="Equation.AxMath">
                  <p:embed/>
                </p:oleObj>
              </mc:Choice>
              <mc:Fallback>
                <p:oleObj name="AxMath" r:id="rId5" imgW="126296" imgH="256592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B765CD5-140E-68AF-77E9-E9C4F7ED9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89256" y="3406432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F07EEA3-A97A-6E2A-4B78-F563862DF0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364446"/>
              </p:ext>
            </p:extLst>
          </p:nvPr>
        </p:nvGraphicFramePr>
        <p:xfrm>
          <a:off x="8689256" y="3975448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3040" imgH="190080" progId="Equation.AxMath">
                  <p:embed/>
                </p:oleObj>
              </mc:Choice>
              <mc:Fallback>
                <p:oleObj name="AxMath" r:id="rId7" imgW="113040" imgH="19008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503F8D7-B036-8CE6-E231-6415AA205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89256" y="3975448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703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70713-3E4B-D260-F4F2-D6D4255BD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C5753FD6-7926-76EA-4DB4-D173F1849296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DFC58CBE-4AE6-4CC5-67E3-1198C0864804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EF919A-F78E-48BD-F06E-BAFF865CE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F2354B-4CD8-6713-645D-314BDD54CA84}"/>
              </a:ext>
            </a:extLst>
          </p:cNvPr>
          <p:cNvSpPr txBox="1"/>
          <p:nvPr/>
        </p:nvSpPr>
        <p:spPr>
          <a:xfrm>
            <a:off x="316005" y="269612"/>
            <a:ext cx="7752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3200" b="1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THD of Output Voltage</a:t>
            </a:r>
            <a:endParaRPr lang="zh-CN" altLang="zh-CN" sz="3200" b="1" kern="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 descr="图示, 直方图&#10;&#10;描述已自动生成">
            <a:extLst>
              <a:ext uri="{FF2B5EF4-FFF2-40B4-BE49-F238E27FC236}">
                <a16:creationId xmlns:a16="http://schemas.microsoft.com/office/drawing/2014/main" id="{3D7E4EB4-5AF2-1A58-8987-638F6CEF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9" y="1021275"/>
            <a:ext cx="6563920" cy="5836725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7B6F183D-63F3-951D-2051-FE6BDF09D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67743"/>
              </p:ext>
            </p:extLst>
          </p:nvPr>
        </p:nvGraphicFramePr>
        <p:xfrm>
          <a:off x="7901641" y="1690883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942084978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3703922074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98154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397374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8914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338103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6390216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885433"/>
                  </a:ext>
                </a:extLst>
              </a:tr>
            </a:tbl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D8DE846-52B5-BDA7-17CD-A72D10A25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925674"/>
              </p:ext>
            </p:extLst>
          </p:nvPr>
        </p:nvGraphicFramePr>
        <p:xfrm>
          <a:off x="8707185" y="3600659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126296" imgH="256592" progId="Equation.AxMath">
                  <p:embed/>
                </p:oleObj>
              </mc:Choice>
              <mc:Fallback>
                <p:oleObj name="AxMath" r:id="rId3" imgW="126296" imgH="256592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2B765CD5-140E-68AF-77E9-E9C4F7ED9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07185" y="3600659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7518061-A5B2-71A4-DA52-CFA13B21F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425026"/>
              </p:ext>
            </p:extLst>
          </p:nvPr>
        </p:nvGraphicFramePr>
        <p:xfrm>
          <a:off x="8707185" y="4169675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13040" imgH="190080" progId="Equation.AxMath">
                  <p:embed/>
                </p:oleObj>
              </mc:Choice>
              <mc:Fallback>
                <p:oleObj name="AxMath" r:id="rId5" imgW="113040" imgH="19008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503F8D7-B036-8CE6-E231-6415AA205A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07185" y="4169675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3621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022901" y="2367870"/>
            <a:ext cx="10410087" cy="2306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Part2: Three-Phase Full Bridge Inverter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4"/>
          <p:cNvSpPr/>
          <p:nvPr/>
        </p:nvSpPr>
        <p:spPr>
          <a:xfrm>
            <a:off x="3940175" y="4948555"/>
            <a:ext cx="3406775" cy="633095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06FBF"/>
              </a:gs>
              <a:gs pos="100000">
                <a:srgbClr val="003B8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  <a:latin typeface="Arial" panose="020B0604020202020204" pitchFamily="34" charset="0"/>
              <a:ea typeface="思源黑体 CN Medium" panose="020B06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77660" y="4822478"/>
            <a:ext cx="2818581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2213 Group 2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18740" y="5752465"/>
            <a:ext cx="695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Members:   Liu Ziyuan     Meng Tangyunyu    Wang Xingyi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CEB90-AE73-ABB9-BA98-A755131B2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7924C34-0608-E2F4-F3A9-1C1B38A4C342}"/>
              </a:ext>
            </a:extLst>
          </p:cNvPr>
          <p:cNvSpPr/>
          <p:nvPr/>
        </p:nvSpPr>
        <p:spPr>
          <a:xfrm>
            <a:off x="2045639" y="1704198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Wang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Xingyi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part1, Slide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part1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2CC765C-23A1-A2DA-2154-C761F1C4ADBB}"/>
              </a:ext>
            </a:extLst>
          </p:cNvPr>
          <p:cNvSpPr/>
          <p:nvPr/>
        </p:nvSpPr>
        <p:spPr>
          <a:xfrm>
            <a:off x="3954868" y="391818"/>
            <a:ext cx="4282263" cy="9863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4400" b="1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of Work</a:t>
            </a:r>
          </a:p>
        </p:txBody>
      </p:sp>
      <p:sp>
        <p:nvSpPr>
          <p:cNvPr id="20" name="KSO_Shape">
            <a:extLst>
              <a:ext uri="{FF2B5EF4-FFF2-40B4-BE49-F238E27FC236}">
                <a16:creationId xmlns:a16="http://schemas.microsoft.com/office/drawing/2014/main" id="{EC7B74B4-8B8D-B463-69BB-59C1847A6F49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2E1E5683-B275-64BC-75E5-C562DD797968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3EFBF4-C558-1A01-79FE-F51378DA2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447FC3-B087-C754-379B-0439BE207D53}"/>
              </a:ext>
            </a:extLst>
          </p:cNvPr>
          <p:cNvSpPr/>
          <p:nvPr/>
        </p:nvSpPr>
        <p:spPr>
          <a:xfrm>
            <a:off x="2055831" y="3206564"/>
            <a:ext cx="7859414" cy="579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Liu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Ziyuan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Simulation of part2, Slide of part2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65B17-F20F-14D4-B413-A3EC84D02FBA}"/>
              </a:ext>
            </a:extLst>
          </p:cNvPr>
          <p:cNvSpPr/>
          <p:nvPr/>
        </p:nvSpPr>
        <p:spPr>
          <a:xfrm>
            <a:off x="2045639" y="4711419"/>
            <a:ext cx="7859414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Mengtang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Yunyu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Analysis of the result, Theoretical calculations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310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66203" y="1615757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CONTENTS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006935" y="2828769"/>
            <a:ext cx="873456" cy="983311"/>
            <a:chOff x="3617295" y="2841979"/>
            <a:chExt cx="873456" cy="983311"/>
          </a:xfrm>
        </p:grpSpPr>
        <p:sp>
          <p:nvSpPr>
            <p:cNvPr id="34" name="文本框 33"/>
            <p:cNvSpPr txBox="1"/>
            <p:nvPr/>
          </p:nvSpPr>
          <p:spPr>
            <a:xfrm>
              <a:off x="3618648" y="2841979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01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3617295" y="3517513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907598" y="2872015"/>
            <a:ext cx="38926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81535" y="3959569"/>
            <a:ext cx="873456" cy="983311"/>
            <a:chOff x="3617295" y="4144244"/>
            <a:chExt cx="873456" cy="983311"/>
          </a:xfrm>
        </p:grpSpPr>
        <p:sp>
          <p:nvSpPr>
            <p:cNvPr id="32" name="文本框 31"/>
            <p:cNvSpPr txBox="1"/>
            <p:nvPr/>
          </p:nvSpPr>
          <p:spPr>
            <a:xfrm>
              <a:off x="3644296" y="4144244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03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17295" y="4819778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2880293" y="3958483"/>
            <a:ext cx="4572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harmonics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734968" y="2828134"/>
            <a:ext cx="873456" cy="983311"/>
            <a:chOff x="7656988" y="2841979"/>
            <a:chExt cx="873456" cy="983311"/>
          </a:xfrm>
        </p:grpSpPr>
        <p:sp>
          <p:nvSpPr>
            <p:cNvPr id="30" name="文本框 29"/>
            <p:cNvSpPr txBox="1"/>
            <p:nvPr/>
          </p:nvSpPr>
          <p:spPr>
            <a:xfrm>
              <a:off x="7683989" y="2841979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10600030101010101" charset="-122"/>
                  <a:ea typeface="等线" panose="02010600030101010101" charset="-122"/>
                  <a:cs typeface="+mn-cs"/>
                </a:rPr>
                <a:t>02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10600030101010101" charset="-122"/>
                <a:ea typeface="等线" panose="02010600030101010101" charset="-122"/>
                <a:cs typeface="+mn-cs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7656988" y="3517513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10600030101010101" charset="-122"/>
                  <a:ea typeface="等线" panose="02010600030101010101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608570" y="2760980"/>
            <a:ext cx="44977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Waveforms of current and voltage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889590" y="395956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9318536" y="1491689"/>
            <a:ext cx="2485695" cy="772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8414" y="2168500"/>
            <a:ext cx="5472064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Model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01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824"/>
            <a:ext cx="547206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Three-Phase-Inverter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055" y="993140"/>
            <a:ext cx="8371205" cy="52927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3455" y="1242695"/>
            <a:ext cx="24485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/>
              <a:t>Parameters:</a:t>
            </a:r>
          </a:p>
          <a:p>
            <a:endParaRPr lang="en-US" altLang="zh-CN"/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Udc=200V; f=50Hz; 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R=10Ω,L=10mH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8451" t="11285" r="12881" b="19545"/>
          <a:stretch>
            <a:fillRect/>
          </a:stretch>
        </p:blipFill>
        <p:spPr>
          <a:xfrm>
            <a:off x="981138" y="2811145"/>
            <a:ext cx="1691598" cy="1283749"/>
          </a:xfrm>
          <a:prstGeom prst="rect">
            <a:avLst/>
          </a:prstGeom>
        </p:spPr>
      </p:pic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2A508DF7-4012-7C7F-15D2-1CF571093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10" y="4046856"/>
            <a:ext cx="4764863" cy="169055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199061" y="3003829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074422" y="2918112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8317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Three-Phase Inverter pulse signal</a:t>
            </a:r>
          </a:p>
        </p:txBody>
      </p:sp>
      <p:graphicFrame>
        <p:nvGraphicFramePr>
          <p:cNvPr id="15" name="表格 14"/>
          <p:cNvGraphicFramePr/>
          <p:nvPr/>
        </p:nvGraphicFramePr>
        <p:xfrm>
          <a:off x="1235565" y="5224258"/>
          <a:ext cx="8942560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7976">
                  <a:extLst>
                    <a:ext uri="{9D8B030D-6E8A-4147-A177-3AD203B41FA5}">
                      <a16:colId xmlns:a16="http://schemas.microsoft.com/office/drawing/2014/main" val="2525134828"/>
                    </a:ext>
                  </a:extLst>
                </a:gridCol>
                <a:gridCol w="1156775">
                  <a:extLst>
                    <a:ext uri="{9D8B030D-6E8A-4147-A177-3AD203B41FA5}">
                      <a16:colId xmlns:a16="http://schemas.microsoft.com/office/drawing/2014/main" val="1574616532"/>
                    </a:ext>
                  </a:extLst>
                </a:gridCol>
                <a:gridCol w="1282375">
                  <a:extLst>
                    <a:ext uri="{9D8B030D-6E8A-4147-A177-3AD203B41FA5}">
                      <a16:colId xmlns:a16="http://schemas.microsoft.com/office/drawing/2014/main" val="2801896540"/>
                    </a:ext>
                  </a:extLst>
                </a:gridCol>
                <a:gridCol w="1282375">
                  <a:extLst>
                    <a:ext uri="{9D8B030D-6E8A-4147-A177-3AD203B41FA5}">
                      <a16:colId xmlns:a16="http://schemas.microsoft.com/office/drawing/2014/main" val="3763014690"/>
                    </a:ext>
                  </a:extLst>
                </a:gridCol>
                <a:gridCol w="1282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3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Conducting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0.0067s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0.0133s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0.01s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0.0167s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dirty="0"/>
                        <a:t>0.0033s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284613" y="927745"/>
            <a:ext cx="4125595" cy="4489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Conducting angle: 180 degrees </a:t>
            </a:r>
            <a:r>
              <a:rPr lang="en-US" altLang="zh-CN" sz="1600" dirty="0"/>
              <a:t>                    </a:t>
            </a:r>
          </a:p>
          <a:p>
            <a:r>
              <a:rPr lang="en-US" altLang="zh-CN" sz="1600" dirty="0"/>
              <a:t>      </a:t>
            </a:r>
          </a:p>
        </p:txBody>
      </p:sp>
      <p:sp>
        <p:nvSpPr>
          <p:cNvPr id="18" name="右箭头 17"/>
          <p:cNvSpPr/>
          <p:nvPr/>
        </p:nvSpPr>
        <p:spPr>
          <a:xfrm>
            <a:off x="5106529" y="1079528"/>
            <a:ext cx="913765" cy="1587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68384" y="959513"/>
            <a:ext cx="35369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Duty cycle for pulse signal: 50%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299992" y="6227058"/>
            <a:ext cx="881370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ClrTx/>
              <a:buSz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Upper and lower arms of the same phase conducting alternately.</a:t>
            </a:r>
          </a:p>
          <a:p>
            <a:pPr algn="l">
              <a:buClrTx/>
              <a:buSz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Each phase differs by 120 degrees</a:t>
            </a:r>
          </a:p>
          <a:p>
            <a:pPr algn="l">
              <a:buClrTx/>
              <a:buSz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Tx/>
              <a:buSzTx/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03E544-FED8-F1BB-8A93-C5BBF897E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84" y="1739303"/>
            <a:ext cx="5658935" cy="2917545"/>
          </a:xfrm>
          <a:prstGeom prst="rect">
            <a:avLst/>
          </a:prstGeom>
        </p:spPr>
      </p:pic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DC5E873B-37C2-3E6E-5AA8-D5E4B07F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29" y="1395152"/>
            <a:ext cx="5857417" cy="37389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6280" y="2021840"/>
            <a:ext cx="69094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Waveforms of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current and voltage</a:t>
            </a:r>
            <a:endParaRPr kumimoji="1" lang="en-US" altLang="zh-CN" sz="5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altLang="zh-CN" sz="5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175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02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>
            <a:off x="266203" y="1615757"/>
            <a:ext cx="244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rPr>
              <a:t>CONTENTS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D2408CE-2305-4E66-8328-FE6543A583E6}"/>
              </a:ext>
            </a:extLst>
          </p:cNvPr>
          <p:cNvGrpSpPr/>
          <p:nvPr/>
        </p:nvGrpSpPr>
        <p:grpSpPr>
          <a:xfrm>
            <a:off x="2880695" y="2841469"/>
            <a:ext cx="873456" cy="983311"/>
            <a:chOff x="3617295" y="2841979"/>
            <a:chExt cx="873456" cy="983311"/>
          </a:xfrm>
        </p:grpSpPr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8A09EAD-AD2D-4C6B-9C3A-6C48F90356D5}"/>
                </a:ext>
              </a:extLst>
            </p:cNvPr>
            <p:cNvSpPr txBox="1"/>
            <p:nvPr/>
          </p:nvSpPr>
          <p:spPr>
            <a:xfrm>
              <a:off x="3618648" y="2841979"/>
              <a:ext cx="8707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F0302020204030204"/>
                  <a:ea typeface="等线" panose="02010600030101010101" pitchFamily="2" charset="-122"/>
                  <a:cs typeface="+mn-cs"/>
                </a:rPr>
                <a:t>01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5890E39-6868-4CC1-B9F0-5C55594EE84D}"/>
                </a:ext>
              </a:extLst>
            </p:cNvPr>
            <p:cNvSpPr txBox="1"/>
            <p:nvPr/>
          </p:nvSpPr>
          <p:spPr>
            <a:xfrm>
              <a:off x="3617295" y="3517513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BD1C1-AFD7-4FA0-BA58-C20CA6FBF841}"/>
              </a:ext>
            </a:extLst>
          </p:cNvPr>
          <p:cNvSpPr txBox="1"/>
          <p:nvPr/>
        </p:nvSpPr>
        <p:spPr>
          <a:xfrm>
            <a:off x="4108064" y="2762077"/>
            <a:ext cx="38926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Schematic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4A931C5-0FFE-4C8C-AE58-5141EBCB6590}"/>
              </a:ext>
            </a:extLst>
          </p:cNvPr>
          <p:cNvGrpSpPr/>
          <p:nvPr/>
        </p:nvGrpSpPr>
        <p:grpSpPr>
          <a:xfrm>
            <a:off x="2880695" y="3959569"/>
            <a:ext cx="873456" cy="983311"/>
            <a:chOff x="3617295" y="4144244"/>
            <a:chExt cx="873456" cy="98331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F82BDDF-734D-47D7-B6C2-3CD7E4094D10}"/>
                </a:ext>
              </a:extLst>
            </p:cNvPr>
            <p:cNvSpPr txBox="1"/>
            <p:nvPr/>
          </p:nvSpPr>
          <p:spPr>
            <a:xfrm>
              <a:off x="3644296" y="4144244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F0302020204030204"/>
                  <a:ea typeface="等线" panose="02010600030101010101" pitchFamily="2" charset="-122"/>
                  <a:cs typeface="+mn-cs"/>
                </a:rPr>
                <a:t>03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7022BED-5824-48E6-A698-D960D04364AE}"/>
                </a:ext>
              </a:extLst>
            </p:cNvPr>
            <p:cNvSpPr txBox="1"/>
            <p:nvPr/>
          </p:nvSpPr>
          <p:spPr>
            <a:xfrm>
              <a:off x="3617295" y="4819778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B9B725DA-D9FB-49D5-99F1-D9E97E3992E1}"/>
              </a:ext>
            </a:extLst>
          </p:cNvPr>
          <p:cNvSpPr txBox="1"/>
          <p:nvPr/>
        </p:nvSpPr>
        <p:spPr>
          <a:xfrm>
            <a:off x="4108064" y="3927217"/>
            <a:ext cx="3541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Operating Principle</a:t>
            </a:r>
          </a:p>
          <a:p>
            <a:pPr>
              <a:defRPr/>
            </a:pPr>
            <a:r>
              <a:rPr lang="en-US" altLang="zh-CN" b="1" i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—— of </a:t>
            </a:r>
            <a:r>
              <a:rPr lang="en-US" altLang="zh-CN" sz="1800" b="1" i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Multiple Single-phase VSIs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17912EB-15D9-47B1-881C-B77B607A6FD6}"/>
              </a:ext>
            </a:extLst>
          </p:cNvPr>
          <p:cNvGrpSpPr/>
          <p:nvPr/>
        </p:nvGrpSpPr>
        <p:grpSpPr>
          <a:xfrm>
            <a:off x="7452862" y="4029163"/>
            <a:ext cx="873456" cy="951714"/>
            <a:chOff x="7799247" y="2866397"/>
            <a:chExt cx="873456" cy="95171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5A58B29-F5AC-4783-A3DE-719FD92AB552}"/>
                </a:ext>
              </a:extLst>
            </p:cNvPr>
            <p:cNvSpPr txBox="1"/>
            <p:nvPr/>
          </p:nvSpPr>
          <p:spPr>
            <a:xfrm>
              <a:off x="7799247" y="2866397"/>
              <a:ext cx="8194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800" b="1" i="0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 Light" panose="020F0302020204030204"/>
                  <a:ea typeface="等线" panose="02010600030101010101" pitchFamily="2" charset="-122"/>
                  <a:cs typeface="+mn-cs"/>
                </a:rPr>
                <a:t>04</a:t>
              </a:r>
              <a:endParaRPr kumimoji="1" lang="zh-CN" altLang="en-US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7ADA75E-60A5-44DD-8A76-111361E584B5}"/>
                </a:ext>
              </a:extLst>
            </p:cNvPr>
            <p:cNvSpPr txBox="1"/>
            <p:nvPr/>
          </p:nvSpPr>
          <p:spPr>
            <a:xfrm>
              <a:off x="7799247" y="3510334"/>
              <a:ext cx="8734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400" b="0" i="0" u="none" strike="noStrike" kern="1200" cap="none" spc="300" normalizeH="0" baseline="0" noProof="0" dirty="0">
                  <a:ln>
                    <a:noFill/>
                  </a:ln>
                  <a:gradFill flip="none" rotWithShape="1">
                    <a:gsLst>
                      <a:gs pos="0">
                        <a:srgbClr val="0070C0"/>
                      </a:gs>
                      <a:gs pos="100000">
                        <a:srgbClr val="002060"/>
                      </a:gs>
                    </a:gsLst>
                    <a:lin ang="13500000" scaled="1"/>
                    <a:tileRect/>
                  </a:gra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PART</a:t>
              </a:r>
              <a:endParaRPr kumimoji="1" lang="zh-CN" altLang="en-US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A55A834-B2A4-4AF7-A337-A254EC1FA1B2}"/>
              </a:ext>
            </a:extLst>
          </p:cNvPr>
          <p:cNvSpPr txBox="1"/>
          <p:nvPr/>
        </p:nvSpPr>
        <p:spPr>
          <a:xfrm>
            <a:off x="8310335" y="2828835"/>
            <a:ext cx="3503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Single VSI</a:t>
            </a:r>
          </a:p>
          <a:p>
            <a:pPr>
              <a:defRPr/>
            </a:pPr>
            <a:r>
              <a:rPr lang="en-US" altLang="zh-CN" b="1" dirty="0">
                <a:latin typeface="Times New Roman" panose="02020603050405020304" pitchFamily="18" charset="0"/>
                <a:ea typeface="等线" panose="02010600030101010101" pitchFamily="2" charset="-122"/>
              </a:rPr>
              <a:t>——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Time sequence Waveform</a:t>
            </a:r>
            <a:r>
              <a:rPr kumimoji="1"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I/O Voltage Relationship</a:t>
            </a:r>
            <a:r>
              <a:rPr kumimoji="1" lang="en-US" altLang="zh-CN" b="1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9E9230-D0BD-452D-BB79-A8686CE13B03}"/>
              </a:ext>
            </a:extLst>
          </p:cNvPr>
          <p:cNvSpPr txBox="1"/>
          <p:nvPr/>
        </p:nvSpPr>
        <p:spPr>
          <a:xfrm>
            <a:off x="7889590" y="3959569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57C2E27E-041F-4958-B958-DAE9DB6525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/>
        </p:blipFill>
        <p:spPr>
          <a:xfrm>
            <a:off x="9318536" y="1491689"/>
            <a:ext cx="2485695" cy="77216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3595742-3656-759C-0DFE-E7AF231FB44E}"/>
              </a:ext>
            </a:extLst>
          </p:cNvPr>
          <p:cNvSpPr txBox="1"/>
          <p:nvPr/>
        </p:nvSpPr>
        <p:spPr>
          <a:xfrm>
            <a:off x="7414845" y="2867453"/>
            <a:ext cx="819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 Light" panose="020F0302020204030204"/>
                <a:ea typeface="等线" panose="02010600030101010101" pitchFamily="2" charset="-122"/>
                <a:cs typeface="+mn-cs"/>
              </a:rPr>
              <a:t>02</a:t>
            </a:r>
            <a:endParaRPr kumimoji="1" lang="zh-CN" altLang="en-US" sz="4800" b="1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 Light" panose="020F03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396CB3-9FAC-C3FF-E8DE-4B83E6E4C152}"/>
              </a:ext>
            </a:extLst>
          </p:cNvPr>
          <p:cNvSpPr txBox="1"/>
          <p:nvPr/>
        </p:nvSpPr>
        <p:spPr>
          <a:xfrm>
            <a:off x="7425862" y="3508936"/>
            <a:ext cx="873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1200" cap="none" spc="30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  <a:tileRect/>
                </a:gra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PART</a:t>
            </a:r>
            <a:endParaRPr kumimoji="1" lang="zh-CN" altLang="en-US" sz="1400" b="0" i="0" u="none" strike="noStrike" kern="1200" cap="none" spc="300" normalizeH="0" baseline="0" noProof="0" dirty="0">
              <a:ln>
                <a:noFill/>
              </a:ln>
              <a:gradFill flip="none" rotWithShape="1"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  <a:tileRect/>
              </a:gra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D4649A-B63E-BFE9-E595-12AE61CDA4EC}"/>
              </a:ext>
            </a:extLst>
          </p:cNvPr>
          <p:cNvSpPr txBox="1"/>
          <p:nvPr/>
        </p:nvSpPr>
        <p:spPr>
          <a:xfrm>
            <a:off x="8272318" y="4001679"/>
            <a:ext cx="37395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Phase-shifting Angle</a:t>
            </a:r>
            <a:endParaRPr kumimoji="1" lang="zh-CN" altLang="en-US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101612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Waveform of U and I for IGBT/Diode(1 to 6)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" y="1016000"/>
            <a:ext cx="8318500" cy="51479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152255" y="1994535"/>
            <a:ext cx="2511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If B1 is conductive: </a:t>
            </a:r>
          </a:p>
          <a:p>
            <a:endParaRPr lang="en-US" altLang="zh-CN"/>
          </a:p>
          <a:p>
            <a:r>
              <a:rPr lang="en-US" altLang="zh-CN"/>
              <a:t>1.U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VT</a:t>
            </a:r>
            <a:r>
              <a:rPr lang="en-US" altLang="zh-CN"/>
              <a:t>=0</a:t>
            </a:r>
          </a:p>
          <a:p>
            <a:endParaRPr lang="en-US" altLang="zh-CN"/>
          </a:p>
          <a:p>
            <a:r>
              <a:rPr lang="en-US" altLang="zh-CN"/>
              <a:t>2. I</a:t>
            </a:r>
            <a:r>
              <a:rPr lang="en-US" altLang="zh-CN" baseline="-25000">
                <a:solidFill>
                  <a:schemeClr val="tx1"/>
                </a:solidFill>
                <a:uFillTx/>
              </a:rPr>
              <a:t>VT</a:t>
            </a:r>
            <a:r>
              <a:rPr lang="en-US" altLang="zh-CN"/>
              <a:t> flow through the IGBT and the load</a:t>
            </a:r>
          </a:p>
          <a:p>
            <a:endParaRPr lang="en-US" altLang="zh-CN"/>
          </a:p>
          <a:p>
            <a:r>
              <a:rPr lang="en-US" altLang="zh-CN"/>
              <a:t>3.B4 is not conductive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8317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Waveform of voltage</a:t>
            </a:r>
          </a:p>
        </p:txBody>
      </p:sp>
      <p:pic>
        <p:nvPicPr>
          <p:cNvPr id="103836029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" y="1243965"/>
            <a:ext cx="4749165" cy="3451225"/>
          </a:xfrm>
          <a:prstGeom prst="rect">
            <a:avLst/>
          </a:prstGeom>
        </p:spPr>
      </p:pic>
      <p:pic>
        <p:nvPicPr>
          <p:cNvPr id="8354580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260" y="1243965"/>
            <a:ext cx="4861560" cy="3263900"/>
          </a:xfrm>
          <a:prstGeom prst="rect">
            <a:avLst/>
          </a:prstGeom>
        </p:spPr>
      </p:pic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73566" y="4829167"/>
          <a:ext cx="2801566" cy="60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32940" imgH="417195" progId="Equation.AxMath">
                  <p:embed/>
                </p:oleObj>
              </mc:Choice>
              <mc:Fallback>
                <p:oleObj name="AxMath" r:id="rId4" imgW="1932940" imgH="417195" progId="Equation.AxMath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566" y="4829167"/>
                        <a:ext cx="2801566" cy="606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73850" y="5459095"/>
          <a:ext cx="362140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0145" imgH="229870" progId="Equation.AxMath">
                  <p:embed/>
                </p:oleObj>
              </mc:Choice>
              <mc:Fallback>
                <p:oleObj name="AxMath" r:id="rId6" imgW="1160145" imgH="229870" progId="Equation.AxMath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73850" y="5459095"/>
                        <a:ext cx="3621405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936615" y="3247390"/>
            <a:ext cx="5118100" cy="116713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8330" y="4695190"/>
            <a:ext cx="5408930" cy="17246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Upper and lower bridge arms of each phase conduct alternately</a:t>
            </a:r>
          </a:p>
          <a:p>
            <a:endParaRPr lang="en-US" altLang="zh-CN" sz="1600"/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Square wave with an amplitude of 100V (Ud/2) and a phase difference of 120° between phases.</a:t>
            </a:r>
          </a:p>
        </p:txBody>
      </p:sp>
      <p:sp>
        <p:nvSpPr>
          <p:cNvPr id="11" name="直角上箭头 10"/>
          <p:cNvSpPr/>
          <p:nvPr/>
        </p:nvSpPr>
        <p:spPr>
          <a:xfrm>
            <a:off x="10473055" y="4674870"/>
            <a:ext cx="461010" cy="994410"/>
          </a:xfrm>
          <a:prstGeom prst="bentUp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83170" y="4438015"/>
            <a:ext cx="1891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Phase voltage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8317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Waveform of current</a:t>
            </a:r>
          </a:p>
        </p:txBody>
      </p:sp>
      <p:pic>
        <p:nvPicPr>
          <p:cNvPr id="1120420901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139825"/>
            <a:ext cx="6132195" cy="49079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46595" y="1664970"/>
            <a:ext cx="4930775" cy="2861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Analysis: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𝜏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L/R = 0.001s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Smaller time constant (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small inductor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: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Less time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to reach its steady-state value</a:t>
            </a:r>
          </a:p>
          <a:p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Steep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 waveform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8414" y="2168500"/>
            <a:ext cx="488414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kumimoji="1" lang="zh-CN" altLang="en-US" sz="5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03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526915" y="2409190"/>
            <a:ext cx="5049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Analysis of harmonics</a:t>
            </a:r>
            <a:endParaRPr kumimoji="1" lang="en-US" altLang="zh-CN" sz="36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8317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Phase voltage</a:t>
            </a:r>
          </a:p>
        </p:txBody>
      </p:sp>
      <p:pic>
        <p:nvPicPr>
          <p:cNvPr id="8354580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34"/>
          <a:stretch>
            <a:fillRect/>
          </a:stretch>
        </p:blipFill>
        <p:spPr>
          <a:xfrm>
            <a:off x="184150" y="922655"/>
            <a:ext cx="5601335" cy="323278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5938520" y="1203960"/>
          <a:ext cx="5803900" cy="4580890"/>
        </p:xfrm>
        <a:graphic>
          <a:graphicData uri="http://schemas.openxmlformats.org/drawingml/2006/table">
            <a:tbl>
              <a:tblPr/>
              <a:tblGrid>
                <a:gridCol w="1804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770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Phase voltage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Theoretical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Simulation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Error(%)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40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RMS value of fundamental wave/V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  90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90.01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0.02%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788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The percentage content of the 5th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  20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19.99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0.05%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520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The percentage content of the 7th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 14.28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14.27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0.07%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15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The percentage content of the11th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 9.09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9.08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0.11%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915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The percentage content of the 13th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 7.69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7.66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0.39%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" name="图片 8"/>
          <p:cNvPicPr/>
          <p:nvPr/>
        </p:nvPicPr>
        <p:blipFill>
          <a:blip r:embed="rId4"/>
          <a:stretch>
            <a:fillRect/>
          </a:stretch>
        </p:blipFill>
        <p:spPr>
          <a:xfrm>
            <a:off x="941070" y="4155440"/>
            <a:ext cx="4087495" cy="89662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5"/>
          <a:stretch>
            <a:fillRect/>
          </a:stretch>
        </p:blipFill>
        <p:spPr>
          <a:xfrm>
            <a:off x="941070" y="5166360"/>
            <a:ext cx="1539240" cy="895985"/>
          </a:xfrm>
          <a:prstGeom prst="rect">
            <a:avLst/>
          </a:prstGeom>
        </p:spPr>
      </p:pic>
      <p:pic>
        <p:nvPicPr>
          <p:cNvPr id="13" name="图片 12"/>
          <p:cNvPicPr/>
          <p:nvPr/>
        </p:nvPicPr>
        <p:blipFill>
          <a:blip r:embed="rId6"/>
          <a:stretch>
            <a:fillRect/>
          </a:stretch>
        </p:blipFill>
        <p:spPr>
          <a:xfrm>
            <a:off x="2954655" y="5213985"/>
            <a:ext cx="1508125" cy="80073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8317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Phase voltage</a:t>
            </a:r>
          </a:p>
        </p:txBody>
      </p:sp>
      <p:pic>
        <p:nvPicPr>
          <p:cNvPr id="103605129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" y="1199515"/>
            <a:ext cx="5513070" cy="4501515"/>
          </a:xfrm>
          <a:prstGeom prst="rect">
            <a:avLst/>
          </a:prstGeom>
        </p:spPr>
      </p:pic>
      <p:pic>
        <p:nvPicPr>
          <p:cNvPr id="528129106" name="图片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26480" y="1113790"/>
            <a:ext cx="5829300" cy="4587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8317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Harmonics of Phase current</a:t>
            </a:r>
          </a:p>
        </p:txBody>
      </p:sp>
      <p:pic>
        <p:nvPicPr>
          <p:cNvPr id="112042090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4"/>
          <a:stretch>
            <a:fillRect/>
          </a:stretch>
        </p:blipFill>
        <p:spPr>
          <a:xfrm>
            <a:off x="741045" y="1092835"/>
            <a:ext cx="5274310" cy="262509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6200775" y="1287780"/>
          <a:ext cx="5569585" cy="4175760"/>
        </p:xfrm>
        <a:graphic>
          <a:graphicData uri="http://schemas.openxmlformats.org/drawingml/2006/table">
            <a:tbl>
              <a:tblPr/>
              <a:tblGrid>
                <a:gridCol w="173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09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Phase current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1400" b="1">
                        <a:latin typeface="Times New Roman" panose="02020603050405020304"/>
                        <a:ea typeface="Times New Roman" panose="02020603050405020304"/>
                        <a:sym typeface="+mn-ea"/>
                      </a:endParaRPr>
                    </a:p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Theoretical</a:t>
                      </a:r>
                      <a:endParaRPr lang="en-US" altLang="zh-CN" sz="1400" b="1">
                        <a:latin typeface="Times New Roman" panose="02020603050405020304"/>
                        <a:ea typeface="Times New Roman" panose="02020603050405020304"/>
                      </a:endParaRPr>
                    </a:p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1400" b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Simulation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Error(%)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390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RMS value of fundamental wave/A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 8.586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8.591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0.05%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The percentage content of the 5th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 11.26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11.27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0.09%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The percentage content of the 7th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 6.20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6.21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0.16%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The percentage content of the 11th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 2.65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2.66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0.38%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55"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The percentage content of the 13th harmonic/%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 1.92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1.93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266700" algn="just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0.52%</a:t>
                      </a:r>
                    </a:p>
                  </a:txBody>
                  <a:tcPr marL="68580" marR="6858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868045" y="3888105"/>
            <a:ext cx="1879600" cy="94932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3279775" y="3888105"/>
            <a:ext cx="1812290" cy="89789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29485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" y="1199515"/>
            <a:ext cx="5383530" cy="4641215"/>
          </a:xfrm>
          <a:prstGeom prst="rect">
            <a:avLst/>
          </a:prstGeom>
        </p:spPr>
      </p:pic>
      <p:sp>
        <p:nvSpPr>
          <p:cNvPr id="20" name="KSO_Shape"/>
          <p:cNvSpPr/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/>
          <p:cNvSpPr/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0" y="215900"/>
            <a:ext cx="831723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Phase current</a:t>
            </a:r>
          </a:p>
        </p:txBody>
      </p:sp>
      <p:sp>
        <p:nvSpPr>
          <p:cNvPr id="7" name="矩形 6"/>
          <p:cNvSpPr/>
          <p:nvPr/>
        </p:nvSpPr>
        <p:spPr>
          <a:xfrm>
            <a:off x="2668905" y="1295400"/>
            <a:ext cx="1797050" cy="17837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右箭头 2"/>
          <p:cNvSpPr/>
          <p:nvPr/>
        </p:nvSpPr>
        <p:spPr>
          <a:xfrm>
            <a:off x="3591560" y="628650"/>
            <a:ext cx="1692910" cy="48514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91480" y="530860"/>
            <a:ext cx="35363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Two cycles to analyse, and the starting time is 0.02s</a:t>
            </a: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03290" y="1199515"/>
            <a:ext cx="5795645" cy="464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022901" y="2367870"/>
            <a:ext cx="8050903" cy="186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Thanks</a:t>
            </a:r>
            <a:r>
              <a:rPr kumimoji="0" lang="zh-CN" altLang="en-US" sz="9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582625" y="518160"/>
            <a:ext cx="2485695" cy="7721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18414" y="2168500"/>
            <a:ext cx="54720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Schematic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206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01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E608C63-0FDC-42D7-9BEB-A9971A5DA4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/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5F68569-B984-BE88-CF6D-425173880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19FB9CBF-B82A-4940-9770-A64766474EF0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B0D12D70-849C-4B75-86B0-745F511582EF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210A62-7B3D-6858-2B22-CF81DC069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937919-4373-C6A9-9903-AD48D2F941C4}"/>
              </a:ext>
            </a:extLst>
          </p:cNvPr>
          <p:cNvSpPr txBox="1"/>
          <p:nvPr/>
        </p:nvSpPr>
        <p:spPr>
          <a:xfrm>
            <a:off x="0" y="215824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Model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D3BFE25-5305-C00E-25A3-0E7DD4688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41" y="895097"/>
            <a:ext cx="11450918" cy="546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3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85BF-9775-FA01-D6C8-7705BE54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AFDF799A-E7E0-8113-D7B6-8D00BCE012E3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7C15BA30-A5C6-E541-93F3-A94B663C8FB8}"/>
              </a:ext>
            </a:extLst>
          </p:cNvPr>
          <p:cNvSpPr>
            <a:spLocks/>
          </p:cNvSpPr>
          <p:nvPr/>
        </p:nvSpPr>
        <p:spPr bwMode="auto">
          <a:xfrm>
            <a:off x="9152116" y="2816647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89F42F-E4AF-EB9D-7465-EE3BACBE0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C24713-AE91-FCFA-1D2A-95690E68F9B4}"/>
              </a:ext>
            </a:extLst>
          </p:cNvPr>
          <p:cNvSpPr txBox="1"/>
          <p:nvPr/>
        </p:nvSpPr>
        <p:spPr>
          <a:xfrm>
            <a:off x="0" y="215824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Main Circuit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E673D8-7D21-28A4-7397-BE94AB24B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13" y="1255035"/>
            <a:ext cx="1745924" cy="22674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A21EFE-741F-E5AD-6AC7-71B8E2571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38" y="3522523"/>
            <a:ext cx="3021784" cy="226748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66D369-5D0B-4885-8D95-1B3B3E84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163" y="1438835"/>
            <a:ext cx="4807613" cy="440524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C26A342-D4D2-FE14-D12D-473F99B8E777}"/>
              </a:ext>
            </a:extLst>
          </p:cNvPr>
          <p:cNvSpPr txBox="1"/>
          <p:nvPr/>
        </p:nvSpPr>
        <p:spPr>
          <a:xfrm>
            <a:off x="4676146" y="5990112"/>
            <a:ext cx="3459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Parameters of switching device</a:t>
            </a:r>
            <a:endParaRPr kumimoji="1" lang="zh-CN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8338C9-8987-3E64-11BE-3F126D4F5B27}"/>
              </a:ext>
            </a:extLst>
          </p:cNvPr>
          <p:cNvSpPr txBox="1"/>
          <p:nvPr/>
        </p:nvSpPr>
        <p:spPr>
          <a:xfrm>
            <a:off x="945130" y="5854018"/>
            <a:ext cx="21753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Equivalent Circuit</a:t>
            </a:r>
            <a:endParaRPr kumimoji="1" lang="zh-CN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2CD83F7-B68C-7352-1500-0CE45E1EA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9328" y="430272"/>
            <a:ext cx="3617696" cy="137196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0DF37008-C314-AD12-DDED-4DB40B269C4B}"/>
              </a:ext>
            </a:extLst>
          </p:cNvPr>
          <p:cNvSpPr txBox="1"/>
          <p:nvPr/>
        </p:nvSpPr>
        <p:spPr>
          <a:xfrm>
            <a:off x="9218347" y="1802234"/>
            <a:ext cx="3624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Ideal Transformer</a:t>
            </a:r>
            <a:endParaRPr kumimoji="1" lang="zh-CN" alt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0B6D2D5F-77B4-9DCF-E6F9-1F2B00F48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099101"/>
              </p:ext>
            </p:extLst>
          </p:nvPr>
        </p:nvGraphicFramePr>
        <p:xfrm>
          <a:off x="8275117" y="2426576"/>
          <a:ext cx="3526118" cy="3601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1997982552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2359404922"/>
                    </a:ext>
                  </a:extLst>
                </a:gridCol>
              </a:tblGrid>
              <a:tr h="4393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619233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585344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770036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095054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608479"/>
                  </a:ext>
                </a:extLst>
              </a:tr>
              <a:tr h="63235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35352"/>
                  </a:ext>
                </a:extLst>
              </a:tr>
            </a:tbl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5935BED-D5C1-A48B-8A42-9D591E0A61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208892"/>
              </p:ext>
            </p:extLst>
          </p:nvPr>
        </p:nvGraphicFramePr>
        <p:xfrm>
          <a:off x="9062856" y="4262774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26296" imgH="256592" progId="Equation.AxMath">
                  <p:embed/>
                </p:oleObj>
              </mc:Choice>
              <mc:Fallback>
                <p:oleObj name="AxMath" r:id="rId6" imgW="126296" imgH="256592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2237668-1120-733C-D6F9-1EEE17AD5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62856" y="4262774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E9AD7B9-0BBB-AF26-6514-DBEAAF324D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930049"/>
              </p:ext>
            </p:extLst>
          </p:nvPr>
        </p:nvGraphicFramePr>
        <p:xfrm>
          <a:off x="9062856" y="4873471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3040" imgH="190080" progId="Equation.AxMath">
                  <p:embed/>
                </p:oleObj>
              </mc:Choice>
              <mc:Fallback>
                <p:oleObj name="AxMath" r:id="rId8" imgW="113040" imgH="1900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DFF3A88-C796-FB76-A4AB-734C51EA44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062856" y="4873471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31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B2EA0-905A-E9B6-4496-6E2CBED5A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821205F0-7B12-C1E6-82B7-E5A9A83C9982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E97D20F0-4D9E-7E2B-1D30-3E5ADC4250C6}"/>
              </a:ext>
            </a:extLst>
          </p:cNvPr>
          <p:cNvSpPr>
            <a:spLocks/>
          </p:cNvSpPr>
          <p:nvPr/>
        </p:nvSpPr>
        <p:spPr bwMode="auto">
          <a:xfrm>
            <a:off x="9186237" y="2570894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F377A-F481-753B-4D50-46F2F54A6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B35DEBE-D644-E1F0-BB12-91BD2D229910}"/>
              </a:ext>
            </a:extLst>
          </p:cNvPr>
          <p:cNvSpPr txBox="1"/>
          <p:nvPr/>
        </p:nvSpPr>
        <p:spPr>
          <a:xfrm>
            <a:off x="0" y="215824"/>
            <a:ext cx="5472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Pulse Generator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09AB30A-66CB-06E1-1558-B7D59F339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865574"/>
              </p:ext>
            </p:extLst>
          </p:nvPr>
        </p:nvGraphicFramePr>
        <p:xfrm>
          <a:off x="8665882" y="2730080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029397804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1993268927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04145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78801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2588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49917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743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3913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87205A9-6D6D-A5E4-0945-2549973A6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3710"/>
            <a:ext cx="3818965" cy="5880370"/>
          </a:xfrm>
          <a:prstGeom prst="rect">
            <a:avLst/>
          </a:prstGeom>
        </p:spPr>
      </p:pic>
      <p:pic>
        <p:nvPicPr>
          <p:cNvPr id="6" name="图片 5" descr="4.5单相全桥逆变电路仿真实验_word文档在线阅读与下载_免费文档">
            <a:extLst>
              <a:ext uri="{FF2B5EF4-FFF2-40B4-BE49-F238E27FC236}">
                <a16:creationId xmlns:a16="http://schemas.microsoft.com/office/drawing/2014/main" id="{9B64D0C2-6013-6141-8E53-026D5CCFD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128" y="319455"/>
            <a:ext cx="2599625" cy="21476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AF26F28-E237-116C-8BEB-48E138611C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955378"/>
              </p:ext>
            </p:extLst>
          </p:nvPr>
        </p:nvGraphicFramePr>
        <p:xfrm>
          <a:off x="2539999" y="2540000"/>
          <a:ext cx="87840" cy="19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87840" imgH="190080" progId="Equation.AxMath">
                  <p:embed/>
                </p:oleObj>
              </mc:Choice>
              <mc:Fallback>
                <p:oleObj name="AxMath" r:id="rId4" imgW="8784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9999" y="2540000"/>
                        <a:ext cx="87840" cy="19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B2237668-1120-733C-D6F9-1EEE17AD5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135584"/>
              </p:ext>
            </p:extLst>
          </p:nvPr>
        </p:nvGraphicFramePr>
        <p:xfrm>
          <a:off x="9484651" y="4657221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26296" imgH="256592" progId="Equation.AxMath">
                  <p:embed/>
                </p:oleObj>
              </mc:Choice>
              <mc:Fallback>
                <p:oleObj name="AxMath" r:id="rId6" imgW="126296" imgH="256592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484651" y="4657221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DFF3A88-C796-FB76-A4AB-734C51EA44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889997"/>
              </p:ext>
            </p:extLst>
          </p:nvPr>
        </p:nvGraphicFramePr>
        <p:xfrm>
          <a:off x="9484651" y="5226237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3040" imgH="190080" progId="Equation.AxMath">
                  <p:embed/>
                </p:oleObj>
              </mc:Choice>
              <mc:Fallback>
                <p:oleObj name="AxMath" r:id="rId8" imgW="11304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484651" y="5226237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图片 17">
            <a:extLst>
              <a:ext uri="{FF2B5EF4-FFF2-40B4-BE49-F238E27FC236}">
                <a16:creationId xmlns:a16="http://schemas.microsoft.com/office/drawing/2014/main" id="{A6EC3967-6F78-C995-5352-1E59ECBE4D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5956" y="324958"/>
            <a:ext cx="3878730" cy="3084136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9D1451F-D7F2-B54E-2C68-7BDD2D594234}"/>
              </a:ext>
            </a:extLst>
          </p:cNvPr>
          <p:cNvSpPr txBox="1"/>
          <p:nvPr/>
        </p:nvSpPr>
        <p:spPr>
          <a:xfrm>
            <a:off x="4460160" y="3409094"/>
            <a:ext cx="3657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Parameters of pulses of S1 S4</a:t>
            </a:r>
            <a:endParaRPr kumimoji="1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6C0CCF7-9BF5-16EE-F494-113561C470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5956" y="3778425"/>
            <a:ext cx="3878730" cy="2574611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25289013-3882-D5EA-F46E-E355F85AB667}"/>
              </a:ext>
            </a:extLst>
          </p:cNvPr>
          <p:cNvSpPr txBox="1"/>
          <p:nvPr/>
        </p:nvSpPr>
        <p:spPr>
          <a:xfrm>
            <a:off x="4460160" y="6348376"/>
            <a:ext cx="6218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Parameters of pulses of S2 S3</a:t>
            </a:r>
            <a:endParaRPr kumimoji="1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91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E104-4086-FC4E-385E-7E1272502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KSO_Shape">
            <a:extLst>
              <a:ext uri="{FF2B5EF4-FFF2-40B4-BE49-F238E27FC236}">
                <a16:creationId xmlns:a16="http://schemas.microsoft.com/office/drawing/2014/main" id="{42AA6241-43D4-C285-6709-D1993E2748C1}"/>
              </a:ext>
            </a:extLst>
          </p:cNvPr>
          <p:cNvSpPr>
            <a:spLocks/>
          </p:cNvSpPr>
          <p:nvPr/>
        </p:nvSpPr>
        <p:spPr bwMode="auto">
          <a:xfrm>
            <a:off x="2276755" y="2902364"/>
            <a:ext cx="678180" cy="506730"/>
          </a:xfrm>
          <a:custGeom>
            <a:avLst/>
            <a:gdLst>
              <a:gd name="T0" fmla="*/ 113939 w 6855"/>
              <a:gd name="T1" fmla="*/ 556 h 4342"/>
              <a:gd name="T2" fmla="*/ 83370 w 6855"/>
              <a:gd name="T3" fmla="*/ 7500 h 4342"/>
              <a:gd name="T4" fmla="*/ 56136 w 6855"/>
              <a:gd name="T5" fmla="*/ 21666 h 4342"/>
              <a:gd name="T6" fmla="*/ 33070 w 6855"/>
              <a:gd name="T7" fmla="*/ 41387 h 4342"/>
              <a:gd name="T8" fmla="*/ 15284 w 6855"/>
              <a:gd name="T9" fmla="*/ 66386 h 4342"/>
              <a:gd name="T10" fmla="*/ 3891 w 6855"/>
              <a:gd name="T11" fmla="*/ 95273 h 4342"/>
              <a:gd name="T12" fmla="*/ 0 w 6855"/>
              <a:gd name="T13" fmla="*/ 126939 h 4342"/>
              <a:gd name="T14" fmla="*/ 1389 w 6855"/>
              <a:gd name="T15" fmla="*/ 971345 h 4342"/>
              <a:gd name="T16" fmla="*/ 10004 w 6855"/>
              <a:gd name="T17" fmla="*/ 1001343 h 4342"/>
              <a:gd name="T18" fmla="*/ 25289 w 6855"/>
              <a:gd name="T19" fmla="*/ 1027731 h 4342"/>
              <a:gd name="T20" fmla="*/ 46409 w 6855"/>
              <a:gd name="T21" fmla="*/ 1049674 h 4342"/>
              <a:gd name="T22" fmla="*/ 71976 w 6855"/>
              <a:gd name="T23" fmla="*/ 1066340 h 4342"/>
              <a:gd name="T24" fmla="*/ 101433 w 6855"/>
              <a:gd name="T25" fmla="*/ 1076340 h 4342"/>
              <a:gd name="T26" fmla="*/ 825361 w 6855"/>
              <a:gd name="T27" fmla="*/ 1078840 h 4342"/>
              <a:gd name="T28" fmla="*/ 687245 w 6855"/>
              <a:gd name="T29" fmla="*/ 1143281 h 4342"/>
              <a:gd name="T30" fmla="*/ 665013 w 6855"/>
              <a:gd name="T31" fmla="*/ 1150225 h 4342"/>
              <a:gd name="T32" fmla="*/ 650284 w 6855"/>
              <a:gd name="T33" fmla="*/ 1162447 h 4342"/>
              <a:gd name="T34" fmla="*/ 638057 w 6855"/>
              <a:gd name="T35" fmla="*/ 1185779 h 4342"/>
              <a:gd name="T36" fmla="*/ 635000 w 6855"/>
              <a:gd name="T37" fmla="*/ 1206056 h 4342"/>
              <a:gd name="T38" fmla="*/ 1268333 w 6855"/>
              <a:gd name="T39" fmla="*/ 1189668 h 4342"/>
              <a:gd name="T40" fmla="*/ 1259996 w 6855"/>
              <a:gd name="T41" fmla="*/ 1169113 h 4342"/>
              <a:gd name="T42" fmla="*/ 1246934 w 6855"/>
              <a:gd name="T43" fmla="*/ 1155781 h 4342"/>
              <a:gd name="T44" fmla="*/ 1220812 w 6855"/>
              <a:gd name="T45" fmla="*/ 1144392 h 4342"/>
              <a:gd name="T46" fmla="*/ 1079361 w 6855"/>
              <a:gd name="T47" fmla="*/ 1142448 h 4342"/>
              <a:gd name="T48" fmla="*/ 1790783 w 6855"/>
              <a:gd name="T49" fmla="*/ 1078284 h 4342"/>
              <a:gd name="T50" fmla="*/ 1821352 w 6855"/>
              <a:gd name="T51" fmla="*/ 1071062 h 4342"/>
              <a:gd name="T52" fmla="*/ 1848864 w 6855"/>
              <a:gd name="T53" fmla="*/ 1057174 h 4342"/>
              <a:gd name="T54" fmla="*/ 1871652 w 6855"/>
              <a:gd name="T55" fmla="*/ 1037175 h 4342"/>
              <a:gd name="T56" fmla="*/ 1889438 w 6855"/>
              <a:gd name="T57" fmla="*/ 1012176 h 4342"/>
              <a:gd name="T58" fmla="*/ 1900832 w 6855"/>
              <a:gd name="T59" fmla="*/ 983566 h 4342"/>
              <a:gd name="T60" fmla="*/ 1905000 w 6855"/>
              <a:gd name="T61" fmla="*/ 952179 h 4342"/>
              <a:gd name="T62" fmla="*/ 1903333 w 6855"/>
              <a:gd name="T63" fmla="*/ 107773 h 4342"/>
              <a:gd name="T64" fmla="*/ 1894718 w 6855"/>
              <a:gd name="T65" fmla="*/ 77774 h 4342"/>
              <a:gd name="T66" fmla="*/ 1879711 w 6855"/>
              <a:gd name="T67" fmla="*/ 51109 h 4342"/>
              <a:gd name="T68" fmla="*/ 1858313 w 6855"/>
              <a:gd name="T69" fmla="*/ 29165 h 4342"/>
              <a:gd name="T70" fmla="*/ 1832746 w 6855"/>
              <a:gd name="T71" fmla="*/ 12499 h 4342"/>
              <a:gd name="T72" fmla="*/ 1803289 w 6855"/>
              <a:gd name="T73" fmla="*/ 2500 h 4342"/>
              <a:gd name="T74" fmla="*/ 1841083 w 6855"/>
              <a:gd name="T75" fmla="*/ 952179 h 4342"/>
              <a:gd name="T76" fmla="*/ 1836359 w 6855"/>
              <a:gd name="T77" fmla="*/ 976900 h 4342"/>
              <a:gd name="T78" fmla="*/ 1818018 w 6855"/>
              <a:gd name="T79" fmla="*/ 1001065 h 4342"/>
              <a:gd name="T80" fmla="*/ 1790505 w 6855"/>
              <a:gd name="T81" fmla="*/ 1014120 h 4342"/>
              <a:gd name="T82" fmla="*/ 120330 w 6855"/>
              <a:gd name="T83" fmla="*/ 1015231 h 4342"/>
              <a:gd name="T84" fmla="*/ 91707 w 6855"/>
              <a:gd name="T85" fmla="*/ 1004676 h 4342"/>
              <a:gd name="T86" fmla="*/ 71142 w 6855"/>
              <a:gd name="T87" fmla="*/ 982177 h 4342"/>
              <a:gd name="T88" fmla="*/ 63361 w 6855"/>
              <a:gd name="T89" fmla="*/ 952179 h 4342"/>
              <a:gd name="T90" fmla="*/ 66418 w 6855"/>
              <a:gd name="T91" fmla="*/ 108051 h 4342"/>
              <a:gd name="T92" fmla="*/ 81980 w 6855"/>
              <a:gd name="T93" fmla="*/ 82218 h 4342"/>
              <a:gd name="T94" fmla="*/ 107825 w 6855"/>
              <a:gd name="T95" fmla="*/ 66108 h 4342"/>
              <a:gd name="T96" fmla="*/ 1777722 w 6855"/>
              <a:gd name="T97" fmla="*/ 63330 h 4342"/>
              <a:gd name="T98" fmla="*/ 1808291 w 6855"/>
              <a:gd name="T99" fmla="*/ 70830 h 4342"/>
              <a:gd name="T100" fmla="*/ 1830523 w 6855"/>
              <a:gd name="T101" fmla="*/ 91385 h 4342"/>
              <a:gd name="T102" fmla="*/ 1840805 w 6855"/>
              <a:gd name="T103" fmla="*/ 120272 h 4342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6855" h="4342">
                <a:moveTo>
                  <a:pt x="6397" y="0"/>
                </a:moveTo>
                <a:lnTo>
                  <a:pt x="456" y="0"/>
                </a:lnTo>
                <a:lnTo>
                  <a:pt x="433" y="1"/>
                </a:lnTo>
                <a:lnTo>
                  <a:pt x="410" y="2"/>
                </a:lnTo>
                <a:lnTo>
                  <a:pt x="387" y="5"/>
                </a:lnTo>
                <a:lnTo>
                  <a:pt x="365" y="9"/>
                </a:lnTo>
                <a:lnTo>
                  <a:pt x="343" y="15"/>
                </a:lnTo>
                <a:lnTo>
                  <a:pt x="322" y="20"/>
                </a:lnTo>
                <a:lnTo>
                  <a:pt x="300" y="27"/>
                </a:lnTo>
                <a:lnTo>
                  <a:pt x="279" y="35"/>
                </a:lnTo>
                <a:lnTo>
                  <a:pt x="259" y="45"/>
                </a:lnTo>
                <a:lnTo>
                  <a:pt x="240" y="55"/>
                </a:lnTo>
                <a:lnTo>
                  <a:pt x="220" y="67"/>
                </a:lnTo>
                <a:lnTo>
                  <a:pt x="202" y="78"/>
                </a:lnTo>
                <a:lnTo>
                  <a:pt x="184" y="91"/>
                </a:lnTo>
                <a:lnTo>
                  <a:pt x="167" y="105"/>
                </a:lnTo>
                <a:lnTo>
                  <a:pt x="150" y="118"/>
                </a:lnTo>
                <a:lnTo>
                  <a:pt x="134" y="134"/>
                </a:lnTo>
                <a:lnTo>
                  <a:pt x="119" y="149"/>
                </a:lnTo>
                <a:lnTo>
                  <a:pt x="105" y="167"/>
                </a:lnTo>
                <a:lnTo>
                  <a:pt x="91" y="184"/>
                </a:lnTo>
                <a:lnTo>
                  <a:pt x="78" y="201"/>
                </a:lnTo>
                <a:lnTo>
                  <a:pt x="66" y="221"/>
                </a:lnTo>
                <a:lnTo>
                  <a:pt x="55" y="239"/>
                </a:lnTo>
                <a:lnTo>
                  <a:pt x="45" y="259"/>
                </a:lnTo>
                <a:lnTo>
                  <a:pt x="36" y="280"/>
                </a:lnTo>
                <a:lnTo>
                  <a:pt x="28" y="300"/>
                </a:lnTo>
                <a:lnTo>
                  <a:pt x="21" y="321"/>
                </a:lnTo>
                <a:lnTo>
                  <a:pt x="14" y="343"/>
                </a:lnTo>
                <a:lnTo>
                  <a:pt x="9" y="365"/>
                </a:lnTo>
                <a:lnTo>
                  <a:pt x="5" y="388"/>
                </a:lnTo>
                <a:lnTo>
                  <a:pt x="2" y="410"/>
                </a:lnTo>
                <a:lnTo>
                  <a:pt x="0" y="433"/>
                </a:lnTo>
                <a:lnTo>
                  <a:pt x="0" y="457"/>
                </a:lnTo>
                <a:lnTo>
                  <a:pt x="0" y="3428"/>
                </a:lnTo>
                <a:lnTo>
                  <a:pt x="0" y="3451"/>
                </a:lnTo>
                <a:lnTo>
                  <a:pt x="2" y="3474"/>
                </a:lnTo>
                <a:lnTo>
                  <a:pt x="5" y="3497"/>
                </a:lnTo>
                <a:lnTo>
                  <a:pt x="9" y="3519"/>
                </a:lnTo>
                <a:lnTo>
                  <a:pt x="14" y="3541"/>
                </a:lnTo>
                <a:lnTo>
                  <a:pt x="21" y="3563"/>
                </a:lnTo>
                <a:lnTo>
                  <a:pt x="28" y="3584"/>
                </a:lnTo>
                <a:lnTo>
                  <a:pt x="36" y="3605"/>
                </a:lnTo>
                <a:lnTo>
                  <a:pt x="45" y="3625"/>
                </a:lnTo>
                <a:lnTo>
                  <a:pt x="55" y="3644"/>
                </a:lnTo>
                <a:lnTo>
                  <a:pt x="66" y="3664"/>
                </a:lnTo>
                <a:lnTo>
                  <a:pt x="78" y="3682"/>
                </a:lnTo>
                <a:lnTo>
                  <a:pt x="91" y="3700"/>
                </a:lnTo>
                <a:lnTo>
                  <a:pt x="105" y="3717"/>
                </a:lnTo>
                <a:lnTo>
                  <a:pt x="119" y="3734"/>
                </a:lnTo>
                <a:lnTo>
                  <a:pt x="134" y="3750"/>
                </a:lnTo>
                <a:lnTo>
                  <a:pt x="150" y="3765"/>
                </a:lnTo>
                <a:lnTo>
                  <a:pt x="167" y="3779"/>
                </a:lnTo>
                <a:lnTo>
                  <a:pt x="184" y="3793"/>
                </a:lnTo>
                <a:lnTo>
                  <a:pt x="202" y="3806"/>
                </a:lnTo>
                <a:lnTo>
                  <a:pt x="220" y="3818"/>
                </a:lnTo>
                <a:lnTo>
                  <a:pt x="240" y="3829"/>
                </a:lnTo>
                <a:lnTo>
                  <a:pt x="259" y="3839"/>
                </a:lnTo>
                <a:lnTo>
                  <a:pt x="279" y="3848"/>
                </a:lnTo>
                <a:lnTo>
                  <a:pt x="300" y="3856"/>
                </a:lnTo>
                <a:lnTo>
                  <a:pt x="322" y="3863"/>
                </a:lnTo>
                <a:lnTo>
                  <a:pt x="343" y="3870"/>
                </a:lnTo>
                <a:lnTo>
                  <a:pt x="365" y="3875"/>
                </a:lnTo>
                <a:lnTo>
                  <a:pt x="387" y="3879"/>
                </a:lnTo>
                <a:lnTo>
                  <a:pt x="410" y="3882"/>
                </a:lnTo>
                <a:lnTo>
                  <a:pt x="433" y="3884"/>
                </a:lnTo>
                <a:lnTo>
                  <a:pt x="456" y="3884"/>
                </a:lnTo>
                <a:lnTo>
                  <a:pt x="2970" y="3884"/>
                </a:lnTo>
                <a:lnTo>
                  <a:pt x="2970" y="4113"/>
                </a:lnTo>
                <a:lnTo>
                  <a:pt x="2513" y="4113"/>
                </a:lnTo>
                <a:lnTo>
                  <a:pt x="2492" y="4113"/>
                </a:lnTo>
                <a:lnTo>
                  <a:pt x="2473" y="4116"/>
                </a:lnTo>
                <a:lnTo>
                  <a:pt x="2454" y="4118"/>
                </a:lnTo>
                <a:lnTo>
                  <a:pt x="2438" y="4123"/>
                </a:lnTo>
                <a:lnTo>
                  <a:pt x="2422" y="4128"/>
                </a:lnTo>
                <a:lnTo>
                  <a:pt x="2407" y="4134"/>
                </a:lnTo>
                <a:lnTo>
                  <a:pt x="2393" y="4141"/>
                </a:lnTo>
                <a:lnTo>
                  <a:pt x="2381" y="4148"/>
                </a:lnTo>
                <a:lnTo>
                  <a:pt x="2369" y="4157"/>
                </a:lnTo>
                <a:lnTo>
                  <a:pt x="2359" y="4166"/>
                </a:lnTo>
                <a:lnTo>
                  <a:pt x="2349" y="4176"/>
                </a:lnTo>
                <a:lnTo>
                  <a:pt x="2340" y="4185"/>
                </a:lnTo>
                <a:lnTo>
                  <a:pt x="2332" y="4195"/>
                </a:lnTo>
                <a:lnTo>
                  <a:pt x="2325" y="4206"/>
                </a:lnTo>
                <a:lnTo>
                  <a:pt x="2314" y="4227"/>
                </a:lnTo>
                <a:lnTo>
                  <a:pt x="2303" y="4248"/>
                </a:lnTo>
                <a:lnTo>
                  <a:pt x="2296" y="4269"/>
                </a:lnTo>
                <a:lnTo>
                  <a:pt x="2292" y="4289"/>
                </a:lnTo>
                <a:lnTo>
                  <a:pt x="2288" y="4306"/>
                </a:lnTo>
                <a:lnTo>
                  <a:pt x="2286" y="4321"/>
                </a:lnTo>
                <a:lnTo>
                  <a:pt x="2285" y="4331"/>
                </a:lnTo>
                <a:lnTo>
                  <a:pt x="2285" y="4342"/>
                </a:lnTo>
                <a:lnTo>
                  <a:pt x="4570" y="4342"/>
                </a:lnTo>
                <a:lnTo>
                  <a:pt x="4569" y="4321"/>
                </a:lnTo>
                <a:lnTo>
                  <a:pt x="4567" y="4301"/>
                </a:lnTo>
                <a:lnTo>
                  <a:pt x="4564" y="4283"/>
                </a:lnTo>
                <a:lnTo>
                  <a:pt x="4559" y="4266"/>
                </a:lnTo>
                <a:lnTo>
                  <a:pt x="4555" y="4251"/>
                </a:lnTo>
                <a:lnTo>
                  <a:pt x="4548" y="4236"/>
                </a:lnTo>
                <a:lnTo>
                  <a:pt x="4541" y="4222"/>
                </a:lnTo>
                <a:lnTo>
                  <a:pt x="4534" y="4209"/>
                </a:lnTo>
                <a:lnTo>
                  <a:pt x="4526" y="4198"/>
                </a:lnTo>
                <a:lnTo>
                  <a:pt x="4517" y="4187"/>
                </a:lnTo>
                <a:lnTo>
                  <a:pt x="4507" y="4178"/>
                </a:lnTo>
                <a:lnTo>
                  <a:pt x="4497" y="4169"/>
                </a:lnTo>
                <a:lnTo>
                  <a:pt x="4487" y="4161"/>
                </a:lnTo>
                <a:lnTo>
                  <a:pt x="4476" y="4154"/>
                </a:lnTo>
                <a:lnTo>
                  <a:pt x="4456" y="4141"/>
                </a:lnTo>
                <a:lnTo>
                  <a:pt x="4434" y="4132"/>
                </a:lnTo>
                <a:lnTo>
                  <a:pt x="4413" y="4125"/>
                </a:lnTo>
                <a:lnTo>
                  <a:pt x="4393" y="4120"/>
                </a:lnTo>
                <a:lnTo>
                  <a:pt x="4376" y="4117"/>
                </a:lnTo>
                <a:lnTo>
                  <a:pt x="4362" y="4115"/>
                </a:lnTo>
                <a:lnTo>
                  <a:pt x="4351" y="4113"/>
                </a:lnTo>
                <a:lnTo>
                  <a:pt x="4340" y="4113"/>
                </a:lnTo>
                <a:lnTo>
                  <a:pt x="3884" y="4113"/>
                </a:lnTo>
                <a:lnTo>
                  <a:pt x="3884" y="3884"/>
                </a:lnTo>
                <a:lnTo>
                  <a:pt x="6397" y="3884"/>
                </a:lnTo>
                <a:lnTo>
                  <a:pt x="6421" y="3884"/>
                </a:lnTo>
                <a:lnTo>
                  <a:pt x="6444" y="3882"/>
                </a:lnTo>
                <a:lnTo>
                  <a:pt x="6466" y="3879"/>
                </a:lnTo>
                <a:lnTo>
                  <a:pt x="6489" y="3875"/>
                </a:lnTo>
                <a:lnTo>
                  <a:pt x="6511" y="3870"/>
                </a:lnTo>
                <a:lnTo>
                  <a:pt x="6533" y="3863"/>
                </a:lnTo>
                <a:lnTo>
                  <a:pt x="6554" y="3856"/>
                </a:lnTo>
                <a:lnTo>
                  <a:pt x="6575" y="3848"/>
                </a:lnTo>
                <a:lnTo>
                  <a:pt x="6595" y="3839"/>
                </a:lnTo>
                <a:lnTo>
                  <a:pt x="6615" y="3829"/>
                </a:lnTo>
                <a:lnTo>
                  <a:pt x="6633" y="3818"/>
                </a:lnTo>
                <a:lnTo>
                  <a:pt x="6653" y="3806"/>
                </a:lnTo>
                <a:lnTo>
                  <a:pt x="6670" y="3793"/>
                </a:lnTo>
                <a:lnTo>
                  <a:pt x="6687" y="3779"/>
                </a:lnTo>
                <a:lnTo>
                  <a:pt x="6705" y="3765"/>
                </a:lnTo>
                <a:lnTo>
                  <a:pt x="6720" y="3750"/>
                </a:lnTo>
                <a:lnTo>
                  <a:pt x="6735" y="3734"/>
                </a:lnTo>
                <a:lnTo>
                  <a:pt x="6750" y="3717"/>
                </a:lnTo>
                <a:lnTo>
                  <a:pt x="6764" y="3700"/>
                </a:lnTo>
                <a:lnTo>
                  <a:pt x="6776" y="3682"/>
                </a:lnTo>
                <a:lnTo>
                  <a:pt x="6788" y="3664"/>
                </a:lnTo>
                <a:lnTo>
                  <a:pt x="6799" y="3644"/>
                </a:lnTo>
                <a:lnTo>
                  <a:pt x="6810" y="3625"/>
                </a:lnTo>
                <a:lnTo>
                  <a:pt x="6818" y="3605"/>
                </a:lnTo>
                <a:lnTo>
                  <a:pt x="6827" y="3584"/>
                </a:lnTo>
                <a:lnTo>
                  <a:pt x="6834" y="3563"/>
                </a:lnTo>
                <a:lnTo>
                  <a:pt x="6840" y="3541"/>
                </a:lnTo>
                <a:lnTo>
                  <a:pt x="6845" y="3519"/>
                </a:lnTo>
                <a:lnTo>
                  <a:pt x="6849" y="3497"/>
                </a:lnTo>
                <a:lnTo>
                  <a:pt x="6852" y="3474"/>
                </a:lnTo>
                <a:lnTo>
                  <a:pt x="6853" y="3451"/>
                </a:lnTo>
                <a:lnTo>
                  <a:pt x="6855" y="3428"/>
                </a:lnTo>
                <a:lnTo>
                  <a:pt x="6855" y="457"/>
                </a:lnTo>
                <a:lnTo>
                  <a:pt x="6853" y="433"/>
                </a:lnTo>
                <a:lnTo>
                  <a:pt x="6852" y="410"/>
                </a:lnTo>
                <a:lnTo>
                  <a:pt x="6849" y="388"/>
                </a:lnTo>
                <a:lnTo>
                  <a:pt x="6845" y="365"/>
                </a:lnTo>
                <a:lnTo>
                  <a:pt x="6840" y="343"/>
                </a:lnTo>
                <a:lnTo>
                  <a:pt x="6834" y="321"/>
                </a:lnTo>
                <a:lnTo>
                  <a:pt x="6827" y="300"/>
                </a:lnTo>
                <a:lnTo>
                  <a:pt x="6818" y="280"/>
                </a:lnTo>
                <a:lnTo>
                  <a:pt x="6810" y="259"/>
                </a:lnTo>
                <a:lnTo>
                  <a:pt x="6799" y="239"/>
                </a:lnTo>
                <a:lnTo>
                  <a:pt x="6788" y="221"/>
                </a:lnTo>
                <a:lnTo>
                  <a:pt x="6776" y="201"/>
                </a:lnTo>
                <a:lnTo>
                  <a:pt x="6764" y="184"/>
                </a:lnTo>
                <a:lnTo>
                  <a:pt x="6750" y="167"/>
                </a:lnTo>
                <a:lnTo>
                  <a:pt x="6735" y="149"/>
                </a:lnTo>
                <a:lnTo>
                  <a:pt x="6720" y="134"/>
                </a:lnTo>
                <a:lnTo>
                  <a:pt x="6705" y="118"/>
                </a:lnTo>
                <a:lnTo>
                  <a:pt x="6687" y="105"/>
                </a:lnTo>
                <a:lnTo>
                  <a:pt x="6670" y="91"/>
                </a:lnTo>
                <a:lnTo>
                  <a:pt x="6653" y="78"/>
                </a:lnTo>
                <a:lnTo>
                  <a:pt x="6633" y="67"/>
                </a:lnTo>
                <a:lnTo>
                  <a:pt x="6615" y="55"/>
                </a:lnTo>
                <a:lnTo>
                  <a:pt x="6595" y="45"/>
                </a:lnTo>
                <a:lnTo>
                  <a:pt x="6575" y="35"/>
                </a:lnTo>
                <a:lnTo>
                  <a:pt x="6554" y="27"/>
                </a:lnTo>
                <a:lnTo>
                  <a:pt x="6533" y="20"/>
                </a:lnTo>
                <a:lnTo>
                  <a:pt x="6511" y="15"/>
                </a:lnTo>
                <a:lnTo>
                  <a:pt x="6489" y="9"/>
                </a:lnTo>
                <a:lnTo>
                  <a:pt x="6466" y="5"/>
                </a:lnTo>
                <a:lnTo>
                  <a:pt x="6444" y="2"/>
                </a:lnTo>
                <a:lnTo>
                  <a:pt x="6421" y="1"/>
                </a:lnTo>
                <a:lnTo>
                  <a:pt x="6397" y="0"/>
                </a:lnTo>
                <a:close/>
                <a:moveTo>
                  <a:pt x="6625" y="3428"/>
                </a:moveTo>
                <a:lnTo>
                  <a:pt x="6625" y="3428"/>
                </a:lnTo>
                <a:lnTo>
                  <a:pt x="6624" y="3451"/>
                </a:lnTo>
                <a:lnTo>
                  <a:pt x="6621" y="3474"/>
                </a:lnTo>
                <a:lnTo>
                  <a:pt x="6616" y="3496"/>
                </a:lnTo>
                <a:lnTo>
                  <a:pt x="6608" y="3517"/>
                </a:lnTo>
                <a:lnTo>
                  <a:pt x="6599" y="3536"/>
                </a:lnTo>
                <a:lnTo>
                  <a:pt x="6587" y="3555"/>
                </a:lnTo>
                <a:lnTo>
                  <a:pt x="6573" y="3573"/>
                </a:lnTo>
                <a:lnTo>
                  <a:pt x="6558" y="3589"/>
                </a:lnTo>
                <a:lnTo>
                  <a:pt x="6542" y="3604"/>
                </a:lnTo>
                <a:lnTo>
                  <a:pt x="6525" y="3617"/>
                </a:lnTo>
                <a:lnTo>
                  <a:pt x="6507" y="3628"/>
                </a:lnTo>
                <a:lnTo>
                  <a:pt x="6486" y="3638"/>
                </a:lnTo>
                <a:lnTo>
                  <a:pt x="6465" y="3646"/>
                </a:lnTo>
                <a:lnTo>
                  <a:pt x="6443" y="3651"/>
                </a:lnTo>
                <a:lnTo>
                  <a:pt x="6420" y="3655"/>
                </a:lnTo>
                <a:lnTo>
                  <a:pt x="6397" y="3656"/>
                </a:lnTo>
                <a:lnTo>
                  <a:pt x="456" y="3656"/>
                </a:lnTo>
                <a:lnTo>
                  <a:pt x="433" y="3655"/>
                </a:lnTo>
                <a:lnTo>
                  <a:pt x="410" y="3651"/>
                </a:lnTo>
                <a:lnTo>
                  <a:pt x="388" y="3646"/>
                </a:lnTo>
                <a:lnTo>
                  <a:pt x="368" y="3638"/>
                </a:lnTo>
                <a:lnTo>
                  <a:pt x="348" y="3628"/>
                </a:lnTo>
                <a:lnTo>
                  <a:pt x="330" y="3617"/>
                </a:lnTo>
                <a:lnTo>
                  <a:pt x="311" y="3604"/>
                </a:lnTo>
                <a:lnTo>
                  <a:pt x="295" y="3589"/>
                </a:lnTo>
                <a:lnTo>
                  <a:pt x="280" y="3573"/>
                </a:lnTo>
                <a:lnTo>
                  <a:pt x="267" y="3555"/>
                </a:lnTo>
                <a:lnTo>
                  <a:pt x="256" y="3536"/>
                </a:lnTo>
                <a:lnTo>
                  <a:pt x="247" y="3517"/>
                </a:lnTo>
                <a:lnTo>
                  <a:pt x="239" y="3496"/>
                </a:lnTo>
                <a:lnTo>
                  <a:pt x="233" y="3474"/>
                </a:lnTo>
                <a:lnTo>
                  <a:pt x="229" y="3451"/>
                </a:lnTo>
                <a:lnTo>
                  <a:pt x="228" y="3428"/>
                </a:lnTo>
                <a:lnTo>
                  <a:pt x="228" y="457"/>
                </a:lnTo>
                <a:lnTo>
                  <a:pt x="229" y="433"/>
                </a:lnTo>
                <a:lnTo>
                  <a:pt x="233" y="411"/>
                </a:lnTo>
                <a:lnTo>
                  <a:pt x="239" y="389"/>
                </a:lnTo>
                <a:lnTo>
                  <a:pt x="247" y="368"/>
                </a:lnTo>
                <a:lnTo>
                  <a:pt x="256" y="348"/>
                </a:lnTo>
                <a:lnTo>
                  <a:pt x="267" y="329"/>
                </a:lnTo>
                <a:lnTo>
                  <a:pt x="280" y="312"/>
                </a:lnTo>
                <a:lnTo>
                  <a:pt x="295" y="296"/>
                </a:lnTo>
                <a:lnTo>
                  <a:pt x="311" y="281"/>
                </a:lnTo>
                <a:lnTo>
                  <a:pt x="330" y="267"/>
                </a:lnTo>
                <a:lnTo>
                  <a:pt x="348" y="255"/>
                </a:lnTo>
                <a:lnTo>
                  <a:pt x="368" y="246"/>
                </a:lnTo>
                <a:lnTo>
                  <a:pt x="388" y="238"/>
                </a:lnTo>
                <a:lnTo>
                  <a:pt x="410" y="232"/>
                </a:lnTo>
                <a:lnTo>
                  <a:pt x="433" y="229"/>
                </a:lnTo>
                <a:lnTo>
                  <a:pt x="456" y="228"/>
                </a:lnTo>
                <a:lnTo>
                  <a:pt x="6397" y="228"/>
                </a:lnTo>
                <a:lnTo>
                  <a:pt x="6420" y="229"/>
                </a:lnTo>
                <a:lnTo>
                  <a:pt x="6443" y="232"/>
                </a:lnTo>
                <a:lnTo>
                  <a:pt x="6465" y="238"/>
                </a:lnTo>
                <a:lnTo>
                  <a:pt x="6486" y="246"/>
                </a:lnTo>
                <a:lnTo>
                  <a:pt x="6507" y="255"/>
                </a:lnTo>
                <a:lnTo>
                  <a:pt x="6525" y="267"/>
                </a:lnTo>
                <a:lnTo>
                  <a:pt x="6542" y="281"/>
                </a:lnTo>
                <a:lnTo>
                  <a:pt x="6558" y="296"/>
                </a:lnTo>
                <a:lnTo>
                  <a:pt x="6573" y="312"/>
                </a:lnTo>
                <a:lnTo>
                  <a:pt x="6587" y="329"/>
                </a:lnTo>
                <a:lnTo>
                  <a:pt x="6599" y="348"/>
                </a:lnTo>
                <a:lnTo>
                  <a:pt x="6608" y="368"/>
                </a:lnTo>
                <a:lnTo>
                  <a:pt x="6616" y="389"/>
                </a:lnTo>
                <a:lnTo>
                  <a:pt x="6621" y="411"/>
                </a:lnTo>
                <a:lnTo>
                  <a:pt x="6624" y="433"/>
                </a:lnTo>
                <a:lnTo>
                  <a:pt x="6625" y="457"/>
                </a:lnTo>
                <a:lnTo>
                  <a:pt x="6625" y="34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bIns="144000"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2" name="KSO_Shape">
            <a:extLst>
              <a:ext uri="{FF2B5EF4-FFF2-40B4-BE49-F238E27FC236}">
                <a16:creationId xmlns:a16="http://schemas.microsoft.com/office/drawing/2014/main" id="{00E40A6D-A327-7DB0-671C-0309CB2C680E}"/>
              </a:ext>
            </a:extLst>
          </p:cNvPr>
          <p:cNvSpPr>
            <a:spLocks/>
          </p:cNvSpPr>
          <p:nvPr/>
        </p:nvSpPr>
        <p:spPr bwMode="auto">
          <a:xfrm>
            <a:off x="9186237" y="2570894"/>
            <a:ext cx="425202" cy="662940"/>
          </a:xfrm>
          <a:custGeom>
            <a:avLst/>
            <a:gdLst>
              <a:gd name="T0" fmla="*/ 134485 w 2938"/>
              <a:gd name="T1" fmla="*/ 2420 h 5511"/>
              <a:gd name="T2" fmla="*/ 89887 w 2938"/>
              <a:gd name="T3" fmla="*/ 15901 h 5511"/>
              <a:gd name="T4" fmla="*/ 51858 w 2938"/>
              <a:gd name="T5" fmla="*/ 41481 h 5511"/>
              <a:gd name="T6" fmla="*/ 22817 w 2938"/>
              <a:gd name="T7" fmla="*/ 77085 h 5511"/>
              <a:gd name="T8" fmla="*/ 4840 w 2938"/>
              <a:gd name="T9" fmla="*/ 119257 h 5511"/>
              <a:gd name="T10" fmla="*/ 0 w 2938"/>
              <a:gd name="T11" fmla="*/ 1746336 h 5511"/>
              <a:gd name="T12" fmla="*/ 4840 w 2938"/>
              <a:gd name="T13" fmla="*/ 1786089 h 5511"/>
              <a:gd name="T14" fmla="*/ 22817 w 2938"/>
              <a:gd name="T15" fmla="*/ 1828606 h 5511"/>
              <a:gd name="T16" fmla="*/ 51858 w 2938"/>
              <a:gd name="T17" fmla="*/ 1863865 h 5511"/>
              <a:gd name="T18" fmla="*/ 89887 w 2938"/>
              <a:gd name="T19" fmla="*/ 1889445 h 5511"/>
              <a:gd name="T20" fmla="*/ 134485 w 2938"/>
              <a:gd name="T21" fmla="*/ 1903272 h 5511"/>
              <a:gd name="T22" fmla="*/ 864989 w 2938"/>
              <a:gd name="T23" fmla="*/ 1905000 h 5511"/>
              <a:gd name="T24" fmla="*/ 911316 w 2938"/>
              <a:gd name="T25" fmla="*/ 1895667 h 5511"/>
              <a:gd name="T26" fmla="*/ 952111 w 2938"/>
              <a:gd name="T27" fmla="*/ 1873544 h 5511"/>
              <a:gd name="T28" fmla="*/ 984263 w 2938"/>
              <a:gd name="T29" fmla="*/ 1841396 h 5511"/>
              <a:gd name="T30" fmla="*/ 1006043 w 2938"/>
              <a:gd name="T31" fmla="*/ 1800953 h 5511"/>
              <a:gd name="T32" fmla="*/ 1015377 w 2938"/>
              <a:gd name="T33" fmla="*/ 1754633 h 5511"/>
              <a:gd name="T34" fmla="*/ 1013994 w 2938"/>
              <a:gd name="T35" fmla="*/ 134812 h 5511"/>
              <a:gd name="T36" fmla="*/ 999820 w 2938"/>
              <a:gd name="T37" fmla="*/ 90220 h 5511"/>
              <a:gd name="T38" fmla="*/ 974237 w 2938"/>
              <a:gd name="T39" fmla="*/ 52542 h 5511"/>
              <a:gd name="T40" fmla="*/ 938973 w 2938"/>
              <a:gd name="T41" fmla="*/ 23160 h 5511"/>
              <a:gd name="T42" fmla="*/ 896450 w 2938"/>
              <a:gd name="T43" fmla="*/ 5531 h 5511"/>
              <a:gd name="T44" fmla="*/ 412789 w 2938"/>
              <a:gd name="T45" fmla="*/ 127553 h 5511"/>
              <a:gd name="T46" fmla="*/ 615380 w 2938"/>
              <a:gd name="T47" fmla="*/ 129973 h 5511"/>
              <a:gd name="T48" fmla="*/ 629209 w 2938"/>
              <a:gd name="T49" fmla="*/ 141034 h 5511"/>
              <a:gd name="T50" fmla="*/ 635086 w 2938"/>
              <a:gd name="T51" fmla="*/ 159009 h 5511"/>
              <a:gd name="T52" fmla="*/ 630938 w 2938"/>
              <a:gd name="T53" fmla="*/ 174219 h 5511"/>
              <a:gd name="T54" fmla="*/ 618146 w 2938"/>
              <a:gd name="T55" fmla="*/ 187009 h 5511"/>
              <a:gd name="T56" fmla="*/ 412789 w 2938"/>
              <a:gd name="T57" fmla="*/ 190811 h 5511"/>
              <a:gd name="T58" fmla="*/ 397577 w 2938"/>
              <a:gd name="T59" fmla="*/ 187009 h 5511"/>
              <a:gd name="T60" fmla="*/ 384440 w 2938"/>
              <a:gd name="T61" fmla="*/ 174219 h 5511"/>
              <a:gd name="T62" fmla="*/ 380637 w 2938"/>
              <a:gd name="T63" fmla="*/ 159009 h 5511"/>
              <a:gd name="T64" fmla="*/ 386168 w 2938"/>
              <a:gd name="T65" fmla="*/ 141034 h 5511"/>
              <a:gd name="T66" fmla="*/ 400343 w 2938"/>
              <a:gd name="T67" fmla="*/ 129973 h 5511"/>
              <a:gd name="T68" fmla="*/ 507516 w 2938"/>
              <a:gd name="T69" fmla="*/ 1841742 h 5511"/>
              <a:gd name="T70" fmla="*/ 479513 w 2938"/>
              <a:gd name="T71" fmla="*/ 1837594 h 5511"/>
              <a:gd name="T72" fmla="*/ 454275 w 2938"/>
              <a:gd name="T73" fmla="*/ 1825495 h 5511"/>
              <a:gd name="T74" fmla="*/ 434223 w 2938"/>
              <a:gd name="T75" fmla="*/ 1806829 h 5511"/>
              <a:gd name="T76" fmla="*/ 420049 w 2938"/>
              <a:gd name="T77" fmla="*/ 1783323 h 5511"/>
              <a:gd name="T78" fmla="*/ 413134 w 2938"/>
              <a:gd name="T79" fmla="*/ 1756015 h 5511"/>
              <a:gd name="T80" fmla="*/ 413826 w 2938"/>
              <a:gd name="T81" fmla="*/ 1731818 h 5511"/>
              <a:gd name="T82" fmla="*/ 422123 w 2938"/>
              <a:gd name="T83" fmla="*/ 1704856 h 5511"/>
              <a:gd name="T84" fmla="*/ 437335 w 2938"/>
              <a:gd name="T85" fmla="*/ 1682387 h 5511"/>
              <a:gd name="T86" fmla="*/ 458078 w 2938"/>
              <a:gd name="T87" fmla="*/ 1665103 h 5511"/>
              <a:gd name="T88" fmla="*/ 483661 w 2938"/>
              <a:gd name="T89" fmla="*/ 1654042 h 5511"/>
              <a:gd name="T90" fmla="*/ 507516 w 2938"/>
              <a:gd name="T91" fmla="*/ 1651277 h 5511"/>
              <a:gd name="T92" fmla="*/ 536210 w 2938"/>
              <a:gd name="T93" fmla="*/ 1655425 h 5511"/>
              <a:gd name="T94" fmla="*/ 561102 w 2938"/>
              <a:gd name="T95" fmla="*/ 1667523 h 5511"/>
              <a:gd name="T96" fmla="*/ 581154 w 2938"/>
              <a:gd name="T97" fmla="*/ 1685498 h 5511"/>
              <a:gd name="T98" fmla="*/ 595674 w 2938"/>
              <a:gd name="T99" fmla="*/ 1709349 h 5511"/>
              <a:gd name="T100" fmla="*/ 602589 w 2938"/>
              <a:gd name="T101" fmla="*/ 1737003 h 5511"/>
              <a:gd name="T102" fmla="*/ 601897 w 2938"/>
              <a:gd name="T103" fmla="*/ 1761200 h 5511"/>
              <a:gd name="T104" fmla="*/ 593600 w 2938"/>
              <a:gd name="T105" fmla="*/ 1787817 h 5511"/>
              <a:gd name="T106" fmla="*/ 578388 w 2938"/>
              <a:gd name="T107" fmla="*/ 1810631 h 5511"/>
              <a:gd name="T108" fmla="*/ 556954 w 2938"/>
              <a:gd name="T109" fmla="*/ 1827915 h 5511"/>
              <a:gd name="T110" fmla="*/ 531370 w 2938"/>
              <a:gd name="T111" fmla="*/ 1838631 h 5511"/>
              <a:gd name="T112" fmla="*/ 952456 w 2938"/>
              <a:gd name="T113" fmla="*/ 1587673 h 5511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38" h="5511">
                <a:moveTo>
                  <a:pt x="2479" y="0"/>
                </a:moveTo>
                <a:lnTo>
                  <a:pt x="458" y="0"/>
                </a:lnTo>
                <a:lnTo>
                  <a:pt x="435" y="1"/>
                </a:lnTo>
                <a:lnTo>
                  <a:pt x="412" y="3"/>
                </a:lnTo>
                <a:lnTo>
                  <a:pt x="389" y="7"/>
                </a:lnTo>
                <a:lnTo>
                  <a:pt x="366" y="11"/>
                </a:lnTo>
                <a:lnTo>
                  <a:pt x="345" y="16"/>
                </a:lnTo>
                <a:lnTo>
                  <a:pt x="322" y="22"/>
                </a:lnTo>
                <a:lnTo>
                  <a:pt x="301" y="29"/>
                </a:lnTo>
                <a:lnTo>
                  <a:pt x="281" y="37"/>
                </a:lnTo>
                <a:lnTo>
                  <a:pt x="260" y="46"/>
                </a:lnTo>
                <a:lnTo>
                  <a:pt x="240" y="56"/>
                </a:lnTo>
                <a:lnTo>
                  <a:pt x="221" y="67"/>
                </a:lnTo>
                <a:lnTo>
                  <a:pt x="203" y="80"/>
                </a:lnTo>
                <a:lnTo>
                  <a:pt x="184" y="93"/>
                </a:lnTo>
                <a:lnTo>
                  <a:pt x="167" y="106"/>
                </a:lnTo>
                <a:lnTo>
                  <a:pt x="150" y="120"/>
                </a:lnTo>
                <a:lnTo>
                  <a:pt x="135" y="135"/>
                </a:lnTo>
                <a:lnTo>
                  <a:pt x="119" y="152"/>
                </a:lnTo>
                <a:lnTo>
                  <a:pt x="104" y="169"/>
                </a:lnTo>
                <a:lnTo>
                  <a:pt x="91" y="186"/>
                </a:lnTo>
                <a:lnTo>
                  <a:pt x="78" y="203"/>
                </a:lnTo>
                <a:lnTo>
                  <a:pt x="66" y="223"/>
                </a:lnTo>
                <a:lnTo>
                  <a:pt x="55" y="242"/>
                </a:lnTo>
                <a:lnTo>
                  <a:pt x="45" y="261"/>
                </a:lnTo>
                <a:lnTo>
                  <a:pt x="35" y="281"/>
                </a:lnTo>
                <a:lnTo>
                  <a:pt x="27" y="303"/>
                </a:lnTo>
                <a:lnTo>
                  <a:pt x="20" y="324"/>
                </a:lnTo>
                <a:lnTo>
                  <a:pt x="14" y="345"/>
                </a:lnTo>
                <a:lnTo>
                  <a:pt x="9" y="368"/>
                </a:lnTo>
                <a:lnTo>
                  <a:pt x="5" y="390"/>
                </a:lnTo>
                <a:lnTo>
                  <a:pt x="2" y="413"/>
                </a:lnTo>
                <a:lnTo>
                  <a:pt x="0" y="437"/>
                </a:lnTo>
                <a:lnTo>
                  <a:pt x="0" y="460"/>
                </a:lnTo>
                <a:lnTo>
                  <a:pt x="0" y="5052"/>
                </a:lnTo>
                <a:lnTo>
                  <a:pt x="0" y="5076"/>
                </a:lnTo>
                <a:lnTo>
                  <a:pt x="2" y="5099"/>
                </a:lnTo>
                <a:lnTo>
                  <a:pt x="5" y="5122"/>
                </a:lnTo>
                <a:lnTo>
                  <a:pt x="9" y="5144"/>
                </a:lnTo>
                <a:lnTo>
                  <a:pt x="14" y="5167"/>
                </a:lnTo>
                <a:lnTo>
                  <a:pt x="20" y="5189"/>
                </a:lnTo>
                <a:lnTo>
                  <a:pt x="27" y="5210"/>
                </a:lnTo>
                <a:lnTo>
                  <a:pt x="35" y="5230"/>
                </a:lnTo>
                <a:lnTo>
                  <a:pt x="45" y="5251"/>
                </a:lnTo>
                <a:lnTo>
                  <a:pt x="55" y="5271"/>
                </a:lnTo>
                <a:lnTo>
                  <a:pt x="66" y="5290"/>
                </a:lnTo>
                <a:lnTo>
                  <a:pt x="78" y="5309"/>
                </a:lnTo>
                <a:lnTo>
                  <a:pt x="91" y="5327"/>
                </a:lnTo>
                <a:lnTo>
                  <a:pt x="104" y="5344"/>
                </a:lnTo>
                <a:lnTo>
                  <a:pt x="119" y="5360"/>
                </a:lnTo>
                <a:lnTo>
                  <a:pt x="135" y="5377"/>
                </a:lnTo>
                <a:lnTo>
                  <a:pt x="150" y="5392"/>
                </a:lnTo>
                <a:lnTo>
                  <a:pt x="167" y="5406"/>
                </a:lnTo>
                <a:lnTo>
                  <a:pt x="184" y="5420"/>
                </a:lnTo>
                <a:lnTo>
                  <a:pt x="203" y="5433"/>
                </a:lnTo>
                <a:lnTo>
                  <a:pt x="221" y="5445"/>
                </a:lnTo>
                <a:lnTo>
                  <a:pt x="240" y="5456"/>
                </a:lnTo>
                <a:lnTo>
                  <a:pt x="260" y="5466"/>
                </a:lnTo>
                <a:lnTo>
                  <a:pt x="281" y="5475"/>
                </a:lnTo>
                <a:lnTo>
                  <a:pt x="301" y="5484"/>
                </a:lnTo>
                <a:lnTo>
                  <a:pt x="322" y="5491"/>
                </a:lnTo>
                <a:lnTo>
                  <a:pt x="345" y="5497"/>
                </a:lnTo>
                <a:lnTo>
                  <a:pt x="366" y="5502"/>
                </a:lnTo>
                <a:lnTo>
                  <a:pt x="389" y="5506"/>
                </a:lnTo>
                <a:lnTo>
                  <a:pt x="412" y="5509"/>
                </a:lnTo>
                <a:lnTo>
                  <a:pt x="435" y="5511"/>
                </a:lnTo>
                <a:lnTo>
                  <a:pt x="458" y="5511"/>
                </a:lnTo>
                <a:lnTo>
                  <a:pt x="2479" y="5511"/>
                </a:lnTo>
                <a:lnTo>
                  <a:pt x="2502" y="5511"/>
                </a:lnTo>
                <a:lnTo>
                  <a:pt x="2525" y="5509"/>
                </a:lnTo>
                <a:lnTo>
                  <a:pt x="2549" y="5506"/>
                </a:lnTo>
                <a:lnTo>
                  <a:pt x="2571" y="5502"/>
                </a:lnTo>
                <a:lnTo>
                  <a:pt x="2593" y="5497"/>
                </a:lnTo>
                <a:lnTo>
                  <a:pt x="2615" y="5491"/>
                </a:lnTo>
                <a:lnTo>
                  <a:pt x="2636" y="5484"/>
                </a:lnTo>
                <a:lnTo>
                  <a:pt x="2657" y="5475"/>
                </a:lnTo>
                <a:lnTo>
                  <a:pt x="2677" y="5466"/>
                </a:lnTo>
                <a:lnTo>
                  <a:pt x="2698" y="5456"/>
                </a:lnTo>
                <a:lnTo>
                  <a:pt x="2716" y="5445"/>
                </a:lnTo>
                <a:lnTo>
                  <a:pt x="2735" y="5433"/>
                </a:lnTo>
                <a:lnTo>
                  <a:pt x="2754" y="5420"/>
                </a:lnTo>
                <a:lnTo>
                  <a:pt x="2771" y="5406"/>
                </a:lnTo>
                <a:lnTo>
                  <a:pt x="2787" y="5392"/>
                </a:lnTo>
                <a:lnTo>
                  <a:pt x="2803" y="5377"/>
                </a:lnTo>
                <a:lnTo>
                  <a:pt x="2818" y="5360"/>
                </a:lnTo>
                <a:lnTo>
                  <a:pt x="2833" y="5344"/>
                </a:lnTo>
                <a:lnTo>
                  <a:pt x="2847" y="5327"/>
                </a:lnTo>
                <a:lnTo>
                  <a:pt x="2859" y="5309"/>
                </a:lnTo>
                <a:lnTo>
                  <a:pt x="2871" y="5290"/>
                </a:lnTo>
                <a:lnTo>
                  <a:pt x="2882" y="5271"/>
                </a:lnTo>
                <a:lnTo>
                  <a:pt x="2892" y="5251"/>
                </a:lnTo>
                <a:lnTo>
                  <a:pt x="2902" y="5230"/>
                </a:lnTo>
                <a:lnTo>
                  <a:pt x="2910" y="5210"/>
                </a:lnTo>
                <a:lnTo>
                  <a:pt x="2918" y="5189"/>
                </a:lnTo>
                <a:lnTo>
                  <a:pt x="2924" y="5167"/>
                </a:lnTo>
                <a:lnTo>
                  <a:pt x="2929" y="5144"/>
                </a:lnTo>
                <a:lnTo>
                  <a:pt x="2933" y="5122"/>
                </a:lnTo>
                <a:lnTo>
                  <a:pt x="2936" y="5099"/>
                </a:lnTo>
                <a:lnTo>
                  <a:pt x="2937" y="5076"/>
                </a:lnTo>
                <a:lnTo>
                  <a:pt x="2938" y="5052"/>
                </a:lnTo>
                <a:lnTo>
                  <a:pt x="2938" y="460"/>
                </a:lnTo>
                <a:lnTo>
                  <a:pt x="2937" y="437"/>
                </a:lnTo>
                <a:lnTo>
                  <a:pt x="2936" y="413"/>
                </a:lnTo>
                <a:lnTo>
                  <a:pt x="2933" y="390"/>
                </a:lnTo>
                <a:lnTo>
                  <a:pt x="2929" y="368"/>
                </a:lnTo>
                <a:lnTo>
                  <a:pt x="2924" y="345"/>
                </a:lnTo>
                <a:lnTo>
                  <a:pt x="2918" y="324"/>
                </a:lnTo>
                <a:lnTo>
                  <a:pt x="2910" y="303"/>
                </a:lnTo>
                <a:lnTo>
                  <a:pt x="2902" y="281"/>
                </a:lnTo>
                <a:lnTo>
                  <a:pt x="2892" y="261"/>
                </a:lnTo>
                <a:lnTo>
                  <a:pt x="2882" y="242"/>
                </a:lnTo>
                <a:lnTo>
                  <a:pt x="2871" y="223"/>
                </a:lnTo>
                <a:lnTo>
                  <a:pt x="2859" y="203"/>
                </a:lnTo>
                <a:lnTo>
                  <a:pt x="2847" y="186"/>
                </a:lnTo>
                <a:lnTo>
                  <a:pt x="2833" y="169"/>
                </a:lnTo>
                <a:lnTo>
                  <a:pt x="2818" y="152"/>
                </a:lnTo>
                <a:lnTo>
                  <a:pt x="2803" y="135"/>
                </a:lnTo>
                <a:lnTo>
                  <a:pt x="2787" y="120"/>
                </a:lnTo>
                <a:lnTo>
                  <a:pt x="2771" y="106"/>
                </a:lnTo>
                <a:lnTo>
                  <a:pt x="2754" y="93"/>
                </a:lnTo>
                <a:lnTo>
                  <a:pt x="2735" y="80"/>
                </a:lnTo>
                <a:lnTo>
                  <a:pt x="2716" y="67"/>
                </a:lnTo>
                <a:lnTo>
                  <a:pt x="2698" y="56"/>
                </a:lnTo>
                <a:lnTo>
                  <a:pt x="2677" y="46"/>
                </a:lnTo>
                <a:lnTo>
                  <a:pt x="2657" y="37"/>
                </a:lnTo>
                <a:lnTo>
                  <a:pt x="2636" y="29"/>
                </a:lnTo>
                <a:lnTo>
                  <a:pt x="2615" y="22"/>
                </a:lnTo>
                <a:lnTo>
                  <a:pt x="2593" y="16"/>
                </a:lnTo>
                <a:lnTo>
                  <a:pt x="2571" y="11"/>
                </a:lnTo>
                <a:lnTo>
                  <a:pt x="2549" y="7"/>
                </a:lnTo>
                <a:lnTo>
                  <a:pt x="2525" y="3"/>
                </a:lnTo>
                <a:lnTo>
                  <a:pt x="2502" y="1"/>
                </a:lnTo>
                <a:lnTo>
                  <a:pt x="2479" y="0"/>
                </a:lnTo>
                <a:close/>
                <a:moveTo>
                  <a:pt x="1194" y="369"/>
                </a:moveTo>
                <a:lnTo>
                  <a:pt x="1744" y="369"/>
                </a:lnTo>
                <a:lnTo>
                  <a:pt x="1753" y="369"/>
                </a:lnTo>
                <a:lnTo>
                  <a:pt x="1763" y="370"/>
                </a:lnTo>
                <a:lnTo>
                  <a:pt x="1772" y="373"/>
                </a:lnTo>
                <a:lnTo>
                  <a:pt x="1780" y="376"/>
                </a:lnTo>
                <a:lnTo>
                  <a:pt x="1788" y="379"/>
                </a:lnTo>
                <a:lnTo>
                  <a:pt x="1796" y="384"/>
                </a:lnTo>
                <a:lnTo>
                  <a:pt x="1803" y="389"/>
                </a:lnTo>
                <a:lnTo>
                  <a:pt x="1809" y="395"/>
                </a:lnTo>
                <a:lnTo>
                  <a:pt x="1815" y="401"/>
                </a:lnTo>
                <a:lnTo>
                  <a:pt x="1820" y="408"/>
                </a:lnTo>
                <a:lnTo>
                  <a:pt x="1825" y="416"/>
                </a:lnTo>
                <a:lnTo>
                  <a:pt x="1828" y="424"/>
                </a:lnTo>
                <a:lnTo>
                  <a:pt x="1833" y="433"/>
                </a:lnTo>
                <a:lnTo>
                  <a:pt x="1835" y="442"/>
                </a:lnTo>
                <a:lnTo>
                  <a:pt x="1836" y="451"/>
                </a:lnTo>
                <a:lnTo>
                  <a:pt x="1837" y="460"/>
                </a:lnTo>
                <a:lnTo>
                  <a:pt x="1836" y="469"/>
                </a:lnTo>
                <a:lnTo>
                  <a:pt x="1835" y="478"/>
                </a:lnTo>
                <a:lnTo>
                  <a:pt x="1833" y="487"/>
                </a:lnTo>
                <a:lnTo>
                  <a:pt x="1828" y="495"/>
                </a:lnTo>
                <a:lnTo>
                  <a:pt x="1825" y="504"/>
                </a:lnTo>
                <a:lnTo>
                  <a:pt x="1820" y="512"/>
                </a:lnTo>
                <a:lnTo>
                  <a:pt x="1815" y="519"/>
                </a:lnTo>
                <a:lnTo>
                  <a:pt x="1809" y="525"/>
                </a:lnTo>
                <a:lnTo>
                  <a:pt x="1803" y="531"/>
                </a:lnTo>
                <a:lnTo>
                  <a:pt x="1796" y="536"/>
                </a:lnTo>
                <a:lnTo>
                  <a:pt x="1788" y="541"/>
                </a:lnTo>
                <a:lnTo>
                  <a:pt x="1780" y="545"/>
                </a:lnTo>
                <a:lnTo>
                  <a:pt x="1772" y="548"/>
                </a:lnTo>
                <a:lnTo>
                  <a:pt x="1763" y="550"/>
                </a:lnTo>
                <a:lnTo>
                  <a:pt x="1753" y="551"/>
                </a:lnTo>
                <a:lnTo>
                  <a:pt x="1744" y="552"/>
                </a:lnTo>
                <a:lnTo>
                  <a:pt x="1194" y="552"/>
                </a:lnTo>
                <a:lnTo>
                  <a:pt x="1184" y="551"/>
                </a:lnTo>
                <a:lnTo>
                  <a:pt x="1175" y="550"/>
                </a:lnTo>
                <a:lnTo>
                  <a:pt x="1166" y="548"/>
                </a:lnTo>
                <a:lnTo>
                  <a:pt x="1158" y="545"/>
                </a:lnTo>
                <a:lnTo>
                  <a:pt x="1150" y="541"/>
                </a:lnTo>
                <a:lnTo>
                  <a:pt x="1142" y="536"/>
                </a:lnTo>
                <a:lnTo>
                  <a:pt x="1135" y="531"/>
                </a:lnTo>
                <a:lnTo>
                  <a:pt x="1129" y="525"/>
                </a:lnTo>
                <a:lnTo>
                  <a:pt x="1123" y="519"/>
                </a:lnTo>
                <a:lnTo>
                  <a:pt x="1117" y="512"/>
                </a:lnTo>
                <a:lnTo>
                  <a:pt x="1112" y="504"/>
                </a:lnTo>
                <a:lnTo>
                  <a:pt x="1108" y="495"/>
                </a:lnTo>
                <a:lnTo>
                  <a:pt x="1105" y="487"/>
                </a:lnTo>
                <a:lnTo>
                  <a:pt x="1103" y="478"/>
                </a:lnTo>
                <a:lnTo>
                  <a:pt x="1102" y="469"/>
                </a:lnTo>
                <a:lnTo>
                  <a:pt x="1101" y="460"/>
                </a:lnTo>
                <a:lnTo>
                  <a:pt x="1102" y="451"/>
                </a:lnTo>
                <a:lnTo>
                  <a:pt x="1103" y="442"/>
                </a:lnTo>
                <a:lnTo>
                  <a:pt x="1105" y="433"/>
                </a:lnTo>
                <a:lnTo>
                  <a:pt x="1108" y="424"/>
                </a:lnTo>
                <a:lnTo>
                  <a:pt x="1112" y="416"/>
                </a:lnTo>
                <a:lnTo>
                  <a:pt x="1117" y="408"/>
                </a:lnTo>
                <a:lnTo>
                  <a:pt x="1123" y="401"/>
                </a:lnTo>
                <a:lnTo>
                  <a:pt x="1129" y="395"/>
                </a:lnTo>
                <a:lnTo>
                  <a:pt x="1135" y="389"/>
                </a:lnTo>
                <a:lnTo>
                  <a:pt x="1142" y="384"/>
                </a:lnTo>
                <a:lnTo>
                  <a:pt x="1150" y="379"/>
                </a:lnTo>
                <a:lnTo>
                  <a:pt x="1158" y="376"/>
                </a:lnTo>
                <a:lnTo>
                  <a:pt x="1166" y="373"/>
                </a:lnTo>
                <a:lnTo>
                  <a:pt x="1175" y="370"/>
                </a:lnTo>
                <a:lnTo>
                  <a:pt x="1184" y="369"/>
                </a:lnTo>
                <a:lnTo>
                  <a:pt x="1194" y="369"/>
                </a:lnTo>
                <a:close/>
                <a:moveTo>
                  <a:pt x="1468" y="5328"/>
                </a:moveTo>
                <a:lnTo>
                  <a:pt x="1468" y="5328"/>
                </a:lnTo>
                <a:lnTo>
                  <a:pt x="1454" y="5328"/>
                </a:lnTo>
                <a:lnTo>
                  <a:pt x="1441" y="5327"/>
                </a:lnTo>
                <a:lnTo>
                  <a:pt x="1427" y="5325"/>
                </a:lnTo>
                <a:lnTo>
                  <a:pt x="1414" y="5322"/>
                </a:lnTo>
                <a:lnTo>
                  <a:pt x="1399" y="5319"/>
                </a:lnTo>
                <a:lnTo>
                  <a:pt x="1387" y="5316"/>
                </a:lnTo>
                <a:lnTo>
                  <a:pt x="1374" y="5312"/>
                </a:lnTo>
                <a:lnTo>
                  <a:pt x="1362" y="5307"/>
                </a:lnTo>
                <a:lnTo>
                  <a:pt x="1350" y="5300"/>
                </a:lnTo>
                <a:lnTo>
                  <a:pt x="1338" y="5294"/>
                </a:lnTo>
                <a:lnTo>
                  <a:pt x="1325" y="5288"/>
                </a:lnTo>
                <a:lnTo>
                  <a:pt x="1314" y="5281"/>
                </a:lnTo>
                <a:lnTo>
                  <a:pt x="1304" y="5273"/>
                </a:lnTo>
                <a:lnTo>
                  <a:pt x="1294" y="5265"/>
                </a:lnTo>
                <a:lnTo>
                  <a:pt x="1284" y="5257"/>
                </a:lnTo>
                <a:lnTo>
                  <a:pt x="1274" y="5248"/>
                </a:lnTo>
                <a:lnTo>
                  <a:pt x="1265" y="5238"/>
                </a:lnTo>
                <a:lnTo>
                  <a:pt x="1256" y="5227"/>
                </a:lnTo>
                <a:lnTo>
                  <a:pt x="1248" y="5217"/>
                </a:lnTo>
                <a:lnTo>
                  <a:pt x="1240" y="5206"/>
                </a:lnTo>
                <a:lnTo>
                  <a:pt x="1233" y="5195"/>
                </a:lnTo>
                <a:lnTo>
                  <a:pt x="1227" y="5184"/>
                </a:lnTo>
                <a:lnTo>
                  <a:pt x="1221" y="5172"/>
                </a:lnTo>
                <a:lnTo>
                  <a:pt x="1215" y="5159"/>
                </a:lnTo>
                <a:lnTo>
                  <a:pt x="1210" y="5147"/>
                </a:lnTo>
                <a:lnTo>
                  <a:pt x="1206" y="5134"/>
                </a:lnTo>
                <a:lnTo>
                  <a:pt x="1202" y="5121"/>
                </a:lnTo>
                <a:lnTo>
                  <a:pt x="1199" y="5108"/>
                </a:lnTo>
                <a:lnTo>
                  <a:pt x="1197" y="5095"/>
                </a:lnTo>
                <a:lnTo>
                  <a:pt x="1195" y="5080"/>
                </a:lnTo>
                <a:lnTo>
                  <a:pt x="1194" y="5066"/>
                </a:lnTo>
                <a:lnTo>
                  <a:pt x="1194" y="5052"/>
                </a:lnTo>
                <a:lnTo>
                  <a:pt x="1194" y="5038"/>
                </a:lnTo>
                <a:lnTo>
                  <a:pt x="1195" y="5025"/>
                </a:lnTo>
                <a:lnTo>
                  <a:pt x="1197" y="5010"/>
                </a:lnTo>
                <a:lnTo>
                  <a:pt x="1199" y="4997"/>
                </a:lnTo>
                <a:lnTo>
                  <a:pt x="1202" y="4983"/>
                </a:lnTo>
                <a:lnTo>
                  <a:pt x="1206" y="4970"/>
                </a:lnTo>
                <a:lnTo>
                  <a:pt x="1210" y="4958"/>
                </a:lnTo>
                <a:lnTo>
                  <a:pt x="1215" y="4945"/>
                </a:lnTo>
                <a:lnTo>
                  <a:pt x="1221" y="4932"/>
                </a:lnTo>
                <a:lnTo>
                  <a:pt x="1227" y="4921"/>
                </a:lnTo>
                <a:lnTo>
                  <a:pt x="1233" y="4909"/>
                </a:lnTo>
                <a:lnTo>
                  <a:pt x="1240" y="4898"/>
                </a:lnTo>
                <a:lnTo>
                  <a:pt x="1248" y="4888"/>
                </a:lnTo>
                <a:lnTo>
                  <a:pt x="1256" y="4876"/>
                </a:lnTo>
                <a:lnTo>
                  <a:pt x="1265" y="4867"/>
                </a:lnTo>
                <a:lnTo>
                  <a:pt x="1274" y="4857"/>
                </a:lnTo>
                <a:lnTo>
                  <a:pt x="1284" y="4848"/>
                </a:lnTo>
                <a:lnTo>
                  <a:pt x="1294" y="4840"/>
                </a:lnTo>
                <a:lnTo>
                  <a:pt x="1304" y="4832"/>
                </a:lnTo>
                <a:lnTo>
                  <a:pt x="1314" y="4824"/>
                </a:lnTo>
                <a:lnTo>
                  <a:pt x="1325" y="4817"/>
                </a:lnTo>
                <a:lnTo>
                  <a:pt x="1338" y="4810"/>
                </a:lnTo>
                <a:lnTo>
                  <a:pt x="1350" y="4803"/>
                </a:lnTo>
                <a:lnTo>
                  <a:pt x="1362" y="4798"/>
                </a:lnTo>
                <a:lnTo>
                  <a:pt x="1374" y="4793"/>
                </a:lnTo>
                <a:lnTo>
                  <a:pt x="1387" y="4789"/>
                </a:lnTo>
                <a:lnTo>
                  <a:pt x="1399" y="4785"/>
                </a:lnTo>
                <a:lnTo>
                  <a:pt x="1414" y="4782"/>
                </a:lnTo>
                <a:lnTo>
                  <a:pt x="1427" y="4780"/>
                </a:lnTo>
                <a:lnTo>
                  <a:pt x="1441" y="4778"/>
                </a:lnTo>
                <a:lnTo>
                  <a:pt x="1454" y="4777"/>
                </a:lnTo>
                <a:lnTo>
                  <a:pt x="1468" y="4777"/>
                </a:lnTo>
                <a:lnTo>
                  <a:pt x="1483" y="4777"/>
                </a:lnTo>
                <a:lnTo>
                  <a:pt x="1497" y="4778"/>
                </a:lnTo>
                <a:lnTo>
                  <a:pt x="1511" y="4780"/>
                </a:lnTo>
                <a:lnTo>
                  <a:pt x="1524" y="4782"/>
                </a:lnTo>
                <a:lnTo>
                  <a:pt x="1537" y="4785"/>
                </a:lnTo>
                <a:lnTo>
                  <a:pt x="1551" y="4789"/>
                </a:lnTo>
                <a:lnTo>
                  <a:pt x="1564" y="4793"/>
                </a:lnTo>
                <a:lnTo>
                  <a:pt x="1576" y="4798"/>
                </a:lnTo>
                <a:lnTo>
                  <a:pt x="1588" y="4803"/>
                </a:lnTo>
                <a:lnTo>
                  <a:pt x="1600" y="4810"/>
                </a:lnTo>
                <a:lnTo>
                  <a:pt x="1611" y="4817"/>
                </a:lnTo>
                <a:lnTo>
                  <a:pt x="1623" y="4824"/>
                </a:lnTo>
                <a:lnTo>
                  <a:pt x="1634" y="4832"/>
                </a:lnTo>
                <a:lnTo>
                  <a:pt x="1644" y="4840"/>
                </a:lnTo>
                <a:lnTo>
                  <a:pt x="1654" y="4848"/>
                </a:lnTo>
                <a:lnTo>
                  <a:pt x="1664" y="4857"/>
                </a:lnTo>
                <a:lnTo>
                  <a:pt x="1673" y="4867"/>
                </a:lnTo>
                <a:lnTo>
                  <a:pt x="1681" y="4876"/>
                </a:lnTo>
                <a:lnTo>
                  <a:pt x="1690" y="4888"/>
                </a:lnTo>
                <a:lnTo>
                  <a:pt x="1698" y="4898"/>
                </a:lnTo>
                <a:lnTo>
                  <a:pt x="1705" y="4909"/>
                </a:lnTo>
                <a:lnTo>
                  <a:pt x="1711" y="4921"/>
                </a:lnTo>
                <a:lnTo>
                  <a:pt x="1717" y="4932"/>
                </a:lnTo>
                <a:lnTo>
                  <a:pt x="1723" y="4945"/>
                </a:lnTo>
                <a:lnTo>
                  <a:pt x="1728" y="4958"/>
                </a:lnTo>
                <a:lnTo>
                  <a:pt x="1732" y="4970"/>
                </a:lnTo>
                <a:lnTo>
                  <a:pt x="1736" y="4983"/>
                </a:lnTo>
                <a:lnTo>
                  <a:pt x="1739" y="4997"/>
                </a:lnTo>
                <a:lnTo>
                  <a:pt x="1741" y="5010"/>
                </a:lnTo>
                <a:lnTo>
                  <a:pt x="1743" y="5025"/>
                </a:lnTo>
                <a:lnTo>
                  <a:pt x="1744" y="5038"/>
                </a:lnTo>
                <a:lnTo>
                  <a:pt x="1744" y="5052"/>
                </a:lnTo>
                <a:lnTo>
                  <a:pt x="1744" y="5066"/>
                </a:lnTo>
                <a:lnTo>
                  <a:pt x="1743" y="5080"/>
                </a:lnTo>
                <a:lnTo>
                  <a:pt x="1741" y="5095"/>
                </a:lnTo>
                <a:lnTo>
                  <a:pt x="1739" y="5108"/>
                </a:lnTo>
                <a:lnTo>
                  <a:pt x="1736" y="5121"/>
                </a:lnTo>
                <a:lnTo>
                  <a:pt x="1732" y="5134"/>
                </a:lnTo>
                <a:lnTo>
                  <a:pt x="1728" y="5147"/>
                </a:lnTo>
                <a:lnTo>
                  <a:pt x="1723" y="5159"/>
                </a:lnTo>
                <a:lnTo>
                  <a:pt x="1717" y="5172"/>
                </a:lnTo>
                <a:lnTo>
                  <a:pt x="1711" y="5184"/>
                </a:lnTo>
                <a:lnTo>
                  <a:pt x="1705" y="5195"/>
                </a:lnTo>
                <a:lnTo>
                  <a:pt x="1698" y="5206"/>
                </a:lnTo>
                <a:lnTo>
                  <a:pt x="1690" y="5217"/>
                </a:lnTo>
                <a:lnTo>
                  <a:pt x="1681" y="5227"/>
                </a:lnTo>
                <a:lnTo>
                  <a:pt x="1673" y="5238"/>
                </a:lnTo>
                <a:lnTo>
                  <a:pt x="1664" y="5248"/>
                </a:lnTo>
                <a:lnTo>
                  <a:pt x="1654" y="5257"/>
                </a:lnTo>
                <a:lnTo>
                  <a:pt x="1644" y="5265"/>
                </a:lnTo>
                <a:lnTo>
                  <a:pt x="1634" y="5273"/>
                </a:lnTo>
                <a:lnTo>
                  <a:pt x="1623" y="5281"/>
                </a:lnTo>
                <a:lnTo>
                  <a:pt x="1611" y="5288"/>
                </a:lnTo>
                <a:lnTo>
                  <a:pt x="1600" y="5294"/>
                </a:lnTo>
                <a:lnTo>
                  <a:pt x="1588" y="5300"/>
                </a:lnTo>
                <a:lnTo>
                  <a:pt x="1576" y="5307"/>
                </a:lnTo>
                <a:lnTo>
                  <a:pt x="1564" y="5312"/>
                </a:lnTo>
                <a:lnTo>
                  <a:pt x="1551" y="5316"/>
                </a:lnTo>
                <a:lnTo>
                  <a:pt x="1537" y="5319"/>
                </a:lnTo>
                <a:lnTo>
                  <a:pt x="1524" y="5322"/>
                </a:lnTo>
                <a:lnTo>
                  <a:pt x="1511" y="5325"/>
                </a:lnTo>
                <a:lnTo>
                  <a:pt x="1497" y="5327"/>
                </a:lnTo>
                <a:lnTo>
                  <a:pt x="1483" y="5328"/>
                </a:lnTo>
                <a:lnTo>
                  <a:pt x="1468" y="5328"/>
                </a:lnTo>
                <a:close/>
                <a:moveTo>
                  <a:pt x="2755" y="4593"/>
                </a:moveTo>
                <a:lnTo>
                  <a:pt x="183" y="4593"/>
                </a:lnTo>
                <a:lnTo>
                  <a:pt x="183" y="919"/>
                </a:lnTo>
                <a:lnTo>
                  <a:pt x="2755" y="919"/>
                </a:lnTo>
                <a:lnTo>
                  <a:pt x="2755" y="459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655BEFB-3DE4-1856-991E-8F79E30B4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CC26092-43B2-49A3-BAA8-CABB7CA970CC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50912F-9CD9-01F0-7698-75FA0D9AFC8F}"/>
              </a:ext>
            </a:extLst>
          </p:cNvPr>
          <p:cNvSpPr txBox="1"/>
          <p:nvPr/>
        </p:nvSpPr>
        <p:spPr>
          <a:xfrm>
            <a:off x="-1" y="215824"/>
            <a:ext cx="7273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External Phase-Shifting angle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019E7E1-4CAE-55E3-1271-3F2E6807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42937"/>
              </p:ext>
            </p:extLst>
          </p:nvPr>
        </p:nvGraphicFramePr>
        <p:xfrm>
          <a:off x="8665882" y="2730080"/>
          <a:ext cx="3526118" cy="357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59">
                  <a:extLst>
                    <a:ext uri="{9D8B030D-6E8A-4147-A177-3AD203B41FA5}">
                      <a16:colId xmlns:a16="http://schemas.microsoft.com/office/drawing/2014/main" val="3029397804"/>
                    </a:ext>
                  </a:extLst>
                </a:gridCol>
                <a:gridCol w="1763059">
                  <a:extLst>
                    <a:ext uri="{9D8B030D-6E8A-4147-A177-3AD203B41FA5}">
                      <a16:colId xmlns:a16="http://schemas.microsoft.com/office/drawing/2014/main" val="1993268927"/>
                    </a:ext>
                  </a:extLst>
                </a:gridCol>
              </a:tblGrid>
              <a:tr h="5760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Parameters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values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204145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r>
                        <a:rPr lang="el-GR" altLang="zh-CN" dirty="0"/>
                        <a:t>Ω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978801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Vdc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400V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25888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180°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49917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0~360°</a:t>
                      </a:r>
                    </a:p>
                    <a:p>
                      <a:pPr algn="ctr"/>
                      <a:r>
                        <a:rPr lang="en-US" altLang="zh-CN" dirty="0"/>
                        <a:t>(step size: 1°)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974310"/>
                  </a:ext>
                </a:extLst>
              </a:tr>
              <a:tr h="5903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Inverter type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Full bridge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639131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0E8E4756-C77F-718F-3A04-0E412141F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3709"/>
            <a:ext cx="3299013" cy="5841655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5480A67-344B-AA3B-AB39-2F7E7CB48E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40000"/>
          <a:ext cx="87840" cy="19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7840" imgH="190080" progId="Equation.AxMath">
                  <p:embed/>
                </p:oleObj>
              </mc:Choice>
              <mc:Fallback>
                <p:oleObj name="AxMath" r:id="rId3" imgW="87840" imgH="1900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EAF26F28-E237-116C-8BEB-48E138611C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9999" y="2540000"/>
                        <a:ext cx="87840" cy="19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3B1B56F9-A06C-9CFE-024D-319E50BBF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84651" y="4657221"/>
          <a:ext cx="178520" cy="361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26296" imgH="256592" progId="Equation.AxMath">
                  <p:embed/>
                </p:oleObj>
              </mc:Choice>
              <mc:Fallback>
                <p:oleObj name="AxMath" r:id="rId5" imgW="126296" imgH="256592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2237668-1120-733C-D6F9-1EEE17AD54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84651" y="4657221"/>
                        <a:ext cx="178520" cy="361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CDB451C-F47F-B74B-F9BF-39549D1FF4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84651" y="5226237"/>
          <a:ext cx="178519" cy="301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13040" imgH="190080" progId="Equation.AxMath">
                  <p:embed/>
                </p:oleObj>
              </mc:Choice>
              <mc:Fallback>
                <p:oleObj name="AxMath" r:id="rId7" imgW="113040" imgH="1900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DFF3A88-C796-FB76-A4AB-734C51EA44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484651" y="5226237"/>
                        <a:ext cx="178519" cy="301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1276D4D-A3A5-DA3B-29E6-E6F7FB1E6C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4999326"/>
              </p:ext>
            </p:extLst>
          </p:nvPr>
        </p:nvGraphicFramePr>
        <p:xfrm>
          <a:off x="6697570" y="215824"/>
          <a:ext cx="498100" cy="75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69695" imgH="256592" progId="Equation.AxMath">
                  <p:embed/>
                </p:oleObj>
              </mc:Choice>
              <mc:Fallback>
                <p:oleObj name="AxMath" r:id="rId9" imgW="169695" imgH="256592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97570" y="215824"/>
                        <a:ext cx="498100" cy="75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46FCE90-7635-D6EF-3E31-A472CE33C8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6802" y="1136076"/>
            <a:ext cx="4535003" cy="29778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4518AD3-F5D0-8360-CBE0-78768F060690}"/>
              </a:ext>
            </a:extLst>
          </p:cNvPr>
          <p:cNvSpPr txBox="1"/>
          <p:nvPr/>
        </p:nvSpPr>
        <p:spPr>
          <a:xfrm>
            <a:off x="4504766" y="4160215"/>
            <a:ext cx="3694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Parameters of pulses of S5 S8</a:t>
            </a:r>
            <a:endParaRPr kumimoji="1" lang="zh-CN" alt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D1A1A05-A9E3-8956-1D57-4D5C3229BE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838" y="258518"/>
            <a:ext cx="1992381" cy="221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76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7779293" y="1352770"/>
            <a:ext cx="786014" cy="31921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等腰三角形 3"/>
          <p:cNvSpPr/>
          <p:nvPr/>
        </p:nvSpPr>
        <p:spPr>
          <a:xfrm rot="10800000">
            <a:off x="442594" y="4059463"/>
            <a:ext cx="1469333" cy="59230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1671988"/>
            <a:ext cx="12192000" cy="25471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rot="10800000">
            <a:off x="8172299" y="1352771"/>
            <a:ext cx="4019701" cy="3253585"/>
          </a:xfrm>
          <a:prstGeom prst="rt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-362138" y="4055479"/>
            <a:ext cx="1917757" cy="1193481"/>
          </a:xfrm>
          <a:prstGeom prst="triangle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85212" y="2641572"/>
            <a:ext cx="0" cy="782385"/>
          </a:xfrm>
          <a:prstGeom prst="line">
            <a:avLst/>
          </a:prstGeom>
          <a:ln w="19050">
            <a:gradFill>
              <a:gsLst>
                <a:gs pos="0">
                  <a:srgbClr val="0070C0"/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037782" y="2514859"/>
            <a:ext cx="31750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54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13500000" scaled="1"/>
                </a:gra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PART. 02</a:t>
            </a:r>
            <a:endParaRPr kumimoji="1" lang="zh-CN" altLang="en-US" sz="54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0070C0"/>
                  </a:gs>
                  <a:gs pos="100000">
                    <a:srgbClr val="002060"/>
                  </a:gs>
                </a:gsLst>
                <a:lin ang="13500000" scaled="1"/>
              </a:gra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894" r="52889" b="37036"/>
          <a:stretch>
            <a:fillRect/>
          </a:stretch>
        </p:blipFill>
        <p:spPr>
          <a:xfrm>
            <a:off x="4548681" y="4419893"/>
            <a:ext cx="1200503" cy="37292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BE63CDE-C831-3920-22E5-5F635EF98743}"/>
              </a:ext>
            </a:extLst>
          </p:cNvPr>
          <p:cNvSpPr txBox="1"/>
          <p:nvPr/>
        </p:nvSpPr>
        <p:spPr>
          <a:xfrm>
            <a:off x="4726693" y="2329705"/>
            <a:ext cx="53575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1" lang="en-US" altLang="zh-CN" sz="5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Single VSI</a:t>
            </a:r>
          </a:p>
          <a:p>
            <a:pP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等线" panose="02010600030101010101" pitchFamily="2" charset="-122"/>
              </a:rPr>
              <a:t>——</a:t>
            </a:r>
            <a:r>
              <a:rPr lang="en-US" altLang="zh-CN" sz="24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Time sequence Waveform</a:t>
            </a:r>
            <a:r>
              <a:rPr kumimoji="1"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I/O Voltage Relationship</a:t>
            </a:r>
            <a:r>
              <a:rPr kumimoji="1" lang="en-US" altLang="zh-CN" sz="2400" b="1" dirty="0"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84*203"/>
  <p:tag name="TABLE_ENDDRAG_RECT" val="33*225*884*2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84*203"/>
  <p:tag name="TABLE_ENDDRAG_RECT" val="33*225*884*2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26*363"/>
  <p:tag name="TABLE_ENDDRAG_RECT" val="467*91*426*36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38*328"/>
  <p:tag name="TABLE_ENDDRAG_RECT" val="488*101*438*328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</TotalTime>
  <Words>1342</Words>
  <Application>Microsoft Office PowerPoint</Application>
  <PresentationFormat>宽屏</PresentationFormat>
  <Paragraphs>378</Paragraphs>
  <Slides>38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等线</vt:lpstr>
      <vt:lpstr>等线 Light</vt:lpstr>
      <vt:lpstr>微软雅黑</vt:lpstr>
      <vt:lpstr>Arial</vt:lpstr>
      <vt:lpstr>Calibri</vt:lpstr>
      <vt:lpstr>Times New Roman</vt:lpstr>
      <vt:lpstr>1_Office 主题​​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Taniaq</dc:creator>
  <cp:lastModifiedBy>hqgg</cp:lastModifiedBy>
  <cp:revision>37</cp:revision>
  <dcterms:created xsi:type="dcterms:W3CDTF">2022-08-18T05:52:03Z</dcterms:created>
  <dcterms:modified xsi:type="dcterms:W3CDTF">2024-11-08T07:47:33Z</dcterms:modified>
</cp:coreProperties>
</file>