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8" r:id="rId13"/>
    <p:sldId id="267" r:id="rId14"/>
    <p:sldId id="263" r:id="rId15"/>
    <p:sldId id="272" r:id="rId16"/>
    <p:sldId id="270" r:id="rId17"/>
    <p:sldId id="271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AF2A-5325-472C-AC7D-1A56B29294F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0F94-4750-4A0C-A288-63A76527E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68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AF2A-5325-472C-AC7D-1A56B29294F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0F94-4750-4A0C-A288-63A76527E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44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AF2A-5325-472C-AC7D-1A56B29294F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0F94-4750-4A0C-A288-63A76527E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07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AF2A-5325-472C-AC7D-1A56B29294F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0F94-4750-4A0C-A288-63A76527E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25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AF2A-5325-472C-AC7D-1A56B29294F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0F94-4750-4A0C-A288-63A76527E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83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AF2A-5325-472C-AC7D-1A56B29294F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0F94-4750-4A0C-A288-63A76527E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27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AF2A-5325-472C-AC7D-1A56B29294F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0F94-4750-4A0C-A288-63A76527E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06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AF2A-5325-472C-AC7D-1A56B29294F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0F94-4750-4A0C-A288-63A76527E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46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AF2A-5325-472C-AC7D-1A56B29294F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0F94-4750-4A0C-A288-63A76527E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30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AF2A-5325-472C-AC7D-1A56B29294F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0F94-4750-4A0C-A288-63A76527E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1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AF2A-5325-472C-AC7D-1A56B29294F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0F94-4750-4A0C-A288-63A76527E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53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AAF2A-5325-472C-AC7D-1A56B29294F3}" type="datetimeFigureOut">
              <a:rPr lang="pt-BR" smtClean="0"/>
              <a:t>14/04/2020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E0F94-4750-4A0C-A288-63A76527EE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37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BPM - CBOK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76872"/>
            <a:ext cx="2690903" cy="349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91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  <a:effectLst/>
              </a:rPr>
              <a:t>Área 6 – Transformação de Processos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>
                <a:effectLst/>
              </a:rPr>
              <a:t>Trata da transformação dos processos corporativos de maneira disciplinada e planejada. </a:t>
            </a:r>
          </a:p>
          <a:p>
            <a:r>
              <a:rPr lang="pt-BR" sz="2000" dirty="0" smtClean="0">
                <a:effectLst/>
              </a:rPr>
              <a:t>O objetivo desta abordagem é </a:t>
            </a:r>
            <a:r>
              <a:rPr lang="pt-BR" sz="2000" dirty="0" smtClean="0">
                <a:solidFill>
                  <a:srgbClr val="FF0000"/>
                </a:solidFill>
                <a:effectLst/>
              </a:rPr>
              <a:t>assegurar que os processos continuem </a:t>
            </a:r>
            <a:r>
              <a:rPr lang="pt-BR" sz="2000" dirty="0" smtClean="0">
                <a:effectLst/>
              </a:rPr>
              <a:t>suportando os objetivos do negócio e que sua evolução seja tratada de forma </a:t>
            </a:r>
            <a:r>
              <a:rPr lang="pt-BR" sz="2000" dirty="0" smtClean="0">
                <a:effectLst/>
              </a:rPr>
              <a:t>planejada.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3796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  <a:effectLst/>
              </a:rPr>
              <a:t>Área 7 -  Organização de Gerenciamento de Processos</a:t>
            </a:r>
            <a:r>
              <a:rPr lang="pt-BR" sz="2800" dirty="0" smtClean="0">
                <a:solidFill>
                  <a:srgbClr val="FF0000"/>
                </a:solidFill>
                <a:effectLst/>
              </a:rPr>
              <a:t/>
            </a:r>
            <a:br>
              <a:rPr lang="pt-BR" sz="2800" dirty="0" smtClean="0">
                <a:solidFill>
                  <a:srgbClr val="FF0000"/>
                </a:solidFill>
                <a:effectLst/>
              </a:rPr>
            </a:b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>
                <a:effectLst/>
              </a:rPr>
              <a:t>Trata das </a:t>
            </a:r>
            <a:r>
              <a:rPr lang="pt-BR" sz="2000" dirty="0" smtClean="0">
                <a:solidFill>
                  <a:srgbClr val="FF0000"/>
                </a:solidFill>
                <a:effectLst/>
              </a:rPr>
              <a:t>mudanças estruturais </a:t>
            </a:r>
            <a:r>
              <a:rPr lang="pt-BR" sz="2000" dirty="0" smtClean="0">
                <a:effectLst/>
              </a:rPr>
              <a:t>decorrentes da aplicação da gestão por processos no ambiente corporativo. </a:t>
            </a:r>
          </a:p>
          <a:p>
            <a:r>
              <a:rPr lang="pt-BR" sz="2000" dirty="0" smtClean="0">
                <a:effectLst/>
              </a:rPr>
              <a:t>Caracteriza </a:t>
            </a:r>
            <a:r>
              <a:rPr lang="pt-BR" sz="2000" dirty="0" smtClean="0">
                <a:solidFill>
                  <a:srgbClr val="FF0000"/>
                </a:solidFill>
                <a:effectLst/>
              </a:rPr>
              <a:t>claramente como é uma organização centrada em processos</a:t>
            </a:r>
            <a:r>
              <a:rPr lang="pt-BR" sz="2000" dirty="0" smtClean="0">
                <a:effectLst/>
              </a:rPr>
              <a:t>, descrevendo sua estrutura, organização, gerenciamento, e medição a partir dos seus processos primários.</a:t>
            </a:r>
          </a:p>
          <a:p>
            <a:r>
              <a:rPr lang="pt-BR" sz="2000" dirty="0" smtClean="0">
                <a:effectLst/>
              </a:rPr>
              <a:t>Como principais pontos desta área de conhecimento, podemos considerar a </a:t>
            </a:r>
            <a:r>
              <a:rPr lang="pt-BR" sz="2000" dirty="0" smtClean="0">
                <a:effectLst/>
              </a:rPr>
              <a:t>declaração </a:t>
            </a:r>
            <a:r>
              <a:rPr lang="pt-BR" sz="2000" dirty="0" smtClean="0">
                <a:effectLst/>
              </a:rPr>
              <a:t>das </a:t>
            </a:r>
            <a:r>
              <a:rPr lang="pt-BR" sz="2000" dirty="0" smtClean="0">
                <a:solidFill>
                  <a:srgbClr val="FF0000"/>
                </a:solidFill>
                <a:effectLst/>
              </a:rPr>
              <a:t>responsabilidades</a:t>
            </a:r>
            <a:r>
              <a:rPr lang="pt-BR" sz="2000" dirty="0" smtClean="0">
                <a:effectLst/>
              </a:rPr>
              <a:t> e características dos participantes de uma organização gerida por </a:t>
            </a:r>
            <a:r>
              <a:rPr lang="pt-BR" sz="2000" dirty="0" smtClean="0">
                <a:effectLst/>
              </a:rPr>
              <a:t>processos:</a:t>
            </a:r>
          </a:p>
          <a:p>
            <a:pPr lvl="1"/>
            <a:r>
              <a:rPr lang="pt-BR" sz="1600" dirty="0" smtClean="0">
                <a:solidFill>
                  <a:srgbClr val="FF0000"/>
                </a:solidFill>
                <a:effectLst/>
              </a:rPr>
              <a:t>Dono </a:t>
            </a:r>
            <a:r>
              <a:rPr lang="pt-BR" sz="1600" dirty="0" smtClean="0">
                <a:solidFill>
                  <a:srgbClr val="FF0000"/>
                </a:solidFill>
                <a:effectLst/>
              </a:rPr>
              <a:t>do </a:t>
            </a:r>
            <a:r>
              <a:rPr lang="pt-BR" sz="1600" dirty="0" smtClean="0">
                <a:solidFill>
                  <a:srgbClr val="FF0000"/>
                </a:solidFill>
                <a:effectLst/>
              </a:rPr>
              <a:t>Processo</a:t>
            </a:r>
          </a:p>
          <a:p>
            <a:pPr lvl="1"/>
            <a:r>
              <a:rPr lang="pt-BR" sz="1600" dirty="0" smtClean="0">
                <a:solidFill>
                  <a:srgbClr val="FF0000"/>
                </a:solidFill>
                <a:effectLst/>
              </a:rPr>
              <a:t>Gerente </a:t>
            </a:r>
            <a:r>
              <a:rPr lang="pt-BR" sz="1600" dirty="0" smtClean="0">
                <a:solidFill>
                  <a:srgbClr val="FF0000"/>
                </a:solidFill>
                <a:effectLst/>
              </a:rPr>
              <a:t>do </a:t>
            </a:r>
            <a:r>
              <a:rPr lang="pt-BR" sz="1600" dirty="0" smtClean="0">
                <a:solidFill>
                  <a:srgbClr val="FF0000"/>
                </a:solidFill>
                <a:effectLst/>
              </a:rPr>
              <a:t>Processo</a:t>
            </a:r>
          </a:p>
          <a:p>
            <a:pPr lvl="1"/>
            <a:r>
              <a:rPr lang="pt-BR" sz="1600" dirty="0" smtClean="0">
                <a:solidFill>
                  <a:srgbClr val="FF0000"/>
                </a:solidFill>
                <a:effectLst/>
              </a:rPr>
              <a:t>Analistas</a:t>
            </a:r>
          </a:p>
          <a:p>
            <a:pPr lvl="1"/>
            <a:r>
              <a:rPr lang="pt-BR" sz="1600" dirty="0" smtClean="0">
                <a:solidFill>
                  <a:srgbClr val="FF0000"/>
                </a:solidFill>
                <a:effectLst/>
              </a:rPr>
              <a:t>Desenhistas </a:t>
            </a:r>
            <a:r>
              <a:rPr lang="pt-BR" sz="1600" dirty="0" smtClean="0">
                <a:solidFill>
                  <a:srgbClr val="FF0000"/>
                </a:solidFill>
                <a:effectLst/>
              </a:rPr>
              <a:t>de </a:t>
            </a:r>
            <a:r>
              <a:rPr lang="pt-BR" sz="1600" dirty="0" smtClean="0">
                <a:solidFill>
                  <a:srgbClr val="FF0000"/>
                </a:solidFill>
                <a:effectLst/>
              </a:rPr>
              <a:t>Processos</a:t>
            </a:r>
          </a:p>
          <a:p>
            <a:pPr lvl="1"/>
            <a:r>
              <a:rPr lang="pt-BR" sz="1600" dirty="0" smtClean="0">
                <a:solidFill>
                  <a:srgbClr val="FF0000"/>
                </a:solidFill>
                <a:effectLst/>
              </a:rPr>
              <a:t>Arquitetos </a:t>
            </a:r>
            <a:r>
              <a:rPr lang="pt-BR" sz="1600" dirty="0" smtClean="0">
                <a:solidFill>
                  <a:srgbClr val="FF0000"/>
                </a:solidFill>
                <a:effectLst/>
              </a:rPr>
              <a:t>de Processos etc.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2035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  <a:effectLst/>
              </a:rPr>
              <a:t>Área 8 – Gerenciamento de Processos Corporativos – EPM</a:t>
            </a:r>
            <a:r>
              <a:rPr lang="pt-BR" sz="2800" dirty="0" smtClean="0">
                <a:solidFill>
                  <a:srgbClr val="FF0000"/>
                </a:solidFill>
                <a:effectLst/>
              </a:rPr>
              <a:t/>
            </a:r>
            <a:br>
              <a:rPr lang="pt-BR" sz="2800" dirty="0" smtClean="0">
                <a:solidFill>
                  <a:srgbClr val="FF0000"/>
                </a:solidFill>
                <a:effectLst/>
              </a:rPr>
            </a:b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>
                <a:effectLst/>
              </a:rPr>
              <a:t>Trata da grande necessidade de se </a:t>
            </a:r>
            <a:r>
              <a:rPr lang="pt-BR" sz="2000" dirty="0" smtClean="0">
                <a:solidFill>
                  <a:srgbClr val="FF0000"/>
                </a:solidFill>
                <a:effectLst/>
              </a:rPr>
              <a:t>maximizar resultados </a:t>
            </a:r>
            <a:r>
              <a:rPr lang="pt-BR" sz="2000" dirty="0" smtClean="0">
                <a:effectLst/>
              </a:rPr>
              <a:t>dos processos de negócio de acordo com as estratégias do negócio.</a:t>
            </a:r>
          </a:p>
          <a:p>
            <a:r>
              <a:rPr lang="pt-BR" sz="2000" dirty="0" smtClean="0">
                <a:effectLst/>
              </a:rPr>
              <a:t>Estas </a:t>
            </a:r>
            <a:r>
              <a:rPr lang="pt-BR" sz="2000" dirty="0" smtClean="0">
                <a:solidFill>
                  <a:srgbClr val="FF0000"/>
                </a:solidFill>
                <a:effectLst/>
              </a:rPr>
              <a:t>estratégias</a:t>
            </a:r>
            <a:r>
              <a:rPr lang="pt-BR" sz="2000" dirty="0" smtClean="0">
                <a:effectLst/>
              </a:rPr>
              <a:t> precisam ser bem definidas, e os objetivos funcionais estabelecidos precisam ser baseados nessas estratégias. </a:t>
            </a:r>
          </a:p>
          <a:p>
            <a:r>
              <a:rPr lang="pt-BR" sz="2000" dirty="0" smtClean="0">
                <a:effectLst/>
              </a:rPr>
              <a:t>Além desses elementos, estabelece e apresenta três requisitos essenciais ao gerenciamento de processos corporativos:</a:t>
            </a:r>
          </a:p>
          <a:p>
            <a:pPr marL="800100" lvl="2" indent="0">
              <a:buNone/>
            </a:pPr>
            <a:r>
              <a:rPr lang="pt-BR" sz="2000" dirty="0" smtClean="0">
                <a:effectLst/>
              </a:rPr>
              <a:t>- </a:t>
            </a:r>
            <a:r>
              <a:rPr lang="pt-BR" sz="2000" dirty="0" smtClean="0">
                <a:solidFill>
                  <a:srgbClr val="FF0000"/>
                </a:solidFill>
                <a:effectLst/>
              </a:rPr>
              <a:t>A medição centrada em clientes</a:t>
            </a:r>
          </a:p>
          <a:p>
            <a:pPr marL="800100" lvl="2" indent="0">
              <a:buNone/>
            </a:pPr>
            <a:r>
              <a:rPr lang="pt-BR" sz="2000" dirty="0" smtClean="0">
                <a:solidFill>
                  <a:srgbClr val="FF0000"/>
                </a:solidFill>
                <a:effectLst/>
              </a:rPr>
              <a:t>- Processos em nível organizacional</a:t>
            </a:r>
          </a:p>
          <a:p>
            <a:pPr marL="800100" lvl="2" indent="0">
              <a:buNone/>
            </a:pPr>
            <a:r>
              <a:rPr lang="pt-BR" sz="2000" dirty="0" smtClean="0">
                <a:solidFill>
                  <a:srgbClr val="FF0000"/>
                </a:solidFill>
                <a:effectLst/>
              </a:rPr>
              <a:t>- Plano de gerenciamento e melhoria de processos no nível organizacional</a:t>
            </a:r>
          </a:p>
          <a:p>
            <a:pPr marL="0" indent="0">
              <a:buNone/>
            </a:pPr>
            <a:r>
              <a:rPr lang="pt-BR" sz="2000" dirty="0" smtClean="0">
                <a:effectLst/>
              </a:rPr>
              <a:t/>
            </a:r>
            <a:br>
              <a:rPr lang="pt-BR" sz="2000" dirty="0" smtClean="0">
                <a:effectLst/>
              </a:rPr>
            </a:br>
            <a:endParaRPr lang="pt-BR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761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  <a:effectLst/>
              </a:rPr>
              <a:t>Área 9 – Tecnologias de Gerenciamento de Processos de Negócio</a:t>
            </a:r>
            <a:r>
              <a:rPr lang="pt-BR" sz="2800" dirty="0" smtClean="0">
                <a:solidFill>
                  <a:srgbClr val="FF0000"/>
                </a:solidFill>
                <a:effectLst/>
              </a:rPr>
              <a:t/>
            </a:r>
            <a:br>
              <a:rPr lang="pt-BR" sz="2800" dirty="0" smtClean="0">
                <a:solidFill>
                  <a:srgbClr val="FF0000"/>
                </a:solidFill>
                <a:effectLst/>
              </a:rPr>
            </a:b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smtClean="0">
                <a:effectLst/>
              </a:rPr>
              <a:t>Trata das </a:t>
            </a:r>
            <a:r>
              <a:rPr lang="pt-BR" sz="2000" dirty="0" smtClean="0">
                <a:solidFill>
                  <a:srgbClr val="FF0000"/>
                </a:solidFill>
                <a:effectLst/>
              </a:rPr>
              <a:t>tecnologias que facilitam a aplicação prática </a:t>
            </a:r>
            <a:r>
              <a:rPr lang="pt-BR" sz="2000" dirty="0" smtClean="0">
                <a:effectLst/>
              </a:rPr>
              <a:t>da disciplina de BPM, e dessa forma, apresenta a arquitetura comum aos produtos encontrados no mercado atual, bem como suas características específicas que os caracterizam formalmente como </a:t>
            </a:r>
            <a:r>
              <a:rPr lang="pt-BR" sz="2000" dirty="0" smtClean="0">
                <a:solidFill>
                  <a:srgbClr val="FF0000"/>
                </a:solidFill>
                <a:effectLst/>
              </a:rPr>
              <a:t>ferramentas de execução, monitoria e gerenciamento de processos</a:t>
            </a:r>
            <a:r>
              <a:rPr lang="pt-BR" sz="2000" dirty="0" smtClean="0">
                <a:effectLst/>
              </a:rPr>
              <a:t>, ou – Business </a:t>
            </a:r>
            <a:r>
              <a:rPr lang="pt-BR" sz="2000" dirty="0" err="1" smtClean="0">
                <a:effectLst/>
              </a:rPr>
              <a:t>Process</a:t>
            </a:r>
            <a:r>
              <a:rPr lang="pt-BR" sz="2000" dirty="0" smtClean="0">
                <a:effectLst/>
              </a:rPr>
              <a:t> Management Systems/</a:t>
            </a:r>
            <a:r>
              <a:rPr lang="pt-BR" sz="2000" dirty="0" err="1" smtClean="0">
                <a:effectLst/>
              </a:rPr>
              <a:t>Suites</a:t>
            </a:r>
            <a:r>
              <a:rPr lang="pt-BR" sz="2000" dirty="0" smtClean="0">
                <a:effectLst/>
              </a:rPr>
              <a:t> – BPMS. </a:t>
            </a:r>
          </a:p>
          <a:p>
            <a:r>
              <a:rPr lang="pt-BR" sz="2000" dirty="0" smtClean="0">
                <a:effectLst/>
              </a:rPr>
              <a:t>Como pontos comuns as arquiteturas vigentes nas ferramentas de BPMS, são destacadas as suas capacidades globais de:</a:t>
            </a:r>
          </a:p>
          <a:p>
            <a:pPr marL="800100" lvl="2" indent="0">
              <a:buNone/>
            </a:pPr>
            <a:r>
              <a:rPr lang="pt-BR" sz="2000" dirty="0" smtClean="0">
                <a:effectLst/>
              </a:rPr>
              <a:t>- </a:t>
            </a:r>
            <a:r>
              <a:rPr lang="pt-BR" sz="2000" dirty="0" smtClean="0">
                <a:solidFill>
                  <a:srgbClr val="FF0000"/>
                </a:solidFill>
                <a:effectLst/>
              </a:rPr>
              <a:t>Visualização e simulação de processos</a:t>
            </a:r>
          </a:p>
          <a:p>
            <a:pPr marL="800100" lvl="2" indent="0">
              <a:buNone/>
            </a:pPr>
            <a:r>
              <a:rPr lang="pt-BR" sz="2000" dirty="0" smtClean="0">
                <a:solidFill>
                  <a:srgbClr val="FF0000"/>
                </a:solidFill>
                <a:effectLst/>
              </a:rPr>
              <a:t>- Gerenciamento e </a:t>
            </a:r>
            <a:r>
              <a:rPr lang="pt-BR" sz="2000" dirty="0" smtClean="0">
                <a:solidFill>
                  <a:srgbClr val="FF0000"/>
                </a:solidFill>
                <a:effectLst/>
              </a:rPr>
              <a:t>monitoramento </a:t>
            </a:r>
            <a:r>
              <a:rPr lang="pt-BR" sz="2000" dirty="0" smtClean="0">
                <a:solidFill>
                  <a:srgbClr val="FF0000"/>
                </a:solidFill>
                <a:effectLst/>
              </a:rPr>
              <a:t>de atividades</a:t>
            </a:r>
          </a:p>
          <a:p>
            <a:pPr marL="800100" lvl="2" indent="0">
              <a:buNone/>
            </a:pPr>
            <a:r>
              <a:rPr lang="pt-BR" sz="2000" dirty="0" smtClean="0">
                <a:solidFill>
                  <a:srgbClr val="FF0000"/>
                </a:solidFill>
                <a:effectLst/>
              </a:rPr>
              <a:t>- Estabelecimento, uso e gestão das regras de negócio</a:t>
            </a:r>
          </a:p>
          <a:p>
            <a:pPr marL="800100" lvl="2" indent="0">
              <a:buNone/>
            </a:pPr>
            <a:r>
              <a:rPr lang="pt-BR" sz="2000" dirty="0" smtClean="0">
                <a:solidFill>
                  <a:srgbClr val="FF0000"/>
                </a:solidFill>
                <a:effectLst/>
              </a:rPr>
              <a:t>- Capacidade de integração sistêmica e de dados</a:t>
            </a:r>
          </a:p>
          <a:p>
            <a:pPr marL="800100" lvl="2" indent="0">
              <a:buNone/>
            </a:pPr>
            <a:r>
              <a:rPr lang="pt-BR" sz="2000" dirty="0" smtClean="0">
                <a:solidFill>
                  <a:srgbClr val="FF0000"/>
                </a:solidFill>
                <a:effectLst/>
              </a:rPr>
              <a:t>- Adoção e realização de atividades segundo Workflow</a:t>
            </a:r>
          </a:p>
          <a:p>
            <a:pPr marL="800100" lvl="2" indent="0">
              <a:buNone/>
            </a:pPr>
            <a:r>
              <a:rPr lang="pt-BR" sz="2000" dirty="0" smtClean="0">
                <a:solidFill>
                  <a:srgbClr val="FF0000"/>
                </a:solidFill>
                <a:effectLst/>
              </a:rPr>
              <a:t>- Adoção de elementos de notações de processos</a:t>
            </a:r>
          </a:p>
          <a:p>
            <a:pPr marL="800100" lvl="2" indent="0">
              <a:buNone/>
            </a:pPr>
            <a:r>
              <a:rPr lang="pt-BR" sz="2000" dirty="0" smtClean="0">
                <a:solidFill>
                  <a:srgbClr val="FF0000"/>
                </a:solidFill>
                <a:effectLst/>
              </a:rPr>
              <a:t>- Suporte e biblioteca de melhores práticas de mercado</a:t>
            </a:r>
            <a:endParaRPr lang="pt-BR" sz="2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3809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Relações das áreas de conhecimento em um projeto de BPM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7" y="1824831"/>
            <a:ext cx="56483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01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Ciclo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704" y="1600200"/>
            <a:ext cx="659659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82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Ciclo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b="1" dirty="0"/>
              <a:t>Modelagem</a:t>
            </a:r>
          </a:p>
          <a:p>
            <a:pPr marL="400050" lvl="1" indent="0">
              <a:buNone/>
            </a:pPr>
            <a:r>
              <a:rPr lang="pt-BR" sz="1200" dirty="0"/>
              <a:t>A modelagem de processos é feita nos próprios </a:t>
            </a:r>
            <a:r>
              <a:rPr lang="pt-BR" sz="1200" dirty="0" smtClean="0"/>
              <a:t>BPMS (</a:t>
            </a:r>
            <a:r>
              <a:rPr lang="pt-BR" sz="1200" b="1" dirty="0" smtClean="0"/>
              <a:t>Business </a:t>
            </a:r>
            <a:r>
              <a:rPr lang="pt-BR" sz="1200" b="1" dirty="0" err="1"/>
              <a:t>Process</a:t>
            </a:r>
            <a:r>
              <a:rPr lang="pt-BR" sz="1200" b="1" dirty="0"/>
              <a:t> Management </a:t>
            </a:r>
            <a:r>
              <a:rPr lang="pt-BR" sz="1200" b="1" dirty="0" err="1" smtClean="0"/>
              <a:t>Suite</a:t>
            </a:r>
            <a:r>
              <a:rPr lang="pt-BR" sz="1200" b="1" dirty="0" smtClean="0"/>
              <a:t>) </a:t>
            </a:r>
            <a:r>
              <a:rPr lang="pt-BR" sz="1200" dirty="0" smtClean="0"/>
              <a:t>, </a:t>
            </a:r>
            <a:r>
              <a:rPr lang="pt-BR" sz="1200" dirty="0"/>
              <a:t>alguns dos quais seguem a notação mais usada atualmente, o BPMN (Business </a:t>
            </a:r>
            <a:r>
              <a:rPr lang="pt-BR" sz="1200" dirty="0" err="1"/>
              <a:t>Process</a:t>
            </a:r>
            <a:r>
              <a:rPr lang="pt-BR" sz="1200" dirty="0"/>
              <a:t> </a:t>
            </a:r>
            <a:r>
              <a:rPr lang="pt-BR" sz="1200" dirty="0" err="1"/>
              <a:t>Modeling</a:t>
            </a:r>
            <a:r>
              <a:rPr lang="pt-BR" sz="1200" dirty="0"/>
              <a:t> </a:t>
            </a:r>
            <a:r>
              <a:rPr lang="pt-BR" sz="1200" dirty="0" err="1" smtClean="0"/>
              <a:t>Notation</a:t>
            </a:r>
            <a:r>
              <a:rPr lang="pt-BR" sz="1200" dirty="0" smtClean="0"/>
              <a:t>). </a:t>
            </a:r>
            <a:r>
              <a:rPr lang="pt-BR" sz="1200" dirty="0"/>
              <a:t>Esta é uma etapa importante da automação pois é nela que os processos são descobertos e desenhados e também pode ser feita alguma alteração no percurso do processo visando a sua otimização. </a:t>
            </a:r>
          </a:p>
          <a:p>
            <a:pPr marL="0" indent="0">
              <a:buNone/>
            </a:pPr>
            <a:r>
              <a:rPr lang="pt-BR" sz="1400" b="1" dirty="0"/>
              <a:t>Simulação</a:t>
            </a:r>
          </a:p>
          <a:p>
            <a:pPr marL="400050" lvl="1" indent="0">
              <a:buNone/>
            </a:pPr>
            <a:r>
              <a:rPr lang="pt-BR" sz="1200" dirty="0"/>
              <a:t>Após o desenho e o estabelecimento dos atores de processos, pode ser feita uma simulação, onde se pode testar se as regras pré-estabelecidas estão de acordo com o objetivo da empresa e se as tarefas estão sendo encaminhadas para as pessoas corretas. </a:t>
            </a:r>
          </a:p>
          <a:p>
            <a:pPr marL="0" indent="0">
              <a:buNone/>
            </a:pPr>
            <a:r>
              <a:rPr lang="pt-BR" sz="1400" b="1" dirty="0"/>
              <a:t>Execução</a:t>
            </a:r>
          </a:p>
          <a:p>
            <a:pPr marL="400050" lvl="1" indent="0">
              <a:buNone/>
            </a:pPr>
            <a:r>
              <a:rPr lang="pt-BR" sz="1200" dirty="0"/>
              <a:t>A execução do processo ocorre após as etapas anteriores já terem sido realizadas. O BPMS utilizado faz com que as tarefas sejam enviadas para os seus devidos responsáveis, controlando o seu tempo de execução por pessoa e pelo processo em geral. Podem ser utilizadas também regras de negócio (Business </a:t>
            </a:r>
            <a:r>
              <a:rPr lang="pt-BR" sz="1200" dirty="0" err="1"/>
              <a:t>Rules</a:t>
            </a:r>
            <a:r>
              <a:rPr lang="pt-BR" sz="1200" dirty="0"/>
              <a:t>) pré-estabelecidas. </a:t>
            </a:r>
          </a:p>
          <a:p>
            <a:pPr marL="0" indent="0">
              <a:buNone/>
            </a:pPr>
            <a:r>
              <a:rPr lang="pt-BR" sz="1400" b="1" dirty="0"/>
              <a:t>Controle</a:t>
            </a:r>
          </a:p>
          <a:p>
            <a:pPr marL="400050" lvl="1" indent="0">
              <a:buNone/>
            </a:pPr>
            <a:r>
              <a:rPr lang="pt-BR" sz="1200" dirty="0"/>
              <a:t>O controle ideal de BPM é aquele que está presente durante todas as etapas do processo: antes, durante e depois. </a:t>
            </a:r>
            <a:endParaRPr lang="pt-BR" sz="1200" dirty="0" smtClean="0"/>
          </a:p>
          <a:p>
            <a:pPr marL="0" indent="0">
              <a:buNone/>
            </a:pPr>
            <a:r>
              <a:rPr lang="pt-BR" sz="1400" b="1" dirty="0" smtClean="0"/>
              <a:t>Otimização</a:t>
            </a:r>
            <a:endParaRPr lang="pt-BR" sz="1400" b="1" dirty="0"/>
          </a:p>
          <a:p>
            <a:pPr marL="400050" lvl="1" indent="0">
              <a:buNone/>
            </a:pPr>
            <a:r>
              <a:rPr lang="pt-BR" sz="1200" dirty="0"/>
              <a:t>A otimização tem crucial importância quando se trata de BPM. É essencial para que sejam feitas melhorias nos processos de modo a alcançar resultados positivos mais </a:t>
            </a:r>
            <a:r>
              <a:rPr lang="pt-BR" sz="1200" dirty="0" smtClean="0"/>
              <a:t>rapidamente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62085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0000"/>
                </a:solidFill>
              </a:rPr>
              <a:t>BPMSs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1" dirty="0" err="1"/>
              <a:t>Processmaker</a:t>
            </a:r>
            <a:endParaRPr lang="pt-BR" sz="1800" b="1" dirty="0"/>
          </a:p>
          <a:p>
            <a:r>
              <a:rPr lang="pt-BR" sz="1800" b="1" dirty="0" err="1"/>
              <a:t>Kissflow</a:t>
            </a:r>
            <a:endParaRPr lang="pt-BR" sz="1800" b="1" dirty="0"/>
          </a:p>
          <a:p>
            <a:r>
              <a:rPr lang="pt-BR" sz="1800" b="1" dirty="0" err="1"/>
              <a:t>Zoho</a:t>
            </a:r>
            <a:r>
              <a:rPr lang="pt-BR" sz="1800" b="1" dirty="0"/>
              <a:t> </a:t>
            </a:r>
            <a:r>
              <a:rPr lang="pt-BR" sz="1800" b="1" dirty="0" err="1"/>
              <a:t>Creator</a:t>
            </a:r>
            <a:endParaRPr lang="pt-BR" sz="1800" b="1" dirty="0"/>
          </a:p>
          <a:p>
            <a:r>
              <a:rPr lang="pt-BR" sz="1800" b="1" dirty="0" smtClean="0"/>
              <a:t>Oracle BPMS</a:t>
            </a:r>
          </a:p>
          <a:p>
            <a:r>
              <a:rPr lang="pt-BR" sz="1800" b="1" dirty="0" smtClean="0"/>
              <a:t>IBM BPMS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333061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BPM CBOK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BPM CBOK </a:t>
            </a:r>
            <a:r>
              <a:rPr lang="pt-BR" sz="2000" b="1" dirty="0" smtClean="0"/>
              <a:t>- </a:t>
            </a:r>
            <a:r>
              <a:rPr lang="en-US" sz="2000" dirty="0" smtClean="0">
                <a:solidFill>
                  <a:srgbClr val="FF0000"/>
                </a:solidFill>
              </a:rPr>
              <a:t>Business </a:t>
            </a:r>
            <a:r>
              <a:rPr lang="en-US" sz="2000" dirty="0">
                <a:solidFill>
                  <a:srgbClr val="FF0000"/>
                </a:solidFill>
              </a:rPr>
              <a:t>Process Management Common Book of Knowledge</a:t>
            </a:r>
            <a:endParaRPr lang="pt-BR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b="1" dirty="0" smtClean="0"/>
              <a:t>O </a:t>
            </a:r>
            <a:r>
              <a:rPr lang="pt-BR" sz="2000" b="1" dirty="0" smtClean="0"/>
              <a:t>BPM </a:t>
            </a:r>
            <a:r>
              <a:rPr lang="pt-BR" sz="2000" b="1" dirty="0"/>
              <a:t>CBOK </a:t>
            </a:r>
            <a:r>
              <a:rPr lang="pt-BR" sz="2000" dirty="0"/>
              <a:t>tem um propósito similar aos demais </a:t>
            </a:r>
            <a:r>
              <a:rPr lang="pt-BR" sz="2000" dirty="0" err="1"/>
              <a:t>BOKs</a:t>
            </a:r>
            <a:r>
              <a:rPr lang="pt-BR" sz="2000" dirty="0"/>
              <a:t> do mercado: </a:t>
            </a:r>
            <a:endParaRPr lang="pt-BR" sz="2000" dirty="0" smtClean="0"/>
          </a:p>
          <a:p>
            <a:r>
              <a:rPr lang="pt-BR" sz="2000" dirty="0" smtClean="0"/>
              <a:t>U</a:t>
            </a:r>
            <a:r>
              <a:rPr lang="pt-BR" sz="2000" dirty="0" smtClean="0"/>
              <a:t>ma </a:t>
            </a:r>
            <a:r>
              <a:rPr lang="pt-BR" sz="2000" dirty="0"/>
              <a:t>compilação de </a:t>
            </a:r>
            <a:r>
              <a:rPr lang="pt-BR" sz="2000" dirty="0">
                <a:solidFill>
                  <a:srgbClr val="FF0000"/>
                </a:solidFill>
              </a:rPr>
              <a:t>boas práticas </a:t>
            </a:r>
            <a:r>
              <a:rPr lang="pt-BR" sz="2000" dirty="0"/>
              <a:t>percebidas nas organizações, reportadas pelos profissionais que compõem a entidade e outros voluntários convidados, como autores e consultores.</a:t>
            </a:r>
          </a:p>
          <a:p>
            <a:r>
              <a:rPr lang="pt-BR" sz="2000" dirty="0"/>
              <a:t>Então, assim como nos demais, </a:t>
            </a:r>
            <a:r>
              <a:rPr lang="pt-BR" sz="2000" dirty="0" smtClean="0">
                <a:solidFill>
                  <a:srgbClr val="FF0000"/>
                </a:solidFill>
              </a:rPr>
              <a:t>ele não cria </a:t>
            </a:r>
            <a:r>
              <a:rPr lang="pt-BR" sz="2000" dirty="0">
                <a:solidFill>
                  <a:srgbClr val="FF0000"/>
                </a:solidFill>
              </a:rPr>
              <a:t>de conceitos</a:t>
            </a:r>
            <a:r>
              <a:rPr lang="pt-BR" sz="2000" dirty="0"/>
              <a:t>, este não é o propósito de um BOK. 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45407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BPM CBOK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2816"/>
            <a:ext cx="5447832" cy="299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85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Áreas de conhecimento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2" indent="0" algn="just">
              <a:buNone/>
            </a:pPr>
            <a:r>
              <a:rPr lang="pt-BR" sz="2000" dirty="0"/>
              <a:t>No intuito de facilitar a organização e assimilação dos conhecimentos relacionados à disciplina de BPM, o </a:t>
            </a:r>
            <a:r>
              <a:rPr lang="pt-BR" sz="2000" dirty="0">
                <a:solidFill>
                  <a:srgbClr val="FF0000"/>
                </a:solidFill>
              </a:rPr>
              <a:t>BPM CBOK </a:t>
            </a:r>
            <a:r>
              <a:rPr lang="pt-BR" sz="2000" dirty="0"/>
              <a:t>foi estruturado em </a:t>
            </a:r>
            <a:r>
              <a:rPr lang="pt-BR" sz="2000" dirty="0">
                <a:solidFill>
                  <a:srgbClr val="FF0000"/>
                </a:solidFill>
              </a:rPr>
              <a:t>nove áreas específicas de conhecimento</a:t>
            </a:r>
            <a:r>
              <a:rPr lang="pt-BR" sz="2000" dirty="0"/>
              <a:t>, sendo todas inter-relacionadas e evolutivamente complementares.</a:t>
            </a:r>
          </a:p>
          <a:p>
            <a:pPr marL="800100" lvl="2" indent="0" algn="just">
              <a:buNone/>
            </a:pPr>
            <a:endParaRPr lang="pt-BR" sz="2000" dirty="0" smtClean="0">
              <a:effectLst/>
            </a:endParaRPr>
          </a:p>
          <a:p>
            <a:pPr marL="1257300" lvl="3" indent="0" algn="just">
              <a:spcBef>
                <a:spcPts val="0"/>
              </a:spcBef>
              <a:buNone/>
            </a:pPr>
            <a:r>
              <a:rPr lang="pt-BR" dirty="0" smtClean="0">
                <a:effectLst/>
              </a:rPr>
              <a:t>1. Gerenciamento de Processos</a:t>
            </a:r>
          </a:p>
          <a:p>
            <a:pPr marL="1257300" lvl="3" indent="0" algn="just">
              <a:spcBef>
                <a:spcPts val="0"/>
              </a:spcBef>
              <a:buNone/>
            </a:pPr>
            <a:r>
              <a:rPr lang="pt-BR" dirty="0" smtClean="0">
                <a:effectLst/>
              </a:rPr>
              <a:t>2. Modelagem de Processos</a:t>
            </a:r>
          </a:p>
          <a:p>
            <a:pPr marL="1257300" lvl="3" indent="0" algn="just">
              <a:spcBef>
                <a:spcPts val="0"/>
              </a:spcBef>
              <a:buNone/>
            </a:pPr>
            <a:r>
              <a:rPr lang="pt-BR" dirty="0" smtClean="0">
                <a:effectLst/>
              </a:rPr>
              <a:t>3. Análise de Processos</a:t>
            </a:r>
          </a:p>
          <a:p>
            <a:pPr marL="1257300" lvl="3" indent="0" algn="just">
              <a:spcBef>
                <a:spcPts val="0"/>
              </a:spcBef>
              <a:buNone/>
            </a:pPr>
            <a:r>
              <a:rPr lang="pt-BR" dirty="0" smtClean="0">
                <a:effectLst/>
              </a:rPr>
              <a:t>4. Desenho de Processos</a:t>
            </a:r>
          </a:p>
          <a:p>
            <a:pPr marL="1257300" lvl="3" indent="0" algn="just">
              <a:spcBef>
                <a:spcPts val="0"/>
              </a:spcBef>
              <a:buNone/>
            </a:pPr>
            <a:r>
              <a:rPr lang="pt-BR" dirty="0" smtClean="0">
                <a:effectLst/>
              </a:rPr>
              <a:t>5. Gerenciamento de Desempenho</a:t>
            </a:r>
          </a:p>
          <a:p>
            <a:pPr marL="1257300" lvl="3" indent="0" algn="just">
              <a:spcBef>
                <a:spcPts val="0"/>
              </a:spcBef>
              <a:buNone/>
            </a:pPr>
            <a:r>
              <a:rPr lang="pt-BR" dirty="0" smtClean="0">
                <a:effectLst/>
              </a:rPr>
              <a:t>6. Transformação de Processos</a:t>
            </a:r>
          </a:p>
          <a:p>
            <a:pPr marL="1257300" lvl="3" indent="0" algn="just">
              <a:spcBef>
                <a:spcPts val="0"/>
              </a:spcBef>
              <a:buNone/>
            </a:pPr>
            <a:r>
              <a:rPr lang="pt-BR" dirty="0" smtClean="0">
                <a:effectLst/>
              </a:rPr>
              <a:t>7. Organização de Processos</a:t>
            </a:r>
          </a:p>
          <a:p>
            <a:pPr marL="1257300" lvl="3" indent="0" algn="just">
              <a:spcBef>
                <a:spcPts val="0"/>
              </a:spcBef>
              <a:buNone/>
            </a:pPr>
            <a:r>
              <a:rPr lang="pt-BR" dirty="0" smtClean="0">
                <a:effectLst/>
              </a:rPr>
              <a:t>8. Gerenciamento de Processos Corporativos</a:t>
            </a:r>
          </a:p>
          <a:p>
            <a:pPr marL="1257300" lvl="3" indent="0" algn="just">
              <a:spcBef>
                <a:spcPts val="0"/>
              </a:spcBef>
              <a:buNone/>
            </a:pPr>
            <a:r>
              <a:rPr lang="pt-BR" dirty="0" smtClean="0">
                <a:effectLst/>
              </a:rPr>
              <a:t>9. Tecnologias de Gerenciamento de Processos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9341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  <a:effectLst/>
              </a:rPr>
              <a:t>Área 1 – Gerenciamento de Processos de Negócio</a:t>
            </a:r>
            <a:r>
              <a:rPr lang="pt-BR" sz="2800" dirty="0" smtClean="0">
                <a:solidFill>
                  <a:srgbClr val="FF0000"/>
                </a:solidFill>
                <a:effectLst/>
              </a:rPr>
              <a:t/>
            </a:r>
            <a:br>
              <a:rPr lang="pt-BR" sz="2800" dirty="0" smtClean="0">
                <a:solidFill>
                  <a:srgbClr val="FF0000"/>
                </a:solidFill>
                <a:effectLst/>
              </a:rPr>
            </a:b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smtClean="0">
                <a:effectLst/>
              </a:rPr>
              <a:t>Trata dos conceitos fundamentais de BPM. Nesta área de conhecimento as principais definições conceituais da disciplina são estabelecidas e apresentadas. </a:t>
            </a:r>
          </a:p>
          <a:p>
            <a:pPr marL="0" indent="0">
              <a:buNone/>
            </a:pPr>
            <a:r>
              <a:rPr lang="pt-BR" sz="2000" dirty="0" smtClean="0">
                <a:effectLst/>
              </a:rPr>
              <a:t>Definições como:</a:t>
            </a:r>
          </a:p>
          <a:p>
            <a:pPr lvl="1"/>
            <a:r>
              <a:rPr lang="pt-BR" sz="2000" dirty="0" smtClean="0">
                <a:effectLst/>
              </a:rPr>
              <a:t>O que é negócio</a:t>
            </a:r>
          </a:p>
          <a:p>
            <a:pPr lvl="1"/>
            <a:r>
              <a:rPr lang="pt-BR" sz="2000" dirty="0" smtClean="0">
                <a:effectLst/>
              </a:rPr>
              <a:t>O que é processo</a:t>
            </a:r>
          </a:p>
          <a:p>
            <a:pPr lvl="1"/>
            <a:r>
              <a:rPr lang="pt-BR" sz="2000" dirty="0" smtClean="0"/>
              <a:t>O</a:t>
            </a:r>
            <a:r>
              <a:rPr lang="pt-BR" sz="2000" dirty="0" smtClean="0">
                <a:effectLst/>
              </a:rPr>
              <a:t> que é BPM</a:t>
            </a:r>
          </a:p>
          <a:p>
            <a:pPr lvl="1"/>
            <a:r>
              <a:rPr lang="pt-BR" sz="2000" dirty="0" smtClean="0"/>
              <a:t>Q</a:t>
            </a:r>
            <a:r>
              <a:rPr lang="pt-BR" sz="2000" dirty="0" smtClean="0">
                <a:effectLst/>
              </a:rPr>
              <a:t>uais os tipos de processos</a:t>
            </a:r>
          </a:p>
          <a:p>
            <a:pPr lvl="1"/>
            <a:r>
              <a:rPr lang="pt-BR" sz="2000" dirty="0" smtClean="0">
                <a:effectLst/>
              </a:rPr>
              <a:t>Como é o ciclo de vida proposto</a:t>
            </a:r>
          </a:p>
        </p:txBody>
      </p:sp>
    </p:spTree>
    <p:extLst>
      <p:ext uri="{BB962C8B-B14F-4D97-AF65-F5344CB8AC3E}">
        <p14:creationId xmlns:p14="http://schemas.microsoft.com/office/powerpoint/2010/main" val="415859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  <a:effectLst/>
              </a:rPr>
              <a:t>Área 2 – Modelagem de Processos</a:t>
            </a:r>
            <a:r>
              <a:rPr lang="pt-BR" sz="2800" dirty="0" smtClean="0">
                <a:solidFill>
                  <a:srgbClr val="FF0000"/>
                </a:solidFill>
                <a:effectLst/>
              </a:rPr>
              <a:t/>
            </a:r>
            <a:br>
              <a:rPr lang="pt-BR" sz="2800" dirty="0" smtClean="0">
                <a:solidFill>
                  <a:srgbClr val="FF0000"/>
                </a:solidFill>
                <a:effectLst/>
              </a:rPr>
            </a:b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/>
              <a:t>T</a:t>
            </a:r>
            <a:r>
              <a:rPr lang="pt-BR" sz="2000" dirty="0" smtClean="0">
                <a:effectLst/>
              </a:rPr>
              <a:t>rata do conjunto crítico de </a:t>
            </a:r>
            <a:r>
              <a:rPr lang="pt-BR" sz="2000" dirty="0" smtClean="0">
                <a:solidFill>
                  <a:srgbClr val="FF0000"/>
                </a:solidFill>
                <a:effectLst/>
              </a:rPr>
              <a:t>habilidades</a:t>
            </a:r>
            <a:r>
              <a:rPr lang="pt-BR" sz="2000" dirty="0" smtClean="0">
                <a:effectLst/>
              </a:rPr>
              <a:t> e processos que habilitam pessoas a compreender, comunicar, medir e gerenciar os processos de negócio. </a:t>
            </a:r>
          </a:p>
          <a:p>
            <a:pPr marL="0" indent="0">
              <a:buNone/>
            </a:pPr>
            <a:r>
              <a:rPr lang="pt-BR" sz="2000" dirty="0" smtClean="0">
                <a:effectLst/>
              </a:rPr>
              <a:t>Nesta área de conhecimento, temos as </a:t>
            </a:r>
            <a:r>
              <a:rPr lang="pt-BR" sz="2000" dirty="0" smtClean="0">
                <a:solidFill>
                  <a:srgbClr val="FF0000"/>
                </a:solidFill>
                <a:effectLst/>
              </a:rPr>
              <a:t>definições gerais </a:t>
            </a:r>
            <a:r>
              <a:rPr lang="pt-BR" sz="2000" dirty="0" smtClean="0">
                <a:effectLst/>
              </a:rPr>
              <a:t>sobre tudo que envolve a modelagem de processos – e não apenas a sua diagramação. </a:t>
            </a:r>
          </a:p>
          <a:p>
            <a:pPr marL="0" indent="0">
              <a:buNone/>
            </a:pPr>
            <a:r>
              <a:rPr lang="pt-BR" sz="2000" dirty="0" smtClean="0">
                <a:effectLst/>
              </a:rPr>
              <a:t>Outro ponto importante relacionado a esta área de conhecimento do BPM CBOK é o </a:t>
            </a:r>
            <a:r>
              <a:rPr lang="pt-BR" sz="2000" dirty="0" smtClean="0">
                <a:solidFill>
                  <a:srgbClr val="FF0000"/>
                </a:solidFill>
                <a:effectLst/>
              </a:rPr>
              <a:t>reconhecimento formal das mais diversas notações </a:t>
            </a:r>
            <a:r>
              <a:rPr lang="pt-BR" sz="2000" dirty="0" smtClean="0">
                <a:effectLst/>
              </a:rPr>
              <a:t>e formas de representação de processos, por exemplo, técnicas de modelagem e notações como </a:t>
            </a:r>
            <a:r>
              <a:rPr lang="pt-BR" sz="2000" dirty="0" err="1" smtClean="0">
                <a:solidFill>
                  <a:srgbClr val="FF0000"/>
                </a:solidFill>
                <a:effectLst/>
              </a:rPr>
              <a:t>Flow</a:t>
            </a:r>
            <a:r>
              <a:rPr lang="pt-BR" sz="2000" dirty="0" smtClean="0">
                <a:solidFill>
                  <a:srgbClr val="FF0000"/>
                </a:solidFill>
                <a:effectLst/>
              </a:rPr>
              <a:t> </a:t>
            </a:r>
            <a:r>
              <a:rPr lang="pt-BR" sz="2000" dirty="0" err="1" smtClean="0">
                <a:solidFill>
                  <a:srgbClr val="FF0000"/>
                </a:solidFill>
                <a:effectLst/>
              </a:rPr>
              <a:t>Charting</a:t>
            </a:r>
            <a:r>
              <a:rPr lang="pt-BR" sz="2000" dirty="0" smtClean="0">
                <a:solidFill>
                  <a:srgbClr val="FF0000"/>
                </a:solidFill>
                <a:effectLst/>
              </a:rPr>
              <a:t>, IDEF, BPEL, BPMN </a:t>
            </a:r>
            <a:r>
              <a:rPr lang="pt-BR" sz="2000" dirty="0" smtClean="0">
                <a:effectLst/>
              </a:rPr>
              <a:t>etc.</a:t>
            </a:r>
            <a:endParaRPr lang="pt-B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051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  <a:effectLst/>
              </a:rPr>
              <a:t>Área 3 – Análise de Processos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>
                <a:effectLst/>
              </a:rPr>
              <a:t>Trata das atividades, princípios e técnicas utilizados para a compreensão dos processos de negócio. </a:t>
            </a:r>
          </a:p>
          <a:p>
            <a:r>
              <a:rPr lang="pt-BR" sz="2000" dirty="0" smtClean="0">
                <a:effectLst/>
              </a:rPr>
              <a:t>É nesta área de conhecimentos que ratificamos o momento e a necessidade de se buscar uma visão real do atual estado dos processos. </a:t>
            </a:r>
          </a:p>
          <a:p>
            <a:r>
              <a:rPr lang="pt-BR" sz="2000" dirty="0" smtClean="0">
                <a:effectLst/>
              </a:rPr>
              <a:t>São </a:t>
            </a:r>
            <a:r>
              <a:rPr lang="pt-BR" sz="2000" dirty="0" smtClean="0">
                <a:effectLst/>
              </a:rPr>
              <a:t>apresentadas atividades que buscam a </a:t>
            </a:r>
            <a:r>
              <a:rPr lang="pt-BR" sz="2000" dirty="0" smtClean="0">
                <a:solidFill>
                  <a:srgbClr val="FF0000"/>
                </a:solidFill>
                <a:effectLst/>
              </a:rPr>
              <a:t>avaliação do ambiente do negócio</a:t>
            </a:r>
            <a:r>
              <a:rPr lang="pt-BR" sz="2000" dirty="0" smtClean="0">
                <a:effectLst/>
              </a:rPr>
              <a:t>, o levantamento e a definição de necessidades do negócio.</a:t>
            </a:r>
          </a:p>
          <a:p>
            <a:r>
              <a:rPr lang="pt-BR" sz="2000" dirty="0" smtClean="0">
                <a:effectLst/>
              </a:rPr>
              <a:t>Neste </a:t>
            </a:r>
            <a:r>
              <a:rPr lang="pt-BR" sz="2000" dirty="0" smtClean="0">
                <a:effectLst/>
              </a:rPr>
              <a:t>ponto do ciclo de vida a análise se concentra na situação do momento atual, </a:t>
            </a:r>
            <a:r>
              <a:rPr lang="pt-BR" sz="2000" dirty="0" smtClean="0">
                <a:solidFill>
                  <a:srgbClr val="FF0000"/>
                </a:solidFill>
                <a:effectLst/>
              </a:rPr>
              <a:t>também conhecido como análise “As </a:t>
            </a:r>
            <a:r>
              <a:rPr lang="pt-BR" sz="2000" dirty="0" err="1" smtClean="0">
                <a:solidFill>
                  <a:srgbClr val="FF0000"/>
                </a:solidFill>
                <a:effectLst/>
              </a:rPr>
              <a:t>Is</a:t>
            </a:r>
            <a:r>
              <a:rPr lang="pt-BR" sz="2000" dirty="0" smtClean="0">
                <a:solidFill>
                  <a:srgbClr val="FF0000"/>
                </a:solidFill>
                <a:effectLst/>
              </a:rPr>
              <a:t>” </a:t>
            </a:r>
            <a:r>
              <a:rPr lang="pt-BR" sz="2000" dirty="0" smtClean="0">
                <a:effectLst/>
              </a:rPr>
              <a:t>(Como é).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2150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  <a:effectLst/>
              </a:rPr>
              <a:t>Área 4 – Desenho de Processos</a:t>
            </a:r>
            <a:r>
              <a:rPr lang="pt-BR" sz="2800" dirty="0" smtClean="0">
                <a:solidFill>
                  <a:srgbClr val="FF0000"/>
                </a:solidFill>
                <a:effectLst/>
              </a:rPr>
              <a:t/>
            </a:r>
            <a:br>
              <a:rPr lang="pt-BR" sz="2800" dirty="0" smtClean="0">
                <a:solidFill>
                  <a:srgbClr val="FF0000"/>
                </a:solidFill>
                <a:effectLst/>
              </a:rPr>
            </a:b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>
                <a:effectLst/>
              </a:rPr>
              <a:t>Trata da criação das </a:t>
            </a:r>
            <a:r>
              <a:rPr lang="pt-BR" sz="2000" dirty="0" smtClean="0">
                <a:solidFill>
                  <a:srgbClr val="FF0000"/>
                </a:solidFill>
                <a:effectLst/>
              </a:rPr>
              <a:t>especificações para processos de negócios </a:t>
            </a:r>
            <a:r>
              <a:rPr lang="pt-BR" sz="2000" dirty="0" smtClean="0">
                <a:effectLst/>
              </a:rPr>
              <a:t>após a realização da sua análise, cobrindo desde as atividades e técnicas mais essenciais, até atividades mais específicas tal qual a simulação de cenários. </a:t>
            </a:r>
          </a:p>
          <a:p>
            <a:r>
              <a:rPr lang="pt-BR" sz="2000" dirty="0" smtClean="0">
                <a:effectLst/>
              </a:rPr>
              <a:t>As </a:t>
            </a:r>
            <a:r>
              <a:rPr lang="pt-BR" sz="2000" dirty="0" smtClean="0">
                <a:effectLst/>
              </a:rPr>
              <a:t>atividades relacionadas ao desenho de processos visam a realização do projeto de novos ou melhores processos, também conhecidos no mercado em geral com </a:t>
            </a:r>
            <a:r>
              <a:rPr lang="pt-BR" sz="2000" dirty="0" smtClean="0">
                <a:solidFill>
                  <a:srgbClr val="FF0000"/>
                </a:solidFill>
                <a:effectLst/>
              </a:rPr>
              <a:t>“Melhoria” ou “Projeto” de processos</a:t>
            </a:r>
            <a:r>
              <a:rPr lang="pt-BR" sz="2000" dirty="0" smtClean="0">
                <a:effectLst/>
              </a:rPr>
              <a:t>. </a:t>
            </a:r>
          </a:p>
          <a:p>
            <a:r>
              <a:rPr lang="pt-BR" sz="2000" dirty="0" smtClean="0">
                <a:effectLst/>
              </a:rPr>
              <a:t>A diferença implícita mais evidente é a localização distinta na linha de tempo, onde análise trata do entendimento do presente, </a:t>
            </a:r>
            <a:r>
              <a:rPr lang="pt-BR" sz="2000" dirty="0" smtClean="0">
                <a:solidFill>
                  <a:srgbClr val="FF0000"/>
                </a:solidFill>
                <a:effectLst/>
              </a:rPr>
              <a:t>e o desenho, é orientado para o futuro. Conhecido popularmente como “</a:t>
            </a:r>
            <a:r>
              <a:rPr lang="pt-BR" sz="2000" dirty="0" err="1" smtClean="0">
                <a:solidFill>
                  <a:srgbClr val="FF0000"/>
                </a:solidFill>
                <a:effectLst/>
              </a:rPr>
              <a:t>To</a:t>
            </a:r>
            <a:r>
              <a:rPr lang="pt-BR" sz="2000" dirty="0" smtClean="0">
                <a:solidFill>
                  <a:srgbClr val="FF0000"/>
                </a:solidFill>
                <a:effectLst/>
              </a:rPr>
              <a:t> Be” </a:t>
            </a:r>
            <a:r>
              <a:rPr lang="pt-BR" sz="2000" dirty="0" smtClean="0">
                <a:effectLst/>
              </a:rPr>
              <a:t>(Por Ser).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2945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  <a:effectLst/>
              </a:rPr>
              <a:t>Área 5 – Gerenciamento de Desempenho de Processos</a:t>
            </a:r>
            <a:r>
              <a:rPr lang="pt-BR" sz="2800" dirty="0" smtClean="0">
                <a:solidFill>
                  <a:srgbClr val="FF0000"/>
                </a:solidFill>
                <a:effectLst/>
              </a:rPr>
              <a:t/>
            </a:r>
            <a:br>
              <a:rPr lang="pt-BR" sz="2800" dirty="0" smtClean="0">
                <a:solidFill>
                  <a:srgbClr val="FF0000"/>
                </a:solidFill>
                <a:effectLst/>
              </a:rPr>
            </a:b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>
                <a:effectLst/>
              </a:rPr>
              <a:t>Trata das definições de formas de </a:t>
            </a:r>
            <a:r>
              <a:rPr lang="pt-BR" sz="2000" dirty="0" smtClean="0">
                <a:effectLst/>
              </a:rPr>
              <a:t>monitoramento </a:t>
            </a:r>
            <a:r>
              <a:rPr lang="pt-BR" sz="2000" dirty="0" smtClean="0">
                <a:effectLst/>
              </a:rPr>
              <a:t>e gerenciamento do desempenho dos processos. </a:t>
            </a:r>
          </a:p>
          <a:p>
            <a:r>
              <a:rPr lang="pt-BR" sz="2000" dirty="0" smtClean="0">
                <a:effectLst/>
              </a:rPr>
              <a:t>A </a:t>
            </a:r>
            <a:r>
              <a:rPr lang="pt-BR" sz="2000" dirty="0" smtClean="0">
                <a:effectLst/>
              </a:rPr>
              <a:t>premissa básica desta área de conhecimento pode ser reconhecida como “</a:t>
            </a:r>
            <a:r>
              <a:rPr lang="pt-BR" sz="2000" dirty="0" smtClean="0">
                <a:solidFill>
                  <a:srgbClr val="FF0000"/>
                </a:solidFill>
                <a:effectLst/>
              </a:rPr>
              <a:t>aquilo que não pode ser medido também não pode ser gerenciado”. </a:t>
            </a:r>
          </a:p>
          <a:p>
            <a:r>
              <a:rPr lang="pt-BR" sz="2000" dirty="0" smtClean="0">
                <a:effectLst/>
              </a:rPr>
              <a:t>Sendo assim, os esforços para melhoria e transformação de processos devem estar </a:t>
            </a:r>
            <a:r>
              <a:rPr lang="pt-BR" sz="2000" dirty="0" smtClean="0">
                <a:solidFill>
                  <a:srgbClr val="FF0000"/>
                </a:solidFill>
                <a:effectLst/>
              </a:rPr>
              <a:t>diretamente relacionados à capacidade corporativa de </a:t>
            </a:r>
            <a:r>
              <a:rPr lang="pt-BR" sz="2000" dirty="0" smtClean="0">
                <a:solidFill>
                  <a:srgbClr val="FF0000"/>
                </a:solidFill>
                <a:effectLst/>
              </a:rPr>
              <a:t>monitoramento </a:t>
            </a:r>
            <a:r>
              <a:rPr lang="pt-BR" sz="2000" dirty="0" smtClean="0">
                <a:solidFill>
                  <a:srgbClr val="FF0000"/>
                </a:solidFill>
                <a:effectLst/>
              </a:rPr>
              <a:t>e gerenciamento do seu resultado – desempenho</a:t>
            </a:r>
            <a:r>
              <a:rPr lang="pt-BR" sz="2000" dirty="0" smtClean="0">
                <a:effectLst/>
              </a:rPr>
              <a:t>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309401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1212</Words>
  <Application>Microsoft Office PowerPoint</Application>
  <PresentationFormat>Apresentação na tela (4:3)</PresentationFormat>
  <Paragraphs>93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BPM - CBOK</vt:lpstr>
      <vt:lpstr>BPM CBOK</vt:lpstr>
      <vt:lpstr>BPM CBOK</vt:lpstr>
      <vt:lpstr>Áreas de conhecimento</vt:lpstr>
      <vt:lpstr>Área 1 – Gerenciamento de Processos de Negócio </vt:lpstr>
      <vt:lpstr>Área 2 – Modelagem de Processos </vt:lpstr>
      <vt:lpstr>Área 3 – Análise de Processos</vt:lpstr>
      <vt:lpstr>Área 4 – Desenho de Processos </vt:lpstr>
      <vt:lpstr>Área 5 – Gerenciamento de Desempenho de Processos </vt:lpstr>
      <vt:lpstr>Área 6 – Transformação de Processos</vt:lpstr>
      <vt:lpstr>Área 7 -  Organização de Gerenciamento de Processos </vt:lpstr>
      <vt:lpstr>Área 8 – Gerenciamento de Processos Corporativos – EPM </vt:lpstr>
      <vt:lpstr>Área 9 – Tecnologias de Gerenciamento de Processos de Negócio </vt:lpstr>
      <vt:lpstr>Relações das áreas de conhecimento em um projeto de BPM</vt:lpstr>
      <vt:lpstr>Ciclo</vt:lpstr>
      <vt:lpstr>Ciclo</vt:lpstr>
      <vt:lpstr>BPMSs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 - CBOK</dc:title>
  <dc:creator>Administrador</dc:creator>
  <cp:lastModifiedBy>Administrador</cp:lastModifiedBy>
  <cp:revision>13</cp:revision>
  <dcterms:created xsi:type="dcterms:W3CDTF">2020-04-14T17:18:55Z</dcterms:created>
  <dcterms:modified xsi:type="dcterms:W3CDTF">2020-04-14T23:23:35Z</dcterms:modified>
</cp:coreProperties>
</file>