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84" r:id="rId14"/>
    <p:sldId id="285" r:id="rId15"/>
    <p:sldId id="286" r:id="rId16"/>
    <p:sldId id="287" r:id="rId17"/>
    <p:sldId id="288" r:id="rId18"/>
    <p:sldId id="290" r:id="rId19"/>
    <p:sldId id="291" r:id="rId20"/>
    <p:sldId id="292" r:id="rId21"/>
    <p:sldId id="293" r:id="rId22"/>
    <p:sldId id="294" r:id="rId23"/>
    <p:sldId id="295" r:id="rId24"/>
    <p:sldId id="306" r:id="rId25"/>
    <p:sldId id="304" r:id="rId26"/>
    <p:sldId id="305" r:id="rId27"/>
    <p:sldId id="298" r:id="rId28"/>
    <p:sldId id="299" r:id="rId29"/>
    <p:sldId id="300" r:id="rId30"/>
    <p:sldId id="307" r:id="rId31"/>
  </p:sldIdLst>
  <p:sldSz cx="10058400" cy="7772400"/>
  <p:notesSz cx="10058400" cy="7772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942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8"/>
          <p:cNvSpPr/>
          <p:nvPr/>
        </p:nvSpPr>
        <p:spPr>
          <a:xfrm>
            <a:off x="595120" y="1295400"/>
            <a:ext cx="8769985" cy="93980"/>
          </a:xfrm>
          <a:custGeom>
            <a:avLst/>
            <a:gdLst/>
            <a:ahLst/>
            <a:cxnLst/>
            <a:rect l="l" t="t" r="r" b="b"/>
            <a:pathLst>
              <a:path w="8769985" h="93980">
                <a:moveTo>
                  <a:pt x="91356" y="31242"/>
                </a:moveTo>
                <a:lnTo>
                  <a:pt x="90749" y="28289"/>
                </a:lnTo>
                <a:lnTo>
                  <a:pt x="80581" y="13525"/>
                </a:lnTo>
                <a:lnTo>
                  <a:pt x="65555" y="3619"/>
                </a:lnTo>
                <a:lnTo>
                  <a:pt x="47243" y="0"/>
                </a:lnTo>
                <a:lnTo>
                  <a:pt x="28932" y="3619"/>
                </a:lnTo>
                <a:lnTo>
                  <a:pt x="13906" y="13525"/>
                </a:lnTo>
                <a:lnTo>
                  <a:pt x="3738" y="28289"/>
                </a:lnTo>
                <a:lnTo>
                  <a:pt x="0" y="46482"/>
                </a:lnTo>
                <a:lnTo>
                  <a:pt x="3738" y="65115"/>
                </a:lnTo>
                <a:lnTo>
                  <a:pt x="13906" y="80105"/>
                </a:lnTo>
                <a:lnTo>
                  <a:pt x="28932" y="90094"/>
                </a:lnTo>
                <a:lnTo>
                  <a:pt x="47244" y="93726"/>
                </a:lnTo>
                <a:lnTo>
                  <a:pt x="47243" y="31242"/>
                </a:lnTo>
                <a:lnTo>
                  <a:pt x="91356" y="31242"/>
                </a:lnTo>
                <a:close/>
              </a:path>
              <a:path w="8769985" h="93980">
                <a:moveTo>
                  <a:pt x="94488" y="46482"/>
                </a:moveTo>
                <a:lnTo>
                  <a:pt x="91356" y="31242"/>
                </a:lnTo>
                <a:lnTo>
                  <a:pt x="47243" y="31242"/>
                </a:lnTo>
                <a:lnTo>
                  <a:pt x="47243" y="62484"/>
                </a:lnTo>
                <a:lnTo>
                  <a:pt x="91277" y="62484"/>
                </a:lnTo>
                <a:lnTo>
                  <a:pt x="94488" y="46482"/>
                </a:lnTo>
                <a:close/>
              </a:path>
              <a:path w="8769985" h="93980">
                <a:moveTo>
                  <a:pt x="91277" y="62484"/>
                </a:moveTo>
                <a:lnTo>
                  <a:pt x="47243" y="62484"/>
                </a:lnTo>
                <a:lnTo>
                  <a:pt x="47244" y="93726"/>
                </a:lnTo>
                <a:lnTo>
                  <a:pt x="65555" y="90094"/>
                </a:lnTo>
                <a:lnTo>
                  <a:pt x="80581" y="80105"/>
                </a:lnTo>
                <a:lnTo>
                  <a:pt x="90749" y="65115"/>
                </a:lnTo>
                <a:lnTo>
                  <a:pt x="91277" y="62484"/>
                </a:lnTo>
                <a:close/>
              </a:path>
              <a:path w="8769985" h="93980">
                <a:moveTo>
                  <a:pt x="94488" y="62484"/>
                </a:moveTo>
                <a:lnTo>
                  <a:pt x="94488" y="46482"/>
                </a:lnTo>
                <a:lnTo>
                  <a:pt x="91277" y="62484"/>
                </a:lnTo>
                <a:lnTo>
                  <a:pt x="94488" y="62484"/>
                </a:lnTo>
                <a:close/>
              </a:path>
              <a:path w="8769985" h="93980">
                <a:moveTo>
                  <a:pt x="8678501" y="31241"/>
                </a:moveTo>
                <a:lnTo>
                  <a:pt x="91356" y="31242"/>
                </a:lnTo>
                <a:lnTo>
                  <a:pt x="94488" y="46482"/>
                </a:lnTo>
                <a:lnTo>
                  <a:pt x="94488" y="62484"/>
                </a:lnTo>
                <a:lnTo>
                  <a:pt x="8675369" y="62483"/>
                </a:lnTo>
                <a:lnTo>
                  <a:pt x="8675370" y="46481"/>
                </a:lnTo>
                <a:lnTo>
                  <a:pt x="8678501" y="31241"/>
                </a:lnTo>
                <a:close/>
              </a:path>
              <a:path w="8769985" h="93980">
                <a:moveTo>
                  <a:pt x="8722614" y="62483"/>
                </a:moveTo>
                <a:lnTo>
                  <a:pt x="8722614" y="31241"/>
                </a:lnTo>
                <a:lnTo>
                  <a:pt x="8678501" y="31241"/>
                </a:lnTo>
                <a:lnTo>
                  <a:pt x="8675370" y="46481"/>
                </a:lnTo>
                <a:lnTo>
                  <a:pt x="8678580" y="62483"/>
                </a:lnTo>
                <a:lnTo>
                  <a:pt x="8722614" y="62483"/>
                </a:lnTo>
                <a:close/>
              </a:path>
              <a:path w="8769985" h="93980">
                <a:moveTo>
                  <a:pt x="8678580" y="62483"/>
                </a:moveTo>
                <a:lnTo>
                  <a:pt x="8675370" y="46481"/>
                </a:lnTo>
                <a:lnTo>
                  <a:pt x="8675369" y="62483"/>
                </a:lnTo>
                <a:lnTo>
                  <a:pt x="8678580" y="62483"/>
                </a:lnTo>
                <a:close/>
              </a:path>
              <a:path w="8769985" h="93980">
                <a:moveTo>
                  <a:pt x="8769858" y="46481"/>
                </a:moveTo>
                <a:lnTo>
                  <a:pt x="8766119" y="28289"/>
                </a:lnTo>
                <a:lnTo>
                  <a:pt x="8755951" y="13525"/>
                </a:lnTo>
                <a:lnTo>
                  <a:pt x="8740925" y="3619"/>
                </a:lnTo>
                <a:lnTo>
                  <a:pt x="8722614" y="0"/>
                </a:lnTo>
                <a:lnTo>
                  <a:pt x="8704302" y="3619"/>
                </a:lnTo>
                <a:lnTo>
                  <a:pt x="8689276" y="13525"/>
                </a:lnTo>
                <a:lnTo>
                  <a:pt x="8679108" y="28289"/>
                </a:lnTo>
                <a:lnTo>
                  <a:pt x="8678501" y="31241"/>
                </a:lnTo>
                <a:lnTo>
                  <a:pt x="8722614" y="31241"/>
                </a:lnTo>
                <a:lnTo>
                  <a:pt x="8722614" y="93725"/>
                </a:lnTo>
                <a:lnTo>
                  <a:pt x="8740925" y="90094"/>
                </a:lnTo>
                <a:lnTo>
                  <a:pt x="8755951" y="80105"/>
                </a:lnTo>
                <a:lnTo>
                  <a:pt x="8766119" y="65115"/>
                </a:lnTo>
                <a:lnTo>
                  <a:pt x="8769858" y="46481"/>
                </a:lnTo>
                <a:close/>
              </a:path>
              <a:path w="8769985" h="93980">
                <a:moveTo>
                  <a:pt x="8722614" y="93725"/>
                </a:moveTo>
                <a:lnTo>
                  <a:pt x="8722614" y="62483"/>
                </a:lnTo>
                <a:lnTo>
                  <a:pt x="8678580" y="62483"/>
                </a:lnTo>
                <a:lnTo>
                  <a:pt x="8679108" y="65115"/>
                </a:lnTo>
                <a:lnTo>
                  <a:pt x="8689276" y="80105"/>
                </a:lnTo>
                <a:lnTo>
                  <a:pt x="8704302" y="90094"/>
                </a:lnTo>
                <a:lnTo>
                  <a:pt x="8722614" y="937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67461" y="1977389"/>
            <a:ext cx="327659" cy="3162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32054" y="2095500"/>
            <a:ext cx="328422" cy="3169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73963" y="1937004"/>
            <a:ext cx="327659" cy="3162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9449" y="371166"/>
            <a:ext cx="6660388" cy="694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4126" y="2287777"/>
            <a:ext cx="8550147" cy="3072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5155" y="4340605"/>
            <a:ext cx="512826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950" b="1" spc="15" dirty="0">
                <a:solidFill>
                  <a:srgbClr val="002060"/>
                </a:solidFill>
                <a:latin typeface="Arial"/>
                <a:cs typeface="Arial"/>
              </a:rPr>
              <a:t>Gerenciamento de Processos de</a:t>
            </a:r>
            <a:r>
              <a:rPr sz="1950" b="1" spc="-9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002060"/>
                </a:solidFill>
                <a:latin typeface="Arial"/>
                <a:cs typeface="Arial"/>
              </a:rPr>
              <a:t>Negócios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8097" y="2557526"/>
            <a:ext cx="8195309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5905" marR="5080" indent="-151384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Modelagem de </a:t>
            </a:r>
            <a:r>
              <a:rPr sz="3300" spc="-5" dirty="0"/>
              <a:t>Processos </a:t>
            </a:r>
            <a:r>
              <a:rPr sz="3300" dirty="0"/>
              <a:t>de </a:t>
            </a:r>
            <a:r>
              <a:rPr sz="3300" dirty="0" err="1"/>
              <a:t>Negócios</a:t>
            </a:r>
            <a:r>
              <a:rPr lang="pt-BR" sz="3300" dirty="0"/>
              <a:t>.</a:t>
            </a:r>
            <a:br>
              <a:rPr lang="pt-BR" sz="3300" dirty="0"/>
            </a:br>
            <a:r>
              <a:rPr sz="3300" spc="-100" dirty="0"/>
              <a:t> </a:t>
            </a:r>
            <a:endParaRPr sz="3300" dirty="0"/>
          </a:p>
        </p:txBody>
      </p:sp>
      <p:sp>
        <p:nvSpPr>
          <p:cNvPr id="5" name="object 5"/>
          <p:cNvSpPr/>
          <p:nvPr/>
        </p:nvSpPr>
        <p:spPr>
          <a:xfrm>
            <a:off x="2972561" y="1432560"/>
            <a:ext cx="3991000" cy="60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642048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i="1" dirty="0">
                <a:latin typeface="Arial"/>
                <a:cs typeface="Arial"/>
              </a:rPr>
              <a:t>Case  </a:t>
            </a:r>
            <a:r>
              <a:rPr dirty="0"/>
              <a:t>da Ford Motors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481832"/>
            <a:ext cx="8617967" cy="29690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6070" marR="5080" indent="-293370" algn="just">
              <a:lnSpc>
                <a:spcPct val="101200"/>
              </a:lnSpc>
              <a:spcBef>
                <a:spcPts val="90"/>
              </a:spcBef>
              <a:buFont typeface="Wingdings"/>
              <a:buChar char=""/>
              <a:tabLst>
                <a:tab pos="306070" algn="l"/>
              </a:tabLst>
            </a:pPr>
            <a:r>
              <a:rPr sz="2400" spc="5" dirty="0">
                <a:solidFill>
                  <a:srgbClr val="002060"/>
                </a:solidFill>
                <a:latin typeface="Arial"/>
                <a:cs typeface="Arial"/>
              </a:rPr>
              <a:t>Para cada compra que a Ford fazia era necessário passar pelo  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departamento 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compras</a:t>
            </a:r>
            <a:r>
              <a:rPr sz="2400" spc="5" dirty="0">
                <a:solidFill>
                  <a:srgbClr val="002060"/>
                </a:solidFill>
                <a:latin typeface="Arial"/>
                <a:cs typeface="Arial"/>
              </a:rPr>
              <a:t>. Este departamento </a:t>
            </a:r>
            <a:r>
              <a:rPr sz="2400" spc="10" dirty="0">
                <a:solidFill>
                  <a:srgbClr val="002060"/>
                </a:solidFill>
                <a:latin typeface="Arial"/>
                <a:cs typeface="Arial"/>
              </a:rPr>
              <a:t>de </a:t>
            </a:r>
            <a:r>
              <a:rPr sz="2400" spc="5" dirty="0">
                <a:solidFill>
                  <a:srgbClr val="002060"/>
                </a:solidFill>
                <a:latin typeface="Arial"/>
                <a:cs typeface="Arial"/>
              </a:rPr>
              <a:t>comp</a:t>
            </a:r>
            <a:r>
              <a:rPr lang="pt-BR" sz="2400" spc="5" dirty="0">
                <a:solidFill>
                  <a:srgbClr val="002060"/>
                </a:solidFill>
                <a:latin typeface="Arial"/>
                <a:cs typeface="Arial"/>
              </a:rPr>
              <a:t>r</a:t>
            </a:r>
            <a:r>
              <a:rPr sz="2400" spc="5" dirty="0">
                <a:solidFill>
                  <a:srgbClr val="002060"/>
                </a:solidFill>
                <a:latin typeface="Arial"/>
                <a:cs typeface="Arial"/>
              </a:rPr>
              <a:t>as  verificava se </a:t>
            </a:r>
            <a:r>
              <a:rPr sz="2400" spc="10" dirty="0">
                <a:solidFill>
                  <a:srgbClr val="002060"/>
                </a:solidFill>
                <a:latin typeface="Arial"/>
                <a:cs typeface="Arial"/>
              </a:rPr>
              <a:t>uma </a:t>
            </a:r>
            <a:r>
              <a:rPr sz="2400" spc="5" dirty="0">
                <a:solidFill>
                  <a:srgbClr val="002060"/>
                </a:solidFill>
                <a:latin typeface="Arial"/>
                <a:cs typeface="Arial"/>
              </a:rPr>
              <a:t>determinada quantidade de produtos realmente  tinha que ser</a:t>
            </a:r>
            <a:r>
              <a:rPr sz="2400" spc="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2060"/>
                </a:solidFill>
                <a:latin typeface="Arial"/>
                <a:cs typeface="Arial"/>
              </a:rPr>
              <a:t>comprada.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2060"/>
              </a:buClr>
              <a:buFont typeface="Wingdings"/>
              <a:buChar char=""/>
            </a:pPr>
            <a:endParaRPr sz="2400" dirty="0">
              <a:latin typeface="Times New Roman"/>
              <a:cs typeface="Times New Roman"/>
            </a:endParaRPr>
          </a:p>
          <a:p>
            <a:pPr marL="306070" marR="5715" indent="-293370" algn="just">
              <a:lnSpc>
                <a:spcPct val="101099"/>
              </a:lnSpc>
              <a:buFont typeface="Wingdings"/>
              <a:buChar char=""/>
              <a:tabLst>
                <a:tab pos="306070" algn="l"/>
              </a:tabLst>
            </a:pPr>
            <a:r>
              <a:rPr sz="2400" spc="10" dirty="0">
                <a:solidFill>
                  <a:srgbClr val="002060"/>
                </a:solidFill>
                <a:latin typeface="Arial"/>
                <a:cs typeface="Arial"/>
              </a:rPr>
              <a:t>O </a:t>
            </a:r>
            <a:r>
              <a:rPr sz="2400" spc="5" dirty="0">
                <a:solidFill>
                  <a:srgbClr val="002060"/>
                </a:solidFill>
                <a:latin typeface="Arial"/>
                <a:cs typeface="Arial"/>
              </a:rPr>
              <a:t>departamento de comprar </a:t>
            </a:r>
            <a:r>
              <a:rPr sz="2400" spc="10" dirty="0">
                <a:solidFill>
                  <a:srgbClr val="002060"/>
                </a:solidFill>
                <a:latin typeface="Arial"/>
                <a:cs typeface="Arial"/>
              </a:rPr>
              <a:t>em </a:t>
            </a:r>
            <a:r>
              <a:rPr sz="2400" spc="5" dirty="0">
                <a:solidFill>
                  <a:srgbClr val="002060"/>
                </a:solidFill>
                <a:latin typeface="Arial"/>
                <a:cs typeface="Arial"/>
              </a:rPr>
              <a:t>seguida 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enviava 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uma 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pedido para  o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fornecedor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, </a:t>
            </a:r>
            <a:r>
              <a:rPr sz="2400" spc="5" dirty="0">
                <a:solidFill>
                  <a:srgbClr val="002060"/>
                </a:solidFill>
                <a:latin typeface="Arial"/>
                <a:cs typeface="Arial"/>
              </a:rPr>
              <a:t>e 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enviava também 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uma 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cópia deste pedido para o  departamento de contas a</a:t>
            </a:r>
            <a:r>
              <a:rPr sz="240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pagar</a:t>
            </a:r>
            <a:r>
              <a:rPr sz="2400" spc="-10" dirty="0">
                <a:solidFill>
                  <a:srgbClr val="002060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916" y="4672537"/>
            <a:ext cx="8617967" cy="148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070" marR="5080" indent="-293370" algn="just">
              <a:lnSpc>
                <a:spcPct val="101099"/>
              </a:lnSpc>
              <a:spcBef>
                <a:spcPts val="95"/>
              </a:spcBef>
              <a:buFont typeface="Wingdings"/>
              <a:buChar char=""/>
              <a:tabLst>
                <a:tab pos="306070" algn="l"/>
              </a:tabLst>
            </a:pPr>
            <a:r>
              <a:rPr sz="2400" spc="10" dirty="0">
                <a:solidFill>
                  <a:srgbClr val="002060"/>
                </a:solidFill>
                <a:latin typeface="Arial"/>
                <a:cs typeface="Arial"/>
              </a:rPr>
              <a:t>O 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fornecedor enviava 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as 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mercadorias</a:t>
            </a:r>
            <a:r>
              <a:rPr sz="2400" spc="5" dirty="0">
                <a:solidFill>
                  <a:srgbClr val="002060"/>
                </a:solidFill>
                <a:latin typeface="Arial"/>
                <a:cs typeface="Arial"/>
              </a:rPr>
              <a:t> solicitadas para o armazém  de recebimento </a:t>
            </a:r>
            <a:r>
              <a:rPr sz="2400" spc="10" dirty="0">
                <a:solidFill>
                  <a:srgbClr val="002060"/>
                </a:solidFill>
                <a:latin typeface="Arial"/>
                <a:cs typeface="Arial"/>
              </a:rPr>
              <a:t>da </a:t>
            </a:r>
            <a:r>
              <a:rPr sz="2400" spc="5" dirty="0">
                <a:solidFill>
                  <a:srgbClr val="002060"/>
                </a:solidFill>
                <a:latin typeface="Arial"/>
                <a:cs typeface="Arial"/>
              </a:rPr>
              <a:t>Ford. Juntamente </a:t>
            </a:r>
            <a:r>
              <a:rPr sz="2400" spc="10" dirty="0">
                <a:solidFill>
                  <a:srgbClr val="002060"/>
                </a:solidFill>
                <a:latin typeface="Arial"/>
                <a:cs typeface="Arial"/>
              </a:rPr>
              <a:t>com </a:t>
            </a:r>
            <a:r>
              <a:rPr sz="2400" spc="5" dirty="0">
                <a:solidFill>
                  <a:srgbClr val="002060"/>
                </a:solidFill>
                <a:latin typeface="Arial"/>
                <a:cs typeface="Arial"/>
              </a:rPr>
              <a:t>os produtos o fornecedor  também enviava </a:t>
            </a:r>
            <a:r>
              <a:rPr sz="2400" spc="10" dirty="0">
                <a:solidFill>
                  <a:srgbClr val="002060"/>
                </a:solidFill>
                <a:latin typeface="Arial"/>
                <a:cs typeface="Arial"/>
              </a:rPr>
              <a:t>um </a:t>
            </a:r>
            <a:r>
              <a:rPr sz="2400" spc="5" dirty="0">
                <a:solidFill>
                  <a:srgbClr val="002060"/>
                </a:solidFill>
                <a:latin typeface="Arial"/>
                <a:cs typeface="Arial"/>
              </a:rPr>
              <a:t>“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aviso de envio”, o qual também era enviado 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para 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contas 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pagar.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216" y="6400800"/>
            <a:ext cx="8917536" cy="7344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6070" marR="5080" indent="-293370">
              <a:lnSpc>
                <a:spcPct val="101299"/>
              </a:lnSpc>
              <a:spcBef>
                <a:spcPts val="90"/>
              </a:spcBef>
              <a:buFont typeface="Wingdings"/>
              <a:buChar char=""/>
              <a:tabLst>
                <a:tab pos="306070" algn="l"/>
              </a:tabLst>
            </a:pPr>
            <a:r>
              <a:rPr sz="2400" spc="10" dirty="0">
                <a:solidFill>
                  <a:srgbClr val="002060"/>
                </a:solidFill>
                <a:latin typeface="Arial"/>
                <a:cs typeface="Arial"/>
              </a:rPr>
              <a:t>O </a:t>
            </a:r>
            <a:r>
              <a:rPr sz="2400" spc="5" dirty="0">
                <a:solidFill>
                  <a:srgbClr val="002060"/>
                </a:solidFill>
                <a:latin typeface="Arial"/>
                <a:cs typeface="Arial"/>
              </a:rPr>
              <a:t>fornecedor também 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enviava 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uma 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fatura para o departamento 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de  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contas a pagar</a:t>
            </a:r>
            <a:r>
              <a:rPr sz="24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2060"/>
                </a:solidFill>
                <a:latin typeface="Arial"/>
                <a:cs typeface="Arial"/>
              </a:rPr>
              <a:t>diretamente.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4082" y="1379480"/>
            <a:ext cx="15367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dirty="0">
                <a:solidFill>
                  <a:srgbClr val="898989"/>
                </a:solidFill>
                <a:latin typeface="Trebuchet MS"/>
                <a:cs typeface="Trebuchet MS"/>
              </a:rPr>
              <a:t>12</a:t>
            </a:r>
            <a:endParaRPr sz="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486127"/>
            <a:ext cx="7303134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i="1" dirty="0">
                <a:latin typeface="Arial"/>
                <a:cs typeface="Arial"/>
              </a:rPr>
              <a:t>Case </a:t>
            </a:r>
            <a:r>
              <a:rPr dirty="0"/>
              <a:t>da Ford Motors -</a:t>
            </a:r>
            <a:r>
              <a:rPr spc="60" dirty="0"/>
              <a:t> </a:t>
            </a:r>
            <a:r>
              <a:rPr spc="-5" dirty="0"/>
              <a:t>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4632" y="1948254"/>
            <a:ext cx="8541767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070" marR="5080" indent="-293370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06070" algn="l"/>
              </a:tabLst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Neste contexto, torna-se claro que a </a:t>
            </a:r>
            <a:r>
              <a:rPr sz="2400" spc="-10" dirty="0">
                <a:solidFill>
                  <a:srgbClr val="002060"/>
                </a:solidFill>
                <a:latin typeface="Arial"/>
                <a:cs typeface="Arial"/>
              </a:rPr>
              <a:t>principal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tarefa </a:t>
            </a:r>
            <a:r>
              <a:rPr sz="2400" spc="-10" dirty="0">
                <a:solidFill>
                  <a:srgbClr val="002060"/>
                </a:solidFill>
                <a:latin typeface="Arial"/>
                <a:cs typeface="Arial"/>
              </a:rPr>
              <a:t>do 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departamento de contas a pagar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 era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verificar a consistência  entre os três documentos diferentes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(ordem de compra cópia,  aviso de envio e a</a:t>
            </a:r>
            <a:r>
              <a:rPr sz="2400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fatura).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2060"/>
              </a:buClr>
              <a:buFont typeface="Wingdings"/>
              <a:buChar char=""/>
            </a:pPr>
            <a:endParaRPr sz="2400" dirty="0">
              <a:latin typeface="Times New Roman"/>
              <a:cs typeface="Times New Roman"/>
            </a:endParaRPr>
          </a:p>
          <a:p>
            <a:pPr marL="306070" marR="6350" indent="-293370" algn="just">
              <a:lnSpc>
                <a:spcPct val="100000"/>
              </a:lnSpc>
              <a:buFont typeface="Wingdings"/>
              <a:buChar char=""/>
              <a:tabLst>
                <a:tab pos="306070" algn="l"/>
              </a:tabLst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Cada documento era constituído por cerca </a:t>
            </a:r>
            <a:r>
              <a:rPr sz="2400" spc="-10" dirty="0">
                <a:solidFill>
                  <a:srgbClr val="002060"/>
                </a:solidFill>
                <a:latin typeface="Arial"/>
                <a:cs typeface="Arial"/>
              </a:rPr>
              <a:t>de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14 itens (tipo  de produto, quantidade, preço,</a:t>
            </a:r>
            <a:r>
              <a:rPr sz="2400" spc="-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etc).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632" y="5181600"/>
            <a:ext cx="8541766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070" marR="5080" indent="-293370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06070" algn="l"/>
              </a:tabLst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Não é surpreendentemente que vários tipos de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discrepância</a:t>
            </a:r>
            <a:r>
              <a:rPr sz="2400" spc="-10" dirty="0">
                <a:solidFill>
                  <a:srgbClr val="002060"/>
                </a:solidFill>
                <a:latin typeface="Arial"/>
                <a:cs typeface="Arial"/>
              </a:rPr>
              <a:t> 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sejam descobertas a cada dia, e existam centenas  (aproximadamente 500) de </a:t>
            </a:r>
            <a:r>
              <a:rPr sz="2400" spc="-10" dirty="0">
                <a:solidFill>
                  <a:srgbClr val="002060"/>
                </a:solidFill>
                <a:latin typeface="Arial"/>
                <a:cs typeface="Arial"/>
              </a:rPr>
              <a:t>pessoas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alocadas para analisar e  resolver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estas</a:t>
            </a:r>
            <a:r>
              <a:rPr sz="2400" spc="-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discrepâncias.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4082" y="1379480"/>
            <a:ext cx="15367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dirty="0">
                <a:solidFill>
                  <a:srgbClr val="898989"/>
                </a:solidFill>
                <a:latin typeface="Trebuchet MS"/>
                <a:cs typeface="Trebuchet MS"/>
              </a:rPr>
              <a:t>13</a:t>
            </a:r>
            <a:endParaRPr sz="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52600" y="381000"/>
            <a:ext cx="730377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O </a:t>
            </a:r>
            <a:r>
              <a:rPr dirty="0"/>
              <a:t>Case Study da Ford Motors </a:t>
            </a:r>
            <a:r>
              <a:rPr lang="pt-BR" dirty="0"/>
              <a:t>–</a:t>
            </a:r>
            <a:r>
              <a:rPr spc="60" dirty="0"/>
              <a:t> </a:t>
            </a:r>
            <a:r>
              <a:rPr lang="pt-BR" spc="60" dirty="0"/>
              <a:t>AS IS</a:t>
            </a:r>
            <a:r>
              <a:rPr spc="-5" dirty="0"/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484082" y="1379480"/>
            <a:ext cx="15367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dirty="0">
                <a:solidFill>
                  <a:srgbClr val="898989"/>
                </a:solidFill>
                <a:latin typeface="Trebuchet MS"/>
                <a:cs typeface="Trebuchet MS"/>
              </a:rPr>
              <a:t>14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8700" y="1905000"/>
            <a:ext cx="8001000" cy="5338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35" algn="ctr">
              <a:lnSpc>
                <a:spcPts val="2630"/>
              </a:lnSpc>
              <a:spcBef>
                <a:spcPts val="110"/>
              </a:spcBef>
            </a:pPr>
            <a:r>
              <a:rPr spc="5" dirty="0"/>
              <a:t>O </a:t>
            </a:r>
            <a:r>
              <a:rPr dirty="0"/>
              <a:t>Novo Processo de</a:t>
            </a:r>
            <a:r>
              <a:rPr spc="5" dirty="0"/>
              <a:t> </a:t>
            </a:r>
            <a:r>
              <a:rPr dirty="0"/>
              <a:t>Compras</a:t>
            </a:r>
          </a:p>
          <a:p>
            <a:pPr marL="635" algn="ctr">
              <a:lnSpc>
                <a:spcPts val="2630"/>
              </a:lnSpc>
            </a:pPr>
            <a:r>
              <a:rPr dirty="0"/>
              <a:t>na Ford Motors (Modelo </a:t>
            </a:r>
            <a:r>
              <a:rPr spc="-85" dirty="0"/>
              <a:t>To </a:t>
            </a:r>
            <a:r>
              <a:rPr dirty="0"/>
              <a:t>Be) 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905000" y="2205225"/>
            <a:ext cx="6858000" cy="5338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84094" y="1379480"/>
            <a:ext cx="15367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dirty="0">
                <a:solidFill>
                  <a:srgbClr val="898989"/>
                </a:solidFill>
                <a:latin typeface="Trebuchet MS"/>
                <a:cs typeface="Trebuchet MS"/>
              </a:rPr>
              <a:t>29</a:t>
            </a:r>
            <a:endParaRPr sz="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240" y="304800"/>
            <a:ext cx="5639435" cy="693779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 indent="1336675">
              <a:lnSpc>
                <a:spcPts val="2500"/>
              </a:lnSpc>
              <a:spcBef>
                <a:spcPts val="409"/>
              </a:spcBef>
            </a:pPr>
            <a:r>
              <a:rPr dirty="0">
                <a:solidFill>
                  <a:srgbClr val="FF0000"/>
                </a:solidFill>
              </a:rPr>
              <a:t>Qu</a:t>
            </a:r>
            <a:r>
              <a:rPr lang="pt-BR" dirty="0">
                <a:solidFill>
                  <a:srgbClr val="FF0000"/>
                </a:solidFill>
              </a:rPr>
              <a:t>ais são as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 err="1">
                <a:solidFill>
                  <a:srgbClr val="FF0000"/>
                </a:solidFill>
              </a:rPr>
              <a:t>Fases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d</a:t>
            </a:r>
            <a:r>
              <a:rPr spc="5" dirty="0">
                <a:solidFill>
                  <a:srgbClr val="FF0000"/>
                </a:solidFill>
              </a:rPr>
              <a:t>a  </a:t>
            </a:r>
            <a:r>
              <a:rPr dirty="0">
                <a:solidFill>
                  <a:srgbClr val="FF0000"/>
                </a:solidFill>
              </a:rPr>
              <a:t>Modelagem de Processos de Negócios?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001" y="1783157"/>
            <a:ext cx="8065199" cy="3225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06070" indent="-293370">
              <a:lnSpc>
                <a:spcPct val="100000"/>
              </a:lnSpc>
              <a:spcBef>
                <a:spcPts val="114"/>
              </a:spcBef>
              <a:buFont typeface="Wingdings"/>
              <a:buChar char=""/>
              <a:tabLst>
                <a:tab pos="306070" algn="l"/>
              </a:tabLst>
            </a:pP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Identificação do processo e avaliação de</a:t>
            </a:r>
            <a:r>
              <a:rPr sz="2000" spc="8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oportunidades.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001" y="2404392"/>
            <a:ext cx="5080762" cy="3225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06070" indent="-293370">
              <a:lnSpc>
                <a:spcPct val="100000"/>
              </a:lnSpc>
              <a:spcBef>
                <a:spcPts val="114"/>
              </a:spcBef>
              <a:buFont typeface="Wingdings"/>
              <a:buChar char=""/>
              <a:tabLst>
                <a:tab pos="306070" algn="l"/>
              </a:tabLst>
            </a:pP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Descoberta de processos (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modelo As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).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001" y="2996464"/>
            <a:ext cx="5004562" cy="93807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06070" indent="-293370">
              <a:lnSpc>
                <a:spcPct val="100000"/>
              </a:lnSpc>
              <a:spcBef>
                <a:spcPts val="114"/>
              </a:spcBef>
              <a:buFont typeface="Wingdings"/>
              <a:buChar char=""/>
              <a:tabLst>
                <a:tab pos="306070" algn="l"/>
              </a:tabLst>
            </a:pP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Análise de</a:t>
            </a:r>
            <a:r>
              <a:rPr sz="2000" spc="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processos.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2060"/>
              </a:buClr>
              <a:buFont typeface="Wingdings"/>
              <a:buChar char=""/>
            </a:pPr>
            <a:endParaRPr sz="2000" dirty="0">
              <a:latin typeface="Times New Roman"/>
              <a:cs typeface="Times New Roman"/>
            </a:endParaRPr>
          </a:p>
          <a:p>
            <a:pPr marL="306070" indent="-293370">
              <a:lnSpc>
                <a:spcPct val="100000"/>
              </a:lnSpc>
              <a:buFont typeface="Wingdings"/>
              <a:buChar char=""/>
              <a:tabLst>
                <a:tab pos="306070" algn="l"/>
              </a:tabLst>
            </a:pP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Redesenho de processo (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modelo </a:t>
            </a:r>
            <a:r>
              <a:rPr sz="2000" spc="-8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00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).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4001" y="4179851"/>
            <a:ext cx="4928362" cy="3225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06070" indent="-293370">
              <a:lnSpc>
                <a:spcPct val="100000"/>
              </a:lnSpc>
              <a:spcBef>
                <a:spcPts val="114"/>
              </a:spcBef>
              <a:buFont typeface="Wingdings"/>
              <a:buChar char=""/>
              <a:tabLst>
                <a:tab pos="306070" algn="l"/>
              </a:tabLst>
            </a:pP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Implementação do</a:t>
            </a:r>
            <a:r>
              <a:rPr sz="2000" spc="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processo.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4001" y="4771168"/>
            <a:ext cx="5004562" cy="3225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06070" indent="-293370">
              <a:lnSpc>
                <a:spcPct val="100000"/>
              </a:lnSpc>
              <a:spcBef>
                <a:spcPts val="114"/>
              </a:spcBef>
              <a:buFont typeface="Wingdings"/>
              <a:buChar char=""/>
              <a:tabLst>
                <a:tab pos="306070" algn="l"/>
              </a:tabLst>
            </a:pP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Monitoramento e controle de</a:t>
            </a:r>
            <a:r>
              <a:rPr sz="2000" spc="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processo.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4069" y="1379480"/>
            <a:ext cx="15367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dirty="0">
                <a:solidFill>
                  <a:srgbClr val="898989"/>
                </a:solidFill>
                <a:latin typeface="Trebuchet MS"/>
                <a:cs typeface="Trebuchet MS"/>
              </a:rPr>
              <a:t>30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99859" y="2565654"/>
            <a:ext cx="1732231" cy="3284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37295" y="3034538"/>
            <a:ext cx="1430020" cy="704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2400"/>
              </a:lnSpc>
              <a:spcBef>
                <a:spcPts val="95"/>
              </a:spcBef>
            </a:pPr>
            <a:r>
              <a:rPr sz="1450" b="1" spc="15" dirty="0">
                <a:solidFill>
                  <a:srgbClr val="FF0000"/>
                </a:solidFill>
                <a:latin typeface="Arial"/>
                <a:cs typeface="Arial"/>
              </a:rPr>
              <a:t>Ferramentas</a:t>
            </a:r>
            <a:r>
              <a:rPr sz="145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50" b="1" spc="15" dirty="0">
                <a:solidFill>
                  <a:srgbClr val="FF0000"/>
                </a:solidFill>
                <a:latin typeface="Arial"/>
                <a:cs typeface="Arial"/>
              </a:rPr>
              <a:t>de  Modelagem de  Processos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51771" y="4659126"/>
            <a:ext cx="1400175" cy="704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2400"/>
              </a:lnSpc>
              <a:spcBef>
                <a:spcPts val="95"/>
              </a:spcBef>
            </a:pPr>
            <a:r>
              <a:rPr sz="1450" b="1" spc="15" dirty="0">
                <a:solidFill>
                  <a:srgbClr val="FF0000"/>
                </a:solidFill>
                <a:latin typeface="Arial"/>
                <a:cs typeface="Arial"/>
              </a:rPr>
              <a:t>Sistemas de  </a:t>
            </a:r>
            <a:r>
              <a:rPr sz="1450" b="1" spc="10" dirty="0">
                <a:solidFill>
                  <a:srgbClr val="FF0000"/>
                </a:solidFill>
                <a:latin typeface="Arial"/>
                <a:cs typeface="Arial"/>
              </a:rPr>
              <a:t>Gerenciamento  </a:t>
            </a:r>
            <a:r>
              <a:rPr sz="1450" b="1" spc="1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45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50" b="1" spc="15" dirty="0">
                <a:solidFill>
                  <a:srgbClr val="FF0000"/>
                </a:solidFill>
                <a:latin typeface="Arial"/>
                <a:cs typeface="Arial"/>
              </a:rPr>
              <a:t>Processos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6950" y="570798"/>
            <a:ext cx="806450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FF0000"/>
                </a:solidFill>
              </a:rPr>
              <a:t>Identificação do Processo </a:t>
            </a:r>
            <a:r>
              <a:rPr spc="5" dirty="0">
                <a:solidFill>
                  <a:srgbClr val="FF0000"/>
                </a:solidFill>
              </a:rPr>
              <a:t>&amp; </a:t>
            </a:r>
            <a:r>
              <a:rPr spc="-10" dirty="0">
                <a:solidFill>
                  <a:srgbClr val="FF0000"/>
                </a:solidFill>
              </a:rPr>
              <a:t>Avaliação </a:t>
            </a:r>
            <a:r>
              <a:rPr dirty="0">
                <a:solidFill>
                  <a:srgbClr val="FF0000"/>
                </a:solidFill>
              </a:rPr>
              <a:t>de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Oportunidades.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5517" y="1752600"/>
            <a:ext cx="8915400" cy="48961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0" marR="6985" indent="-234950" algn="just">
              <a:lnSpc>
                <a:spcPct val="102400"/>
              </a:lnSpc>
              <a:spcBef>
                <a:spcPts val="95"/>
              </a:spcBef>
              <a:buFont typeface="Wingdings"/>
              <a:buChar char=""/>
              <a:tabLst>
                <a:tab pos="248285" algn="l"/>
              </a:tabLst>
            </a:pPr>
            <a:r>
              <a:rPr sz="2400" spc="15" dirty="0">
                <a:solidFill>
                  <a:srgbClr val="002060"/>
                </a:solidFill>
                <a:latin typeface="Arial"/>
                <a:cs typeface="Arial"/>
              </a:rPr>
              <a:t>Nesta </a:t>
            </a:r>
            <a:r>
              <a:rPr sz="2400" spc="10" dirty="0">
                <a:solidFill>
                  <a:srgbClr val="002060"/>
                </a:solidFill>
                <a:latin typeface="Arial"/>
                <a:cs typeface="Arial"/>
              </a:rPr>
              <a:t>fase </a:t>
            </a:r>
            <a:r>
              <a:rPr sz="2400" spc="20" dirty="0">
                <a:solidFill>
                  <a:srgbClr val="002060"/>
                </a:solidFill>
                <a:latin typeface="Arial"/>
                <a:cs typeface="Arial"/>
              </a:rPr>
              <a:t>um </a:t>
            </a:r>
            <a:r>
              <a:rPr sz="2400" spc="15" dirty="0">
                <a:solidFill>
                  <a:srgbClr val="FF0000"/>
                </a:solidFill>
                <a:latin typeface="Arial"/>
                <a:cs typeface="Arial"/>
              </a:rPr>
              <a:t>problema </a:t>
            </a:r>
            <a:r>
              <a:rPr sz="2400" spc="20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400" spc="15" dirty="0">
                <a:solidFill>
                  <a:srgbClr val="FF0000"/>
                </a:solidFill>
                <a:latin typeface="Arial"/>
                <a:cs typeface="Arial"/>
              </a:rPr>
              <a:t>negócios </a:t>
            </a:r>
            <a:r>
              <a:rPr sz="2400" spc="20" dirty="0">
                <a:solidFill>
                  <a:srgbClr val="002060"/>
                </a:solidFill>
                <a:latin typeface="Arial"/>
                <a:cs typeface="Arial"/>
              </a:rPr>
              <a:t>é </a:t>
            </a:r>
            <a:r>
              <a:rPr lang="pt-BR" sz="2400" spc="20" dirty="0">
                <a:solidFill>
                  <a:srgbClr val="002060"/>
                </a:solidFill>
                <a:latin typeface="Arial"/>
                <a:cs typeface="Arial"/>
              </a:rPr>
              <a:t>destacado</a:t>
            </a:r>
            <a:endParaRPr lang="pt-BR" sz="2400" spc="1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247650" marR="6985" indent="-234950" algn="just">
              <a:lnSpc>
                <a:spcPct val="102400"/>
              </a:lnSpc>
              <a:spcBef>
                <a:spcPts val="95"/>
              </a:spcBef>
              <a:buFont typeface="Wingdings"/>
              <a:buChar char=""/>
              <a:tabLst>
                <a:tab pos="248285" algn="l"/>
              </a:tabLst>
            </a:pPr>
            <a:endParaRPr lang="pt-BR" sz="2400" spc="1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247650" marR="6985" indent="-234950" algn="just">
              <a:lnSpc>
                <a:spcPct val="102400"/>
              </a:lnSpc>
              <a:spcBef>
                <a:spcPts val="95"/>
              </a:spcBef>
              <a:buFont typeface="Wingdings"/>
              <a:buChar char=""/>
              <a:tabLst>
                <a:tab pos="248285" algn="l"/>
              </a:tabLst>
            </a:pPr>
            <a:r>
              <a:rPr lang="pt-BR" sz="2400" spc="10" dirty="0">
                <a:solidFill>
                  <a:srgbClr val="002060"/>
                </a:solidFill>
                <a:latin typeface="Arial"/>
                <a:cs typeface="Arial"/>
              </a:rPr>
              <a:t>Os</a:t>
            </a:r>
            <a:r>
              <a:rPr lang="pt-BR" sz="2400" spc="20" dirty="0">
                <a:solidFill>
                  <a:srgbClr val="002060"/>
                </a:solidFill>
                <a:latin typeface="Arial"/>
                <a:cs typeface="Arial"/>
              </a:rPr>
              <a:t>  </a:t>
            </a:r>
            <a:r>
              <a:rPr lang="pt-BR" sz="2400" spc="10" dirty="0">
                <a:solidFill>
                  <a:srgbClr val="FF0000"/>
                </a:solidFill>
                <a:latin typeface="Arial"/>
                <a:cs typeface="Arial"/>
              </a:rPr>
              <a:t>processos relevantes para </a:t>
            </a:r>
            <a:r>
              <a:rPr lang="pt-BR" sz="2400" spc="2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lang="pt-BR" sz="2400" spc="15" dirty="0">
                <a:solidFill>
                  <a:srgbClr val="FF0000"/>
                </a:solidFill>
                <a:latin typeface="Arial"/>
                <a:cs typeface="Arial"/>
              </a:rPr>
              <a:t>problema </a:t>
            </a:r>
            <a:r>
              <a:rPr lang="pt-BR" sz="2400" spc="15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lang="pt-BR" sz="2400" spc="20" dirty="0">
                <a:solidFill>
                  <a:srgbClr val="002060"/>
                </a:solidFill>
                <a:latin typeface="Arial"/>
                <a:cs typeface="Arial"/>
              </a:rPr>
              <a:t>ão </a:t>
            </a:r>
            <a:r>
              <a:rPr lang="pt-BR" sz="2400" spc="15" dirty="0">
                <a:solidFill>
                  <a:srgbClr val="002060"/>
                </a:solidFill>
                <a:latin typeface="Arial"/>
                <a:cs typeface="Arial"/>
              </a:rPr>
              <a:t>identificados,  delimitados </a:t>
            </a:r>
            <a:r>
              <a:rPr lang="pt-BR" sz="2400" spc="2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lang="pt-BR" sz="2400" spc="-9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pt-BR" sz="2400" spc="15" dirty="0">
                <a:solidFill>
                  <a:srgbClr val="002060"/>
                </a:solidFill>
                <a:latin typeface="Arial"/>
                <a:cs typeface="Arial"/>
              </a:rPr>
              <a:t>relacionados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2060"/>
              </a:buClr>
              <a:buFont typeface="Wingdings"/>
              <a:buChar char=""/>
            </a:pPr>
            <a:endParaRPr sz="2400" dirty="0">
              <a:latin typeface="Times New Roman"/>
              <a:cs typeface="Times New Roman"/>
            </a:endParaRPr>
          </a:p>
          <a:p>
            <a:pPr marL="247650" marR="5080" indent="-234950" algn="just">
              <a:lnSpc>
                <a:spcPct val="102400"/>
              </a:lnSpc>
              <a:buFont typeface="Wingdings"/>
              <a:buChar char=""/>
              <a:tabLst>
                <a:tab pos="248285" algn="l"/>
              </a:tabLst>
            </a:pPr>
            <a:r>
              <a:rPr sz="2400" spc="25" dirty="0">
                <a:solidFill>
                  <a:srgbClr val="002060"/>
                </a:solidFill>
                <a:latin typeface="Arial"/>
                <a:cs typeface="Arial"/>
              </a:rPr>
              <a:t>O </a:t>
            </a:r>
            <a:r>
              <a:rPr sz="2400" spc="10" dirty="0">
                <a:solidFill>
                  <a:srgbClr val="002060"/>
                </a:solidFill>
                <a:latin typeface="Arial"/>
                <a:cs typeface="Arial"/>
              </a:rPr>
              <a:t>resultado </a:t>
            </a:r>
            <a:r>
              <a:rPr sz="2400" spc="15" dirty="0">
                <a:solidFill>
                  <a:srgbClr val="002060"/>
                </a:solidFill>
                <a:latin typeface="Arial"/>
                <a:cs typeface="Arial"/>
              </a:rPr>
              <a:t>da </a:t>
            </a:r>
            <a:r>
              <a:rPr sz="2400" spc="10" dirty="0">
                <a:solidFill>
                  <a:srgbClr val="002060"/>
                </a:solidFill>
                <a:latin typeface="Arial"/>
                <a:cs typeface="Arial"/>
              </a:rPr>
              <a:t>identificação </a:t>
            </a:r>
            <a:r>
              <a:rPr sz="2400" spc="15" dirty="0">
                <a:solidFill>
                  <a:srgbClr val="002060"/>
                </a:solidFill>
                <a:latin typeface="Arial"/>
                <a:cs typeface="Arial"/>
              </a:rPr>
              <a:t>dos </a:t>
            </a:r>
            <a:r>
              <a:rPr sz="2400" spc="10" dirty="0">
                <a:solidFill>
                  <a:srgbClr val="002060"/>
                </a:solidFill>
                <a:latin typeface="Arial"/>
                <a:cs typeface="Arial"/>
              </a:rPr>
              <a:t>processos </a:t>
            </a:r>
            <a:r>
              <a:rPr sz="2400" spc="20" dirty="0">
                <a:solidFill>
                  <a:srgbClr val="002060"/>
                </a:solidFill>
                <a:latin typeface="Arial"/>
                <a:cs typeface="Arial"/>
              </a:rPr>
              <a:t>é </a:t>
            </a:r>
            <a:r>
              <a:rPr sz="2400" spc="15" dirty="0">
                <a:solidFill>
                  <a:srgbClr val="002060"/>
                </a:solidFill>
                <a:latin typeface="Arial"/>
                <a:cs typeface="Arial"/>
              </a:rPr>
              <a:t>uma  </a:t>
            </a:r>
            <a:r>
              <a:rPr sz="2400" spc="10" dirty="0">
                <a:solidFill>
                  <a:srgbClr val="002060"/>
                </a:solidFill>
                <a:latin typeface="Arial"/>
                <a:cs typeface="Arial"/>
              </a:rPr>
              <a:t>arquitetura </a:t>
            </a:r>
            <a:r>
              <a:rPr sz="2400" spc="15" dirty="0">
                <a:solidFill>
                  <a:srgbClr val="002060"/>
                </a:solidFill>
                <a:latin typeface="Arial"/>
                <a:cs typeface="Arial"/>
              </a:rPr>
              <a:t>nova ou </a:t>
            </a:r>
            <a:r>
              <a:rPr sz="2400" spc="10" dirty="0">
                <a:solidFill>
                  <a:srgbClr val="002060"/>
                </a:solidFill>
                <a:latin typeface="Arial"/>
                <a:cs typeface="Arial"/>
              </a:rPr>
              <a:t>atualizada </a:t>
            </a:r>
            <a:r>
              <a:rPr sz="2400" spc="15" dirty="0">
                <a:solidFill>
                  <a:srgbClr val="002060"/>
                </a:solidFill>
                <a:latin typeface="Arial"/>
                <a:cs typeface="Arial"/>
              </a:rPr>
              <a:t>dos </a:t>
            </a:r>
            <a:r>
              <a:rPr sz="2400" spc="10" dirty="0" err="1">
                <a:solidFill>
                  <a:srgbClr val="002060"/>
                </a:solidFill>
                <a:latin typeface="Arial"/>
                <a:cs typeface="Arial"/>
              </a:rPr>
              <a:t>processos</a:t>
            </a:r>
            <a:r>
              <a:rPr lang="pt-BR" sz="2400" spc="10" dirty="0">
                <a:solidFill>
                  <a:srgbClr val="002060"/>
                </a:solidFill>
                <a:latin typeface="Arial"/>
                <a:cs typeface="Arial"/>
              </a:rPr>
              <a:t>.</a:t>
            </a:r>
          </a:p>
          <a:p>
            <a:pPr marL="247650" marR="5080" indent="-234950" algn="just">
              <a:lnSpc>
                <a:spcPct val="102400"/>
              </a:lnSpc>
              <a:buFont typeface="Wingdings"/>
              <a:buChar char=""/>
              <a:tabLst>
                <a:tab pos="248285" algn="l"/>
              </a:tabLst>
            </a:pPr>
            <a:endParaRPr lang="pt-BR" sz="2400" spc="1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247650" marR="5080" indent="-234950" algn="just">
              <a:lnSpc>
                <a:spcPct val="102400"/>
              </a:lnSpc>
              <a:buFont typeface="Wingdings"/>
              <a:buChar char=""/>
              <a:tabLst>
                <a:tab pos="248285" algn="l"/>
              </a:tabLst>
            </a:pPr>
            <a:r>
              <a:rPr lang="pt-BR" sz="2400" spc="10" dirty="0">
                <a:solidFill>
                  <a:srgbClr val="002060"/>
                </a:solidFill>
                <a:latin typeface="Arial"/>
                <a:cs typeface="Arial"/>
              </a:rPr>
              <a:t>Essa arquitetura </a:t>
            </a:r>
            <a:r>
              <a:rPr sz="2400" spc="10" dirty="0" err="1">
                <a:solidFill>
                  <a:srgbClr val="002060"/>
                </a:solidFill>
                <a:latin typeface="Arial"/>
                <a:cs typeface="Arial"/>
              </a:rPr>
              <a:t>fornece</a:t>
            </a:r>
            <a:r>
              <a:rPr lang="pt-BR" sz="2400" spc="10" dirty="0">
                <a:solidFill>
                  <a:srgbClr val="002060"/>
                </a:solidFill>
                <a:latin typeface="Arial"/>
                <a:cs typeface="Arial"/>
              </a:rPr>
              <a:t>rá</a:t>
            </a:r>
            <a:r>
              <a:rPr sz="2400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002060"/>
                </a:solidFill>
                <a:latin typeface="Arial"/>
                <a:cs typeface="Arial"/>
              </a:rPr>
              <a:t>uma </a:t>
            </a:r>
            <a:r>
              <a:rPr sz="2400" spc="10" dirty="0">
                <a:solidFill>
                  <a:srgbClr val="002060"/>
                </a:solidFill>
                <a:latin typeface="Arial"/>
                <a:cs typeface="Arial"/>
              </a:rPr>
              <a:t>visão geral </a:t>
            </a:r>
            <a:r>
              <a:rPr sz="2400" spc="15" dirty="0">
                <a:solidFill>
                  <a:srgbClr val="002060"/>
                </a:solidFill>
                <a:latin typeface="Arial"/>
                <a:cs typeface="Arial"/>
              </a:rPr>
              <a:t>dos </a:t>
            </a:r>
            <a:r>
              <a:rPr sz="2400" spc="10" dirty="0">
                <a:solidFill>
                  <a:srgbClr val="002060"/>
                </a:solidFill>
                <a:latin typeface="Arial"/>
                <a:cs typeface="Arial"/>
              </a:rPr>
              <a:t>processos </a:t>
            </a:r>
            <a:r>
              <a:rPr sz="2400" spc="25" dirty="0">
                <a:solidFill>
                  <a:srgbClr val="002060"/>
                </a:solidFill>
                <a:latin typeface="Arial"/>
                <a:cs typeface="Arial"/>
              </a:rPr>
              <a:t>em </a:t>
            </a:r>
            <a:r>
              <a:rPr sz="2400" spc="15" dirty="0">
                <a:solidFill>
                  <a:srgbClr val="002060"/>
                </a:solidFill>
                <a:latin typeface="Arial"/>
                <a:cs typeface="Arial"/>
              </a:rPr>
              <a:t>uma  </a:t>
            </a:r>
            <a:r>
              <a:rPr sz="2400" spc="10" dirty="0">
                <a:solidFill>
                  <a:srgbClr val="002060"/>
                </a:solidFill>
                <a:latin typeface="Arial"/>
                <a:cs typeface="Arial"/>
              </a:rPr>
              <a:t>organização </a:t>
            </a:r>
            <a:r>
              <a:rPr sz="2400" spc="20" dirty="0">
                <a:solidFill>
                  <a:srgbClr val="002060"/>
                </a:solidFill>
                <a:latin typeface="Arial"/>
                <a:cs typeface="Arial"/>
              </a:rPr>
              <a:t>e </a:t>
            </a:r>
            <a:r>
              <a:rPr sz="2400" spc="15" dirty="0">
                <a:solidFill>
                  <a:srgbClr val="002060"/>
                </a:solidFill>
                <a:latin typeface="Arial"/>
                <a:cs typeface="Arial"/>
              </a:rPr>
              <a:t>seus</a:t>
            </a:r>
            <a:r>
              <a:rPr sz="2400" spc="-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002060"/>
                </a:solidFill>
                <a:latin typeface="Arial"/>
                <a:cs typeface="Arial"/>
              </a:rPr>
              <a:t>relacionamentos.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2060"/>
              </a:buClr>
              <a:buFont typeface="Wingdings"/>
              <a:buChar char=""/>
            </a:pPr>
            <a:endParaRPr sz="2400" dirty="0">
              <a:latin typeface="Times New Roman"/>
              <a:cs typeface="Times New Roman"/>
            </a:endParaRPr>
          </a:p>
          <a:p>
            <a:pPr marL="247650" marR="5080" indent="-234950" algn="just">
              <a:lnSpc>
                <a:spcPct val="102400"/>
              </a:lnSpc>
              <a:buFont typeface="Wingdings"/>
              <a:buChar char=""/>
              <a:tabLst>
                <a:tab pos="248285" algn="l"/>
              </a:tabLst>
            </a:pPr>
            <a:r>
              <a:rPr sz="2400" spc="25" dirty="0">
                <a:solidFill>
                  <a:srgbClr val="002060"/>
                </a:solidFill>
                <a:latin typeface="Arial"/>
                <a:cs typeface="Arial"/>
              </a:rPr>
              <a:t>Em </a:t>
            </a:r>
            <a:r>
              <a:rPr sz="2400" spc="10" dirty="0">
                <a:solidFill>
                  <a:srgbClr val="002060"/>
                </a:solidFill>
                <a:latin typeface="Arial"/>
                <a:cs typeface="Arial"/>
              </a:rPr>
              <a:t>alguns casos, </a:t>
            </a:r>
            <a:r>
              <a:rPr sz="2400" spc="20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002060"/>
                </a:solidFill>
                <a:latin typeface="Arial"/>
                <a:cs typeface="Arial"/>
              </a:rPr>
              <a:t>identificação </a:t>
            </a:r>
            <a:r>
              <a:rPr sz="2400" spc="15" dirty="0">
                <a:solidFill>
                  <a:srgbClr val="002060"/>
                </a:solidFill>
                <a:latin typeface="Arial"/>
                <a:cs typeface="Arial"/>
              </a:rPr>
              <a:t>do </a:t>
            </a:r>
            <a:r>
              <a:rPr sz="2400" spc="10" dirty="0">
                <a:solidFill>
                  <a:srgbClr val="002060"/>
                </a:solidFill>
                <a:latin typeface="Arial"/>
                <a:cs typeface="Arial"/>
              </a:rPr>
              <a:t>processo </a:t>
            </a:r>
            <a:r>
              <a:rPr sz="2400" spc="20" dirty="0">
                <a:solidFill>
                  <a:srgbClr val="002060"/>
                </a:solidFill>
                <a:latin typeface="Arial"/>
                <a:cs typeface="Arial"/>
              </a:rPr>
              <a:t>é  </a:t>
            </a:r>
            <a:r>
              <a:rPr sz="2400" spc="10" dirty="0">
                <a:solidFill>
                  <a:srgbClr val="002060"/>
                </a:solidFill>
                <a:latin typeface="Arial"/>
                <a:cs typeface="Arial"/>
              </a:rPr>
              <a:t>realizado </a:t>
            </a:r>
            <a:r>
              <a:rPr sz="2400" spc="25" dirty="0">
                <a:solidFill>
                  <a:srgbClr val="002060"/>
                </a:solidFill>
                <a:latin typeface="Arial"/>
                <a:cs typeface="Arial"/>
              </a:rPr>
              <a:t>em </a:t>
            </a:r>
            <a:r>
              <a:rPr sz="2400" spc="10" dirty="0">
                <a:solidFill>
                  <a:srgbClr val="002060"/>
                </a:solidFill>
                <a:latin typeface="Arial"/>
                <a:cs typeface="Arial"/>
              </a:rPr>
              <a:t>paralelo </a:t>
            </a:r>
            <a:r>
              <a:rPr sz="2400" spc="15" dirty="0">
                <a:solidFill>
                  <a:srgbClr val="002060"/>
                </a:solidFill>
                <a:latin typeface="Arial"/>
                <a:cs typeface="Arial"/>
              </a:rPr>
              <a:t>com </a:t>
            </a:r>
            <a:r>
              <a:rPr sz="2400" spc="20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002060"/>
                </a:solidFill>
                <a:latin typeface="Arial"/>
                <a:cs typeface="Arial"/>
              </a:rPr>
              <a:t>avaliação </a:t>
            </a:r>
            <a:r>
              <a:rPr sz="2400" spc="15" dirty="0">
                <a:solidFill>
                  <a:srgbClr val="002060"/>
                </a:solidFill>
                <a:latin typeface="Arial"/>
                <a:cs typeface="Arial"/>
              </a:rPr>
              <a:t>do desempenho  </a:t>
            </a:r>
            <a:r>
              <a:rPr sz="2400" spc="20" dirty="0">
                <a:solidFill>
                  <a:srgbClr val="002060"/>
                </a:solidFill>
                <a:latin typeface="Arial"/>
                <a:cs typeface="Arial"/>
              </a:rPr>
              <a:t>do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002060"/>
                </a:solidFill>
                <a:latin typeface="Arial"/>
                <a:cs typeface="Arial"/>
              </a:rPr>
              <a:t>processo.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4082" y="1379480"/>
            <a:ext cx="15367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dirty="0">
                <a:solidFill>
                  <a:srgbClr val="898989"/>
                </a:solidFill>
                <a:latin typeface="Trebuchet MS"/>
                <a:cs typeface="Trebuchet MS"/>
              </a:rPr>
              <a:t>31</a:t>
            </a:r>
            <a:endParaRPr sz="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3048000"/>
            <a:ext cx="6248400" cy="4478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484094" y="1379480"/>
            <a:ext cx="15367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dirty="0">
                <a:solidFill>
                  <a:srgbClr val="898989"/>
                </a:solidFill>
                <a:latin typeface="Trebuchet MS"/>
                <a:cs typeface="Trebuchet MS"/>
              </a:rPr>
              <a:t>32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787" y="1467745"/>
            <a:ext cx="9371013" cy="12416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0" marR="5080" indent="-234950" algn="just">
              <a:lnSpc>
                <a:spcPct val="102400"/>
              </a:lnSpc>
              <a:spcBef>
                <a:spcPts val="95"/>
              </a:spcBef>
              <a:buFont typeface="Wingdings"/>
              <a:buChar char=""/>
              <a:tabLst>
                <a:tab pos="248285" algn="l"/>
              </a:tabLst>
            </a:pPr>
            <a:r>
              <a:rPr lang="pt-BR" sz="2000" spc="10" dirty="0">
                <a:solidFill>
                  <a:srgbClr val="002060"/>
                </a:solidFill>
                <a:latin typeface="Arial"/>
                <a:cs typeface="Arial"/>
              </a:rPr>
              <a:t>Aqui, </a:t>
            </a:r>
            <a:r>
              <a:rPr lang="pt-BR" sz="2000" spc="20" dirty="0">
                <a:solidFill>
                  <a:srgbClr val="002060"/>
                </a:solidFill>
                <a:latin typeface="Arial"/>
                <a:cs typeface="Arial"/>
              </a:rPr>
              <a:t>o </a:t>
            </a:r>
            <a:r>
              <a:rPr lang="pt-BR" sz="2000" spc="10" dirty="0">
                <a:solidFill>
                  <a:srgbClr val="002060"/>
                </a:solidFill>
                <a:latin typeface="Arial"/>
                <a:cs typeface="Arial"/>
              </a:rPr>
              <a:t>estado atual </a:t>
            </a:r>
            <a:r>
              <a:rPr lang="pt-BR" sz="2000" spc="15" dirty="0">
                <a:solidFill>
                  <a:srgbClr val="002060"/>
                </a:solidFill>
                <a:latin typeface="Arial"/>
                <a:cs typeface="Arial"/>
              </a:rPr>
              <a:t>de cada </a:t>
            </a:r>
            <a:r>
              <a:rPr lang="pt-BR" sz="2000" spc="20" dirty="0">
                <a:solidFill>
                  <a:srgbClr val="002060"/>
                </a:solidFill>
                <a:latin typeface="Arial"/>
                <a:cs typeface="Arial"/>
              </a:rPr>
              <a:t>um </a:t>
            </a:r>
            <a:r>
              <a:rPr lang="pt-BR" sz="2000" spc="15" dirty="0">
                <a:solidFill>
                  <a:srgbClr val="002060"/>
                </a:solidFill>
                <a:latin typeface="Arial"/>
                <a:cs typeface="Arial"/>
              </a:rPr>
              <a:t>dos </a:t>
            </a:r>
            <a:r>
              <a:rPr lang="pt-BR" sz="2000" spc="10" dirty="0">
                <a:solidFill>
                  <a:srgbClr val="002060"/>
                </a:solidFill>
                <a:latin typeface="Arial"/>
                <a:cs typeface="Arial"/>
              </a:rPr>
              <a:t>processos é</a:t>
            </a:r>
            <a:r>
              <a:rPr lang="pt-BR" sz="20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pt-BR" sz="2000" spc="15" dirty="0">
                <a:solidFill>
                  <a:srgbClr val="002060"/>
                </a:solidFill>
                <a:latin typeface="Arial"/>
                <a:cs typeface="Arial"/>
              </a:rPr>
              <a:t>documentado.</a:t>
            </a:r>
            <a:endParaRPr lang="pt-BR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2060"/>
              </a:buClr>
              <a:buFont typeface="Wingdings"/>
              <a:buChar char=""/>
            </a:pPr>
            <a:endParaRPr lang="pt-BR" sz="2000" dirty="0">
              <a:latin typeface="Times New Roman"/>
              <a:cs typeface="Times New Roman"/>
            </a:endParaRPr>
          </a:p>
          <a:p>
            <a:pPr marL="247650" marR="5080" indent="-234950" algn="just">
              <a:lnSpc>
                <a:spcPct val="102400"/>
              </a:lnSpc>
              <a:buFont typeface="Wingdings"/>
              <a:buChar char=""/>
              <a:tabLst>
                <a:tab pos="248285" algn="l"/>
              </a:tabLst>
            </a:pPr>
            <a:r>
              <a:rPr lang="pt-BR" sz="2000" spc="25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lang="pt-BR" sz="2000" spc="15" dirty="0">
                <a:solidFill>
                  <a:srgbClr val="002060"/>
                </a:solidFill>
                <a:latin typeface="Arial"/>
                <a:cs typeface="Arial"/>
              </a:rPr>
              <a:t>documentação </a:t>
            </a:r>
            <a:r>
              <a:rPr lang="pt-BR" sz="2000" spc="20" dirty="0">
                <a:solidFill>
                  <a:srgbClr val="002060"/>
                </a:solidFill>
                <a:latin typeface="Arial"/>
                <a:cs typeface="Arial"/>
              </a:rPr>
              <a:t>é  </a:t>
            </a:r>
            <a:r>
              <a:rPr lang="pt-BR" sz="2000" spc="10" dirty="0">
                <a:solidFill>
                  <a:srgbClr val="002060"/>
                </a:solidFill>
                <a:latin typeface="Arial"/>
                <a:cs typeface="Arial"/>
              </a:rPr>
              <a:t>tipicamente feita </a:t>
            </a:r>
            <a:r>
              <a:rPr lang="pt-BR" sz="2000" spc="15" dirty="0">
                <a:solidFill>
                  <a:srgbClr val="002060"/>
                </a:solidFill>
                <a:latin typeface="Arial"/>
                <a:cs typeface="Arial"/>
              </a:rPr>
              <a:t>sob </a:t>
            </a:r>
            <a:r>
              <a:rPr lang="pt-BR" sz="2000" spc="20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lang="pt-BR" sz="2000" spc="15" dirty="0">
                <a:solidFill>
                  <a:srgbClr val="002060"/>
                </a:solidFill>
                <a:latin typeface="Arial"/>
                <a:cs typeface="Arial"/>
              </a:rPr>
              <a:t>forma  de </a:t>
            </a:r>
            <a:r>
              <a:rPr lang="pt-BR" sz="2000" spc="20" dirty="0">
                <a:solidFill>
                  <a:srgbClr val="002060"/>
                </a:solidFill>
                <a:latin typeface="Arial"/>
                <a:cs typeface="Arial"/>
              </a:rPr>
              <a:t>um </a:t>
            </a:r>
            <a:r>
              <a:rPr lang="pt-BR" sz="2000" spc="15" dirty="0">
                <a:solidFill>
                  <a:srgbClr val="002060"/>
                </a:solidFill>
                <a:latin typeface="Arial"/>
                <a:cs typeface="Arial"/>
              </a:rPr>
              <a:t>ou </a:t>
            </a:r>
            <a:r>
              <a:rPr lang="pt-BR" sz="2000" spc="10" dirty="0">
                <a:solidFill>
                  <a:srgbClr val="002060"/>
                </a:solidFill>
                <a:latin typeface="Arial"/>
                <a:cs typeface="Arial"/>
              </a:rPr>
              <a:t>vários </a:t>
            </a:r>
            <a:r>
              <a:rPr lang="pt-BR" sz="2000" spc="15" dirty="0">
                <a:solidFill>
                  <a:srgbClr val="002060"/>
                </a:solidFill>
                <a:latin typeface="Arial"/>
                <a:cs typeface="Arial"/>
              </a:rPr>
              <a:t>documentos  (modelos </a:t>
            </a:r>
            <a:r>
              <a:rPr lang="pt-BR" sz="2000" spc="20" dirty="0">
                <a:solidFill>
                  <a:srgbClr val="002060"/>
                </a:solidFill>
                <a:latin typeface="Arial"/>
                <a:cs typeface="Arial"/>
              </a:rPr>
              <a:t>As</a:t>
            </a:r>
            <a:r>
              <a:rPr lang="pt-BR" sz="2000" spc="-1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pt-BR" sz="2000" spc="10" dirty="0" err="1">
                <a:solidFill>
                  <a:srgbClr val="002060"/>
                </a:solidFill>
                <a:latin typeface="Arial"/>
                <a:cs typeface="Arial"/>
              </a:rPr>
              <a:t>Is</a:t>
            </a:r>
            <a:r>
              <a:rPr lang="pt-BR" sz="2000" spc="10" dirty="0">
                <a:solidFill>
                  <a:srgbClr val="002060"/>
                </a:solidFill>
                <a:latin typeface="Arial"/>
                <a:cs typeface="Arial"/>
              </a:rPr>
              <a:t>).</a:t>
            </a:r>
            <a:endParaRPr lang="pt-BR"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8800" y="685800"/>
            <a:ext cx="624014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solidFill>
                  <a:srgbClr val="FF0000"/>
                </a:solidFill>
              </a:rPr>
              <a:t>A </a:t>
            </a:r>
            <a:r>
              <a:rPr dirty="0">
                <a:solidFill>
                  <a:srgbClr val="FF0000"/>
                </a:solidFill>
              </a:rPr>
              <a:t>Descoberta dos Processos (Modelo As</a:t>
            </a:r>
            <a:r>
              <a:rPr spc="-13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Is).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4089" y="1379485"/>
            <a:ext cx="15367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dirty="0">
                <a:solidFill>
                  <a:srgbClr val="898989"/>
                </a:solidFill>
                <a:latin typeface="Trebuchet MS"/>
                <a:cs typeface="Trebuchet MS"/>
              </a:rPr>
              <a:t>33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604" y="1981200"/>
            <a:ext cx="8686800" cy="26432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0" marR="5080" indent="-234950" algn="just">
              <a:lnSpc>
                <a:spcPct val="102400"/>
              </a:lnSpc>
              <a:spcBef>
                <a:spcPts val="95"/>
              </a:spcBef>
              <a:buFont typeface="Wingdings"/>
              <a:buChar char=""/>
              <a:tabLst>
                <a:tab pos="248285" algn="l"/>
              </a:tabLst>
            </a:pPr>
            <a:r>
              <a:rPr lang="pt-BR" sz="2400" spc="15" dirty="0">
                <a:solidFill>
                  <a:srgbClr val="002060"/>
                </a:solidFill>
                <a:latin typeface="Arial"/>
                <a:cs typeface="Arial"/>
              </a:rPr>
              <a:t>Nesta </a:t>
            </a:r>
            <a:r>
              <a:rPr lang="pt-BR" sz="2400" spc="10" dirty="0">
                <a:solidFill>
                  <a:srgbClr val="002060"/>
                </a:solidFill>
                <a:latin typeface="Arial"/>
                <a:cs typeface="Arial"/>
              </a:rPr>
              <a:t>fase </a:t>
            </a:r>
            <a:r>
              <a:rPr lang="pt-BR" sz="2400" spc="15" dirty="0">
                <a:solidFill>
                  <a:srgbClr val="002060"/>
                </a:solidFill>
                <a:latin typeface="Arial"/>
                <a:cs typeface="Arial"/>
              </a:rPr>
              <a:t>são  </a:t>
            </a:r>
            <a:r>
              <a:rPr lang="pt-BR" sz="2400" spc="10" dirty="0">
                <a:solidFill>
                  <a:srgbClr val="002060"/>
                </a:solidFill>
                <a:latin typeface="Arial"/>
                <a:cs typeface="Arial"/>
              </a:rPr>
              <a:t>identificadas </a:t>
            </a:r>
            <a:r>
              <a:rPr lang="pt-BR" sz="2400" spc="15" dirty="0">
                <a:solidFill>
                  <a:srgbClr val="002060"/>
                </a:solidFill>
                <a:latin typeface="Arial"/>
                <a:cs typeface="Arial"/>
              </a:rPr>
              <a:t>as </a:t>
            </a:r>
            <a:r>
              <a:rPr lang="pt-BR" sz="2400" spc="10" dirty="0">
                <a:solidFill>
                  <a:srgbClr val="002060"/>
                </a:solidFill>
                <a:latin typeface="Arial"/>
                <a:cs typeface="Arial"/>
              </a:rPr>
              <a:t>questões associadas  </a:t>
            </a:r>
            <a:r>
              <a:rPr lang="pt-BR" sz="2400" spc="20" dirty="0">
                <a:solidFill>
                  <a:srgbClr val="002060"/>
                </a:solidFill>
                <a:latin typeface="Arial"/>
                <a:cs typeface="Arial"/>
              </a:rPr>
              <a:t>à </a:t>
            </a:r>
            <a:r>
              <a:rPr lang="pt-BR" sz="2400" spc="15" dirty="0">
                <a:solidFill>
                  <a:srgbClr val="002060"/>
                </a:solidFill>
                <a:latin typeface="Arial"/>
                <a:cs typeface="Arial"/>
              </a:rPr>
              <a:t>como está </a:t>
            </a:r>
            <a:r>
              <a:rPr lang="pt-BR" sz="2400" spc="20" dirty="0">
                <a:solidFill>
                  <a:srgbClr val="002060"/>
                </a:solidFill>
                <a:latin typeface="Arial"/>
                <a:cs typeface="Arial"/>
              </a:rPr>
              <a:t>o </a:t>
            </a:r>
            <a:r>
              <a:rPr lang="pt-BR" sz="2400" spc="15" dirty="0">
                <a:solidFill>
                  <a:srgbClr val="002060"/>
                </a:solidFill>
                <a:latin typeface="Arial"/>
                <a:cs typeface="Arial"/>
              </a:rPr>
              <a:t>processo.</a:t>
            </a:r>
          </a:p>
          <a:p>
            <a:pPr marL="247650" marR="5080" indent="-234950" algn="just">
              <a:lnSpc>
                <a:spcPct val="102400"/>
              </a:lnSpc>
              <a:spcBef>
                <a:spcPts val="95"/>
              </a:spcBef>
              <a:buFont typeface="Wingdings"/>
              <a:buChar char=""/>
              <a:tabLst>
                <a:tab pos="248285" algn="l"/>
              </a:tabLst>
            </a:pPr>
            <a:endParaRPr lang="pt-BR" sz="2400" spc="15" dirty="0">
              <a:solidFill>
                <a:srgbClr val="002060"/>
              </a:solidFill>
              <a:latin typeface="Arial"/>
              <a:cs typeface="Arial"/>
            </a:endParaRPr>
          </a:p>
          <a:p>
            <a:pPr marL="247650" marR="5080" indent="-234950" algn="just">
              <a:lnSpc>
                <a:spcPct val="102400"/>
              </a:lnSpc>
              <a:spcBef>
                <a:spcPts val="95"/>
              </a:spcBef>
              <a:buFont typeface="Wingdings"/>
              <a:buChar char=""/>
              <a:tabLst>
                <a:tab pos="248285" algn="l"/>
              </a:tabLst>
            </a:pPr>
            <a:r>
              <a:rPr lang="pt-BR" sz="2400" spc="25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lang="pt-BR" sz="2400" spc="15" dirty="0">
                <a:solidFill>
                  <a:srgbClr val="002060"/>
                </a:solidFill>
                <a:latin typeface="Arial"/>
                <a:cs typeface="Arial"/>
              </a:rPr>
              <a:t>saída </a:t>
            </a:r>
            <a:r>
              <a:rPr lang="pt-BR" sz="2400" spc="10" dirty="0">
                <a:solidFill>
                  <a:srgbClr val="002060"/>
                </a:solidFill>
                <a:latin typeface="Arial"/>
                <a:cs typeface="Arial"/>
              </a:rPr>
              <a:t>desta fase </a:t>
            </a:r>
            <a:r>
              <a:rPr lang="pt-BR" sz="2400" spc="20" dirty="0">
                <a:solidFill>
                  <a:srgbClr val="002060"/>
                </a:solidFill>
                <a:latin typeface="Arial"/>
                <a:cs typeface="Arial"/>
              </a:rPr>
              <a:t>é um </a:t>
            </a:r>
            <a:r>
              <a:rPr lang="pt-BR" sz="2400" spc="10" dirty="0">
                <a:solidFill>
                  <a:srgbClr val="002060"/>
                </a:solidFill>
                <a:latin typeface="Arial"/>
                <a:cs typeface="Arial"/>
              </a:rPr>
              <a:t>conjunto  </a:t>
            </a:r>
            <a:r>
              <a:rPr lang="pt-BR" sz="2400" spc="15" dirty="0">
                <a:solidFill>
                  <a:srgbClr val="002060"/>
                </a:solidFill>
                <a:latin typeface="Arial"/>
                <a:cs typeface="Arial"/>
              </a:rPr>
              <a:t>estruturado </a:t>
            </a:r>
            <a:r>
              <a:rPr lang="pt-BR" sz="2400" spc="20" dirty="0">
                <a:solidFill>
                  <a:srgbClr val="002060"/>
                </a:solidFill>
                <a:latin typeface="Arial"/>
                <a:cs typeface="Arial"/>
              </a:rPr>
              <a:t>de</a:t>
            </a:r>
            <a:r>
              <a:rPr lang="pt-BR" sz="2400" spc="-30" dirty="0">
                <a:solidFill>
                  <a:srgbClr val="002060"/>
                </a:solidFill>
                <a:latin typeface="Arial"/>
                <a:cs typeface="Arial"/>
              </a:rPr>
              <a:t> problemas</a:t>
            </a:r>
            <a:r>
              <a:rPr lang="pt-BR" sz="2400" spc="15" dirty="0">
                <a:solidFill>
                  <a:srgbClr val="002060"/>
                </a:solidFill>
                <a:latin typeface="Arial"/>
                <a:cs typeface="Arial"/>
              </a:rPr>
              <a:t>.</a:t>
            </a:r>
            <a:endParaRPr lang="pt-BR"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2060"/>
              </a:buClr>
              <a:buFont typeface="Wingdings"/>
              <a:buChar char=""/>
            </a:pPr>
            <a:endParaRPr lang="pt-BR" sz="2400" dirty="0">
              <a:latin typeface="Times New Roman"/>
              <a:cs typeface="Times New Roman"/>
            </a:endParaRPr>
          </a:p>
          <a:p>
            <a:pPr marL="247650" marR="5080" indent="-234950" algn="just">
              <a:lnSpc>
                <a:spcPct val="102400"/>
              </a:lnSpc>
              <a:buFont typeface="Wingdings"/>
              <a:buChar char=""/>
              <a:tabLst>
                <a:tab pos="248285" algn="l"/>
              </a:tabLst>
            </a:pPr>
            <a:r>
              <a:rPr lang="pt-BR" sz="2400" spc="15" dirty="0">
                <a:solidFill>
                  <a:srgbClr val="002060"/>
                </a:solidFill>
                <a:latin typeface="Arial"/>
                <a:cs typeface="Arial"/>
              </a:rPr>
              <a:t>Estas problemas são </a:t>
            </a:r>
            <a:r>
              <a:rPr lang="pt-BR" sz="2400" spc="10" dirty="0">
                <a:solidFill>
                  <a:srgbClr val="002060"/>
                </a:solidFill>
                <a:latin typeface="Arial"/>
                <a:cs typeface="Arial"/>
              </a:rPr>
              <a:t>priorizadas </a:t>
            </a:r>
            <a:r>
              <a:rPr lang="pt-BR" sz="2400" spc="20" dirty="0">
                <a:solidFill>
                  <a:srgbClr val="002060"/>
                </a:solidFill>
                <a:latin typeface="Arial"/>
                <a:cs typeface="Arial"/>
              </a:rPr>
              <a:t>em </a:t>
            </a:r>
            <a:r>
              <a:rPr lang="pt-BR" sz="2400" spc="15" dirty="0">
                <a:solidFill>
                  <a:srgbClr val="002060"/>
                </a:solidFill>
                <a:latin typeface="Arial"/>
                <a:cs typeface="Arial"/>
              </a:rPr>
              <a:t>termos do seu </a:t>
            </a:r>
            <a:r>
              <a:rPr lang="pt-BR" sz="2400" spc="10" dirty="0">
                <a:solidFill>
                  <a:srgbClr val="002060"/>
                </a:solidFill>
                <a:latin typeface="Arial"/>
                <a:cs typeface="Arial"/>
              </a:rPr>
              <a:t>impacto e </a:t>
            </a:r>
            <a:r>
              <a:rPr lang="pt-BR" sz="2400" spc="15" dirty="0">
                <a:solidFill>
                  <a:srgbClr val="002060"/>
                </a:solidFill>
                <a:latin typeface="Arial"/>
                <a:cs typeface="Arial"/>
              </a:rPr>
              <a:t>também </a:t>
            </a:r>
            <a:r>
              <a:rPr lang="pt-BR" sz="2400" spc="20" dirty="0">
                <a:solidFill>
                  <a:srgbClr val="002060"/>
                </a:solidFill>
                <a:latin typeface="Arial"/>
                <a:cs typeface="Arial"/>
              </a:rPr>
              <a:t>em </a:t>
            </a:r>
            <a:r>
              <a:rPr lang="pt-BR" sz="2400" spc="15" dirty="0">
                <a:solidFill>
                  <a:srgbClr val="002060"/>
                </a:solidFill>
                <a:latin typeface="Arial"/>
                <a:cs typeface="Arial"/>
              </a:rPr>
              <a:t>termos do  </a:t>
            </a:r>
            <a:r>
              <a:rPr lang="pt-BR" sz="2400" spc="10" dirty="0">
                <a:solidFill>
                  <a:srgbClr val="002060"/>
                </a:solidFill>
                <a:latin typeface="Arial"/>
                <a:cs typeface="Arial"/>
              </a:rPr>
              <a:t>esforço </a:t>
            </a:r>
            <a:r>
              <a:rPr lang="pt-BR" sz="2400" spc="15" dirty="0">
                <a:solidFill>
                  <a:srgbClr val="002060"/>
                </a:solidFill>
                <a:latin typeface="Arial"/>
                <a:cs typeface="Arial"/>
              </a:rPr>
              <a:t>estimado para  resolvê-los</a:t>
            </a:r>
            <a:endParaRPr lang="pt-BR"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59272" y="304800"/>
            <a:ext cx="35934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solidFill>
                  <a:srgbClr val="FF0000"/>
                </a:solidFill>
              </a:rPr>
              <a:t>A </a:t>
            </a:r>
            <a:r>
              <a:rPr dirty="0">
                <a:solidFill>
                  <a:srgbClr val="FF0000"/>
                </a:solidFill>
              </a:rPr>
              <a:t>Análise dos</a:t>
            </a:r>
            <a:r>
              <a:rPr spc="-229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Processos.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38447"/>
              </p:ext>
            </p:extLst>
          </p:nvPr>
        </p:nvGraphicFramePr>
        <p:xfrm>
          <a:off x="381000" y="2213800"/>
          <a:ext cx="8975661" cy="433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0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9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9908">
                <a:tc>
                  <a:txBody>
                    <a:bodyPr/>
                    <a:lstStyle/>
                    <a:p>
                      <a:pPr marL="175260" marR="87630" indent="-59690">
                        <a:lnSpc>
                          <a:spcPct val="104200"/>
                        </a:lnSpc>
                        <a:spcBef>
                          <a:spcPts val="265"/>
                        </a:spcBef>
                      </a:pPr>
                      <a:r>
                        <a:rPr sz="1000" b="1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Issue 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No.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47955" indent="180975">
                        <a:lnSpc>
                          <a:spcPct val="104200"/>
                        </a:lnSpc>
                        <a:spcBef>
                          <a:spcPts val="265"/>
                        </a:spcBef>
                      </a:pP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Short  </a:t>
                      </a:r>
                      <a:r>
                        <a:rPr sz="1000" b="1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Desc</a:t>
                      </a:r>
                      <a:r>
                        <a:rPr sz="1000" b="1" spc="-1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iption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1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Issue</a:t>
                      </a:r>
                      <a:r>
                        <a:rPr sz="1000" b="1" spc="-1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Explanation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Broad</a:t>
                      </a:r>
                      <a:r>
                        <a:rPr sz="1000" b="1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Consequence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705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Assumptions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Impact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15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92075" marR="63500" indent="-1270" algn="ctr">
                        <a:lnSpc>
                          <a:spcPct val="104200"/>
                        </a:lnSpc>
                        <a:spcBef>
                          <a:spcPts val="780"/>
                        </a:spcBef>
                      </a:pP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Information  regarding 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units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does</a:t>
                      </a:r>
                      <a:r>
                        <a:rPr sz="1000" b="1" spc="-6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not  match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42240" marR="114935" algn="ctr">
                        <a:lnSpc>
                          <a:spcPct val="104200"/>
                        </a:lnSpc>
                      </a:pP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Units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Relocation</a:t>
                      </a:r>
                      <a:r>
                        <a:rPr sz="1000" b="1" spc="-9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system  do not match information 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provided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by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20650" marR="93345" indent="-635" algn="ctr">
                        <a:lnSpc>
                          <a:spcPct val="104200"/>
                        </a:lnSpc>
                      </a:pP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Wrongly calculated  entitlements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cause</a:t>
                      </a:r>
                      <a:r>
                        <a:rPr sz="1000" b="1" spc="-3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manual 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calculation...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84455" marR="167640">
                        <a:lnSpc>
                          <a:spcPct val="104200"/>
                        </a:lnSpc>
                      </a:pPr>
                      <a:r>
                        <a:rPr sz="1000" b="1" spc="2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5%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cases go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000" b="1" spc="2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wrong 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queue, 5 minutes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to sort</a:t>
                      </a:r>
                      <a:r>
                        <a:rPr sz="1000" b="1" spc="-6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queue  and</a:t>
                      </a:r>
                      <a:r>
                        <a:rPr sz="1000" b="1" spc="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redirect.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84455" marR="163830">
                        <a:lnSpc>
                          <a:spcPct val="104200"/>
                        </a:lnSpc>
                      </a:pPr>
                      <a:r>
                        <a:rPr sz="1000" b="1" spc="2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5%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recalculating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on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average</a:t>
                      </a:r>
                      <a:r>
                        <a:rPr sz="1000" b="1" spc="-4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10  minutes per</a:t>
                      </a:r>
                      <a:r>
                        <a:rPr sz="1000" b="1" spc="-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calculation.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28,000x0.05x15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000" b="1" spc="-5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21,000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minutes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350</a:t>
                      </a:r>
                      <a:r>
                        <a:rPr sz="1000" b="1" spc="-1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hours/7.5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47</a:t>
                      </a:r>
                      <a:r>
                        <a:rPr sz="1000" b="1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hrs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 marL="83820" marR="334010">
                        <a:lnSpc>
                          <a:spcPct val="104200"/>
                        </a:lnSpc>
                      </a:pP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9.5</a:t>
                      </a:r>
                      <a:r>
                        <a:rPr sz="1000" b="1" spc="-5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working 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days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15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04470" marR="175895" indent="-635" algn="ctr">
                        <a:lnSpc>
                          <a:spcPct val="104200"/>
                        </a:lnSpc>
                      </a:pP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Protected/  </a:t>
                      </a:r>
                      <a:r>
                        <a:rPr sz="1000" b="1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Mandatory 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data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entry  fields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80340" marR="151765" algn="ctr">
                        <a:lnSpc>
                          <a:spcPct val="104200"/>
                        </a:lnSpc>
                      </a:pP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Not </a:t>
                      </a:r>
                      <a:r>
                        <a:rPr sz="1000" b="1" spc="1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all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fields in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000" b="1" spc="-4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entry 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forms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are relevant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but  </a:t>
                      </a:r>
                      <a:r>
                        <a:rPr sz="1000" b="1" spc="1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mandatory. </a:t>
                      </a:r>
                      <a:r>
                        <a:rPr sz="1000" b="1" spc="2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So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"fuzzy" 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information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000" b="1" spc="-3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entered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66370" marR="137795" indent="-2540" algn="ctr">
                        <a:lnSpc>
                          <a:spcPct val="104200"/>
                        </a:lnSpc>
                      </a:pP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Resource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intensive,  incorrect data.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Cases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in  Clarify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need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000" b="1" spc="-4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physically 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sz="1000" b="1" spc="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closed.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84455" marR="128270">
                        <a:lnSpc>
                          <a:spcPct val="104200"/>
                        </a:lnSpc>
                        <a:spcBef>
                          <a:spcPts val="665"/>
                        </a:spcBef>
                      </a:pPr>
                      <a:r>
                        <a:rPr sz="1000" b="1" spc="2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5%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cases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taking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2 minutes</a:t>
                      </a:r>
                      <a:r>
                        <a:rPr sz="1000" b="1" spc="-9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to  locate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000" b="1" spc="-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close.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84455" marR="62865">
                        <a:lnSpc>
                          <a:spcPct val="104200"/>
                        </a:lnSpc>
                      </a:pPr>
                      <a:r>
                        <a:rPr sz="1000" b="1" spc="2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5%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of relocations requiring entry  that is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not needed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taking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30  minutes</a:t>
                      </a:r>
                      <a:r>
                        <a:rPr sz="1000" b="1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each.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28,000x0.05x32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00" b="1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44,800</a:t>
                      </a:r>
                      <a:r>
                        <a:rPr sz="1000" b="1" spc="-10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minutes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477</a:t>
                      </a:r>
                      <a:r>
                        <a:rPr sz="1000" b="1" spc="-1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hours/7.5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99.5</a:t>
                      </a:r>
                      <a:r>
                        <a:rPr sz="1000" b="1" spc="-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hrs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83820" marR="368935">
                        <a:lnSpc>
                          <a:spcPct val="104200"/>
                        </a:lnSpc>
                      </a:pP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1000" b="1" spc="-6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working 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days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63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968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75895" marR="147955" algn="ctr">
                        <a:lnSpc>
                          <a:spcPct val="104200"/>
                        </a:lnSpc>
                        <a:spcBef>
                          <a:spcPts val="780"/>
                        </a:spcBef>
                      </a:pPr>
                      <a:r>
                        <a:rPr sz="1000" b="1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Information 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on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94640" marR="266700" algn="ctr">
                        <a:lnSpc>
                          <a:spcPct val="104200"/>
                        </a:lnSpc>
                      </a:pPr>
                      <a:r>
                        <a:rPr sz="1000" b="1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posting 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orders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72720" marR="144780" indent="-635" algn="ctr">
                        <a:lnSpc>
                          <a:spcPct val="104200"/>
                        </a:lnSpc>
                      </a:pP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Time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consuming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to sort 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through posting orders</a:t>
                      </a:r>
                      <a:r>
                        <a:rPr sz="1000" b="1" spc="-6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to  identify</a:t>
                      </a:r>
                      <a:r>
                        <a:rPr sz="1000" b="1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relocations....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67310" algn="ctr">
                        <a:lnSpc>
                          <a:spcPct val="104200"/>
                        </a:lnSpc>
                        <a:spcBef>
                          <a:spcPts val="855"/>
                        </a:spcBef>
                      </a:pPr>
                      <a:r>
                        <a:rPr sz="1000" b="1" spc="3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MBR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does not get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Info</a:t>
                      </a:r>
                      <a:r>
                        <a:rPr sz="1000" b="1" spc="-9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pack 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therefore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cannot process 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move.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More information  could be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provided </a:t>
                      </a:r>
                      <a:r>
                        <a:rPr sz="1000" b="1" spc="2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which 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could be used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later in 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r>
                        <a:rPr sz="1000" b="1" spc="-1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marR="95885">
                        <a:lnSpc>
                          <a:spcPct val="104200"/>
                        </a:lnSpc>
                        <a:spcBef>
                          <a:spcPts val="855"/>
                        </a:spcBef>
                      </a:pP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Only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1/3 rd of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postings and 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CIPC’s are entitled to</a:t>
                      </a:r>
                      <a:r>
                        <a:rPr sz="1000" b="1" spc="-2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relocation. 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28000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relocations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then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sorting 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through 84000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postings.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3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4  minutes on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average to sort 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through each.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84,000x3.5</a:t>
                      </a:r>
                      <a:r>
                        <a:rPr sz="1000" b="1" spc="-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294,000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 marL="83820" marR="66040">
                        <a:lnSpc>
                          <a:spcPct val="104200"/>
                        </a:lnSpc>
                      </a:pP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min/60/7.5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000" b="1" spc="-4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653 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days /250  </a:t>
                      </a:r>
                      <a:r>
                        <a:rPr sz="1000" b="1" spc="2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working </a:t>
                      </a: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days in  </a:t>
                      </a:r>
                      <a:r>
                        <a:rPr sz="1000" b="1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year.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b="1" spc="1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2.61</a:t>
                      </a:r>
                      <a:r>
                        <a:rPr sz="1000" b="1" spc="-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2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FTE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484094" y="1379474"/>
            <a:ext cx="15367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dirty="0">
                <a:solidFill>
                  <a:srgbClr val="898989"/>
                </a:solidFill>
                <a:latin typeface="Trebuchet MS"/>
                <a:cs typeface="Trebuchet MS"/>
              </a:rPr>
              <a:t>35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609600"/>
            <a:ext cx="680910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solidFill>
                  <a:srgbClr val="FF0000"/>
                </a:solidFill>
              </a:rPr>
              <a:t>A </a:t>
            </a:r>
            <a:r>
              <a:rPr dirty="0">
                <a:solidFill>
                  <a:srgbClr val="FF0000"/>
                </a:solidFill>
              </a:rPr>
              <a:t>Análise dos Processos: Registro de</a:t>
            </a:r>
            <a:r>
              <a:rPr spc="-17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Problema.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4072" y="1380234"/>
            <a:ext cx="15367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dirty="0">
                <a:solidFill>
                  <a:srgbClr val="898989"/>
                </a:solidFill>
                <a:latin typeface="Trebuchet MS"/>
                <a:cs typeface="Trebuchet MS"/>
              </a:rPr>
              <a:t>36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449265"/>
            <a:ext cx="70859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solidFill>
                  <a:srgbClr val="FF0000"/>
                </a:solidFill>
              </a:rPr>
              <a:t>A </a:t>
            </a:r>
            <a:r>
              <a:rPr dirty="0">
                <a:solidFill>
                  <a:srgbClr val="FF0000"/>
                </a:solidFill>
              </a:rPr>
              <a:t>Análise dos Processos: Simulação do</a:t>
            </a:r>
            <a:r>
              <a:rPr spc="-1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Processo.</a:t>
            </a:r>
          </a:p>
        </p:txBody>
      </p:sp>
      <p:sp>
        <p:nvSpPr>
          <p:cNvPr id="4" name="object 4"/>
          <p:cNvSpPr/>
          <p:nvPr/>
        </p:nvSpPr>
        <p:spPr>
          <a:xfrm>
            <a:off x="849884" y="1828800"/>
            <a:ext cx="8234170" cy="29472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511357"/>
              </p:ext>
            </p:extLst>
          </p:nvPr>
        </p:nvGraphicFramePr>
        <p:xfrm>
          <a:off x="1371600" y="5410200"/>
          <a:ext cx="7190739" cy="1990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4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spc="-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pt-BR" sz="1600" b="1" spc="-2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arefa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pt-BR"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Papel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 de execução (média, desvio)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6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spc="1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</a:t>
                      </a:r>
                      <a:r>
                        <a:rPr lang="pt-BR" sz="1600" spc="1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</a:t>
                      </a:r>
                      <a:r>
                        <a:rPr lang="pt-BR" sz="16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aplicação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pt-BR" sz="16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6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stem</a:t>
                      </a:r>
                      <a:r>
                        <a:rPr lang="pt-BR" sz="16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24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pt-BR" sz="1600" spc="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Verificar se</a:t>
                      </a:r>
                      <a:r>
                        <a:rPr lang="pt-BR" sz="1600" spc="2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completo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pt-BR" sz="16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Funcionário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r>
                        <a:rPr sz="16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6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mins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sz="16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6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mins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pt-BR" sz="16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Executar verificações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pt-BR" sz="16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Funcionário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spc="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6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spc="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sz="16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6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pt-BR" sz="16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Solicitar informação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pt-BR" sz="16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6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stem</a:t>
                      </a:r>
                      <a:r>
                        <a:rPr lang="pt-BR" sz="16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6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1970" y="389999"/>
            <a:ext cx="511365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O </a:t>
            </a:r>
            <a:r>
              <a:rPr dirty="0"/>
              <a:t>Que </a:t>
            </a:r>
            <a:r>
              <a:rPr spc="5" dirty="0"/>
              <a:t>é um </a:t>
            </a:r>
            <a:r>
              <a:rPr dirty="0"/>
              <a:t>Processo (de</a:t>
            </a:r>
            <a:r>
              <a:rPr spc="-35" dirty="0"/>
              <a:t> </a:t>
            </a:r>
            <a:r>
              <a:rPr dirty="0"/>
              <a:t>Negócio)?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4613" y="2234439"/>
            <a:ext cx="8548370" cy="495904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06070" indent="-293370">
              <a:lnSpc>
                <a:spcPct val="100000"/>
              </a:lnSpc>
              <a:spcBef>
                <a:spcPts val="509"/>
              </a:spcBef>
              <a:buFont typeface="Wingdings"/>
              <a:buChar char=""/>
              <a:tabLst>
                <a:tab pos="306705" algn="l"/>
              </a:tabLst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Definição:</a:t>
            </a:r>
            <a:endParaRPr sz="2400" dirty="0">
              <a:latin typeface="Arial"/>
              <a:cs typeface="Arial"/>
            </a:endParaRPr>
          </a:p>
          <a:p>
            <a:pPr marL="676910" marR="5080" lvl="1" indent="-287020" algn="just">
              <a:lnSpc>
                <a:spcPct val="100000"/>
              </a:lnSpc>
              <a:spcBef>
                <a:spcPts val="415"/>
              </a:spcBef>
              <a:buClr>
                <a:srgbClr val="FF0000"/>
              </a:buClr>
              <a:buFont typeface="Wingdings"/>
              <a:buChar char=""/>
              <a:tabLst>
                <a:tab pos="677545" algn="l"/>
              </a:tabLst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Uma coleção de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eventos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relacionados, ações e decisões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, que envolvem </a:t>
            </a:r>
            <a:r>
              <a:rPr sz="2400" spc="-10" dirty="0">
                <a:solidFill>
                  <a:srgbClr val="002060"/>
                </a:solidFill>
                <a:latin typeface="Arial"/>
                <a:cs typeface="Arial"/>
              </a:rPr>
              <a:t>uma série 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de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atores e recursos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, e que, coletivamente, levam a um </a:t>
            </a:r>
            <a:r>
              <a:rPr sz="2400" spc="-10" dirty="0">
                <a:solidFill>
                  <a:srgbClr val="002060"/>
                </a:solidFill>
                <a:latin typeface="Arial"/>
                <a:cs typeface="Arial"/>
              </a:rPr>
              <a:t>resultado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que é de 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VALOR</a:t>
            </a:r>
            <a:r>
              <a:rPr sz="2400" b="1" spc="-25" dirty="0">
                <a:solidFill>
                  <a:srgbClr val="002060"/>
                </a:solidFill>
                <a:latin typeface="Arial"/>
                <a:cs typeface="Arial"/>
              </a:rPr>
              <a:t> 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para uma organização ou seus</a:t>
            </a:r>
            <a:r>
              <a:rPr sz="2400" spc="-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CLIENTES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/>
              <a:buChar char=""/>
            </a:pPr>
            <a:endParaRPr sz="2400" dirty="0">
              <a:latin typeface="Times New Roman"/>
              <a:cs typeface="Times New Roman"/>
            </a:endParaRPr>
          </a:p>
          <a:p>
            <a:pPr marL="306070" indent="-293370">
              <a:lnSpc>
                <a:spcPct val="100000"/>
              </a:lnSpc>
              <a:spcBef>
                <a:spcPts val="1150"/>
              </a:spcBef>
              <a:buFont typeface="Wingdings"/>
              <a:buChar char=""/>
              <a:tabLst>
                <a:tab pos="306070" algn="l"/>
              </a:tabLst>
            </a:pP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Exemplos:</a:t>
            </a:r>
            <a:endParaRPr sz="2400" dirty="0">
              <a:latin typeface="Arial"/>
              <a:cs typeface="Arial"/>
            </a:endParaRPr>
          </a:p>
          <a:p>
            <a:pPr marL="676910" lvl="1" indent="-287020">
              <a:lnSpc>
                <a:spcPct val="100000"/>
              </a:lnSpc>
              <a:spcBef>
                <a:spcPts val="409"/>
              </a:spcBef>
              <a:buClr>
                <a:srgbClr val="FF0000"/>
              </a:buClr>
              <a:buFont typeface="Wingdings"/>
              <a:buChar char=""/>
              <a:tabLst>
                <a:tab pos="677545" algn="l"/>
              </a:tabLst>
            </a:pPr>
            <a:r>
              <a:rPr sz="2400" spc="-5" dirty="0" err="1">
                <a:solidFill>
                  <a:srgbClr val="002060"/>
                </a:solidFill>
                <a:latin typeface="Arial"/>
                <a:cs typeface="Arial"/>
              </a:rPr>
              <a:t>Pedido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pt-BR" sz="2400" spc="-5" dirty="0">
                <a:solidFill>
                  <a:srgbClr val="002060"/>
                </a:solidFill>
                <a:latin typeface="Arial"/>
                <a:cs typeface="Arial"/>
              </a:rPr>
              <a:t>→ </a:t>
            </a:r>
            <a:r>
              <a:rPr sz="2400" spc="50" dirty="0" err="1">
                <a:solidFill>
                  <a:srgbClr val="002060"/>
                </a:solidFill>
                <a:latin typeface="Arial"/>
                <a:cs typeface="Arial"/>
              </a:rPr>
              <a:t>Compra</a:t>
            </a:r>
            <a:r>
              <a:rPr sz="2400" spc="50" dirty="0">
                <a:solidFill>
                  <a:srgbClr val="002060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676910" lvl="1" indent="-287655">
              <a:lnSpc>
                <a:spcPct val="100000"/>
              </a:lnSpc>
              <a:spcBef>
                <a:spcPts val="415"/>
              </a:spcBef>
              <a:buClr>
                <a:srgbClr val="FF0000"/>
              </a:buClr>
              <a:buFont typeface="Wingdings"/>
              <a:buChar char=""/>
              <a:tabLst>
                <a:tab pos="677545" algn="l"/>
              </a:tabLst>
            </a:pPr>
            <a:r>
              <a:rPr sz="2400" spc="-5" dirty="0" err="1">
                <a:solidFill>
                  <a:srgbClr val="002060"/>
                </a:solidFill>
                <a:latin typeface="Arial"/>
                <a:cs typeface="Arial"/>
              </a:rPr>
              <a:t>Compra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pt-BR" sz="2400" spc="-5" dirty="0">
                <a:solidFill>
                  <a:srgbClr val="002060"/>
                </a:solidFill>
                <a:latin typeface="Arial"/>
                <a:cs typeface="Arial"/>
              </a:rPr>
              <a:t>→ </a:t>
            </a:r>
            <a:r>
              <a:rPr sz="2400" spc="-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2060"/>
                </a:solidFill>
                <a:latin typeface="Arial"/>
                <a:cs typeface="Arial"/>
              </a:rPr>
              <a:t>Pagamento.</a:t>
            </a:r>
            <a:endParaRPr sz="2400" dirty="0">
              <a:latin typeface="Arial"/>
              <a:cs typeface="Arial"/>
            </a:endParaRPr>
          </a:p>
          <a:p>
            <a:pPr marL="676910" lvl="1" indent="-287655">
              <a:lnSpc>
                <a:spcPct val="100000"/>
              </a:lnSpc>
              <a:spcBef>
                <a:spcPts val="415"/>
              </a:spcBef>
              <a:buClr>
                <a:srgbClr val="FF0000"/>
              </a:buClr>
              <a:buFont typeface="Wingdings"/>
              <a:buChar char=""/>
              <a:tabLst>
                <a:tab pos="677545" algn="l"/>
              </a:tabLst>
            </a:pPr>
            <a:r>
              <a:rPr sz="2400" spc="-5" dirty="0" err="1">
                <a:solidFill>
                  <a:srgbClr val="002060"/>
                </a:solidFill>
                <a:latin typeface="Arial"/>
                <a:cs typeface="Arial"/>
              </a:rPr>
              <a:t>Inscrição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pt-BR" sz="2400" spc="-5" dirty="0">
                <a:solidFill>
                  <a:srgbClr val="002060"/>
                </a:solidFill>
                <a:latin typeface="Arial"/>
                <a:cs typeface="Arial"/>
              </a:rPr>
              <a:t>→ </a:t>
            </a:r>
            <a:r>
              <a:rPr sz="2400" spc="-1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Aprovação.</a:t>
            </a:r>
            <a:endParaRPr sz="2400" dirty="0">
              <a:latin typeface="Arial"/>
              <a:cs typeface="Arial"/>
            </a:endParaRPr>
          </a:p>
          <a:p>
            <a:pPr marL="676910" lvl="1" indent="-287655">
              <a:lnSpc>
                <a:spcPct val="100000"/>
              </a:lnSpc>
              <a:spcBef>
                <a:spcPts val="415"/>
              </a:spcBef>
              <a:buClr>
                <a:srgbClr val="FF0000"/>
              </a:buClr>
              <a:buFont typeface="Wingdings"/>
              <a:buChar char=""/>
              <a:tabLst>
                <a:tab pos="677545" algn="l"/>
              </a:tabLst>
            </a:pPr>
            <a:r>
              <a:rPr sz="2400" spc="-5" dirty="0" err="1">
                <a:solidFill>
                  <a:srgbClr val="002060"/>
                </a:solidFill>
                <a:latin typeface="Arial"/>
                <a:cs typeface="Arial"/>
              </a:rPr>
              <a:t>Reclamação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pt-BR" sz="2400" spc="-5" dirty="0">
                <a:solidFill>
                  <a:srgbClr val="002060"/>
                </a:solidFill>
                <a:latin typeface="Arial"/>
                <a:cs typeface="Arial"/>
              </a:rPr>
              <a:t>→ </a:t>
            </a:r>
            <a:r>
              <a:rPr sz="2400" spc="-5" dirty="0" err="1">
                <a:solidFill>
                  <a:srgbClr val="002060"/>
                </a:solidFill>
                <a:latin typeface="Arial"/>
                <a:cs typeface="Arial"/>
              </a:rPr>
              <a:t>Correção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676910" lvl="1" indent="-287655">
              <a:lnSpc>
                <a:spcPct val="100000"/>
              </a:lnSpc>
              <a:spcBef>
                <a:spcPts val="405"/>
              </a:spcBef>
              <a:buClr>
                <a:srgbClr val="FF0000"/>
              </a:buClr>
              <a:buFont typeface="Wingdings"/>
              <a:buChar char=""/>
              <a:tabLst>
                <a:tab pos="677545" algn="l"/>
              </a:tabLst>
            </a:pPr>
            <a:r>
              <a:rPr sz="2400" spc="-5" dirty="0" err="1">
                <a:solidFill>
                  <a:srgbClr val="002060"/>
                </a:solidFill>
                <a:latin typeface="Arial"/>
                <a:cs typeface="Arial"/>
              </a:rPr>
              <a:t>Falha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pt-BR" sz="2400" spc="-5" dirty="0">
                <a:solidFill>
                  <a:srgbClr val="002060"/>
                </a:solidFill>
                <a:latin typeface="Arial"/>
                <a:cs typeface="Arial"/>
              </a:rPr>
              <a:t>→ </a:t>
            </a:r>
            <a:r>
              <a:rPr sz="2400" spc="-5" dirty="0" err="1">
                <a:solidFill>
                  <a:srgbClr val="002060"/>
                </a:solidFill>
                <a:latin typeface="Arial"/>
                <a:cs typeface="Arial"/>
              </a:rPr>
              <a:t>Correção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48078" y="1379480"/>
            <a:ext cx="89535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dirty="0">
                <a:solidFill>
                  <a:srgbClr val="898989"/>
                </a:solidFill>
                <a:latin typeface="Trebuchet MS"/>
                <a:cs typeface="Trebuchet MS"/>
              </a:rPr>
              <a:t>2</a:t>
            </a:r>
            <a:endParaRPr sz="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8938" y="304800"/>
            <a:ext cx="5899785" cy="69469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 indent="215265">
              <a:lnSpc>
                <a:spcPts val="2500"/>
              </a:lnSpc>
              <a:spcBef>
                <a:spcPts val="409"/>
              </a:spcBef>
            </a:pPr>
            <a:r>
              <a:rPr spc="5" dirty="0">
                <a:solidFill>
                  <a:srgbClr val="FF0000"/>
                </a:solidFill>
              </a:rPr>
              <a:t>A </a:t>
            </a:r>
            <a:r>
              <a:rPr dirty="0">
                <a:solidFill>
                  <a:srgbClr val="FF0000"/>
                </a:solidFill>
              </a:rPr>
              <a:t>Análise dos Processos: </a:t>
            </a:r>
            <a:r>
              <a:rPr spc="-10" dirty="0">
                <a:solidFill>
                  <a:srgbClr val="FF0000"/>
                </a:solidFill>
              </a:rPr>
              <a:t>Avaliação </a:t>
            </a:r>
            <a:r>
              <a:rPr dirty="0">
                <a:solidFill>
                  <a:srgbClr val="FF0000"/>
                </a:solidFill>
              </a:rPr>
              <a:t>da  </a:t>
            </a:r>
            <a:r>
              <a:rPr spc="5" dirty="0">
                <a:solidFill>
                  <a:srgbClr val="FF0000"/>
                </a:solidFill>
              </a:rPr>
              <a:t>Simulação do Processo por meio de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spc="5" dirty="0">
                <a:solidFill>
                  <a:srgbClr val="FF0000"/>
                </a:solidFill>
              </a:rPr>
              <a:t>KPIs.</a:t>
            </a:r>
          </a:p>
        </p:txBody>
      </p:sp>
      <p:sp>
        <p:nvSpPr>
          <p:cNvPr id="3" name="object 3"/>
          <p:cNvSpPr/>
          <p:nvPr/>
        </p:nvSpPr>
        <p:spPr>
          <a:xfrm>
            <a:off x="845819" y="2400300"/>
            <a:ext cx="4988560" cy="3196590"/>
          </a:xfrm>
          <a:custGeom>
            <a:avLst/>
            <a:gdLst/>
            <a:ahLst/>
            <a:cxnLst/>
            <a:rect l="l" t="t" r="r" b="b"/>
            <a:pathLst>
              <a:path w="4988560" h="3196590">
                <a:moveTo>
                  <a:pt x="0" y="3196590"/>
                </a:moveTo>
                <a:lnTo>
                  <a:pt x="0" y="0"/>
                </a:lnTo>
                <a:lnTo>
                  <a:pt x="4988052" y="0"/>
                </a:lnTo>
                <a:lnTo>
                  <a:pt x="4988052" y="3196590"/>
                </a:lnTo>
                <a:lnTo>
                  <a:pt x="0" y="31965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19" y="2400300"/>
            <a:ext cx="4988560" cy="3196590"/>
          </a:xfrm>
          <a:custGeom>
            <a:avLst/>
            <a:gdLst/>
            <a:ahLst/>
            <a:cxnLst/>
            <a:rect l="l" t="t" r="r" b="b"/>
            <a:pathLst>
              <a:path w="4988560" h="3196590">
                <a:moveTo>
                  <a:pt x="0" y="3196590"/>
                </a:moveTo>
                <a:lnTo>
                  <a:pt x="0" y="0"/>
                </a:lnTo>
                <a:lnTo>
                  <a:pt x="4988052" y="0"/>
                </a:lnTo>
                <a:lnTo>
                  <a:pt x="4988052" y="3196590"/>
                </a:lnTo>
                <a:lnTo>
                  <a:pt x="0" y="31965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0180" y="2985516"/>
            <a:ext cx="4309110" cy="2262505"/>
          </a:xfrm>
          <a:custGeom>
            <a:avLst/>
            <a:gdLst/>
            <a:ahLst/>
            <a:cxnLst/>
            <a:rect l="l" t="t" r="r" b="b"/>
            <a:pathLst>
              <a:path w="4309110" h="2262504">
                <a:moveTo>
                  <a:pt x="0" y="0"/>
                </a:moveTo>
                <a:lnTo>
                  <a:pt x="4309110" y="0"/>
                </a:lnTo>
                <a:lnTo>
                  <a:pt x="4309110" y="2262377"/>
                </a:lnTo>
                <a:lnTo>
                  <a:pt x="0" y="2262378"/>
                </a:lnTo>
                <a:lnTo>
                  <a:pt x="0" y="0"/>
                </a:lnTo>
              </a:path>
            </a:pathLst>
          </a:custGeom>
          <a:ln w="942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4614" y="4823459"/>
            <a:ext cx="575310" cy="424815"/>
          </a:xfrm>
          <a:custGeom>
            <a:avLst/>
            <a:gdLst/>
            <a:ahLst/>
            <a:cxnLst/>
            <a:rect l="l" t="t" r="r" b="b"/>
            <a:pathLst>
              <a:path w="575310" h="424814">
                <a:moveTo>
                  <a:pt x="0" y="424434"/>
                </a:moveTo>
                <a:lnTo>
                  <a:pt x="0" y="0"/>
                </a:lnTo>
                <a:lnTo>
                  <a:pt x="575310" y="0"/>
                </a:lnTo>
                <a:lnTo>
                  <a:pt x="575310" y="424434"/>
                </a:lnTo>
                <a:lnTo>
                  <a:pt x="0" y="424434"/>
                </a:lnTo>
                <a:close/>
              </a:path>
            </a:pathLst>
          </a:custGeom>
          <a:ln w="942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97935" y="4107179"/>
            <a:ext cx="584835" cy="1141095"/>
          </a:xfrm>
          <a:custGeom>
            <a:avLst/>
            <a:gdLst/>
            <a:ahLst/>
            <a:cxnLst/>
            <a:rect l="l" t="t" r="r" b="b"/>
            <a:pathLst>
              <a:path w="584835" h="1141095">
                <a:moveTo>
                  <a:pt x="0" y="1140714"/>
                </a:moveTo>
                <a:lnTo>
                  <a:pt x="0" y="0"/>
                </a:lnTo>
                <a:lnTo>
                  <a:pt x="584454" y="0"/>
                </a:lnTo>
                <a:lnTo>
                  <a:pt x="584454" y="1140714"/>
                </a:lnTo>
                <a:lnTo>
                  <a:pt x="0" y="1140714"/>
                </a:lnTo>
                <a:close/>
              </a:path>
            </a:pathLst>
          </a:custGeom>
          <a:ln w="942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40402" y="5135117"/>
            <a:ext cx="575310" cy="113030"/>
          </a:xfrm>
          <a:custGeom>
            <a:avLst/>
            <a:gdLst/>
            <a:ahLst/>
            <a:cxnLst/>
            <a:rect l="l" t="t" r="r" b="b"/>
            <a:pathLst>
              <a:path w="575310" h="113029">
                <a:moveTo>
                  <a:pt x="0" y="112776"/>
                </a:moveTo>
                <a:lnTo>
                  <a:pt x="0" y="0"/>
                </a:lnTo>
                <a:lnTo>
                  <a:pt x="575310" y="0"/>
                </a:lnTo>
                <a:lnTo>
                  <a:pt x="575310" y="112775"/>
                </a:lnTo>
                <a:lnTo>
                  <a:pt x="0" y="112776"/>
                </a:lnTo>
                <a:close/>
              </a:path>
            </a:pathLst>
          </a:custGeom>
          <a:ln w="942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9355" y="2516878"/>
            <a:ext cx="4253230" cy="293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6880">
              <a:lnSpc>
                <a:spcPts val="1230"/>
              </a:lnSpc>
            </a:pPr>
            <a:r>
              <a:rPr sz="1100" b="1" spc="5" dirty="0">
                <a:solidFill>
                  <a:srgbClr val="FF9A00"/>
                </a:solidFill>
                <a:latin typeface="Arial"/>
                <a:cs typeface="Arial"/>
              </a:rPr>
              <a:t>Resource</a:t>
            </a:r>
            <a:r>
              <a:rPr sz="1100" b="1" spc="30" dirty="0">
                <a:solidFill>
                  <a:srgbClr val="FF9A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9A00"/>
                </a:solidFill>
                <a:latin typeface="Arial"/>
                <a:cs typeface="Arial"/>
              </a:rPr>
              <a:t>Utilization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100.00%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90.00%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80.00%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70.00%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56515">
              <a:lnSpc>
                <a:spcPts val="795"/>
              </a:lnSpc>
            </a:pPr>
            <a:r>
              <a:rPr sz="800" dirty="0">
                <a:latin typeface="Arial"/>
                <a:cs typeface="Arial"/>
              </a:rPr>
              <a:t>60.00%</a:t>
            </a:r>
            <a:endParaRPr sz="800">
              <a:latin typeface="Arial"/>
              <a:cs typeface="Arial"/>
            </a:endParaRPr>
          </a:p>
          <a:p>
            <a:pPr marL="1009015" algn="ctr">
              <a:lnSpc>
                <a:spcPts val="915"/>
              </a:lnSpc>
            </a:pPr>
            <a:r>
              <a:rPr sz="900" spc="5" dirty="0">
                <a:latin typeface="Arial"/>
                <a:cs typeface="Arial"/>
              </a:rPr>
              <a:t>50.34%</a:t>
            </a:r>
            <a:endParaRPr sz="9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70"/>
              </a:spcBef>
            </a:pPr>
            <a:r>
              <a:rPr sz="800" dirty="0">
                <a:latin typeface="Arial"/>
                <a:cs typeface="Arial"/>
              </a:rPr>
              <a:t>50.00%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40.00%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Times New Roman"/>
              <a:cs typeface="Times New Roman"/>
            </a:endParaRPr>
          </a:p>
          <a:p>
            <a:pPr marL="56515">
              <a:lnSpc>
                <a:spcPts val="944"/>
              </a:lnSpc>
              <a:spcBef>
                <a:spcPts val="5"/>
              </a:spcBef>
            </a:pPr>
            <a:r>
              <a:rPr sz="800" dirty="0">
                <a:latin typeface="Arial"/>
                <a:cs typeface="Arial"/>
              </a:rPr>
              <a:t>30.00%</a:t>
            </a:r>
            <a:endParaRPr sz="800">
              <a:latin typeface="Arial"/>
              <a:cs typeface="Arial"/>
            </a:endParaRPr>
          </a:p>
          <a:p>
            <a:pPr marL="990600">
              <a:lnSpc>
                <a:spcPts val="950"/>
              </a:lnSpc>
            </a:pPr>
            <a:r>
              <a:rPr sz="900" spc="5" dirty="0">
                <a:latin typeface="Arial"/>
                <a:cs typeface="Arial"/>
              </a:rPr>
              <a:t>18.82%</a:t>
            </a:r>
            <a:endParaRPr sz="900">
              <a:latin typeface="Arial"/>
              <a:cs typeface="Arial"/>
            </a:endParaRPr>
          </a:p>
          <a:p>
            <a:pPr marL="56515">
              <a:lnSpc>
                <a:spcPts val="850"/>
              </a:lnSpc>
            </a:pPr>
            <a:r>
              <a:rPr sz="800" dirty="0">
                <a:latin typeface="Arial"/>
                <a:cs typeface="Arial"/>
              </a:rPr>
              <a:t>20.00%</a:t>
            </a:r>
            <a:endParaRPr sz="8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720"/>
              </a:spcBef>
              <a:tabLst>
                <a:tab pos="3903345" algn="l"/>
              </a:tabLst>
            </a:pPr>
            <a:r>
              <a:rPr sz="800" dirty="0">
                <a:latin typeface="Arial"/>
                <a:cs typeface="Arial"/>
              </a:rPr>
              <a:t>10.00%	</a:t>
            </a:r>
            <a:r>
              <a:rPr sz="1350" baseline="6172" dirty="0">
                <a:latin typeface="Arial"/>
                <a:cs typeface="Arial"/>
              </a:rPr>
              <a:t>5.04%</a:t>
            </a:r>
            <a:endParaRPr sz="1350" baseline="6172">
              <a:latin typeface="Arial"/>
              <a:cs typeface="Arial"/>
            </a:endParaRPr>
          </a:p>
          <a:p>
            <a:pPr marL="113030">
              <a:lnSpc>
                <a:spcPct val="100000"/>
              </a:lnSpc>
              <a:spcBef>
                <a:spcPts val="800"/>
              </a:spcBef>
            </a:pPr>
            <a:r>
              <a:rPr sz="800" dirty="0">
                <a:latin typeface="Arial"/>
                <a:cs typeface="Arial"/>
              </a:rPr>
              <a:t>0.00%</a:t>
            </a:r>
            <a:endParaRPr sz="800">
              <a:latin typeface="Arial"/>
              <a:cs typeface="Arial"/>
            </a:endParaRPr>
          </a:p>
          <a:p>
            <a:pPr marL="1083945" algn="ctr">
              <a:lnSpc>
                <a:spcPct val="100000"/>
              </a:lnSpc>
              <a:spcBef>
                <a:spcPts val="229"/>
              </a:spcBef>
              <a:tabLst>
                <a:tab pos="2441575" algn="l"/>
                <a:tab pos="3903345" algn="l"/>
              </a:tabLst>
            </a:pPr>
            <a:r>
              <a:rPr sz="800" spc="-60" dirty="0">
                <a:latin typeface="Arial"/>
                <a:cs typeface="Arial"/>
              </a:rPr>
              <a:t>C</a:t>
            </a:r>
            <a:r>
              <a:rPr sz="800" spc="-35" dirty="0">
                <a:latin typeface="Arial"/>
                <a:cs typeface="Arial"/>
              </a:rPr>
              <a:t>l</a:t>
            </a:r>
            <a:r>
              <a:rPr sz="800" spc="-10" dirty="0">
                <a:latin typeface="Arial"/>
                <a:cs typeface="Arial"/>
              </a:rPr>
              <a:t>e</a:t>
            </a:r>
            <a:r>
              <a:rPr sz="800" spc="30" dirty="0">
                <a:latin typeface="Arial"/>
                <a:cs typeface="Arial"/>
              </a:rPr>
              <a:t>r</a:t>
            </a:r>
            <a:r>
              <a:rPr sz="800" spc="5" dirty="0">
                <a:latin typeface="Arial"/>
                <a:cs typeface="Arial"/>
              </a:rPr>
              <a:t>k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80" dirty="0">
                <a:latin typeface="Arial"/>
                <a:cs typeface="Arial"/>
              </a:rPr>
              <a:t>M</a:t>
            </a:r>
            <a:r>
              <a:rPr sz="800" dirty="0">
                <a:latin typeface="Arial"/>
                <a:cs typeface="Arial"/>
              </a:rPr>
              <a:t>a</a:t>
            </a:r>
            <a:r>
              <a:rPr sz="800" spc="-10" dirty="0">
                <a:latin typeface="Arial"/>
                <a:cs typeface="Arial"/>
              </a:rPr>
              <a:t>nage</a:t>
            </a:r>
            <a:r>
              <a:rPr sz="800" spc="5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15" dirty="0">
                <a:latin typeface="Arial"/>
                <a:cs typeface="Arial"/>
              </a:rPr>
              <a:t>S</a:t>
            </a:r>
            <a:r>
              <a:rPr sz="800" spc="40" dirty="0">
                <a:latin typeface="Arial"/>
                <a:cs typeface="Arial"/>
              </a:rPr>
              <a:t>ys</a:t>
            </a:r>
            <a:r>
              <a:rPr sz="800" dirty="0">
                <a:latin typeface="Arial"/>
                <a:cs typeface="Arial"/>
              </a:rPr>
              <a:t>t</a:t>
            </a:r>
            <a:r>
              <a:rPr sz="800" spc="-5" dirty="0">
                <a:latin typeface="Arial"/>
                <a:cs typeface="Arial"/>
              </a:rPr>
              <a:t>em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5819" y="2400300"/>
            <a:ext cx="4988560" cy="3196590"/>
          </a:xfrm>
          <a:custGeom>
            <a:avLst/>
            <a:gdLst/>
            <a:ahLst/>
            <a:cxnLst/>
            <a:rect l="l" t="t" r="r" b="b"/>
            <a:pathLst>
              <a:path w="4988560" h="3196590">
                <a:moveTo>
                  <a:pt x="0" y="3196590"/>
                </a:moveTo>
                <a:lnTo>
                  <a:pt x="0" y="0"/>
                </a:lnTo>
                <a:lnTo>
                  <a:pt x="4988052" y="0"/>
                </a:lnTo>
                <a:lnTo>
                  <a:pt x="4988052" y="3196590"/>
                </a:lnTo>
                <a:lnTo>
                  <a:pt x="0" y="3196590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6017" y="2458211"/>
            <a:ext cx="4947285" cy="3114675"/>
          </a:xfrm>
          <a:custGeom>
            <a:avLst/>
            <a:gdLst/>
            <a:ahLst/>
            <a:cxnLst/>
            <a:rect l="l" t="t" r="r" b="b"/>
            <a:pathLst>
              <a:path w="4947285" h="3114675">
                <a:moveTo>
                  <a:pt x="0" y="3114294"/>
                </a:moveTo>
                <a:lnTo>
                  <a:pt x="0" y="0"/>
                </a:lnTo>
                <a:lnTo>
                  <a:pt x="4946904" y="0"/>
                </a:lnTo>
                <a:lnTo>
                  <a:pt x="4946904" y="3114294"/>
                </a:lnTo>
                <a:lnTo>
                  <a:pt x="0" y="31142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6017" y="2458211"/>
            <a:ext cx="4947285" cy="3114675"/>
          </a:xfrm>
          <a:custGeom>
            <a:avLst/>
            <a:gdLst/>
            <a:ahLst/>
            <a:cxnLst/>
            <a:rect l="l" t="t" r="r" b="b"/>
            <a:pathLst>
              <a:path w="4947285" h="3114675">
                <a:moveTo>
                  <a:pt x="0" y="3114294"/>
                </a:moveTo>
                <a:lnTo>
                  <a:pt x="0" y="0"/>
                </a:lnTo>
                <a:lnTo>
                  <a:pt x="4946904" y="0"/>
                </a:lnTo>
                <a:lnTo>
                  <a:pt x="4946904" y="3114294"/>
                </a:lnTo>
                <a:lnTo>
                  <a:pt x="0" y="3114294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82089" y="3025901"/>
            <a:ext cx="4287520" cy="2207895"/>
          </a:xfrm>
          <a:custGeom>
            <a:avLst/>
            <a:gdLst/>
            <a:ahLst/>
            <a:cxnLst/>
            <a:rect l="l" t="t" r="r" b="b"/>
            <a:pathLst>
              <a:path w="4287520" h="2207895">
                <a:moveTo>
                  <a:pt x="0" y="0"/>
                </a:moveTo>
                <a:lnTo>
                  <a:pt x="0" y="2207514"/>
                </a:lnTo>
                <a:lnTo>
                  <a:pt x="4287011" y="2207514"/>
                </a:lnTo>
                <a:lnTo>
                  <a:pt x="4287011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82118" y="3025893"/>
            <a:ext cx="4287520" cy="2207895"/>
          </a:xfrm>
          <a:custGeom>
            <a:avLst/>
            <a:gdLst/>
            <a:ahLst/>
            <a:cxnLst/>
            <a:rect l="l" t="t" r="r" b="b"/>
            <a:pathLst>
              <a:path w="4287520" h="2207895">
                <a:moveTo>
                  <a:pt x="0" y="0"/>
                </a:moveTo>
                <a:lnTo>
                  <a:pt x="4254741" y="0"/>
                </a:lnTo>
                <a:lnTo>
                  <a:pt x="4254741" y="2224252"/>
                </a:lnTo>
                <a:lnTo>
                  <a:pt x="0" y="2224252"/>
                </a:lnTo>
                <a:lnTo>
                  <a:pt x="0" y="0"/>
                </a:lnTo>
              </a:path>
            </a:pathLst>
          </a:custGeom>
          <a:ln w="919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10333" y="4793741"/>
            <a:ext cx="576580" cy="440055"/>
          </a:xfrm>
          <a:custGeom>
            <a:avLst/>
            <a:gdLst/>
            <a:ahLst/>
            <a:cxnLst/>
            <a:rect l="l" t="t" r="r" b="b"/>
            <a:pathLst>
              <a:path w="576580" h="440054">
                <a:moveTo>
                  <a:pt x="0" y="0"/>
                </a:moveTo>
                <a:lnTo>
                  <a:pt x="0" y="439674"/>
                </a:lnTo>
                <a:lnTo>
                  <a:pt x="576071" y="439674"/>
                </a:lnTo>
                <a:lnTo>
                  <a:pt x="576071" y="0"/>
                </a:lnTo>
                <a:lnTo>
                  <a:pt x="0" y="0"/>
                </a:lnTo>
                <a:close/>
              </a:path>
            </a:pathLst>
          </a:custGeom>
          <a:solidFill>
            <a:srgbClr val="9A9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10366" y="4793719"/>
            <a:ext cx="576580" cy="440055"/>
          </a:xfrm>
          <a:custGeom>
            <a:avLst/>
            <a:gdLst/>
            <a:ahLst/>
            <a:cxnLst/>
            <a:rect l="l" t="t" r="r" b="b"/>
            <a:pathLst>
              <a:path w="576580" h="440054">
                <a:moveTo>
                  <a:pt x="0" y="0"/>
                </a:moveTo>
                <a:lnTo>
                  <a:pt x="576086" y="0"/>
                </a:lnTo>
                <a:lnTo>
                  <a:pt x="576086" y="439678"/>
                </a:lnTo>
                <a:lnTo>
                  <a:pt x="0" y="439678"/>
                </a:lnTo>
                <a:lnTo>
                  <a:pt x="0" y="0"/>
                </a:lnTo>
                <a:close/>
              </a:path>
            </a:pathLst>
          </a:custGeom>
          <a:ln w="921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42132" y="3144773"/>
            <a:ext cx="567690" cy="2089150"/>
          </a:xfrm>
          <a:custGeom>
            <a:avLst/>
            <a:gdLst/>
            <a:ahLst/>
            <a:cxnLst/>
            <a:rect l="l" t="t" r="r" b="b"/>
            <a:pathLst>
              <a:path w="567689" h="2089150">
                <a:moveTo>
                  <a:pt x="0" y="0"/>
                </a:moveTo>
                <a:lnTo>
                  <a:pt x="0" y="2088642"/>
                </a:lnTo>
                <a:lnTo>
                  <a:pt x="567689" y="2088642"/>
                </a:lnTo>
                <a:lnTo>
                  <a:pt x="56768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9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42182" y="3144765"/>
            <a:ext cx="568325" cy="2089150"/>
          </a:xfrm>
          <a:custGeom>
            <a:avLst/>
            <a:gdLst/>
            <a:ahLst/>
            <a:cxnLst/>
            <a:rect l="l" t="t" r="r" b="b"/>
            <a:pathLst>
              <a:path w="568325" h="2089150">
                <a:moveTo>
                  <a:pt x="0" y="0"/>
                </a:moveTo>
                <a:lnTo>
                  <a:pt x="567704" y="0"/>
                </a:lnTo>
                <a:lnTo>
                  <a:pt x="567704" y="2088632"/>
                </a:lnTo>
                <a:lnTo>
                  <a:pt x="0" y="2088632"/>
                </a:lnTo>
                <a:lnTo>
                  <a:pt x="0" y="0"/>
                </a:lnTo>
                <a:close/>
              </a:path>
            </a:pathLst>
          </a:custGeom>
          <a:ln w="929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4860" y="5096236"/>
            <a:ext cx="577215" cy="137160"/>
          </a:xfrm>
          <a:custGeom>
            <a:avLst/>
            <a:gdLst/>
            <a:ahLst/>
            <a:cxnLst/>
            <a:rect l="l" t="t" r="r" b="b"/>
            <a:pathLst>
              <a:path w="577214" h="137160">
                <a:moveTo>
                  <a:pt x="0" y="0"/>
                </a:moveTo>
                <a:lnTo>
                  <a:pt x="576841" y="0"/>
                </a:lnTo>
                <a:lnTo>
                  <a:pt x="576841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ln w="917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82089" y="3025901"/>
            <a:ext cx="0" cy="2207895"/>
          </a:xfrm>
          <a:custGeom>
            <a:avLst/>
            <a:gdLst/>
            <a:ahLst/>
            <a:cxnLst/>
            <a:rect l="l" t="t" r="r" b="b"/>
            <a:pathLst>
              <a:path h="2207895">
                <a:moveTo>
                  <a:pt x="0" y="0"/>
                </a:moveTo>
                <a:lnTo>
                  <a:pt x="0" y="22075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54658" y="523341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4658" y="4986528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54658" y="4738878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4658" y="4501134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54658" y="4253484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54658" y="4005834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4658" y="3758946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54658" y="352044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54658" y="3273552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4658" y="3025901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82089" y="5233415"/>
            <a:ext cx="2375535" cy="0"/>
          </a:xfrm>
          <a:custGeom>
            <a:avLst/>
            <a:gdLst/>
            <a:ahLst/>
            <a:cxnLst/>
            <a:rect l="l" t="t" r="r" b="b"/>
            <a:pathLst>
              <a:path w="2375535">
                <a:moveTo>
                  <a:pt x="0" y="0"/>
                </a:moveTo>
                <a:lnTo>
                  <a:pt x="23751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82089" y="5233415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43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14650" y="5233415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43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887217" y="2545081"/>
            <a:ext cx="998219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050" b="1" spc="25" dirty="0">
                <a:solidFill>
                  <a:srgbClr val="FF9A00"/>
                </a:solidFill>
                <a:latin typeface="Arial"/>
                <a:cs typeface="Arial"/>
              </a:rPr>
              <a:t>Resource</a:t>
            </a:r>
            <a:r>
              <a:rPr sz="1050" b="1" spc="-20" dirty="0">
                <a:solidFill>
                  <a:srgbClr val="FF9A00"/>
                </a:solidFill>
                <a:latin typeface="Arial"/>
                <a:cs typeface="Arial"/>
              </a:rPr>
              <a:t> </a:t>
            </a:r>
            <a:r>
              <a:rPr sz="1050" b="1" spc="15" dirty="0">
                <a:solidFill>
                  <a:srgbClr val="FF9A00"/>
                </a:solidFill>
                <a:latin typeface="Arial"/>
                <a:cs typeface="Arial"/>
              </a:rPr>
              <a:t>Cost</a:t>
            </a:r>
            <a:endParaRPr sz="10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63166" y="4577384"/>
            <a:ext cx="468630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15" dirty="0">
                <a:latin typeface="Arial"/>
                <a:cs typeface="Arial"/>
              </a:rPr>
              <a:t>$</a:t>
            </a:r>
            <a:r>
              <a:rPr sz="850" spc="-45" dirty="0">
                <a:latin typeface="Arial"/>
                <a:cs typeface="Arial"/>
              </a:rPr>
              <a:t> </a:t>
            </a:r>
            <a:r>
              <a:rPr sz="850" spc="20" dirty="0">
                <a:latin typeface="Arial"/>
                <a:cs typeface="Arial"/>
              </a:rPr>
              <a:t>898.45</a:t>
            </a:r>
            <a:endParaRPr sz="8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52027" y="2928405"/>
            <a:ext cx="551815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850" spc="15" dirty="0">
                <a:latin typeface="Arial"/>
                <a:cs typeface="Arial"/>
              </a:rPr>
              <a:t>$</a:t>
            </a:r>
            <a:r>
              <a:rPr sz="850" spc="-45" dirty="0">
                <a:latin typeface="Arial"/>
                <a:cs typeface="Arial"/>
              </a:rPr>
              <a:t> </a:t>
            </a:r>
            <a:r>
              <a:rPr sz="850" spc="20" dirty="0">
                <a:latin typeface="Arial"/>
                <a:cs typeface="Arial"/>
              </a:rPr>
              <a:t>4,260.95</a:t>
            </a:r>
            <a:endParaRPr sz="8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00403" y="5146617"/>
            <a:ext cx="220979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Arial"/>
                <a:cs typeface="Arial"/>
              </a:rPr>
              <a:t>0</a:t>
            </a:r>
            <a:r>
              <a:rPr sz="800" spc="-5" dirty="0">
                <a:latin typeface="Arial"/>
                <a:cs typeface="Arial"/>
              </a:rPr>
              <a:t>.</a:t>
            </a:r>
            <a:r>
              <a:rPr sz="800" spc="-10" dirty="0">
                <a:latin typeface="Arial"/>
                <a:cs typeface="Arial"/>
              </a:rPr>
              <a:t>00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88389" y="4898969"/>
            <a:ext cx="33274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latin typeface="Arial"/>
                <a:cs typeface="Arial"/>
              </a:rPr>
              <a:t>5</a:t>
            </a:r>
            <a:r>
              <a:rPr sz="800" spc="-10" dirty="0">
                <a:latin typeface="Arial"/>
                <a:cs typeface="Arial"/>
              </a:rPr>
              <a:t>00</a:t>
            </a:r>
            <a:r>
              <a:rPr sz="800" spc="-5" dirty="0">
                <a:latin typeface="Arial"/>
                <a:cs typeface="Arial"/>
              </a:rPr>
              <a:t>.</a:t>
            </a:r>
            <a:r>
              <a:rPr sz="800" spc="-10" dirty="0">
                <a:latin typeface="Arial"/>
                <a:cs typeface="Arial"/>
              </a:rPr>
              <a:t>00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05335" y="4652078"/>
            <a:ext cx="4159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Arial"/>
                <a:cs typeface="Arial"/>
              </a:rPr>
              <a:t>1,000.00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05335" y="4413569"/>
            <a:ext cx="4159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Arial"/>
                <a:cs typeface="Arial"/>
              </a:rPr>
              <a:t>1,500.00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05335" y="4165922"/>
            <a:ext cx="4159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Arial"/>
                <a:cs typeface="Arial"/>
              </a:rPr>
              <a:t>2,000.00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05335" y="3919029"/>
            <a:ext cx="4159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Arial"/>
                <a:cs typeface="Arial"/>
              </a:rPr>
              <a:t>2,500.00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05335" y="3671382"/>
            <a:ext cx="4159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Arial"/>
                <a:cs typeface="Arial"/>
              </a:rPr>
              <a:t>3,000.00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05335" y="3433639"/>
            <a:ext cx="4159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Arial"/>
                <a:cs typeface="Arial"/>
              </a:rPr>
              <a:t>3,500.00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05335" y="3185992"/>
            <a:ext cx="4159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Arial"/>
                <a:cs typeface="Arial"/>
              </a:rPr>
              <a:t>4,000.00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18035" y="2938344"/>
            <a:ext cx="4032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Arial"/>
                <a:cs typeface="Arial"/>
              </a:rPr>
              <a:t>4,500.00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74430" y="5292923"/>
            <a:ext cx="25336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75" dirty="0">
                <a:latin typeface="Arial"/>
                <a:cs typeface="Arial"/>
              </a:rPr>
              <a:t>C</a:t>
            </a:r>
            <a:r>
              <a:rPr sz="800" spc="-30" dirty="0">
                <a:latin typeface="Arial"/>
                <a:cs typeface="Arial"/>
              </a:rPr>
              <a:t>l</a:t>
            </a:r>
            <a:r>
              <a:rPr sz="800" spc="-10" dirty="0">
                <a:latin typeface="Arial"/>
                <a:cs typeface="Arial"/>
              </a:rPr>
              <a:t>e</a:t>
            </a:r>
            <a:r>
              <a:rPr sz="800" spc="25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23131" y="5292923"/>
            <a:ext cx="41148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90" dirty="0">
                <a:latin typeface="Arial"/>
                <a:cs typeface="Arial"/>
              </a:rPr>
              <a:t>M</a:t>
            </a:r>
            <a:r>
              <a:rPr sz="800" spc="-10" dirty="0">
                <a:latin typeface="Arial"/>
                <a:cs typeface="Arial"/>
              </a:rPr>
              <a:t>a</a:t>
            </a:r>
            <a:r>
              <a:rPr sz="800" spc="-5" dirty="0">
                <a:latin typeface="Arial"/>
                <a:cs typeface="Arial"/>
              </a:rPr>
              <a:t>n</a:t>
            </a:r>
            <a:r>
              <a:rPr sz="800" spc="-10" dirty="0">
                <a:latin typeface="Arial"/>
                <a:cs typeface="Arial"/>
              </a:rPr>
              <a:t>ager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30297" y="4903006"/>
            <a:ext cx="447675" cy="525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sz="850" spc="15" dirty="0">
                <a:latin typeface="Arial"/>
                <a:cs typeface="Arial"/>
              </a:rPr>
              <a:t>$</a:t>
            </a:r>
            <a:r>
              <a:rPr sz="850" spc="-65" dirty="0">
                <a:latin typeface="Arial"/>
                <a:cs typeface="Arial"/>
              </a:rPr>
              <a:t> </a:t>
            </a:r>
            <a:r>
              <a:rPr sz="850" spc="25" dirty="0">
                <a:latin typeface="Arial"/>
                <a:cs typeface="Arial"/>
              </a:rPr>
              <a:t>285.00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sz="800" spc="5" dirty="0">
                <a:latin typeface="Arial"/>
                <a:cs typeface="Arial"/>
              </a:rPr>
              <a:t>System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06017" y="2458211"/>
            <a:ext cx="4947285" cy="3114675"/>
          </a:xfrm>
          <a:custGeom>
            <a:avLst/>
            <a:gdLst/>
            <a:ahLst/>
            <a:cxnLst/>
            <a:rect l="l" t="t" r="r" b="b"/>
            <a:pathLst>
              <a:path w="4947285" h="3114675">
                <a:moveTo>
                  <a:pt x="0" y="3114294"/>
                </a:moveTo>
                <a:lnTo>
                  <a:pt x="0" y="0"/>
                </a:lnTo>
                <a:lnTo>
                  <a:pt x="4946904" y="0"/>
                </a:lnTo>
                <a:lnTo>
                  <a:pt x="4946904" y="3114294"/>
                </a:lnTo>
                <a:lnTo>
                  <a:pt x="0" y="3114294"/>
                </a:lnTo>
                <a:close/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57244" y="3399282"/>
            <a:ext cx="5563870" cy="2513965"/>
          </a:xfrm>
          <a:custGeom>
            <a:avLst/>
            <a:gdLst/>
            <a:ahLst/>
            <a:cxnLst/>
            <a:rect l="l" t="t" r="r" b="b"/>
            <a:pathLst>
              <a:path w="5563870" h="2513965">
                <a:moveTo>
                  <a:pt x="0" y="2513838"/>
                </a:moveTo>
                <a:lnTo>
                  <a:pt x="0" y="0"/>
                </a:lnTo>
                <a:lnTo>
                  <a:pt x="5563361" y="0"/>
                </a:lnTo>
                <a:lnTo>
                  <a:pt x="5563361" y="2513838"/>
                </a:lnTo>
                <a:lnTo>
                  <a:pt x="0" y="251383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63487" y="3829492"/>
            <a:ext cx="4989195" cy="1548130"/>
          </a:xfrm>
          <a:custGeom>
            <a:avLst/>
            <a:gdLst/>
            <a:ahLst/>
            <a:cxnLst/>
            <a:rect l="l" t="t" r="r" b="b"/>
            <a:pathLst>
              <a:path w="4989195" h="1548129">
                <a:moveTo>
                  <a:pt x="0" y="0"/>
                </a:moveTo>
                <a:lnTo>
                  <a:pt x="0" y="1547622"/>
                </a:lnTo>
                <a:lnTo>
                  <a:pt x="4988814" y="1547622"/>
                </a:lnTo>
                <a:lnTo>
                  <a:pt x="4988814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97679" y="5174741"/>
            <a:ext cx="4989195" cy="0"/>
          </a:xfrm>
          <a:custGeom>
            <a:avLst/>
            <a:gdLst/>
            <a:ahLst/>
            <a:cxnLst/>
            <a:rect l="l" t="t" r="r" b="b"/>
            <a:pathLst>
              <a:path w="4989195">
                <a:moveTo>
                  <a:pt x="0" y="0"/>
                </a:moveTo>
                <a:lnTo>
                  <a:pt x="498881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97679" y="4915661"/>
            <a:ext cx="4989195" cy="0"/>
          </a:xfrm>
          <a:custGeom>
            <a:avLst/>
            <a:gdLst/>
            <a:ahLst/>
            <a:cxnLst/>
            <a:rect l="l" t="t" r="r" b="b"/>
            <a:pathLst>
              <a:path w="4989195">
                <a:moveTo>
                  <a:pt x="0" y="0"/>
                </a:moveTo>
                <a:lnTo>
                  <a:pt x="498881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97679" y="4664202"/>
            <a:ext cx="4989195" cy="0"/>
          </a:xfrm>
          <a:custGeom>
            <a:avLst/>
            <a:gdLst/>
            <a:ahLst/>
            <a:cxnLst/>
            <a:rect l="l" t="t" r="r" b="b"/>
            <a:pathLst>
              <a:path w="4989195">
                <a:moveTo>
                  <a:pt x="0" y="0"/>
                </a:moveTo>
                <a:lnTo>
                  <a:pt x="498881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97679" y="4405121"/>
            <a:ext cx="4989195" cy="0"/>
          </a:xfrm>
          <a:custGeom>
            <a:avLst/>
            <a:gdLst/>
            <a:ahLst/>
            <a:cxnLst/>
            <a:rect l="l" t="t" r="r" b="b"/>
            <a:pathLst>
              <a:path w="4989195">
                <a:moveTo>
                  <a:pt x="0" y="0"/>
                </a:moveTo>
                <a:lnTo>
                  <a:pt x="498881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97679" y="4145279"/>
            <a:ext cx="4989195" cy="0"/>
          </a:xfrm>
          <a:custGeom>
            <a:avLst/>
            <a:gdLst/>
            <a:ahLst/>
            <a:cxnLst/>
            <a:rect l="l" t="t" r="r" b="b"/>
            <a:pathLst>
              <a:path w="4989195">
                <a:moveTo>
                  <a:pt x="0" y="0"/>
                </a:moveTo>
                <a:lnTo>
                  <a:pt x="498881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97679" y="3886200"/>
            <a:ext cx="4989195" cy="0"/>
          </a:xfrm>
          <a:custGeom>
            <a:avLst/>
            <a:gdLst/>
            <a:ahLst/>
            <a:cxnLst/>
            <a:rect l="l" t="t" r="r" b="b"/>
            <a:pathLst>
              <a:path w="4989195">
                <a:moveTo>
                  <a:pt x="0" y="0"/>
                </a:moveTo>
                <a:lnTo>
                  <a:pt x="498881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97679" y="3886200"/>
            <a:ext cx="4989195" cy="1548130"/>
          </a:xfrm>
          <a:custGeom>
            <a:avLst/>
            <a:gdLst/>
            <a:ahLst/>
            <a:cxnLst/>
            <a:rect l="l" t="t" r="r" b="b"/>
            <a:pathLst>
              <a:path w="4989195" h="1548129">
                <a:moveTo>
                  <a:pt x="0" y="0"/>
                </a:moveTo>
                <a:lnTo>
                  <a:pt x="4988814" y="0"/>
                </a:lnTo>
                <a:lnTo>
                  <a:pt x="4988814" y="1547621"/>
                </a:lnTo>
                <a:lnTo>
                  <a:pt x="0" y="1547622"/>
                </a:lnTo>
                <a:lnTo>
                  <a:pt x="0" y="0"/>
                </a:lnTo>
              </a:path>
            </a:pathLst>
          </a:custGeom>
          <a:ln w="784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97679" y="3886200"/>
            <a:ext cx="0" cy="1548130"/>
          </a:xfrm>
          <a:custGeom>
            <a:avLst/>
            <a:gdLst/>
            <a:ahLst/>
            <a:cxnLst/>
            <a:rect l="l" t="t" r="r" b="b"/>
            <a:pathLst>
              <a:path h="1548129">
                <a:moveTo>
                  <a:pt x="0" y="0"/>
                </a:moveTo>
                <a:lnTo>
                  <a:pt x="0" y="15476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74058" y="5433821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362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74058" y="5174741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362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74058" y="4915661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362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74058" y="4664202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362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74058" y="4405121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362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74058" y="4145279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362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274058" y="388620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362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97679" y="5433821"/>
            <a:ext cx="4989195" cy="0"/>
          </a:xfrm>
          <a:custGeom>
            <a:avLst/>
            <a:gdLst/>
            <a:ahLst/>
            <a:cxnLst/>
            <a:rect l="l" t="t" r="r" b="b"/>
            <a:pathLst>
              <a:path w="4989195">
                <a:moveTo>
                  <a:pt x="0" y="0"/>
                </a:moveTo>
                <a:lnTo>
                  <a:pt x="498881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297679" y="5433821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362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30546" y="5433821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362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963411" y="5433821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362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96278" y="5433821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362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620761" y="5433821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362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53628" y="5433821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362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286493" y="5433821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2362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97679" y="5308091"/>
            <a:ext cx="39370" cy="125730"/>
          </a:xfrm>
          <a:custGeom>
            <a:avLst/>
            <a:gdLst/>
            <a:ahLst/>
            <a:cxnLst/>
            <a:rect l="l" t="t" r="r" b="b"/>
            <a:pathLst>
              <a:path w="39370" h="125729">
                <a:moveTo>
                  <a:pt x="0" y="125729"/>
                </a:moveTo>
                <a:lnTo>
                  <a:pt x="38861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336541" y="4915661"/>
            <a:ext cx="417195" cy="392430"/>
          </a:xfrm>
          <a:custGeom>
            <a:avLst/>
            <a:gdLst/>
            <a:ahLst/>
            <a:cxnLst/>
            <a:rect l="l" t="t" r="r" b="b"/>
            <a:pathLst>
              <a:path w="417195" h="392429">
                <a:moveTo>
                  <a:pt x="0" y="392430"/>
                </a:moveTo>
                <a:lnTo>
                  <a:pt x="47243" y="0"/>
                </a:lnTo>
                <a:lnTo>
                  <a:pt x="86867" y="133350"/>
                </a:lnTo>
                <a:lnTo>
                  <a:pt x="125730" y="259080"/>
                </a:lnTo>
                <a:lnTo>
                  <a:pt x="165354" y="392430"/>
                </a:lnTo>
                <a:lnTo>
                  <a:pt x="211836" y="392430"/>
                </a:lnTo>
                <a:lnTo>
                  <a:pt x="251460" y="259080"/>
                </a:lnTo>
                <a:lnTo>
                  <a:pt x="291084" y="133350"/>
                </a:lnTo>
                <a:lnTo>
                  <a:pt x="337566" y="392430"/>
                </a:lnTo>
                <a:lnTo>
                  <a:pt x="377190" y="259080"/>
                </a:lnTo>
                <a:lnTo>
                  <a:pt x="416814" y="39243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753355" y="5308091"/>
            <a:ext cx="46990" cy="125730"/>
          </a:xfrm>
          <a:custGeom>
            <a:avLst/>
            <a:gdLst/>
            <a:ahLst/>
            <a:cxnLst/>
            <a:rect l="l" t="t" r="r" b="b"/>
            <a:pathLst>
              <a:path w="46989" h="125729">
                <a:moveTo>
                  <a:pt x="0" y="0"/>
                </a:moveTo>
                <a:lnTo>
                  <a:pt x="46482" y="12573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99838" y="5049011"/>
            <a:ext cx="40005" cy="384810"/>
          </a:xfrm>
          <a:custGeom>
            <a:avLst/>
            <a:gdLst/>
            <a:ahLst/>
            <a:cxnLst/>
            <a:rect l="l" t="t" r="r" b="b"/>
            <a:pathLst>
              <a:path w="40004" h="384810">
                <a:moveTo>
                  <a:pt x="0" y="384810"/>
                </a:moveTo>
                <a:lnTo>
                  <a:pt x="39623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39461" y="4789932"/>
            <a:ext cx="78740" cy="259079"/>
          </a:xfrm>
          <a:custGeom>
            <a:avLst/>
            <a:gdLst/>
            <a:ahLst/>
            <a:cxnLst/>
            <a:rect l="l" t="t" r="r" b="b"/>
            <a:pathLst>
              <a:path w="78739" h="259079">
                <a:moveTo>
                  <a:pt x="0" y="259080"/>
                </a:moveTo>
                <a:lnTo>
                  <a:pt x="39623" y="0"/>
                </a:lnTo>
                <a:lnTo>
                  <a:pt x="78485" y="12573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17947" y="4915661"/>
            <a:ext cx="47625" cy="518159"/>
          </a:xfrm>
          <a:custGeom>
            <a:avLst/>
            <a:gdLst/>
            <a:ahLst/>
            <a:cxnLst/>
            <a:rect l="l" t="t" r="r" b="b"/>
            <a:pathLst>
              <a:path w="47625" h="518160">
                <a:moveTo>
                  <a:pt x="0" y="0"/>
                </a:moveTo>
                <a:lnTo>
                  <a:pt x="47244" y="518159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965191" y="5049011"/>
            <a:ext cx="40005" cy="384810"/>
          </a:xfrm>
          <a:custGeom>
            <a:avLst/>
            <a:gdLst/>
            <a:ahLst/>
            <a:cxnLst/>
            <a:rect l="l" t="t" r="r" b="b"/>
            <a:pathLst>
              <a:path w="40004" h="384810">
                <a:moveTo>
                  <a:pt x="0" y="384810"/>
                </a:moveTo>
                <a:lnTo>
                  <a:pt x="39623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004815" y="5049011"/>
            <a:ext cx="39370" cy="384810"/>
          </a:xfrm>
          <a:custGeom>
            <a:avLst/>
            <a:gdLst/>
            <a:ahLst/>
            <a:cxnLst/>
            <a:rect l="l" t="t" r="r" b="b"/>
            <a:pathLst>
              <a:path w="39370" h="384810">
                <a:moveTo>
                  <a:pt x="0" y="0"/>
                </a:moveTo>
                <a:lnTo>
                  <a:pt x="38862" y="38481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043678" y="4405121"/>
            <a:ext cx="47625" cy="1028700"/>
          </a:xfrm>
          <a:custGeom>
            <a:avLst/>
            <a:gdLst/>
            <a:ahLst/>
            <a:cxnLst/>
            <a:rect l="l" t="t" r="r" b="b"/>
            <a:pathLst>
              <a:path w="47625" h="1028700">
                <a:moveTo>
                  <a:pt x="0" y="1028700"/>
                </a:moveTo>
                <a:lnTo>
                  <a:pt x="47243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090921" y="4405121"/>
            <a:ext cx="40005" cy="769620"/>
          </a:xfrm>
          <a:custGeom>
            <a:avLst/>
            <a:gdLst/>
            <a:ahLst/>
            <a:cxnLst/>
            <a:rect l="l" t="t" r="r" b="b"/>
            <a:pathLst>
              <a:path w="40004" h="769620">
                <a:moveTo>
                  <a:pt x="0" y="0"/>
                </a:moveTo>
                <a:lnTo>
                  <a:pt x="39624" y="76962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130546" y="5174741"/>
            <a:ext cx="39370" cy="259079"/>
          </a:xfrm>
          <a:custGeom>
            <a:avLst/>
            <a:gdLst/>
            <a:ahLst/>
            <a:cxnLst/>
            <a:rect l="l" t="t" r="r" b="b"/>
            <a:pathLst>
              <a:path w="39370" h="259079">
                <a:moveTo>
                  <a:pt x="0" y="0"/>
                </a:moveTo>
                <a:lnTo>
                  <a:pt x="38862" y="259079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69408" y="5308091"/>
            <a:ext cx="40005" cy="125730"/>
          </a:xfrm>
          <a:custGeom>
            <a:avLst/>
            <a:gdLst/>
            <a:ahLst/>
            <a:cxnLst/>
            <a:rect l="l" t="t" r="r" b="b"/>
            <a:pathLst>
              <a:path w="40004" h="125729">
                <a:moveTo>
                  <a:pt x="0" y="125729"/>
                </a:moveTo>
                <a:lnTo>
                  <a:pt x="39623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209032" y="5174741"/>
            <a:ext cx="47625" cy="133350"/>
          </a:xfrm>
          <a:custGeom>
            <a:avLst/>
            <a:gdLst/>
            <a:ahLst/>
            <a:cxnLst/>
            <a:rect l="l" t="t" r="r" b="b"/>
            <a:pathLst>
              <a:path w="47625" h="133350">
                <a:moveTo>
                  <a:pt x="0" y="133350"/>
                </a:moveTo>
                <a:lnTo>
                  <a:pt x="47243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56276" y="5174741"/>
            <a:ext cx="39370" cy="259079"/>
          </a:xfrm>
          <a:custGeom>
            <a:avLst/>
            <a:gdLst/>
            <a:ahLst/>
            <a:cxnLst/>
            <a:rect l="l" t="t" r="r" b="b"/>
            <a:pathLst>
              <a:path w="39370" h="259079">
                <a:moveTo>
                  <a:pt x="0" y="0"/>
                </a:moveTo>
                <a:lnTo>
                  <a:pt x="38862" y="259079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95138" y="4145279"/>
            <a:ext cx="40005" cy="1289050"/>
          </a:xfrm>
          <a:custGeom>
            <a:avLst/>
            <a:gdLst/>
            <a:ahLst/>
            <a:cxnLst/>
            <a:rect l="l" t="t" r="r" b="b"/>
            <a:pathLst>
              <a:path w="40004" h="1289050">
                <a:moveTo>
                  <a:pt x="0" y="1288541"/>
                </a:moveTo>
                <a:lnTo>
                  <a:pt x="39623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334761" y="4145279"/>
            <a:ext cx="125730" cy="1163320"/>
          </a:xfrm>
          <a:custGeom>
            <a:avLst/>
            <a:gdLst/>
            <a:ahLst/>
            <a:cxnLst/>
            <a:rect l="l" t="t" r="r" b="b"/>
            <a:pathLst>
              <a:path w="125729" h="1163320">
                <a:moveTo>
                  <a:pt x="0" y="0"/>
                </a:moveTo>
                <a:lnTo>
                  <a:pt x="47244" y="1029462"/>
                </a:lnTo>
                <a:lnTo>
                  <a:pt x="86106" y="1029462"/>
                </a:lnTo>
                <a:lnTo>
                  <a:pt x="125730" y="1162812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460491" y="5308091"/>
            <a:ext cx="39370" cy="125730"/>
          </a:xfrm>
          <a:custGeom>
            <a:avLst/>
            <a:gdLst/>
            <a:ahLst/>
            <a:cxnLst/>
            <a:rect l="l" t="t" r="r" b="b"/>
            <a:pathLst>
              <a:path w="39370" h="125729">
                <a:moveTo>
                  <a:pt x="0" y="0"/>
                </a:moveTo>
                <a:lnTo>
                  <a:pt x="38862" y="12573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499353" y="5308091"/>
            <a:ext cx="47625" cy="125730"/>
          </a:xfrm>
          <a:custGeom>
            <a:avLst/>
            <a:gdLst/>
            <a:ahLst/>
            <a:cxnLst/>
            <a:rect l="l" t="t" r="r" b="b"/>
            <a:pathLst>
              <a:path w="47625" h="125729">
                <a:moveTo>
                  <a:pt x="0" y="125729"/>
                </a:moveTo>
                <a:lnTo>
                  <a:pt x="47243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546597" y="4915661"/>
            <a:ext cx="165735" cy="392430"/>
          </a:xfrm>
          <a:custGeom>
            <a:avLst/>
            <a:gdLst/>
            <a:ahLst/>
            <a:cxnLst/>
            <a:rect l="l" t="t" r="r" b="b"/>
            <a:pathLst>
              <a:path w="165735" h="392429">
                <a:moveTo>
                  <a:pt x="0" y="392430"/>
                </a:moveTo>
                <a:lnTo>
                  <a:pt x="39623" y="0"/>
                </a:lnTo>
                <a:lnTo>
                  <a:pt x="78485" y="133350"/>
                </a:lnTo>
                <a:lnTo>
                  <a:pt x="125730" y="392430"/>
                </a:lnTo>
                <a:lnTo>
                  <a:pt x="165354" y="39243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11952" y="5308091"/>
            <a:ext cx="39370" cy="125730"/>
          </a:xfrm>
          <a:custGeom>
            <a:avLst/>
            <a:gdLst/>
            <a:ahLst/>
            <a:cxnLst/>
            <a:rect l="l" t="t" r="r" b="b"/>
            <a:pathLst>
              <a:path w="39370" h="125729">
                <a:moveTo>
                  <a:pt x="0" y="0"/>
                </a:moveTo>
                <a:lnTo>
                  <a:pt x="38862" y="12573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750814" y="5049011"/>
            <a:ext cx="47625" cy="384810"/>
          </a:xfrm>
          <a:custGeom>
            <a:avLst/>
            <a:gdLst/>
            <a:ahLst/>
            <a:cxnLst/>
            <a:rect l="l" t="t" r="r" b="b"/>
            <a:pathLst>
              <a:path w="47625" h="384810">
                <a:moveTo>
                  <a:pt x="0" y="384810"/>
                </a:moveTo>
                <a:lnTo>
                  <a:pt x="47243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98058" y="4915661"/>
            <a:ext cx="78740" cy="392430"/>
          </a:xfrm>
          <a:custGeom>
            <a:avLst/>
            <a:gdLst/>
            <a:ahLst/>
            <a:cxnLst/>
            <a:rect l="l" t="t" r="r" b="b"/>
            <a:pathLst>
              <a:path w="78739" h="392429">
                <a:moveTo>
                  <a:pt x="0" y="133350"/>
                </a:moveTo>
                <a:lnTo>
                  <a:pt x="39623" y="0"/>
                </a:lnTo>
                <a:lnTo>
                  <a:pt x="78486" y="39243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876544" y="5308091"/>
            <a:ext cx="40005" cy="125730"/>
          </a:xfrm>
          <a:custGeom>
            <a:avLst/>
            <a:gdLst/>
            <a:ahLst/>
            <a:cxnLst/>
            <a:rect l="l" t="t" r="r" b="b"/>
            <a:pathLst>
              <a:path w="40004" h="125729">
                <a:moveTo>
                  <a:pt x="0" y="0"/>
                </a:moveTo>
                <a:lnTo>
                  <a:pt x="39624" y="12573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916167" y="5433821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244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963411" y="5308091"/>
            <a:ext cx="39370" cy="125730"/>
          </a:xfrm>
          <a:custGeom>
            <a:avLst/>
            <a:gdLst/>
            <a:ahLst/>
            <a:cxnLst/>
            <a:rect l="l" t="t" r="r" b="b"/>
            <a:pathLst>
              <a:path w="39370" h="125729">
                <a:moveTo>
                  <a:pt x="0" y="125730"/>
                </a:moveTo>
                <a:lnTo>
                  <a:pt x="38861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002273" y="5308091"/>
            <a:ext cx="40005" cy="125730"/>
          </a:xfrm>
          <a:custGeom>
            <a:avLst/>
            <a:gdLst/>
            <a:ahLst/>
            <a:cxnLst/>
            <a:rect l="l" t="t" r="r" b="b"/>
            <a:pathLst>
              <a:path w="40004" h="125729">
                <a:moveTo>
                  <a:pt x="0" y="0"/>
                </a:moveTo>
                <a:lnTo>
                  <a:pt x="39624" y="12573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041897" y="5174741"/>
            <a:ext cx="47625" cy="259079"/>
          </a:xfrm>
          <a:custGeom>
            <a:avLst/>
            <a:gdLst/>
            <a:ahLst/>
            <a:cxnLst/>
            <a:rect l="l" t="t" r="r" b="b"/>
            <a:pathLst>
              <a:path w="47625" h="259079">
                <a:moveTo>
                  <a:pt x="0" y="259080"/>
                </a:moveTo>
                <a:lnTo>
                  <a:pt x="47243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085217" y="5170817"/>
            <a:ext cx="250926" cy="266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332220" y="5174741"/>
            <a:ext cx="47625" cy="259079"/>
          </a:xfrm>
          <a:custGeom>
            <a:avLst/>
            <a:gdLst/>
            <a:ahLst/>
            <a:cxnLst/>
            <a:rect l="l" t="t" r="r" b="b"/>
            <a:pathLst>
              <a:path w="47625" h="259079">
                <a:moveTo>
                  <a:pt x="0" y="259080"/>
                </a:moveTo>
                <a:lnTo>
                  <a:pt x="47243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379464" y="5174741"/>
            <a:ext cx="40005" cy="133350"/>
          </a:xfrm>
          <a:custGeom>
            <a:avLst/>
            <a:gdLst/>
            <a:ahLst/>
            <a:cxnLst/>
            <a:rect l="l" t="t" r="r" b="b"/>
            <a:pathLst>
              <a:path w="40004" h="133350">
                <a:moveTo>
                  <a:pt x="0" y="0"/>
                </a:moveTo>
                <a:lnTo>
                  <a:pt x="39624" y="13335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419088" y="5308091"/>
            <a:ext cx="39370" cy="125730"/>
          </a:xfrm>
          <a:custGeom>
            <a:avLst/>
            <a:gdLst/>
            <a:ahLst/>
            <a:cxnLst/>
            <a:rect l="l" t="t" r="r" b="b"/>
            <a:pathLst>
              <a:path w="39370" h="125729">
                <a:moveTo>
                  <a:pt x="0" y="0"/>
                </a:moveTo>
                <a:lnTo>
                  <a:pt x="38862" y="12573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457950" y="5308091"/>
            <a:ext cx="40005" cy="125730"/>
          </a:xfrm>
          <a:custGeom>
            <a:avLst/>
            <a:gdLst/>
            <a:ahLst/>
            <a:cxnLst/>
            <a:rect l="l" t="t" r="r" b="b"/>
            <a:pathLst>
              <a:path w="40004" h="125729">
                <a:moveTo>
                  <a:pt x="0" y="125730"/>
                </a:moveTo>
                <a:lnTo>
                  <a:pt x="39623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497573" y="5308091"/>
            <a:ext cx="47625" cy="125730"/>
          </a:xfrm>
          <a:custGeom>
            <a:avLst/>
            <a:gdLst/>
            <a:ahLst/>
            <a:cxnLst/>
            <a:rect l="l" t="t" r="r" b="b"/>
            <a:pathLst>
              <a:path w="47625" h="125729">
                <a:moveTo>
                  <a:pt x="0" y="0"/>
                </a:moveTo>
                <a:lnTo>
                  <a:pt x="47244" y="12573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44818" y="5174741"/>
            <a:ext cx="39370" cy="259079"/>
          </a:xfrm>
          <a:custGeom>
            <a:avLst/>
            <a:gdLst/>
            <a:ahLst/>
            <a:cxnLst/>
            <a:rect l="l" t="t" r="r" b="b"/>
            <a:pathLst>
              <a:path w="39370" h="259079">
                <a:moveTo>
                  <a:pt x="0" y="259080"/>
                </a:moveTo>
                <a:lnTo>
                  <a:pt x="38861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583680" y="5174741"/>
            <a:ext cx="86995" cy="133350"/>
          </a:xfrm>
          <a:custGeom>
            <a:avLst/>
            <a:gdLst/>
            <a:ahLst/>
            <a:cxnLst/>
            <a:rect l="l" t="t" r="r" b="b"/>
            <a:pathLst>
              <a:path w="86995" h="133350">
                <a:moveTo>
                  <a:pt x="0" y="0"/>
                </a:moveTo>
                <a:lnTo>
                  <a:pt x="39624" y="133350"/>
                </a:lnTo>
                <a:lnTo>
                  <a:pt x="86868" y="13335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670547" y="5308091"/>
            <a:ext cx="39370" cy="125730"/>
          </a:xfrm>
          <a:custGeom>
            <a:avLst/>
            <a:gdLst/>
            <a:ahLst/>
            <a:cxnLst/>
            <a:rect l="l" t="t" r="r" b="b"/>
            <a:pathLst>
              <a:path w="39370" h="125729">
                <a:moveTo>
                  <a:pt x="0" y="0"/>
                </a:moveTo>
                <a:lnTo>
                  <a:pt x="38862" y="12573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709409" y="5433821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49033" y="5433821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244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796278" y="5433821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35140" y="5433821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74764" y="5433821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913626" y="5433821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244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960869" y="5433821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00493" y="5433821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039356" y="5433821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244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086600" y="5433821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126223" y="5308091"/>
            <a:ext cx="39370" cy="125730"/>
          </a:xfrm>
          <a:custGeom>
            <a:avLst/>
            <a:gdLst/>
            <a:ahLst/>
            <a:cxnLst/>
            <a:rect l="l" t="t" r="r" b="b"/>
            <a:pathLst>
              <a:path w="39370" h="125729">
                <a:moveTo>
                  <a:pt x="0" y="125730"/>
                </a:moveTo>
                <a:lnTo>
                  <a:pt x="38861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165085" y="5308091"/>
            <a:ext cx="40005" cy="125730"/>
          </a:xfrm>
          <a:custGeom>
            <a:avLst/>
            <a:gdLst/>
            <a:ahLst/>
            <a:cxnLst/>
            <a:rect l="l" t="t" r="r" b="b"/>
            <a:pathLst>
              <a:path w="40004" h="125729">
                <a:moveTo>
                  <a:pt x="0" y="0"/>
                </a:moveTo>
                <a:lnTo>
                  <a:pt x="39624" y="12573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204709" y="5433821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244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251954" y="5433821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290816" y="5433821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330440" y="5433821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244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377683" y="5433821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416545" y="5433821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456169" y="5433821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495031" y="5433821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244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542276" y="5433821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581900" y="5433821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620761" y="5433821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244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68006" y="5433821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707630" y="5433821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746492" y="5433821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244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793735" y="5433821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833359" y="5433821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872221" y="5433821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911845" y="5308091"/>
            <a:ext cx="47625" cy="125730"/>
          </a:xfrm>
          <a:custGeom>
            <a:avLst/>
            <a:gdLst/>
            <a:ahLst/>
            <a:cxnLst/>
            <a:rect l="l" t="t" r="r" b="b"/>
            <a:pathLst>
              <a:path w="47625" h="125729">
                <a:moveTo>
                  <a:pt x="0" y="125730"/>
                </a:moveTo>
                <a:lnTo>
                  <a:pt x="47243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959090" y="5308091"/>
            <a:ext cx="39370" cy="125730"/>
          </a:xfrm>
          <a:custGeom>
            <a:avLst/>
            <a:gdLst/>
            <a:ahLst/>
            <a:cxnLst/>
            <a:rect l="l" t="t" r="r" b="b"/>
            <a:pathLst>
              <a:path w="39370" h="125729">
                <a:moveTo>
                  <a:pt x="0" y="0"/>
                </a:moveTo>
                <a:lnTo>
                  <a:pt x="38862" y="12573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997952" y="5433821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037576" y="5433821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244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084819" y="5433821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123681" y="5433821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163306" y="5433821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202168" y="5433821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244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249411" y="5433821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289035" y="5433821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327897" y="5433821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244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375142" y="5433821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414766" y="5433821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453628" y="5433821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784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/>
          <p:nvPr/>
        </p:nvSpPr>
        <p:spPr>
          <a:xfrm>
            <a:off x="5843778" y="3464356"/>
            <a:ext cx="3576954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40"/>
              </a:spcBef>
            </a:pPr>
            <a:r>
              <a:rPr sz="950" b="1" spc="20" dirty="0">
                <a:solidFill>
                  <a:srgbClr val="FF9A00"/>
                </a:solidFill>
                <a:latin typeface="Arial"/>
                <a:cs typeface="Arial"/>
              </a:rPr>
              <a:t>Cycle </a:t>
            </a:r>
            <a:r>
              <a:rPr sz="950" b="1" spc="10" dirty="0">
                <a:solidFill>
                  <a:srgbClr val="FF9A00"/>
                </a:solidFill>
                <a:latin typeface="Arial"/>
                <a:cs typeface="Arial"/>
              </a:rPr>
              <a:t>Time -</a:t>
            </a:r>
            <a:r>
              <a:rPr sz="950" b="1" spc="-105" dirty="0">
                <a:solidFill>
                  <a:srgbClr val="FF9A00"/>
                </a:solidFill>
                <a:latin typeface="Arial"/>
                <a:cs typeface="Arial"/>
              </a:rPr>
              <a:t> </a:t>
            </a:r>
            <a:r>
              <a:rPr sz="950" b="1" spc="20" dirty="0">
                <a:solidFill>
                  <a:srgbClr val="FF9A00"/>
                </a:solidFill>
                <a:latin typeface="Arial"/>
                <a:cs typeface="Arial"/>
              </a:rPr>
              <a:t>Histogram</a:t>
            </a:r>
            <a:endParaRPr sz="95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4175252" y="5356815"/>
            <a:ext cx="7366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spc="1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4175252" y="5097731"/>
            <a:ext cx="7366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spc="15" dirty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4175252" y="4838648"/>
            <a:ext cx="7366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spc="15" dirty="0"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4175252" y="4587185"/>
            <a:ext cx="7366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spc="15" dirty="0"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4175252" y="4328101"/>
            <a:ext cx="7366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spc="15" dirty="0">
                <a:latin typeface="Arial"/>
                <a:cs typeface="Arial"/>
              </a:rPr>
              <a:t>8</a:t>
            </a:r>
            <a:endParaRPr sz="65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4128010" y="4069017"/>
            <a:ext cx="120014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spc="5" dirty="0">
                <a:latin typeface="Arial"/>
                <a:cs typeface="Arial"/>
              </a:rPr>
              <a:t>10</a:t>
            </a:r>
            <a:endParaRPr sz="65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4140710" y="3809934"/>
            <a:ext cx="107314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50" spc="5" dirty="0">
                <a:latin typeface="Arial"/>
                <a:cs typeface="Arial"/>
              </a:rPr>
              <a:t>12</a:t>
            </a:r>
            <a:endParaRPr sz="65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4261359" y="5482533"/>
            <a:ext cx="7366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spc="1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5070587" y="5482533"/>
            <a:ext cx="121285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spc="5" dirty="0">
                <a:latin typeface="Arial"/>
                <a:cs typeface="Arial"/>
              </a:rPr>
              <a:t>1</a:t>
            </a:r>
            <a:r>
              <a:rPr sz="650" spc="1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5903426" y="5482533"/>
            <a:ext cx="121285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spc="5" dirty="0">
                <a:latin typeface="Arial"/>
                <a:cs typeface="Arial"/>
              </a:rPr>
              <a:t>2</a:t>
            </a:r>
            <a:r>
              <a:rPr sz="650" spc="1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6736266" y="5482533"/>
            <a:ext cx="121285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spc="5" dirty="0">
                <a:latin typeface="Arial"/>
                <a:cs typeface="Arial"/>
              </a:rPr>
              <a:t>3</a:t>
            </a:r>
            <a:r>
              <a:rPr sz="650" spc="1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7561482" y="5482533"/>
            <a:ext cx="121285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spc="5" dirty="0">
                <a:latin typeface="Arial"/>
                <a:cs typeface="Arial"/>
              </a:rPr>
              <a:t>4</a:t>
            </a:r>
            <a:r>
              <a:rPr sz="650" spc="1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8394322" y="5482533"/>
            <a:ext cx="121285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spc="5" dirty="0">
                <a:latin typeface="Arial"/>
                <a:cs typeface="Arial"/>
              </a:rPr>
              <a:t>5</a:t>
            </a:r>
            <a:r>
              <a:rPr sz="650" spc="1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9227161" y="5482533"/>
            <a:ext cx="121285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spc="5" dirty="0">
                <a:latin typeface="Arial"/>
                <a:cs typeface="Arial"/>
              </a:rPr>
              <a:t>6</a:t>
            </a:r>
            <a:r>
              <a:rPr sz="650" spc="1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6657847" y="5650477"/>
            <a:ext cx="27114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-25" dirty="0">
                <a:latin typeface="Arial"/>
                <a:cs typeface="Arial"/>
              </a:rPr>
              <a:t>D</a:t>
            </a:r>
            <a:r>
              <a:rPr sz="800" b="1" spc="40" dirty="0">
                <a:latin typeface="Arial"/>
                <a:cs typeface="Arial"/>
              </a:rPr>
              <a:t>a</a:t>
            </a:r>
            <a:r>
              <a:rPr sz="800" b="1" spc="-10" dirty="0">
                <a:latin typeface="Arial"/>
                <a:cs typeface="Arial"/>
              </a:rPr>
              <a:t>y</a:t>
            </a:r>
            <a:r>
              <a:rPr sz="800" b="1" dirty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3957080" y="4508563"/>
            <a:ext cx="139700" cy="29464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b="1" dirty="0">
                <a:latin typeface="Arial"/>
                <a:cs typeface="Arial"/>
              </a:rPr>
              <a:t>#</a:t>
            </a:r>
            <a:r>
              <a:rPr sz="800" b="1" spc="-50" dirty="0">
                <a:latin typeface="Arial"/>
                <a:cs typeface="Arial"/>
              </a:rPr>
              <a:t> </a:t>
            </a:r>
            <a:r>
              <a:rPr sz="800" b="1" spc="5" dirty="0">
                <a:latin typeface="Arial"/>
                <a:cs typeface="Arial"/>
              </a:rPr>
              <a:t>PI's</a:t>
            </a:r>
            <a:endParaRPr sz="800">
              <a:latin typeface="Arial"/>
              <a:cs typeface="Arial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3857244" y="3399282"/>
            <a:ext cx="5563870" cy="2513965"/>
          </a:xfrm>
          <a:custGeom>
            <a:avLst/>
            <a:gdLst/>
            <a:ahLst/>
            <a:cxnLst/>
            <a:rect l="l" t="t" r="r" b="b"/>
            <a:pathLst>
              <a:path w="5563870" h="2513965">
                <a:moveTo>
                  <a:pt x="0" y="2513838"/>
                </a:moveTo>
                <a:lnTo>
                  <a:pt x="0" y="0"/>
                </a:lnTo>
                <a:lnTo>
                  <a:pt x="5563361" y="0"/>
                </a:lnTo>
                <a:lnTo>
                  <a:pt x="5563361" y="2513838"/>
                </a:lnTo>
                <a:lnTo>
                  <a:pt x="0" y="251383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 txBox="1"/>
          <p:nvPr/>
        </p:nvSpPr>
        <p:spPr>
          <a:xfrm>
            <a:off x="9484082" y="1379480"/>
            <a:ext cx="15367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dirty="0">
                <a:solidFill>
                  <a:srgbClr val="898989"/>
                </a:solidFill>
                <a:latin typeface="Trebuchet MS"/>
                <a:cs typeface="Trebuchet MS"/>
              </a:rPr>
              <a:t>37</a:t>
            </a:r>
            <a:endParaRPr sz="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0117" y="2881122"/>
            <a:ext cx="3134360" cy="2326005"/>
          </a:xfrm>
          <a:custGeom>
            <a:avLst/>
            <a:gdLst/>
            <a:ahLst/>
            <a:cxnLst/>
            <a:rect l="l" t="t" r="r" b="b"/>
            <a:pathLst>
              <a:path w="3134360" h="2326004">
                <a:moveTo>
                  <a:pt x="3134105" y="1257299"/>
                </a:moveTo>
                <a:lnTo>
                  <a:pt x="1102614" y="0"/>
                </a:lnTo>
                <a:lnTo>
                  <a:pt x="0" y="816863"/>
                </a:lnTo>
                <a:lnTo>
                  <a:pt x="754380" y="2325624"/>
                </a:lnTo>
                <a:lnTo>
                  <a:pt x="3134105" y="1257299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24022" y="2875026"/>
            <a:ext cx="3145790" cy="2338070"/>
          </a:xfrm>
          <a:custGeom>
            <a:avLst/>
            <a:gdLst/>
            <a:ahLst/>
            <a:cxnLst/>
            <a:rect l="l" t="t" r="r" b="b"/>
            <a:pathLst>
              <a:path w="3145790" h="2338070">
                <a:moveTo>
                  <a:pt x="1104657" y="2268"/>
                </a:moveTo>
                <a:lnTo>
                  <a:pt x="3048" y="819149"/>
                </a:lnTo>
                <a:lnTo>
                  <a:pt x="762" y="820673"/>
                </a:lnTo>
                <a:lnTo>
                  <a:pt x="0" y="823721"/>
                </a:lnTo>
                <a:lnTo>
                  <a:pt x="1524" y="826007"/>
                </a:lnTo>
                <a:lnTo>
                  <a:pt x="9144" y="841247"/>
                </a:lnTo>
                <a:lnTo>
                  <a:pt x="9144" y="827531"/>
                </a:lnTo>
                <a:lnTo>
                  <a:pt x="10668" y="820673"/>
                </a:lnTo>
                <a:lnTo>
                  <a:pt x="12757" y="824852"/>
                </a:lnTo>
                <a:lnTo>
                  <a:pt x="1102614" y="16686"/>
                </a:lnTo>
                <a:lnTo>
                  <a:pt x="1102614" y="6095"/>
                </a:lnTo>
                <a:lnTo>
                  <a:pt x="1104138" y="3047"/>
                </a:lnTo>
                <a:lnTo>
                  <a:pt x="1104657" y="2268"/>
                </a:lnTo>
                <a:close/>
              </a:path>
              <a:path w="3145790" h="2338070">
                <a:moveTo>
                  <a:pt x="12757" y="824852"/>
                </a:moveTo>
                <a:lnTo>
                  <a:pt x="10668" y="820673"/>
                </a:lnTo>
                <a:lnTo>
                  <a:pt x="9144" y="827531"/>
                </a:lnTo>
                <a:lnTo>
                  <a:pt x="12757" y="824852"/>
                </a:lnTo>
                <a:close/>
              </a:path>
              <a:path w="3145790" h="2338070">
                <a:moveTo>
                  <a:pt x="762857" y="2325052"/>
                </a:moveTo>
                <a:lnTo>
                  <a:pt x="12757" y="824852"/>
                </a:lnTo>
                <a:lnTo>
                  <a:pt x="9144" y="827531"/>
                </a:lnTo>
                <a:lnTo>
                  <a:pt x="9144" y="841247"/>
                </a:lnTo>
                <a:lnTo>
                  <a:pt x="755904" y="2334767"/>
                </a:lnTo>
                <a:lnTo>
                  <a:pt x="757428" y="2337054"/>
                </a:lnTo>
                <a:lnTo>
                  <a:pt x="758190" y="2337244"/>
                </a:lnTo>
                <a:lnTo>
                  <a:pt x="758190" y="2327147"/>
                </a:lnTo>
                <a:lnTo>
                  <a:pt x="762857" y="2325052"/>
                </a:lnTo>
                <a:close/>
              </a:path>
              <a:path w="3145790" h="2338070">
                <a:moveTo>
                  <a:pt x="765048" y="2329433"/>
                </a:moveTo>
                <a:lnTo>
                  <a:pt x="762857" y="2325052"/>
                </a:lnTo>
                <a:lnTo>
                  <a:pt x="758190" y="2327147"/>
                </a:lnTo>
                <a:lnTo>
                  <a:pt x="765048" y="2329433"/>
                </a:lnTo>
                <a:close/>
              </a:path>
              <a:path w="3145790" h="2338070">
                <a:moveTo>
                  <a:pt x="765048" y="2336027"/>
                </a:moveTo>
                <a:lnTo>
                  <a:pt x="765048" y="2329433"/>
                </a:lnTo>
                <a:lnTo>
                  <a:pt x="758190" y="2327147"/>
                </a:lnTo>
                <a:lnTo>
                  <a:pt x="758190" y="2337244"/>
                </a:lnTo>
                <a:lnTo>
                  <a:pt x="760476" y="2337816"/>
                </a:lnTo>
                <a:lnTo>
                  <a:pt x="762857" y="2337011"/>
                </a:lnTo>
                <a:lnTo>
                  <a:pt x="765048" y="2336027"/>
                </a:lnTo>
                <a:close/>
              </a:path>
              <a:path w="3145790" h="2338070">
                <a:moveTo>
                  <a:pt x="3137916" y="1270021"/>
                </a:moveTo>
                <a:lnTo>
                  <a:pt x="3137916" y="1258823"/>
                </a:lnTo>
                <a:lnTo>
                  <a:pt x="3137154" y="1267967"/>
                </a:lnTo>
                <a:lnTo>
                  <a:pt x="3128911" y="1262866"/>
                </a:lnTo>
                <a:lnTo>
                  <a:pt x="762857" y="2325052"/>
                </a:lnTo>
                <a:lnTo>
                  <a:pt x="765048" y="2329433"/>
                </a:lnTo>
                <a:lnTo>
                  <a:pt x="765048" y="2336027"/>
                </a:lnTo>
                <a:lnTo>
                  <a:pt x="3137916" y="1270021"/>
                </a:lnTo>
                <a:close/>
              </a:path>
              <a:path w="3145790" h="2338070">
                <a:moveTo>
                  <a:pt x="1114806" y="5333"/>
                </a:moveTo>
                <a:lnTo>
                  <a:pt x="1113282" y="3047"/>
                </a:lnTo>
                <a:lnTo>
                  <a:pt x="1111758" y="1523"/>
                </a:lnTo>
                <a:lnTo>
                  <a:pt x="1109472" y="380"/>
                </a:lnTo>
                <a:lnTo>
                  <a:pt x="1108710" y="190"/>
                </a:lnTo>
                <a:lnTo>
                  <a:pt x="1107948" y="190"/>
                </a:lnTo>
                <a:lnTo>
                  <a:pt x="1102614" y="6095"/>
                </a:lnTo>
                <a:lnTo>
                  <a:pt x="1103376" y="9143"/>
                </a:lnTo>
                <a:lnTo>
                  <a:pt x="1105662" y="10667"/>
                </a:lnTo>
                <a:lnTo>
                  <a:pt x="1108424" y="12377"/>
                </a:lnTo>
                <a:lnTo>
                  <a:pt x="1111758" y="9905"/>
                </a:lnTo>
                <a:lnTo>
                  <a:pt x="1114044" y="8381"/>
                </a:lnTo>
                <a:lnTo>
                  <a:pt x="1114806" y="5333"/>
                </a:lnTo>
                <a:close/>
              </a:path>
              <a:path w="3145790" h="2338070">
                <a:moveTo>
                  <a:pt x="1108424" y="12377"/>
                </a:moveTo>
                <a:lnTo>
                  <a:pt x="1105662" y="10667"/>
                </a:lnTo>
                <a:lnTo>
                  <a:pt x="1103376" y="9143"/>
                </a:lnTo>
                <a:lnTo>
                  <a:pt x="1102614" y="6095"/>
                </a:lnTo>
                <a:lnTo>
                  <a:pt x="1102614" y="16686"/>
                </a:lnTo>
                <a:lnTo>
                  <a:pt x="1108424" y="12377"/>
                </a:lnTo>
                <a:close/>
              </a:path>
              <a:path w="3145790" h="2338070">
                <a:moveTo>
                  <a:pt x="1107490" y="304"/>
                </a:moveTo>
                <a:lnTo>
                  <a:pt x="1105662" y="761"/>
                </a:lnTo>
                <a:lnTo>
                  <a:pt x="1104657" y="2268"/>
                </a:lnTo>
                <a:lnTo>
                  <a:pt x="1105662" y="1523"/>
                </a:lnTo>
                <a:lnTo>
                  <a:pt x="1107490" y="304"/>
                </a:lnTo>
                <a:close/>
              </a:path>
              <a:path w="3145790" h="2338070">
                <a:moveTo>
                  <a:pt x="1108329" y="95"/>
                </a:moveTo>
                <a:lnTo>
                  <a:pt x="1107948" y="0"/>
                </a:lnTo>
                <a:lnTo>
                  <a:pt x="1107490" y="304"/>
                </a:lnTo>
                <a:lnTo>
                  <a:pt x="1108329" y="95"/>
                </a:lnTo>
                <a:close/>
              </a:path>
              <a:path w="3145790" h="2338070">
                <a:moveTo>
                  <a:pt x="1109472" y="380"/>
                </a:moveTo>
                <a:lnTo>
                  <a:pt x="1108710" y="0"/>
                </a:lnTo>
                <a:lnTo>
                  <a:pt x="1108329" y="95"/>
                </a:lnTo>
                <a:lnTo>
                  <a:pt x="1109472" y="380"/>
                </a:lnTo>
                <a:close/>
              </a:path>
              <a:path w="3145790" h="2338070">
                <a:moveTo>
                  <a:pt x="1114806" y="16327"/>
                </a:moveTo>
                <a:lnTo>
                  <a:pt x="1114806" y="5333"/>
                </a:lnTo>
                <a:lnTo>
                  <a:pt x="1114044" y="8381"/>
                </a:lnTo>
                <a:lnTo>
                  <a:pt x="1111758" y="9905"/>
                </a:lnTo>
                <a:lnTo>
                  <a:pt x="1108424" y="12377"/>
                </a:lnTo>
                <a:lnTo>
                  <a:pt x="1114806" y="16327"/>
                </a:lnTo>
                <a:close/>
              </a:path>
              <a:path w="3145790" h="2338070">
                <a:moveTo>
                  <a:pt x="1111758" y="1523"/>
                </a:moveTo>
                <a:lnTo>
                  <a:pt x="1110996" y="761"/>
                </a:lnTo>
                <a:lnTo>
                  <a:pt x="1109472" y="380"/>
                </a:lnTo>
                <a:lnTo>
                  <a:pt x="1111758" y="1523"/>
                </a:lnTo>
                <a:close/>
              </a:path>
              <a:path w="3145790" h="2338070">
                <a:moveTo>
                  <a:pt x="3145536" y="1265681"/>
                </a:moveTo>
                <a:lnTo>
                  <a:pt x="3145536" y="1261871"/>
                </a:lnTo>
                <a:lnTo>
                  <a:pt x="3144774" y="1259585"/>
                </a:lnTo>
                <a:lnTo>
                  <a:pt x="3143250" y="1258823"/>
                </a:lnTo>
                <a:lnTo>
                  <a:pt x="1111758" y="1523"/>
                </a:lnTo>
                <a:lnTo>
                  <a:pt x="1113282" y="3047"/>
                </a:lnTo>
                <a:lnTo>
                  <a:pt x="1114806" y="5333"/>
                </a:lnTo>
                <a:lnTo>
                  <a:pt x="1114806" y="16327"/>
                </a:lnTo>
                <a:lnTo>
                  <a:pt x="3128911" y="1262866"/>
                </a:lnTo>
                <a:lnTo>
                  <a:pt x="3137916" y="1258823"/>
                </a:lnTo>
                <a:lnTo>
                  <a:pt x="3137916" y="1270021"/>
                </a:lnTo>
                <a:lnTo>
                  <a:pt x="3142488" y="1267967"/>
                </a:lnTo>
                <a:lnTo>
                  <a:pt x="3144012" y="1267205"/>
                </a:lnTo>
                <a:lnTo>
                  <a:pt x="3145536" y="1265681"/>
                </a:lnTo>
                <a:close/>
              </a:path>
              <a:path w="3145790" h="2338070">
                <a:moveTo>
                  <a:pt x="3137916" y="1258823"/>
                </a:moveTo>
                <a:lnTo>
                  <a:pt x="3128911" y="1262866"/>
                </a:lnTo>
                <a:lnTo>
                  <a:pt x="3137154" y="1267967"/>
                </a:lnTo>
                <a:lnTo>
                  <a:pt x="3137916" y="12588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04665" y="5206746"/>
            <a:ext cx="418465" cy="569595"/>
          </a:xfrm>
          <a:custGeom>
            <a:avLst/>
            <a:gdLst/>
            <a:ahLst/>
            <a:cxnLst/>
            <a:rect l="l" t="t" r="r" b="b"/>
            <a:pathLst>
              <a:path w="418464" h="569595">
                <a:moveTo>
                  <a:pt x="109728" y="299465"/>
                </a:moveTo>
                <a:lnTo>
                  <a:pt x="0" y="299465"/>
                </a:lnTo>
                <a:lnTo>
                  <a:pt x="10667" y="313198"/>
                </a:lnTo>
                <a:lnTo>
                  <a:pt x="10668" y="310133"/>
                </a:lnTo>
                <a:lnTo>
                  <a:pt x="15240" y="301751"/>
                </a:lnTo>
                <a:lnTo>
                  <a:pt x="21726" y="310133"/>
                </a:lnTo>
                <a:lnTo>
                  <a:pt x="105155" y="310133"/>
                </a:lnTo>
                <a:lnTo>
                  <a:pt x="105155" y="304799"/>
                </a:lnTo>
                <a:lnTo>
                  <a:pt x="109728" y="299465"/>
                </a:lnTo>
                <a:close/>
              </a:path>
              <a:path w="418464" h="569595">
                <a:moveTo>
                  <a:pt x="21726" y="310133"/>
                </a:moveTo>
                <a:lnTo>
                  <a:pt x="15240" y="301751"/>
                </a:lnTo>
                <a:lnTo>
                  <a:pt x="10668" y="310133"/>
                </a:lnTo>
                <a:lnTo>
                  <a:pt x="21726" y="310133"/>
                </a:lnTo>
                <a:close/>
              </a:path>
              <a:path w="418464" h="569595">
                <a:moveTo>
                  <a:pt x="209177" y="552378"/>
                </a:moveTo>
                <a:lnTo>
                  <a:pt x="21726" y="310133"/>
                </a:lnTo>
                <a:lnTo>
                  <a:pt x="10668" y="310133"/>
                </a:lnTo>
                <a:lnTo>
                  <a:pt x="10667" y="313198"/>
                </a:lnTo>
                <a:lnTo>
                  <a:pt x="204978" y="563328"/>
                </a:lnTo>
                <a:lnTo>
                  <a:pt x="204978" y="557783"/>
                </a:lnTo>
                <a:lnTo>
                  <a:pt x="209177" y="552378"/>
                </a:lnTo>
                <a:close/>
              </a:path>
              <a:path w="418464" h="569595">
                <a:moveTo>
                  <a:pt x="313944" y="299465"/>
                </a:moveTo>
                <a:lnTo>
                  <a:pt x="313944" y="0"/>
                </a:lnTo>
                <a:lnTo>
                  <a:pt x="105155" y="0"/>
                </a:lnTo>
                <a:lnTo>
                  <a:pt x="105155" y="299465"/>
                </a:lnTo>
                <a:lnTo>
                  <a:pt x="109728" y="299465"/>
                </a:lnTo>
                <a:lnTo>
                  <a:pt x="109727" y="10667"/>
                </a:lnTo>
                <a:lnTo>
                  <a:pt x="115061" y="5333"/>
                </a:lnTo>
                <a:lnTo>
                  <a:pt x="115061" y="10667"/>
                </a:lnTo>
                <a:lnTo>
                  <a:pt x="303276" y="10667"/>
                </a:lnTo>
                <a:lnTo>
                  <a:pt x="303276" y="5333"/>
                </a:lnTo>
                <a:lnTo>
                  <a:pt x="308610" y="10667"/>
                </a:lnTo>
                <a:lnTo>
                  <a:pt x="308610" y="299465"/>
                </a:lnTo>
                <a:lnTo>
                  <a:pt x="313944" y="299465"/>
                </a:lnTo>
                <a:close/>
              </a:path>
              <a:path w="418464" h="569595">
                <a:moveTo>
                  <a:pt x="115062" y="310133"/>
                </a:moveTo>
                <a:lnTo>
                  <a:pt x="115061" y="10667"/>
                </a:lnTo>
                <a:lnTo>
                  <a:pt x="109727" y="10667"/>
                </a:lnTo>
                <a:lnTo>
                  <a:pt x="109728" y="299465"/>
                </a:lnTo>
                <a:lnTo>
                  <a:pt x="105155" y="304799"/>
                </a:lnTo>
                <a:lnTo>
                  <a:pt x="105155" y="310133"/>
                </a:lnTo>
                <a:lnTo>
                  <a:pt x="115062" y="310133"/>
                </a:lnTo>
                <a:close/>
              </a:path>
              <a:path w="418464" h="569595">
                <a:moveTo>
                  <a:pt x="115061" y="10667"/>
                </a:moveTo>
                <a:lnTo>
                  <a:pt x="115061" y="5333"/>
                </a:lnTo>
                <a:lnTo>
                  <a:pt x="109727" y="10667"/>
                </a:lnTo>
                <a:lnTo>
                  <a:pt x="115061" y="10667"/>
                </a:lnTo>
                <a:close/>
              </a:path>
              <a:path w="418464" h="569595">
                <a:moveTo>
                  <a:pt x="213360" y="557783"/>
                </a:moveTo>
                <a:lnTo>
                  <a:pt x="209177" y="552378"/>
                </a:lnTo>
                <a:lnTo>
                  <a:pt x="204978" y="557783"/>
                </a:lnTo>
                <a:lnTo>
                  <a:pt x="213360" y="557783"/>
                </a:lnTo>
                <a:close/>
              </a:path>
              <a:path w="418464" h="569595">
                <a:moveTo>
                  <a:pt x="213360" y="564291"/>
                </a:moveTo>
                <a:lnTo>
                  <a:pt x="213360" y="557783"/>
                </a:lnTo>
                <a:lnTo>
                  <a:pt x="204978" y="557783"/>
                </a:lnTo>
                <a:lnTo>
                  <a:pt x="204978" y="563328"/>
                </a:lnTo>
                <a:lnTo>
                  <a:pt x="209550" y="569213"/>
                </a:lnTo>
                <a:lnTo>
                  <a:pt x="213360" y="564291"/>
                </a:lnTo>
                <a:close/>
              </a:path>
              <a:path w="418464" h="569595">
                <a:moveTo>
                  <a:pt x="407670" y="313248"/>
                </a:moveTo>
                <a:lnTo>
                  <a:pt x="407670" y="310133"/>
                </a:lnTo>
                <a:lnTo>
                  <a:pt x="397348" y="310133"/>
                </a:lnTo>
                <a:lnTo>
                  <a:pt x="209177" y="552378"/>
                </a:lnTo>
                <a:lnTo>
                  <a:pt x="213360" y="557783"/>
                </a:lnTo>
                <a:lnTo>
                  <a:pt x="213360" y="564291"/>
                </a:lnTo>
                <a:lnTo>
                  <a:pt x="407670" y="313248"/>
                </a:lnTo>
                <a:close/>
              </a:path>
              <a:path w="418464" h="569595">
                <a:moveTo>
                  <a:pt x="308610" y="10667"/>
                </a:moveTo>
                <a:lnTo>
                  <a:pt x="303276" y="5333"/>
                </a:lnTo>
                <a:lnTo>
                  <a:pt x="303276" y="10667"/>
                </a:lnTo>
                <a:lnTo>
                  <a:pt x="308610" y="10667"/>
                </a:lnTo>
                <a:close/>
              </a:path>
              <a:path w="418464" h="569595">
                <a:moveTo>
                  <a:pt x="313944" y="310133"/>
                </a:moveTo>
                <a:lnTo>
                  <a:pt x="313944" y="304799"/>
                </a:lnTo>
                <a:lnTo>
                  <a:pt x="308610" y="299465"/>
                </a:lnTo>
                <a:lnTo>
                  <a:pt x="308610" y="10667"/>
                </a:lnTo>
                <a:lnTo>
                  <a:pt x="303276" y="10667"/>
                </a:lnTo>
                <a:lnTo>
                  <a:pt x="303276" y="310133"/>
                </a:lnTo>
                <a:lnTo>
                  <a:pt x="313944" y="310133"/>
                </a:lnTo>
                <a:close/>
              </a:path>
              <a:path w="418464" h="569595">
                <a:moveTo>
                  <a:pt x="418338" y="299465"/>
                </a:moveTo>
                <a:lnTo>
                  <a:pt x="308610" y="299465"/>
                </a:lnTo>
                <a:lnTo>
                  <a:pt x="313944" y="304799"/>
                </a:lnTo>
                <a:lnTo>
                  <a:pt x="313944" y="310133"/>
                </a:lnTo>
                <a:lnTo>
                  <a:pt x="397348" y="310133"/>
                </a:lnTo>
                <a:lnTo>
                  <a:pt x="403860" y="301751"/>
                </a:lnTo>
                <a:lnTo>
                  <a:pt x="407670" y="310133"/>
                </a:lnTo>
                <a:lnTo>
                  <a:pt x="407670" y="313248"/>
                </a:lnTo>
                <a:lnTo>
                  <a:pt x="418338" y="299465"/>
                </a:lnTo>
                <a:close/>
              </a:path>
              <a:path w="418464" h="569595">
                <a:moveTo>
                  <a:pt x="407670" y="310133"/>
                </a:moveTo>
                <a:lnTo>
                  <a:pt x="403860" y="301751"/>
                </a:lnTo>
                <a:lnTo>
                  <a:pt x="397348" y="310133"/>
                </a:lnTo>
                <a:lnTo>
                  <a:pt x="407670" y="3101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2311907"/>
            <a:ext cx="418465" cy="569595"/>
          </a:xfrm>
          <a:custGeom>
            <a:avLst/>
            <a:gdLst/>
            <a:ahLst/>
            <a:cxnLst/>
            <a:rect l="l" t="t" r="r" b="b"/>
            <a:pathLst>
              <a:path w="418464" h="569594">
                <a:moveTo>
                  <a:pt x="418338" y="270510"/>
                </a:moveTo>
                <a:lnTo>
                  <a:pt x="209550" y="0"/>
                </a:lnTo>
                <a:lnTo>
                  <a:pt x="0" y="270510"/>
                </a:lnTo>
                <a:lnTo>
                  <a:pt x="10668" y="270510"/>
                </a:lnTo>
                <a:lnTo>
                  <a:pt x="10668" y="259842"/>
                </a:lnTo>
                <a:lnTo>
                  <a:pt x="21726" y="259842"/>
                </a:lnTo>
                <a:lnTo>
                  <a:pt x="204978" y="23024"/>
                </a:lnTo>
                <a:lnTo>
                  <a:pt x="204978" y="12192"/>
                </a:lnTo>
                <a:lnTo>
                  <a:pt x="213360" y="12192"/>
                </a:lnTo>
                <a:lnTo>
                  <a:pt x="213360" y="22982"/>
                </a:lnTo>
                <a:lnTo>
                  <a:pt x="397348" y="259842"/>
                </a:lnTo>
                <a:lnTo>
                  <a:pt x="407670" y="259842"/>
                </a:lnTo>
                <a:lnTo>
                  <a:pt x="407670" y="270510"/>
                </a:lnTo>
                <a:lnTo>
                  <a:pt x="418338" y="270510"/>
                </a:lnTo>
                <a:close/>
              </a:path>
              <a:path w="418464" h="569594">
                <a:moveTo>
                  <a:pt x="21726" y="259842"/>
                </a:moveTo>
                <a:lnTo>
                  <a:pt x="10668" y="259842"/>
                </a:lnTo>
                <a:lnTo>
                  <a:pt x="15240" y="268224"/>
                </a:lnTo>
                <a:lnTo>
                  <a:pt x="21726" y="259842"/>
                </a:lnTo>
                <a:close/>
              </a:path>
              <a:path w="418464" h="569594">
                <a:moveTo>
                  <a:pt x="115062" y="558546"/>
                </a:moveTo>
                <a:lnTo>
                  <a:pt x="115062" y="259842"/>
                </a:lnTo>
                <a:lnTo>
                  <a:pt x="21726" y="259842"/>
                </a:lnTo>
                <a:lnTo>
                  <a:pt x="15240" y="268224"/>
                </a:lnTo>
                <a:lnTo>
                  <a:pt x="10668" y="259842"/>
                </a:lnTo>
                <a:lnTo>
                  <a:pt x="10668" y="270510"/>
                </a:lnTo>
                <a:lnTo>
                  <a:pt x="105155" y="270510"/>
                </a:lnTo>
                <a:lnTo>
                  <a:pt x="105155" y="265176"/>
                </a:lnTo>
                <a:lnTo>
                  <a:pt x="110489" y="270510"/>
                </a:lnTo>
                <a:lnTo>
                  <a:pt x="110490" y="558546"/>
                </a:lnTo>
                <a:lnTo>
                  <a:pt x="115062" y="558546"/>
                </a:lnTo>
                <a:close/>
              </a:path>
              <a:path w="418464" h="569594">
                <a:moveTo>
                  <a:pt x="110489" y="270510"/>
                </a:moveTo>
                <a:lnTo>
                  <a:pt x="105155" y="265176"/>
                </a:lnTo>
                <a:lnTo>
                  <a:pt x="105155" y="270510"/>
                </a:lnTo>
                <a:lnTo>
                  <a:pt x="110489" y="270510"/>
                </a:lnTo>
                <a:close/>
              </a:path>
              <a:path w="418464" h="569594">
                <a:moveTo>
                  <a:pt x="115062" y="569214"/>
                </a:moveTo>
                <a:lnTo>
                  <a:pt x="115062" y="563880"/>
                </a:lnTo>
                <a:lnTo>
                  <a:pt x="110490" y="558546"/>
                </a:lnTo>
                <a:lnTo>
                  <a:pt x="110489" y="270510"/>
                </a:lnTo>
                <a:lnTo>
                  <a:pt x="105155" y="270510"/>
                </a:lnTo>
                <a:lnTo>
                  <a:pt x="105156" y="569214"/>
                </a:lnTo>
                <a:lnTo>
                  <a:pt x="115062" y="569214"/>
                </a:lnTo>
                <a:close/>
              </a:path>
              <a:path w="418464" h="569594">
                <a:moveTo>
                  <a:pt x="308610" y="558546"/>
                </a:moveTo>
                <a:lnTo>
                  <a:pt x="110490" y="558546"/>
                </a:lnTo>
                <a:lnTo>
                  <a:pt x="115062" y="563880"/>
                </a:lnTo>
                <a:lnTo>
                  <a:pt x="115062" y="569214"/>
                </a:lnTo>
                <a:lnTo>
                  <a:pt x="303276" y="569214"/>
                </a:lnTo>
                <a:lnTo>
                  <a:pt x="303276" y="563880"/>
                </a:lnTo>
                <a:lnTo>
                  <a:pt x="308610" y="558546"/>
                </a:lnTo>
                <a:close/>
              </a:path>
              <a:path w="418464" h="569594">
                <a:moveTo>
                  <a:pt x="213360" y="12192"/>
                </a:moveTo>
                <a:lnTo>
                  <a:pt x="204978" y="12192"/>
                </a:lnTo>
                <a:lnTo>
                  <a:pt x="209177" y="17597"/>
                </a:lnTo>
                <a:lnTo>
                  <a:pt x="213360" y="12192"/>
                </a:lnTo>
                <a:close/>
              </a:path>
              <a:path w="418464" h="569594">
                <a:moveTo>
                  <a:pt x="209177" y="17597"/>
                </a:moveTo>
                <a:lnTo>
                  <a:pt x="204978" y="12192"/>
                </a:lnTo>
                <a:lnTo>
                  <a:pt x="204978" y="23024"/>
                </a:lnTo>
                <a:lnTo>
                  <a:pt x="209177" y="17597"/>
                </a:lnTo>
                <a:close/>
              </a:path>
              <a:path w="418464" h="569594">
                <a:moveTo>
                  <a:pt x="213360" y="22982"/>
                </a:moveTo>
                <a:lnTo>
                  <a:pt x="213360" y="12192"/>
                </a:lnTo>
                <a:lnTo>
                  <a:pt x="209177" y="17597"/>
                </a:lnTo>
                <a:lnTo>
                  <a:pt x="213360" y="22982"/>
                </a:lnTo>
                <a:close/>
              </a:path>
              <a:path w="418464" h="569594">
                <a:moveTo>
                  <a:pt x="407670" y="270510"/>
                </a:moveTo>
                <a:lnTo>
                  <a:pt x="407670" y="259842"/>
                </a:lnTo>
                <a:lnTo>
                  <a:pt x="403860" y="268224"/>
                </a:lnTo>
                <a:lnTo>
                  <a:pt x="397348" y="259842"/>
                </a:lnTo>
                <a:lnTo>
                  <a:pt x="303276" y="259842"/>
                </a:lnTo>
                <a:lnTo>
                  <a:pt x="303276" y="558546"/>
                </a:lnTo>
                <a:lnTo>
                  <a:pt x="308610" y="558546"/>
                </a:lnTo>
                <a:lnTo>
                  <a:pt x="308610" y="270510"/>
                </a:lnTo>
                <a:lnTo>
                  <a:pt x="313944" y="265176"/>
                </a:lnTo>
                <a:lnTo>
                  <a:pt x="313944" y="270510"/>
                </a:lnTo>
                <a:lnTo>
                  <a:pt x="407670" y="270510"/>
                </a:lnTo>
                <a:close/>
              </a:path>
              <a:path w="418464" h="569594">
                <a:moveTo>
                  <a:pt x="313944" y="569214"/>
                </a:moveTo>
                <a:lnTo>
                  <a:pt x="313944" y="270510"/>
                </a:lnTo>
                <a:lnTo>
                  <a:pt x="308610" y="270510"/>
                </a:lnTo>
                <a:lnTo>
                  <a:pt x="308610" y="558546"/>
                </a:lnTo>
                <a:lnTo>
                  <a:pt x="303276" y="563880"/>
                </a:lnTo>
                <a:lnTo>
                  <a:pt x="303276" y="569214"/>
                </a:lnTo>
                <a:lnTo>
                  <a:pt x="313944" y="569214"/>
                </a:lnTo>
                <a:close/>
              </a:path>
              <a:path w="418464" h="569594">
                <a:moveTo>
                  <a:pt x="313944" y="270510"/>
                </a:moveTo>
                <a:lnTo>
                  <a:pt x="313944" y="265176"/>
                </a:lnTo>
                <a:lnTo>
                  <a:pt x="308610" y="270510"/>
                </a:lnTo>
                <a:lnTo>
                  <a:pt x="313944" y="270510"/>
                </a:lnTo>
                <a:close/>
              </a:path>
              <a:path w="418464" h="569594">
                <a:moveTo>
                  <a:pt x="407670" y="259842"/>
                </a:moveTo>
                <a:lnTo>
                  <a:pt x="397348" y="259842"/>
                </a:lnTo>
                <a:lnTo>
                  <a:pt x="403860" y="268224"/>
                </a:lnTo>
                <a:lnTo>
                  <a:pt x="407670" y="2598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04338" y="3441191"/>
            <a:ext cx="527685" cy="451484"/>
          </a:xfrm>
          <a:custGeom>
            <a:avLst/>
            <a:gdLst/>
            <a:ahLst/>
            <a:cxnLst/>
            <a:rect l="l" t="t" r="r" b="b"/>
            <a:pathLst>
              <a:path w="527685" h="451485">
                <a:moveTo>
                  <a:pt x="291846" y="112775"/>
                </a:moveTo>
                <a:lnTo>
                  <a:pt x="291846" y="0"/>
                </a:lnTo>
                <a:lnTo>
                  <a:pt x="0" y="225551"/>
                </a:lnTo>
                <a:lnTo>
                  <a:pt x="11429" y="234385"/>
                </a:lnTo>
                <a:lnTo>
                  <a:pt x="11430" y="221741"/>
                </a:lnTo>
                <a:lnTo>
                  <a:pt x="16854" y="225932"/>
                </a:lnTo>
                <a:lnTo>
                  <a:pt x="281178" y="21715"/>
                </a:lnTo>
                <a:lnTo>
                  <a:pt x="281178" y="10667"/>
                </a:lnTo>
                <a:lnTo>
                  <a:pt x="289560" y="15239"/>
                </a:lnTo>
                <a:lnTo>
                  <a:pt x="289560" y="112775"/>
                </a:lnTo>
                <a:lnTo>
                  <a:pt x="291846" y="112775"/>
                </a:lnTo>
                <a:close/>
              </a:path>
              <a:path w="527685" h="451485">
                <a:moveTo>
                  <a:pt x="16854" y="225932"/>
                </a:moveTo>
                <a:lnTo>
                  <a:pt x="11430" y="221741"/>
                </a:lnTo>
                <a:lnTo>
                  <a:pt x="11430" y="230123"/>
                </a:lnTo>
                <a:lnTo>
                  <a:pt x="16854" y="225932"/>
                </a:lnTo>
                <a:close/>
              </a:path>
              <a:path w="527685" h="451485">
                <a:moveTo>
                  <a:pt x="289560" y="436625"/>
                </a:moveTo>
                <a:lnTo>
                  <a:pt x="16854" y="225932"/>
                </a:lnTo>
                <a:lnTo>
                  <a:pt x="11430" y="230123"/>
                </a:lnTo>
                <a:lnTo>
                  <a:pt x="11429" y="234385"/>
                </a:lnTo>
                <a:lnTo>
                  <a:pt x="281178" y="442859"/>
                </a:lnTo>
                <a:lnTo>
                  <a:pt x="281178" y="440435"/>
                </a:lnTo>
                <a:lnTo>
                  <a:pt x="289560" y="436625"/>
                </a:lnTo>
                <a:close/>
              </a:path>
              <a:path w="527685" h="451485">
                <a:moveTo>
                  <a:pt x="289560" y="15239"/>
                </a:moveTo>
                <a:lnTo>
                  <a:pt x="281178" y="10667"/>
                </a:lnTo>
                <a:lnTo>
                  <a:pt x="281178" y="21715"/>
                </a:lnTo>
                <a:lnTo>
                  <a:pt x="289560" y="15239"/>
                </a:lnTo>
                <a:close/>
              </a:path>
              <a:path w="527685" h="451485">
                <a:moveTo>
                  <a:pt x="289560" y="112775"/>
                </a:moveTo>
                <a:lnTo>
                  <a:pt x="289560" y="15239"/>
                </a:lnTo>
                <a:lnTo>
                  <a:pt x="281178" y="21715"/>
                </a:lnTo>
                <a:lnTo>
                  <a:pt x="281178" y="123443"/>
                </a:lnTo>
                <a:lnTo>
                  <a:pt x="286512" y="123443"/>
                </a:lnTo>
                <a:lnTo>
                  <a:pt x="286512" y="112775"/>
                </a:lnTo>
                <a:lnTo>
                  <a:pt x="289560" y="112775"/>
                </a:lnTo>
                <a:close/>
              </a:path>
              <a:path w="527685" h="451485">
                <a:moveTo>
                  <a:pt x="521970" y="327659"/>
                </a:moveTo>
                <a:lnTo>
                  <a:pt x="281178" y="327659"/>
                </a:lnTo>
                <a:lnTo>
                  <a:pt x="281178" y="430150"/>
                </a:lnTo>
                <a:lnTo>
                  <a:pt x="286512" y="434271"/>
                </a:lnTo>
                <a:lnTo>
                  <a:pt x="286512" y="338327"/>
                </a:lnTo>
                <a:lnTo>
                  <a:pt x="291846" y="332993"/>
                </a:lnTo>
                <a:lnTo>
                  <a:pt x="291846" y="338327"/>
                </a:lnTo>
                <a:lnTo>
                  <a:pt x="516635" y="338327"/>
                </a:lnTo>
                <a:lnTo>
                  <a:pt x="516635" y="332994"/>
                </a:lnTo>
                <a:lnTo>
                  <a:pt x="521970" y="327659"/>
                </a:lnTo>
                <a:close/>
              </a:path>
              <a:path w="527685" h="451485">
                <a:moveTo>
                  <a:pt x="289560" y="449337"/>
                </a:moveTo>
                <a:lnTo>
                  <a:pt x="289560" y="436625"/>
                </a:lnTo>
                <a:lnTo>
                  <a:pt x="281178" y="440435"/>
                </a:lnTo>
                <a:lnTo>
                  <a:pt x="281178" y="442859"/>
                </a:lnTo>
                <a:lnTo>
                  <a:pt x="289560" y="449337"/>
                </a:lnTo>
                <a:close/>
              </a:path>
              <a:path w="527685" h="451485">
                <a:moveTo>
                  <a:pt x="527304" y="338327"/>
                </a:moveTo>
                <a:lnTo>
                  <a:pt x="527304" y="112775"/>
                </a:lnTo>
                <a:lnTo>
                  <a:pt x="286512" y="112775"/>
                </a:lnTo>
                <a:lnTo>
                  <a:pt x="291846" y="118109"/>
                </a:lnTo>
                <a:lnTo>
                  <a:pt x="291846" y="123443"/>
                </a:lnTo>
                <a:lnTo>
                  <a:pt x="516635" y="123443"/>
                </a:lnTo>
                <a:lnTo>
                  <a:pt x="516635" y="118109"/>
                </a:lnTo>
                <a:lnTo>
                  <a:pt x="521970" y="123443"/>
                </a:lnTo>
                <a:lnTo>
                  <a:pt x="521970" y="338327"/>
                </a:lnTo>
                <a:lnTo>
                  <a:pt x="527304" y="338327"/>
                </a:lnTo>
                <a:close/>
              </a:path>
              <a:path w="527685" h="451485">
                <a:moveTo>
                  <a:pt x="291846" y="123443"/>
                </a:moveTo>
                <a:lnTo>
                  <a:pt x="291846" y="118109"/>
                </a:lnTo>
                <a:lnTo>
                  <a:pt x="286512" y="112775"/>
                </a:lnTo>
                <a:lnTo>
                  <a:pt x="286512" y="123443"/>
                </a:lnTo>
                <a:lnTo>
                  <a:pt x="291846" y="123443"/>
                </a:lnTo>
                <a:close/>
              </a:path>
              <a:path w="527685" h="451485">
                <a:moveTo>
                  <a:pt x="291846" y="338327"/>
                </a:moveTo>
                <a:lnTo>
                  <a:pt x="291846" y="332993"/>
                </a:lnTo>
                <a:lnTo>
                  <a:pt x="286512" y="338327"/>
                </a:lnTo>
                <a:lnTo>
                  <a:pt x="291846" y="338327"/>
                </a:lnTo>
                <a:close/>
              </a:path>
              <a:path w="527685" h="451485">
                <a:moveTo>
                  <a:pt x="291846" y="451103"/>
                </a:moveTo>
                <a:lnTo>
                  <a:pt x="291846" y="338327"/>
                </a:lnTo>
                <a:lnTo>
                  <a:pt x="286512" y="338327"/>
                </a:lnTo>
                <a:lnTo>
                  <a:pt x="286512" y="434271"/>
                </a:lnTo>
                <a:lnTo>
                  <a:pt x="289560" y="436625"/>
                </a:lnTo>
                <a:lnTo>
                  <a:pt x="289560" y="449337"/>
                </a:lnTo>
                <a:lnTo>
                  <a:pt x="291846" y="451103"/>
                </a:lnTo>
                <a:close/>
              </a:path>
              <a:path w="527685" h="451485">
                <a:moveTo>
                  <a:pt x="521970" y="123443"/>
                </a:moveTo>
                <a:lnTo>
                  <a:pt x="516635" y="118109"/>
                </a:lnTo>
                <a:lnTo>
                  <a:pt x="516635" y="123443"/>
                </a:lnTo>
                <a:lnTo>
                  <a:pt x="521970" y="123443"/>
                </a:lnTo>
                <a:close/>
              </a:path>
              <a:path w="527685" h="451485">
                <a:moveTo>
                  <a:pt x="521970" y="327659"/>
                </a:moveTo>
                <a:lnTo>
                  <a:pt x="521970" y="123443"/>
                </a:lnTo>
                <a:lnTo>
                  <a:pt x="516635" y="123443"/>
                </a:lnTo>
                <a:lnTo>
                  <a:pt x="516635" y="327659"/>
                </a:lnTo>
                <a:lnTo>
                  <a:pt x="521970" y="327659"/>
                </a:lnTo>
                <a:close/>
              </a:path>
              <a:path w="527685" h="451485">
                <a:moveTo>
                  <a:pt x="521970" y="338327"/>
                </a:moveTo>
                <a:lnTo>
                  <a:pt x="521970" y="327659"/>
                </a:lnTo>
                <a:lnTo>
                  <a:pt x="516635" y="332994"/>
                </a:lnTo>
                <a:lnTo>
                  <a:pt x="516635" y="338327"/>
                </a:lnTo>
                <a:lnTo>
                  <a:pt x="521970" y="338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64223" y="3881628"/>
            <a:ext cx="525780" cy="451484"/>
          </a:xfrm>
          <a:custGeom>
            <a:avLst/>
            <a:gdLst/>
            <a:ahLst/>
            <a:cxnLst/>
            <a:rect l="l" t="t" r="r" b="b"/>
            <a:pathLst>
              <a:path w="525779" h="451485">
                <a:moveTo>
                  <a:pt x="240029" y="112775"/>
                </a:moveTo>
                <a:lnTo>
                  <a:pt x="0" y="112775"/>
                </a:lnTo>
                <a:lnTo>
                  <a:pt x="0" y="338327"/>
                </a:lnTo>
                <a:lnTo>
                  <a:pt x="5334" y="338327"/>
                </a:lnTo>
                <a:lnTo>
                  <a:pt x="5334" y="123443"/>
                </a:lnTo>
                <a:lnTo>
                  <a:pt x="10668" y="118109"/>
                </a:lnTo>
                <a:lnTo>
                  <a:pt x="10667" y="123443"/>
                </a:lnTo>
                <a:lnTo>
                  <a:pt x="234695" y="123443"/>
                </a:lnTo>
                <a:lnTo>
                  <a:pt x="234695" y="118109"/>
                </a:lnTo>
                <a:lnTo>
                  <a:pt x="240029" y="112775"/>
                </a:lnTo>
                <a:close/>
              </a:path>
              <a:path w="525779" h="451485">
                <a:moveTo>
                  <a:pt x="10668" y="123443"/>
                </a:moveTo>
                <a:lnTo>
                  <a:pt x="10668" y="118109"/>
                </a:lnTo>
                <a:lnTo>
                  <a:pt x="5334" y="123443"/>
                </a:lnTo>
                <a:lnTo>
                  <a:pt x="10668" y="123443"/>
                </a:lnTo>
                <a:close/>
              </a:path>
              <a:path w="525779" h="451485">
                <a:moveTo>
                  <a:pt x="10668" y="327659"/>
                </a:moveTo>
                <a:lnTo>
                  <a:pt x="10668" y="123443"/>
                </a:lnTo>
                <a:lnTo>
                  <a:pt x="5334" y="123443"/>
                </a:lnTo>
                <a:lnTo>
                  <a:pt x="5334" y="327659"/>
                </a:lnTo>
                <a:lnTo>
                  <a:pt x="10668" y="327659"/>
                </a:lnTo>
                <a:close/>
              </a:path>
              <a:path w="525779" h="451485">
                <a:moveTo>
                  <a:pt x="245363" y="429370"/>
                </a:moveTo>
                <a:lnTo>
                  <a:pt x="245363" y="327659"/>
                </a:lnTo>
                <a:lnTo>
                  <a:pt x="5334" y="327659"/>
                </a:lnTo>
                <a:lnTo>
                  <a:pt x="10668" y="332993"/>
                </a:lnTo>
                <a:lnTo>
                  <a:pt x="10668" y="338327"/>
                </a:lnTo>
                <a:lnTo>
                  <a:pt x="234695" y="338327"/>
                </a:lnTo>
                <a:lnTo>
                  <a:pt x="234695" y="332993"/>
                </a:lnTo>
                <a:lnTo>
                  <a:pt x="240029" y="338327"/>
                </a:lnTo>
                <a:lnTo>
                  <a:pt x="240029" y="433502"/>
                </a:lnTo>
                <a:lnTo>
                  <a:pt x="245363" y="429370"/>
                </a:lnTo>
                <a:close/>
              </a:path>
              <a:path w="525779" h="451485">
                <a:moveTo>
                  <a:pt x="10668" y="338327"/>
                </a:moveTo>
                <a:lnTo>
                  <a:pt x="10668" y="332993"/>
                </a:lnTo>
                <a:lnTo>
                  <a:pt x="5334" y="327659"/>
                </a:lnTo>
                <a:lnTo>
                  <a:pt x="5334" y="338327"/>
                </a:lnTo>
                <a:lnTo>
                  <a:pt x="10668" y="338327"/>
                </a:lnTo>
                <a:close/>
              </a:path>
              <a:path w="525779" h="451485">
                <a:moveTo>
                  <a:pt x="525780" y="225551"/>
                </a:moveTo>
                <a:lnTo>
                  <a:pt x="234695" y="0"/>
                </a:lnTo>
                <a:lnTo>
                  <a:pt x="234695" y="112775"/>
                </a:lnTo>
                <a:lnTo>
                  <a:pt x="236982" y="112775"/>
                </a:lnTo>
                <a:lnTo>
                  <a:pt x="236982" y="14477"/>
                </a:lnTo>
                <a:lnTo>
                  <a:pt x="245363" y="10667"/>
                </a:lnTo>
                <a:lnTo>
                  <a:pt x="245363" y="20971"/>
                </a:lnTo>
                <a:lnTo>
                  <a:pt x="508940" y="225170"/>
                </a:lnTo>
                <a:lnTo>
                  <a:pt x="514350" y="220979"/>
                </a:lnTo>
                <a:lnTo>
                  <a:pt x="514350" y="234408"/>
                </a:lnTo>
                <a:lnTo>
                  <a:pt x="525780" y="225551"/>
                </a:lnTo>
                <a:close/>
              </a:path>
              <a:path w="525779" h="451485">
                <a:moveTo>
                  <a:pt x="240029" y="123443"/>
                </a:moveTo>
                <a:lnTo>
                  <a:pt x="240029" y="112775"/>
                </a:lnTo>
                <a:lnTo>
                  <a:pt x="234695" y="118109"/>
                </a:lnTo>
                <a:lnTo>
                  <a:pt x="234695" y="123443"/>
                </a:lnTo>
                <a:lnTo>
                  <a:pt x="240029" y="123443"/>
                </a:lnTo>
                <a:close/>
              </a:path>
              <a:path w="525779" h="451485">
                <a:moveTo>
                  <a:pt x="240029" y="338327"/>
                </a:moveTo>
                <a:lnTo>
                  <a:pt x="234695" y="332993"/>
                </a:lnTo>
                <a:lnTo>
                  <a:pt x="234695" y="338327"/>
                </a:lnTo>
                <a:lnTo>
                  <a:pt x="240029" y="338327"/>
                </a:lnTo>
                <a:close/>
              </a:path>
              <a:path w="525779" h="451485">
                <a:moveTo>
                  <a:pt x="240029" y="433502"/>
                </a:moveTo>
                <a:lnTo>
                  <a:pt x="240029" y="338327"/>
                </a:lnTo>
                <a:lnTo>
                  <a:pt x="234695" y="338327"/>
                </a:lnTo>
                <a:lnTo>
                  <a:pt x="234695" y="451103"/>
                </a:lnTo>
                <a:lnTo>
                  <a:pt x="236982" y="449332"/>
                </a:lnTo>
                <a:lnTo>
                  <a:pt x="236982" y="435863"/>
                </a:lnTo>
                <a:lnTo>
                  <a:pt x="240029" y="433502"/>
                </a:lnTo>
                <a:close/>
              </a:path>
              <a:path w="525779" h="451485">
                <a:moveTo>
                  <a:pt x="245363" y="20971"/>
                </a:moveTo>
                <a:lnTo>
                  <a:pt x="245363" y="10667"/>
                </a:lnTo>
                <a:lnTo>
                  <a:pt x="236982" y="14477"/>
                </a:lnTo>
                <a:lnTo>
                  <a:pt x="245363" y="20971"/>
                </a:lnTo>
                <a:close/>
              </a:path>
              <a:path w="525779" h="451485">
                <a:moveTo>
                  <a:pt x="245363" y="123443"/>
                </a:moveTo>
                <a:lnTo>
                  <a:pt x="245363" y="20971"/>
                </a:lnTo>
                <a:lnTo>
                  <a:pt x="236982" y="14477"/>
                </a:lnTo>
                <a:lnTo>
                  <a:pt x="236982" y="112775"/>
                </a:lnTo>
                <a:lnTo>
                  <a:pt x="240029" y="112775"/>
                </a:lnTo>
                <a:lnTo>
                  <a:pt x="240029" y="123443"/>
                </a:lnTo>
                <a:lnTo>
                  <a:pt x="245363" y="123443"/>
                </a:lnTo>
                <a:close/>
              </a:path>
              <a:path w="525779" h="451485">
                <a:moveTo>
                  <a:pt x="514350" y="234408"/>
                </a:moveTo>
                <a:lnTo>
                  <a:pt x="514350" y="229361"/>
                </a:lnTo>
                <a:lnTo>
                  <a:pt x="508940" y="225170"/>
                </a:lnTo>
                <a:lnTo>
                  <a:pt x="236982" y="435863"/>
                </a:lnTo>
                <a:lnTo>
                  <a:pt x="245363" y="440435"/>
                </a:lnTo>
                <a:lnTo>
                  <a:pt x="245363" y="442837"/>
                </a:lnTo>
                <a:lnTo>
                  <a:pt x="514350" y="234408"/>
                </a:lnTo>
                <a:close/>
              </a:path>
              <a:path w="525779" h="451485">
                <a:moveTo>
                  <a:pt x="245363" y="442837"/>
                </a:moveTo>
                <a:lnTo>
                  <a:pt x="245363" y="440435"/>
                </a:lnTo>
                <a:lnTo>
                  <a:pt x="236982" y="435863"/>
                </a:lnTo>
                <a:lnTo>
                  <a:pt x="236982" y="449332"/>
                </a:lnTo>
                <a:lnTo>
                  <a:pt x="245363" y="442837"/>
                </a:lnTo>
                <a:close/>
              </a:path>
              <a:path w="525779" h="451485">
                <a:moveTo>
                  <a:pt x="514350" y="229361"/>
                </a:moveTo>
                <a:lnTo>
                  <a:pt x="514350" y="220979"/>
                </a:lnTo>
                <a:lnTo>
                  <a:pt x="508940" y="225170"/>
                </a:lnTo>
                <a:lnTo>
                  <a:pt x="514350" y="229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23308" y="2366264"/>
            <a:ext cx="85598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dirty="0">
                <a:latin typeface="Arial"/>
                <a:cs typeface="Arial"/>
              </a:rPr>
              <a:t>Custo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9197" y="3864357"/>
            <a:ext cx="9645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-175" dirty="0">
                <a:latin typeface="Arial"/>
                <a:cs typeface="Arial"/>
              </a:rPr>
              <a:t>T</a:t>
            </a:r>
            <a:r>
              <a:rPr sz="2300" b="1" dirty="0">
                <a:latin typeface="Arial"/>
                <a:cs typeface="Arial"/>
              </a:rPr>
              <a:t>emp</a:t>
            </a:r>
            <a:r>
              <a:rPr sz="2300" b="1" spc="5" dirty="0">
                <a:latin typeface="Arial"/>
                <a:cs typeface="Arial"/>
              </a:rPr>
              <a:t>o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97168" y="4444232"/>
            <a:ext cx="3565525" cy="12579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75460">
              <a:lnSpc>
                <a:spcPct val="100000"/>
              </a:lnSpc>
              <a:spcBef>
                <a:spcPts val="110"/>
              </a:spcBef>
            </a:pPr>
            <a:r>
              <a:rPr sz="2300" b="1" spc="-5" dirty="0">
                <a:latin typeface="Arial"/>
                <a:cs typeface="Arial"/>
              </a:rPr>
              <a:t>Flexibilidade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300" b="1" dirty="0">
                <a:latin typeface="Arial"/>
                <a:cs typeface="Arial"/>
              </a:rPr>
              <a:t>Qualidade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84094" y="1379480"/>
            <a:ext cx="15367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dirty="0">
                <a:solidFill>
                  <a:srgbClr val="898989"/>
                </a:solidFill>
                <a:latin typeface="Trebuchet MS"/>
                <a:cs typeface="Trebuchet MS"/>
              </a:rPr>
              <a:t>38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838448" y="636715"/>
            <a:ext cx="602424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solidFill>
                  <a:srgbClr val="FF0000"/>
                </a:solidFill>
              </a:rPr>
              <a:t>O </a:t>
            </a:r>
            <a:r>
              <a:rPr dirty="0">
                <a:solidFill>
                  <a:srgbClr val="FF0000"/>
                </a:solidFill>
              </a:rPr>
              <a:t>Redesenho do Processo (Modelo </a:t>
            </a:r>
            <a:r>
              <a:rPr spc="-85" dirty="0">
                <a:solidFill>
                  <a:srgbClr val="FF0000"/>
                </a:solidFill>
              </a:rPr>
              <a:t>To</a:t>
            </a:r>
            <a:r>
              <a:rPr spc="3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Be).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6432" y="2269998"/>
            <a:ext cx="809244" cy="2263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2475738"/>
            <a:ext cx="3662934" cy="4001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69738" y="1516381"/>
            <a:ext cx="4029456" cy="25778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69738" y="4967096"/>
            <a:ext cx="4368014" cy="2652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71235" y="4186046"/>
            <a:ext cx="445134" cy="615315"/>
          </a:xfrm>
          <a:custGeom>
            <a:avLst/>
            <a:gdLst/>
            <a:ahLst/>
            <a:cxnLst/>
            <a:rect l="l" t="t" r="r" b="b"/>
            <a:pathLst>
              <a:path w="445134" h="615314">
                <a:moveTo>
                  <a:pt x="297179" y="466089"/>
                </a:moveTo>
                <a:lnTo>
                  <a:pt x="297179" y="243078"/>
                </a:lnTo>
                <a:lnTo>
                  <a:pt x="148589" y="243840"/>
                </a:lnTo>
                <a:lnTo>
                  <a:pt x="148356" y="169417"/>
                </a:lnTo>
                <a:lnTo>
                  <a:pt x="0" y="169926"/>
                </a:lnTo>
                <a:lnTo>
                  <a:pt x="223265" y="614934"/>
                </a:lnTo>
                <a:lnTo>
                  <a:pt x="297179" y="466089"/>
                </a:lnTo>
                <a:close/>
              </a:path>
              <a:path w="445134" h="615314">
                <a:moveTo>
                  <a:pt x="297179" y="243078"/>
                </a:moveTo>
                <a:lnTo>
                  <a:pt x="296417" y="0"/>
                </a:lnTo>
                <a:lnTo>
                  <a:pt x="147827" y="762"/>
                </a:lnTo>
                <a:lnTo>
                  <a:pt x="148356" y="169417"/>
                </a:lnTo>
                <a:lnTo>
                  <a:pt x="296947" y="168909"/>
                </a:lnTo>
                <a:lnTo>
                  <a:pt x="296947" y="243079"/>
                </a:lnTo>
                <a:lnTo>
                  <a:pt x="297179" y="243078"/>
                </a:lnTo>
                <a:close/>
              </a:path>
              <a:path w="445134" h="615314">
                <a:moveTo>
                  <a:pt x="296947" y="243079"/>
                </a:moveTo>
                <a:lnTo>
                  <a:pt x="296947" y="168909"/>
                </a:lnTo>
                <a:lnTo>
                  <a:pt x="148356" y="169417"/>
                </a:lnTo>
                <a:lnTo>
                  <a:pt x="148589" y="243840"/>
                </a:lnTo>
                <a:lnTo>
                  <a:pt x="296947" y="243079"/>
                </a:lnTo>
                <a:close/>
              </a:path>
              <a:path w="445134" h="615314">
                <a:moveTo>
                  <a:pt x="445007" y="168402"/>
                </a:moveTo>
                <a:lnTo>
                  <a:pt x="296947" y="168909"/>
                </a:lnTo>
                <a:lnTo>
                  <a:pt x="297179" y="466089"/>
                </a:lnTo>
                <a:lnTo>
                  <a:pt x="445007" y="168402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22597" y="3264408"/>
            <a:ext cx="1367155" cy="445770"/>
          </a:xfrm>
          <a:custGeom>
            <a:avLst/>
            <a:gdLst/>
            <a:ahLst/>
            <a:cxnLst/>
            <a:rect l="l" t="t" r="r" b="b"/>
            <a:pathLst>
              <a:path w="1367154" h="445770">
                <a:moveTo>
                  <a:pt x="995934" y="297179"/>
                </a:moveTo>
                <a:lnTo>
                  <a:pt x="995934" y="148589"/>
                </a:lnTo>
                <a:lnTo>
                  <a:pt x="0" y="147827"/>
                </a:lnTo>
                <a:lnTo>
                  <a:pt x="0" y="295655"/>
                </a:lnTo>
                <a:lnTo>
                  <a:pt x="995934" y="297179"/>
                </a:lnTo>
                <a:close/>
              </a:path>
              <a:path w="1367154" h="445770">
                <a:moveTo>
                  <a:pt x="995934" y="408495"/>
                </a:moveTo>
                <a:lnTo>
                  <a:pt x="995934" y="297179"/>
                </a:lnTo>
                <a:lnTo>
                  <a:pt x="921512" y="297066"/>
                </a:lnTo>
                <a:lnTo>
                  <a:pt x="921258" y="445769"/>
                </a:lnTo>
                <a:lnTo>
                  <a:pt x="995934" y="408495"/>
                </a:lnTo>
                <a:close/>
              </a:path>
              <a:path w="1367154" h="445770">
                <a:moveTo>
                  <a:pt x="921766" y="297066"/>
                </a:moveTo>
                <a:lnTo>
                  <a:pt x="921766" y="148533"/>
                </a:lnTo>
                <a:lnTo>
                  <a:pt x="921512" y="297066"/>
                </a:lnTo>
                <a:lnTo>
                  <a:pt x="921766" y="297066"/>
                </a:lnTo>
                <a:close/>
              </a:path>
              <a:path w="1367154" h="445770">
                <a:moveTo>
                  <a:pt x="1367028" y="223265"/>
                </a:moveTo>
                <a:lnTo>
                  <a:pt x="922019" y="0"/>
                </a:lnTo>
                <a:lnTo>
                  <a:pt x="921766" y="148533"/>
                </a:lnTo>
                <a:lnTo>
                  <a:pt x="995934" y="148589"/>
                </a:lnTo>
                <a:lnTo>
                  <a:pt x="995934" y="408495"/>
                </a:lnTo>
                <a:lnTo>
                  <a:pt x="1367028" y="223265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84082" y="1379480"/>
            <a:ext cx="15367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dirty="0">
                <a:solidFill>
                  <a:srgbClr val="898989"/>
                </a:solidFill>
                <a:latin typeface="Trebuchet MS"/>
                <a:cs typeface="Trebuchet MS"/>
              </a:rPr>
              <a:t>39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86000" y="483235"/>
            <a:ext cx="5001260" cy="6946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2630"/>
              </a:lnSpc>
              <a:spcBef>
                <a:spcPts val="110"/>
              </a:spcBef>
            </a:pPr>
            <a:r>
              <a:rPr dirty="0">
                <a:solidFill>
                  <a:srgbClr val="FF0000"/>
                </a:solidFill>
              </a:rPr>
              <a:t>Implementação do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Processo:</a:t>
            </a:r>
          </a:p>
          <a:p>
            <a:pPr algn="ctr">
              <a:lnSpc>
                <a:spcPts val="2630"/>
              </a:lnSpc>
            </a:pPr>
            <a:r>
              <a:rPr spc="5" dirty="0">
                <a:solidFill>
                  <a:srgbClr val="FF0000"/>
                </a:solidFill>
              </a:rPr>
              <a:t>A </a:t>
            </a:r>
            <a:r>
              <a:rPr spc="-40" dirty="0">
                <a:solidFill>
                  <a:srgbClr val="FF0000"/>
                </a:solidFill>
              </a:rPr>
              <a:t>Vez </a:t>
            </a:r>
            <a:r>
              <a:rPr spc="5" dirty="0">
                <a:solidFill>
                  <a:srgbClr val="FF0000"/>
                </a:solidFill>
              </a:rPr>
              <a:t>da </a:t>
            </a:r>
            <a:r>
              <a:rPr spc="-15" dirty="0">
                <a:solidFill>
                  <a:srgbClr val="FF0000"/>
                </a:solidFill>
              </a:rPr>
              <a:t>Tecnologia </a:t>
            </a:r>
            <a:r>
              <a:rPr spc="5" dirty="0">
                <a:solidFill>
                  <a:srgbClr val="FF0000"/>
                </a:solidFill>
              </a:rPr>
              <a:t>da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spc="5" dirty="0">
                <a:solidFill>
                  <a:srgbClr val="FF0000"/>
                </a:solidFill>
              </a:rPr>
              <a:t>Informação.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219" y="2166622"/>
            <a:ext cx="1519555" cy="583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315"/>
              </a:spcBef>
              <a:buSzPct val="93939"/>
              <a:buFont typeface="Wingdings"/>
              <a:buChar char=""/>
              <a:tabLst>
                <a:tab pos="201930" algn="l"/>
              </a:tabLst>
            </a:pPr>
            <a:r>
              <a:rPr sz="1650" dirty="0">
                <a:solidFill>
                  <a:srgbClr val="002060"/>
                </a:solidFill>
                <a:latin typeface="Arial"/>
                <a:cs typeface="Arial"/>
              </a:rPr>
              <a:t>BPMN-based:</a:t>
            </a:r>
            <a:endParaRPr sz="1650" dirty="0">
              <a:latin typeface="Arial"/>
              <a:cs typeface="Arial"/>
            </a:endParaRPr>
          </a:p>
          <a:p>
            <a:pPr marL="578485" lvl="1" indent="-188595">
              <a:lnSpc>
                <a:spcPct val="100000"/>
              </a:lnSpc>
              <a:spcBef>
                <a:spcPts val="215"/>
              </a:spcBef>
              <a:buSzPct val="93939"/>
              <a:buFont typeface="Wingdings"/>
              <a:buChar char=""/>
              <a:tabLst>
                <a:tab pos="579120" algn="l"/>
              </a:tabLst>
            </a:pPr>
            <a:r>
              <a:rPr sz="1650" spc="-5" dirty="0">
                <a:solidFill>
                  <a:srgbClr val="FF0000"/>
                </a:solidFill>
                <a:latin typeface="Arial"/>
                <a:cs typeface="Arial"/>
              </a:rPr>
              <a:t>BizAgi.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8410" y="3030722"/>
            <a:ext cx="87820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93939"/>
              <a:buFont typeface="Wingdings"/>
              <a:buChar char=""/>
              <a:tabLst>
                <a:tab pos="201930" algn="l"/>
              </a:tabLst>
            </a:pP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Activiti.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8410" y="3587748"/>
            <a:ext cx="191516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93939"/>
              <a:buFont typeface="Wingdings"/>
              <a:buChar char=""/>
              <a:tabLst>
                <a:tab pos="201930" algn="l"/>
              </a:tabLst>
            </a:pP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Progress</a:t>
            </a:r>
            <a:r>
              <a:rPr sz="1650" spc="-3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Savvion.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219" y="4169919"/>
            <a:ext cx="2291080" cy="583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315"/>
              </a:spcBef>
              <a:buSzPct val="93939"/>
              <a:buFont typeface="Wingdings"/>
              <a:buChar char=""/>
              <a:tabLst>
                <a:tab pos="201930" algn="l"/>
              </a:tabLst>
            </a:pPr>
            <a:r>
              <a:rPr sz="1650" dirty="0">
                <a:solidFill>
                  <a:srgbClr val="002060"/>
                </a:solidFill>
                <a:latin typeface="Arial"/>
                <a:cs typeface="Arial"/>
              </a:rPr>
              <a:t>BPEL-based:</a:t>
            </a:r>
            <a:endParaRPr sz="1650">
              <a:latin typeface="Arial"/>
              <a:cs typeface="Arial"/>
            </a:endParaRPr>
          </a:p>
          <a:p>
            <a:pPr marL="578485" lvl="1" indent="-18859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93939"/>
              <a:buFont typeface="Wingdings"/>
              <a:buChar char=""/>
              <a:tabLst>
                <a:tab pos="579120" algn="l"/>
              </a:tabLst>
            </a:pP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Oracle </a:t>
            </a:r>
            <a:r>
              <a:rPr sz="1650" dirty="0">
                <a:solidFill>
                  <a:srgbClr val="002060"/>
                </a:solidFill>
                <a:latin typeface="Arial"/>
                <a:cs typeface="Arial"/>
              </a:rPr>
              <a:t>SOA</a:t>
            </a:r>
            <a:r>
              <a:rPr sz="1650" spc="-1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002060"/>
                </a:solidFill>
                <a:latin typeface="Arial"/>
                <a:cs typeface="Arial"/>
              </a:rPr>
              <a:t>Suite.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8410" y="5034020"/>
            <a:ext cx="179705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93939"/>
              <a:buFont typeface="Wingdings"/>
              <a:buChar char=""/>
              <a:tabLst>
                <a:tab pos="201930" algn="l"/>
              </a:tabLst>
            </a:pP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ActiveVOS</a:t>
            </a:r>
            <a:r>
              <a:rPr sz="1650" spc="-7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BPM.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8410" y="5591046"/>
            <a:ext cx="109791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93939"/>
              <a:buFont typeface="Wingdings"/>
              <a:buChar char=""/>
              <a:tabLst>
                <a:tab pos="201930" algn="l"/>
              </a:tabLst>
            </a:pP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IBM</a:t>
            </a:r>
            <a:r>
              <a:rPr sz="1650" spc="-8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BPM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1770" y="2166622"/>
            <a:ext cx="1409065" cy="583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315"/>
              </a:spcBef>
              <a:buSzPct val="93939"/>
              <a:buFont typeface="Wingdings"/>
              <a:buChar char=""/>
              <a:tabLst>
                <a:tab pos="201930" algn="l"/>
              </a:tabLst>
            </a:pPr>
            <a:r>
              <a:rPr sz="1650" dirty="0">
                <a:solidFill>
                  <a:srgbClr val="002060"/>
                </a:solidFill>
                <a:latin typeface="Arial"/>
                <a:cs typeface="Arial"/>
              </a:rPr>
              <a:t>Microsoft:</a:t>
            </a:r>
            <a:endParaRPr sz="1650">
              <a:latin typeface="Arial"/>
              <a:cs typeface="Arial"/>
            </a:endParaRPr>
          </a:p>
          <a:p>
            <a:pPr marL="672465" lvl="1" indent="-2825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Font typeface="Wingdings"/>
              <a:buChar char=""/>
              <a:tabLst>
                <a:tab pos="673100" algn="l"/>
              </a:tabLst>
            </a:pP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Biz</a:t>
            </a:r>
            <a:r>
              <a:rPr sz="1650" spc="-18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alk.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48959" y="3030722"/>
            <a:ext cx="323913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275" indent="-282575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"/>
              <a:tabLst>
                <a:tab pos="295910" algn="l"/>
              </a:tabLst>
            </a:pP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Windows Workflow</a:t>
            </a:r>
            <a:r>
              <a:rPr sz="1650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Foundation.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84073" y="1379477"/>
            <a:ext cx="15367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dirty="0">
                <a:solidFill>
                  <a:srgbClr val="898989"/>
                </a:solidFill>
                <a:latin typeface="Trebuchet MS"/>
                <a:cs typeface="Trebuchet MS"/>
              </a:rPr>
              <a:t>40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47800" y="890019"/>
            <a:ext cx="730504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FF0000"/>
                </a:solidFill>
              </a:rPr>
              <a:t>Algumas Ferramentas de Modelagem de</a:t>
            </a:r>
            <a:r>
              <a:rPr spc="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Processos.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610600" cy="707886"/>
          </a:xfrm>
        </p:spPr>
        <p:txBody>
          <a:bodyPr/>
          <a:lstStyle/>
          <a:p>
            <a:r>
              <a:rPr lang="pt-BR" dirty="0"/>
              <a:t>Exercício- Fazer o modelo AS-IS da seguinte descrição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533400" y="1447800"/>
            <a:ext cx="9174480" cy="6078587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pt-BR" sz="2000" dirty="0"/>
              <a:t>Em uma empresa quando é necessária a aquisição de alguma coisa, o departamento de compras emite um pedido e o envia para o fornecedor daquele tipo de item.</a:t>
            </a:r>
          </a:p>
          <a:p>
            <a:pPr algn="just">
              <a:spcBef>
                <a:spcPts val="600"/>
              </a:spcBef>
            </a:pPr>
            <a:r>
              <a:rPr lang="pt-BR" sz="2000" dirty="0"/>
              <a:t>O departamento de compras também envia uma cópia do pedido para o departamento de contas a pagar.</a:t>
            </a:r>
          </a:p>
          <a:p>
            <a:pPr algn="just">
              <a:spcBef>
                <a:spcPts val="600"/>
              </a:spcBef>
            </a:pPr>
            <a:r>
              <a:rPr lang="pt-BR" sz="2000" dirty="0"/>
              <a:t>O fornecedor recebe o pedido, o processa e entrega  as mercadorias para o departamento de recebimento. </a:t>
            </a:r>
          </a:p>
          <a:p>
            <a:pPr algn="just">
              <a:spcBef>
                <a:spcPts val="600"/>
              </a:spcBef>
            </a:pPr>
            <a:r>
              <a:rPr lang="pt-BR" sz="2000" dirty="0"/>
              <a:t>O  departamento de recebimento então verifica a mercadoria entregue e encaminha os documentos de recepção ao departamento de contas a pagar.</a:t>
            </a:r>
          </a:p>
          <a:p>
            <a:pPr algn="just">
              <a:spcBef>
                <a:spcPts val="600"/>
              </a:spcBef>
            </a:pPr>
            <a:r>
              <a:rPr lang="pt-BR" sz="2000" dirty="0"/>
              <a:t>O Departamento de contas a pagar verifica a consistência entre a cópia do pedido feito e a documentação de recepção da mercadoria para verificar se eles são consistentes</a:t>
            </a:r>
          </a:p>
          <a:p>
            <a:pPr algn="just">
              <a:spcBef>
                <a:spcPts val="600"/>
              </a:spcBef>
            </a:pPr>
            <a:r>
              <a:rPr lang="pt-BR" sz="2000" dirty="0"/>
              <a:t>Quando o Fornecedor entrega as mercadorias, ele também emite um aviso de cobrança e envia ao departamento de contas a pagar.</a:t>
            </a:r>
          </a:p>
          <a:p>
            <a:pPr algn="just">
              <a:spcBef>
                <a:spcPts val="600"/>
              </a:spcBef>
            </a:pPr>
            <a:r>
              <a:rPr lang="pt-BR" sz="2000" dirty="0"/>
              <a:t>O departamento de contas a pagar deve verificar a consistência entre o pedido, o aviso de cobrança e a documentação da mercadoria e então proceder ou não com o pagamento ao fornecedor.</a:t>
            </a:r>
          </a:p>
          <a:p>
            <a:pPr algn="just">
              <a:spcBef>
                <a:spcPts val="600"/>
              </a:spcBef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84089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8844" y="304800"/>
            <a:ext cx="6660388" cy="723275"/>
          </a:xfrm>
        </p:spPr>
        <p:txBody>
          <a:bodyPr/>
          <a:lstStyle/>
          <a:p>
            <a:r>
              <a:rPr lang="pt-BR" altLang="en-US" sz="2400" dirty="0">
                <a:solidFill>
                  <a:srgbClr val="000000"/>
                </a:solidFill>
                <a:latin typeface="Arial" charset="0"/>
              </a:rPr>
              <a:t>Processo AS IS</a:t>
            </a:r>
            <a:br>
              <a:rPr lang="pt-BR" altLang="en-US" sz="2400" dirty="0">
                <a:solidFill>
                  <a:srgbClr val="000000"/>
                </a:solidFill>
                <a:latin typeface="Arial" charset="0"/>
              </a:rPr>
            </a:br>
            <a:endParaRPr lang="pt-BR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20522" y="2599797"/>
            <a:ext cx="1484313" cy="476779"/>
          </a:xfrm>
          <a:prstGeom prst="rect">
            <a:avLst/>
          </a:prstGeom>
          <a:solidFill>
            <a:schemeClr val="bg2">
              <a:lumMod val="75000"/>
            </a:schemeClr>
          </a:solidFill>
          <a:ln w="66675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en-US" sz="2500" dirty="0">
                <a:latin typeface="Arial" charset="0"/>
              </a:rPr>
              <a:t>Compras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520442" y="3522769"/>
            <a:ext cx="2682240" cy="872596"/>
          </a:xfrm>
          <a:prstGeom prst="rect">
            <a:avLst/>
          </a:prstGeom>
          <a:solidFill>
            <a:schemeClr val="bg2">
              <a:lumMod val="75000"/>
            </a:schemeClr>
          </a:solidFill>
          <a:ln w="66675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en-US" sz="2500">
                <a:latin typeface="Arial" charset="0"/>
              </a:rPr>
              <a:t>Recepção de mercadorias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88082" y="5537836"/>
            <a:ext cx="2404586" cy="872596"/>
          </a:xfrm>
          <a:prstGeom prst="rect">
            <a:avLst/>
          </a:prstGeom>
          <a:solidFill>
            <a:schemeClr val="bg2">
              <a:lumMod val="75000"/>
            </a:schemeClr>
          </a:solidFill>
          <a:ln w="66675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en-US" sz="2500">
                <a:latin typeface="Arial" charset="0"/>
              </a:rPr>
              <a:t>Contas a     pagar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455888" y="2554817"/>
            <a:ext cx="2097246" cy="633307"/>
          </a:xfrm>
          <a:prstGeom prst="cube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en-US" sz="2500" b="1">
                <a:latin typeface="Arial" charset="0"/>
              </a:rPr>
              <a:t>Fornecedor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263142" y="3090969"/>
            <a:ext cx="0" cy="2954232"/>
          </a:xfrm>
          <a:prstGeom prst="lin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70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263142" y="6045201"/>
            <a:ext cx="1257300" cy="0"/>
          </a:xfrm>
          <a:prstGeom prst="lin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70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6035042" y="6045201"/>
            <a:ext cx="1348105" cy="0"/>
          </a:xfrm>
          <a:prstGeom prst="lin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700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7383147" y="3281681"/>
            <a:ext cx="0" cy="2763520"/>
          </a:xfrm>
          <a:prstGeom prst="lin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700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7718427" y="3195321"/>
            <a:ext cx="0" cy="3195320"/>
          </a:xfrm>
          <a:prstGeom prst="lin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700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6202682" y="6390641"/>
            <a:ext cx="1515745" cy="0"/>
          </a:xfrm>
          <a:prstGeom prst="lin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700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861562" y="4472729"/>
            <a:ext cx="0" cy="863600"/>
          </a:xfrm>
          <a:prstGeom prst="lin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700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101342" y="2849881"/>
            <a:ext cx="3268980" cy="0"/>
          </a:xfrm>
          <a:prstGeom prst="lin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700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6537962" y="3177329"/>
            <a:ext cx="586740" cy="259080"/>
          </a:xfrm>
          <a:prstGeom prst="lin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700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977960" y="2475654"/>
            <a:ext cx="742156" cy="29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en-US" sz="1300" b="1" dirty="0">
                <a:latin typeface="Arial" charset="0"/>
              </a:rPr>
              <a:t>Pedido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348107" y="3839423"/>
            <a:ext cx="1014571" cy="462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en-US" sz="1200" b="1" dirty="0">
                <a:latin typeface="Arial" charset="0"/>
              </a:rPr>
              <a:t>Cópia do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en-US" sz="1200" b="1" dirty="0">
                <a:latin typeface="Arial" charset="0"/>
              </a:rPr>
              <a:t>Pedido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402900" y="3108961"/>
            <a:ext cx="1087914" cy="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en-US" sz="1200" b="1" dirty="0">
                <a:latin typeface="Arial" charset="0"/>
              </a:rPr>
              <a:t>Mercadorias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912747" y="4722813"/>
            <a:ext cx="1927860" cy="462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en-US" sz="1200" b="1" dirty="0">
                <a:latin typeface="Arial" charset="0"/>
              </a:rPr>
              <a:t>Documento de recepção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6202682" y="4722813"/>
            <a:ext cx="1260793" cy="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en-US" sz="1200" b="1">
                <a:latin typeface="Arial" charset="0"/>
              </a:rPr>
              <a:t>Pagamento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7538563" y="5186999"/>
            <a:ext cx="1498283" cy="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en-US" sz="1200" b="1" dirty="0">
                <a:latin typeface="Arial" charset="0"/>
              </a:rPr>
              <a:t>Cobrança</a:t>
            </a:r>
          </a:p>
        </p:txBody>
      </p:sp>
    </p:spTree>
    <p:extLst>
      <p:ext uri="{BB962C8B-B14F-4D97-AF65-F5344CB8AC3E}">
        <p14:creationId xmlns:p14="http://schemas.microsoft.com/office/powerpoint/2010/main" val="1078945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8241" y="533400"/>
            <a:ext cx="6660388" cy="353943"/>
          </a:xfrm>
        </p:spPr>
        <p:txBody>
          <a:bodyPr/>
          <a:lstStyle/>
          <a:p>
            <a:r>
              <a:rPr lang="pt-BR" dirty="0"/>
              <a:t>Processo TO BE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08363" y="2445107"/>
            <a:ext cx="1016966" cy="3386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6675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en-US" sz="1600">
                <a:latin typeface="Arial" charset="0"/>
              </a:rPr>
              <a:t>Compras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488702" y="3543680"/>
            <a:ext cx="1961291" cy="585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6675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en-US" sz="1600" dirty="0">
                <a:latin typeface="Arial" charset="0"/>
              </a:rPr>
              <a:t>Recepção de mercadorias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8436" y="5186033"/>
            <a:ext cx="1892924" cy="1077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6675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en-US" sz="1600" dirty="0">
                <a:latin typeface="Arial" charset="0"/>
              </a:rPr>
              <a:t>Contas a     pagar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en-US" sz="1600" dirty="0"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en-US" sz="1600" dirty="0"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en-US" sz="1600" dirty="0">
              <a:latin typeface="Arial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693553" y="2410690"/>
            <a:ext cx="1412927" cy="450167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en-US" sz="1600" b="1">
                <a:latin typeface="Arial" charset="0"/>
              </a:rPr>
              <a:t>Fornecedor</a:t>
            </a: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6539726" y="3028810"/>
            <a:ext cx="830380" cy="2431179"/>
            <a:chOff x="3744" y="1440"/>
            <a:chExt cx="583" cy="176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3" name="Line 8"/>
            <p:cNvSpPr>
              <a:spLocks noChangeShapeType="1"/>
            </p:cNvSpPr>
            <p:nvPr/>
          </p:nvSpPr>
          <p:spPr bwMode="auto">
            <a:xfrm>
              <a:off x="3744" y="3206"/>
              <a:ext cx="583" cy="0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1600"/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 flipH="1" flipV="1">
              <a:off x="4320" y="1440"/>
              <a:ext cx="7" cy="1766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1600"/>
            </a:p>
          </p:txBody>
        </p:sp>
      </p:grp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6539726" y="2962730"/>
            <a:ext cx="551213" cy="396478"/>
          </a:xfrm>
          <a:prstGeom prst="lin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60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404667" y="2178035"/>
            <a:ext cx="867412" cy="33865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en-US" sz="1600" b="1" dirty="0">
                <a:latin typeface="Arial" charset="0"/>
              </a:rPr>
              <a:t>Pedido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1464867" y="4921715"/>
            <a:ext cx="2203426" cy="998077"/>
          </a:xfrm>
          <a:custGeom>
            <a:avLst/>
            <a:gdLst>
              <a:gd name="T0" fmla="*/ 97 w 21600"/>
              <a:gd name="T1" fmla="*/ 16 h 21600"/>
              <a:gd name="T2" fmla="*/ 55 w 21600"/>
              <a:gd name="T3" fmla="*/ 32 h 21600"/>
              <a:gd name="T4" fmla="*/ 14 w 21600"/>
              <a:gd name="T5" fmla="*/ 16 h 21600"/>
              <a:gd name="T6" fmla="*/ 5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496 w 21600"/>
              <a:gd name="T13" fmla="*/ 4498 h 21600"/>
              <a:gd name="T14" fmla="*/ 17104 w 21600"/>
              <a:gd name="T15" fmla="*/ 1710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66675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en-US" sz="1600">
                <a:latin typeface="Arial" charset="0"/>
              </a:rPr>
              <a:t>Banco de Dados</a:t>
            </a: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7515386" y="2896651"/>
            <a:ext cx="367475" cy="2798747"/>
          </a:xfrm>
          <a:custGeom>
            <a:avLst/>
            <a:gdLst>
              <a:gd name="T0" fmla="*/ 66 w 258"/>
              <a:gd name="T1" fmla="*/ 0 h 1739"/>
              <a:gd name="T2" fmla="*/ 111 w 258"/>
              <a:gd name="T3" fmla="*/ 339 h 1739"/>
              <a:gd name="T4" fmla="*/ 43 w 258"/>
              <a:gd name="T5" fmla="*/ 587 h 1739"/>
              <a:gd name="T6" fmla="*/ 66 w 258"/>
              <a:gd name="T7" fmla="*/ 787 h 1739"/>
              <a:gd name="T8" fmla="*/ 111 w 258"/>
              <a:gd name="T9" fmla="*/ 1157 h 1739"/>
              <a:gd name="T10" fmla="*/ 156 w 258"/>
              <a:gd name="T11" fmla="*/ 1173 h 1739"/>
              <a:gd name="T12" fmla="*/ 190 w 258"/>
              <a:gd name="T13" fmla="*/ 1188 h 1739"/>
              <a:gd name="T14" fmla="*/ 235 w 258"/>
              <a:gd name="T15" fmla="*/ 1204 h 1739"/>
              <a:gd name="T16" fmla="*/ 247 w 258"/>
              <a:gd name="T17" fmla="*/ 1250 h 1739"/>
              <a:gd name="T18" fmla="*/ 179 w 258"/>
              <a:gd name="T19" fmla="*/ 1312 h 1739"/>
              <a:gd name="T20" fmla="*/ 55 w 258"/>
              <a:gd name="T21" fmla="*/ 1512 h 1739"/>
              <a:gd name="T22" fmla="*/ 43 w 258"/>
              <a:gd name="T23" fmla="*/ 1558 h 1739"/>
              <a:gd name="T24" fmla="*/ 111 w 258"/>
              <a:gd name="T25" fmla="*/ 1697 h 1739"/>
              <a:gd name="T26" fmla="*/ 179 w 258"/>
              <a:gd name="T27" fmla="*/ 1713 h 1739"/>
              <a:gd name="T28" fmla="*/ 235 w 258"/>
              <a:gd name="T29" fmla="*/ 1805 h 1739"/>
              <a:gd name="T30" fmla="*/ 202 w 258"/>
              <a:gd name="T31" fmla="*/ 1852 h 1739"/>
              <a:gd name="T32" fmla="*/ 43 w 258"/>
              <a:gd name="T33" fmla="*/ 1867 h 1739"/>
              <a:gd name="T34" fmla="*/ 111 w 258"/>
              <a:gd name="T35" fmla="*/ 2176 h 1739"/>
              <a:gd name="T36" fmla="*/ 145 w 258"/>
              <a:gd name="T37" fmla="*/ 2191 h 1739"/>
              <a:gd name="T38" fmla="*/ 224 w 258"/>
              <a:gd name="T39" fmla="*/ 2222 h 1739"/>
              <a:gd name="T40" fmla="*/ 247 w 258"/>
              <a:gd name="T41" fmla="*/ 2315 h 1739"/>
              <a:gd name="T42" fmla="*/ 258 w 258"/>
              <a:gd name="T43" fmla="*/ 2377 h 173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58" h="1739">
                <a:moveTo>
                  <a:pt x="66" y="0"/>
                </a:moveTo>
                <a:cubicBezTo>
                  <a:pt x="33" y="102"/>
                  <a:pt x="19" y="178"/>
                  <a:pt x="111" y="248"/>
                </a:cubicBezTo>
                <a:cubicBezTo>
                  <a:pt x="102" y="352"/>
                  <a:pt x="119" y="378"/>
                  <a:pt x="43" y="429"/>
                </a:cubicBezTo>
                <a:cubicBezTo>
                  <a:pt x="12" y="493"/>
                  <a:pt x="0" y="531"/>
                  <a:pt x="66" y="576"/>
                </a:cubicBezTo>
                <a:cubicBezTo>
                  <a:pt x="133" y="675"/>
                  <a:pt x="70" y="689"/>
                  <a:pt x="111" y="847"/>
                </a:cubicBezTo>
                <a:cubicBezTo>
                  <a:pt x="115" y="862"/>
                  <a:pt x="141" y="854"/>
                  <a:pt x="156" y="858"/>
                </a:cubicBezTo>
                <a:cubicBezTo>
                  <a:pt x="167" y="861"/>
                  <a:pt x="179" y="866"/>
                  <a:pt x="190" y="869"/>
                </a:cubicBezTo>
                <a:cubicBezTo>
                  <a:pt x="205" y="873"/>
                  <a:pt x="220" y="877"/>
                  <a:pt x="235" y="881"/>
                </a:cubicBezTo>
                <a:cubicBezTo>
                  <a:pt x="239" y="892"/>
                  <a:pt x="254" y="904"/>
                  <a:pt x="247" y="914"/>
                </a:cubicBezTo>
                <a:cubicBezTo>
                  <a:pt x="231" y="936"/>
                  <a:pt x="202" y="945"/>
                  <a:pt x="179" y="960"/>
                </a:cubicBezTo>
                <a:cubicBezTo>
                  <a:pt x="124" y="997"/>
                  <a:pt x="94" y="1055"/>
                  <a:pt x="55" y="1106"/>
                </a:cubicBezTo>
                <a:cubicBezTo>
                  <a:pt x="51" y="1117"/>
                  <a:pt x="41" y="1128"/>
                  <a:pt x="43" y="1140"/>
                </a:cubicBezTo>
                <a:cubicBezTo>
                  <a:pt x="46" y="1156"/>
                  <a:pt x="96" y="1236"/>
                  <a:pt x="111" y="1242"/>
                </a:cubicBezTo>
                <a:cubicBezTo>
                  <a:pt x="132" y="1251"/>
                  <a:pt x="156" y="1249"/>
                  <a:pt x="179" y="1253"/>
                </a:cubicBezTo>
                <a:cubicBezTo>
                  <a:pt x="183" y="1257"/>
                  <a:pt x="237" y="1307"/>
                  <a:pt x="235" y="1321"/>
                </a:cubicBezTo>
                <a:cubicBezTo>
                  <a:pt x="232" y="1337"/>
                  <a:pt x="217" y="1351"/>
                  <a:pt x="202" y="1355"/>
                </a:cubicBezTo>
                <a:cubicBezTo>
                  <a:pt x="150" y="1367"/>
                  <a:pt x="96" y="1362"/>
                  <a:pt x="43" y="1366"/>
                </a:cubicBezTo>
                <a:cubicBezTo>
                  <a:pt x="68" y="1441"/>
                  <a:pt x="87" y="1517"/>
                  <a:pt x="111" y="1592"/>
                </a:cubicBezTo>
                <a:cubicBezTo>
                  <a:pt x="115" y="1603"/>
                  <a:pt x="134" y="1600"/>
                  <a:pt x="145" y="1603"/>
                </a:cubicBezTo>
                <a:cubicBezTo>
                  <a:pt x="244" y="1632"/>
                  <a:pt x="142" y="1600"/>
                  <a:pt x="224" y="1626"/>
                </a:cubicBezTo>
                <a:cubicBezTo>
                  <a:pt x="232" y="1649"/>
                  <a:pt x="239" y="1671"/>
                  <a:pt x="247" y="1694"/>
                </a:cubicBezTo>
                <a:cubicBezTo>
                  <a:pt x="252" y="1709"/>
                  <a:pt x="258" y="1739"/>
                  <a:pt x="258" y="173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6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6539726" y="5524692"/>
            <a:ext cx="1343136" cy="187226"/>
          </a:xfrm>
          <a:custGeom>
            <a:avLst/>
            <a:gdLst>
              <a:gd name="T0" fmla="*/ 0 w 700"/>
              <a:gd name="T1" fmla="*/ 40 h 101"/>
              <a:gd name="T2" fmla="*/ 163 w 700"/>
              <a:gd name="T3" fmla="*/ 82 h 101"/>
              <a:gd name="T4" fmla="*/ 205 w 700"/>
              <a:gd name="T5" fmla="*/ 143 h 101"/>
              <a:gd name="T6" fmla="*/ 267 w 700"/>
              <a:gd name="T7" fmla="*/ 183 h 101"/>
              <a:gd name="T8" fmla="*/ 430 w 700"/>
              <a:gd name="T9" fmla="*/ 40 h 101"/>
              <a:gd name="T10" fmla="*/ 512 w 700"/>
              <a:gd name="T11" fmla="*/ 0 h 101"/>
              <a:gd name="T12" fmla="*/ 636 w 700"/>
              <a:gd name="T13" fmla="*/ 20 h 101"/>
              <a:gd name="T14" fmla="*/ 717 w 700"/>
              <a:gd name="T15" fmla="*/ 121 h 101"/>
              <a:gd name="T16" fmla="*/ 841 w 700"/>
              <a:gd name="T17" fmla="*/ 183 h 101"/>
              <a:gd name="T18" fmla="*/ 1004 w 700"/>
              <a:gd name="T19" fmla="*/ 163 h 101"/>
              <a:gd name="T20" fmla="*/ 1270 w 700"/>
              <a:gd name="T21" fmla="*/ 183 h 10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00" h="101">
                <a:moveTo>
                  <a:pt x="0" y="22"/>
                </a:moveTo>
                <a:cubicBezTo>
                  <a:pt x="30" y="30"/>
                  <a:pt x="62" y="31"/>
                  <a:pt x="90" y="45"/>
                </a:cubicBezTo>
                <a:cubicBezTo>
                  <a:pt x="102" y="51"/>
                  <a:pt x="103" y="69"/>
                  <a:pt x="113" y="79"/>
                </a:cubicBezTo>
                <a:cubicBezTo>
                  <a:pt x="123" y="88"/>
                  <a:pt x="136" y="94"/>
                  <a:pt x="147" y="101"/>
                </a:cubicBezTo>
                <a:cubicBezTo>
                  <a:pt x="207" y="82"/>
                  <a:pt x="197" y="55"/>
                  <a:pt x="237" y="22"/>
                </a:cubicBezTo>
                <a:cubicBezTo>
                  <a:pt x="250" y="11"/>
                  <a:pt x="267" y="7"/>
                  <a:pt x="282" y="0"/>
                </a:cubicBezTo>
                <a:cubicBezTo>
                  <a:pt x="305" y="4"/>
                  <a:pt x="328" y="4"/>
                  <a:pt x="350" y="11"/>
                </a:cubicBezTo>
                <a:cubicBezTo>
                  <a:pt x="412" y="32"/>
                  <a:pt x="364" y="28"/>
                  <a:pt x="395" y="67"/>
                </a:cubicBezTo>
                <a:cubicBezTo>
                  <a:pt x="412" y="88"/>
                  <a:pt x="440" y="93"/>
                  <a:pt x="463" y="101"/>
                </a:cubicBezTo>
                <a:cubicBezTo>
                  <a:pt x="493" y="97"/>
                  <a:pt x="523" y="90"/>
                  <a:pt x="553" y="90"/>
                </a:cubicBezTo>
                <a:cubicBezTo>
                  <a:pt x="602" y="90"/>
                  <a:pt x="700" y="101"/>
                  <a:pt x="700" y="101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600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071124" y="4645696"/>
            <a:ext cx="1289011" cy="33865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en-US" sz="1600" b="1" dirty="0">
                <a:latin typeface="Arial" charset="0"/>
              </a:rPr>
              <a:t>Pagamento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317658" y="2903534"/>
            <a:ext cx="1392987" cy="33865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en-US" sz="1600" b="1" dirty="0">
                <a:latin typeface="Arial" charset="0"/>
              </a:rPr>
              <a:t>Mercadorias</a:t>
            </a: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3326456" y="2566253"/>
            <a:ext cx="3213270" cy="0"/>
          </a:xfrm>
          <a:prstGeom prst="lin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600"/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F4CD0114-9361-4149-9491-378D09B8AA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39303" y="2860857"/>
            <a:ext cx="56897" cy="2745058"/>
          </a:xfrm>
          <a:prstGeom prst="line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700" dirty="0">
              <a:highlight>
                <a:srgbClr val="FFFF00"/>
              </a:highlight>
            </a:endParaRPr>
          </a:p>
        </p:txBody>
      </p:sp>
      <p:sp>
        <p:nvSpPr>
          <p:cNvPr id="26" name="Line 15">
            <a:extLst>
              <a:ext uri="{FF2B5EF4-FFF2-40B4-BE49-F238E27FC236}">
                <a16:creationId xmlns:a16="http://schemas.microsoft.com/office/drawing/2014/main" id="{88C2D853-9910-45E9-AFC8-0175FEA93F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1360" y="5621155"/>
            <a:ext cx="1167942" cy="40511"/>
          </a:xfrm>
          <a:prstGeom prst="line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700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39F6A415-3FD8-42E9-A866-56220D16090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26456" y="5524692"/>
            <a:ext cx="1251980" cy="19995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26234CFB-0A96-48B3-B584-989D4A2C56CB}"/>
              </a:ext>
            </a:extLst>
          </p:cNvPr>
          <p:cNvCxnSpPr>
            <a:cxnSpLocks/>
          </p:cNvCxnSpPr>
          <p:nvPr/>
        </p:nvCxnSpPr>
        <p:spPr>
          <a:xfrm flipH="1">
            <a:off x="2768121" y="2781365"/>
            <a:ext cx="60534" cy="204260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DD9B6CFD-BC07-40C0-BEFB-573D1854F7C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097852" y="3836220"/>
            <a:ext cx="1390850" cy="108549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49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4407" y="381000"/>
            <a:ext cx="4530725" cy="3680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pt-BR" dirty="0"/>
              <a:t>Trabalho A1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4801" y="1556010"/>
            <a:ext cx="9601200" cy="55946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0600"/>
              </a:lnSpc>
              <a:spcBef>
                <a:spcPts val="95"/>
              </a:spcBef>
            </a:pP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Os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clientes podem solicitar que sua prescrição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médica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seja preenchida imediatamente. Neste caso, eles têm que esperar entre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15 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minutos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e uma hora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dependendo do atual carga de trabalho. </a:t>
            </a:r>
            <a:r>
              <a:rPr lang="pt-BR" sz="1600" spc="5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maioria dos clientes não estão dispostos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esperar tanto tempo, por 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este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motivo eles optam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por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agendar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um horário mais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tarde durante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o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dia. Geralmente, os clientes deixam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suas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prescrições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na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manhã antes 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de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ir trabalhar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(ou à hora do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almoço),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e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voltam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para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pegar depois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do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trabalho, normalmente entre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5:00 e</a:t>
            </a:r>
            <a:r>
              <a:rPr lang="pt-BR" sz="1600" spc="-1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6:00.</a:t>
            </a:r>
            <a:endParaRPr lang="pt-BR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pt-BR" sz="16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20500"/>
              </a:lnSpc>
            </a:pP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Ao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deixarem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sua prescrição,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um técnico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pede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ao cliente um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tempo para colocar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prescrição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em uma caixa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etiquetada com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o 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hora anterior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ao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tempo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em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que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ele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irá retira-la.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Por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exemplo, se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o cliente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pede para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prescrição estar pronta as 17:00hs, então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o 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técnico irá deixá-lo n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caixa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com 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etiqueta marcando 16:00 (há uma caixa para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cada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hora do dia). </a:t>
            </a:r>
            <a:r>
              <a:rPr lang="pt-BR" sz="1600" spc="5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cada hora,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um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dos  técnicos da farmácia pega as prescrições. </a:t>
            </a:r>
            <a:r>
              <a:rPr lang="pt-BR" sz="1600" spc="5" dirty="0">
                <a:solidFill>
                  <a:srgbClr val="002060"/>
                </a:solidFill>
                <a:latin typeface="Arial"/>
                <a:cs typeface="Arial"/>
              </a:rPr>
              <a:t>O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técnico, então, carrega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os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detalhes de cada receita (por exemplo, detalhes do médico,  detalhes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do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paciente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e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detalhes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da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medicação) no sistema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da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farmácia.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Assim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que os detalhes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de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uma prescrição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são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inseridos,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o  sistema de farmácia realiza uma verificação chamado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Revisão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e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Utilização de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Drogas</a:t>
            </a:r>
            <a:r>
              <a:rPr lang="pt-BR" sz="1600" spc="-240" dirty="0">
                <a:solidFill>
                  <a:srgbClr val="002060"/>
                </a:solidFill>
                <a:latin typeface="Arial"/>
                <a:cs typeface="Arial"/>
              </a:rPr>
              <a:t> 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Automatizado (DARU).</a:t>
            </a:r>
            <a:endParaRPr lang="pt-BR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pt-BR" sz="16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20700"/>
              </a:lnSpc>
            </a:pP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Esta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verificação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é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para determinar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se 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receita contém todas as drogas que podem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ser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incompatíveis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com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outras drogas que foram  prescritas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a um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mesmo cliente no passado,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ou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drogas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que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podem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ser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inadequadas para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o cliente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tendo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em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conta os dados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do 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cliente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mantidos no sistema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(por exemplo,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lang="pt-BR" sz="1600" spc="-10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idade).</a:t>
            </a:r>
            <a:endParaRPr lang="pt-BR"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4082" y="1379480"/>
            <a:ext cx="15367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dirty="0">
                <a:solidFill>
                  <a:srgbClr val="898989"/>
                </a:solidFill>
                <a:latin typeface="Trebuchet MS"/>
                <a:cs typeface="Trebuchet MS"/>
              </a:rPr>
              <a:t>43</a:t>
            </a:r>
            <a:endParaRPr sz="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" y="1343173"/>
            <a:ext cx="9448800" cy="64633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indent="40640" algn="just">
              <a:lnSpc>
                <a:spcPct val="120500"/>
              </a:lnSpc>
              <a:spcBef>
                <a:spcPts val="95"/>
              </a:spcBef>
            </a:pP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Os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alarmes levantadas durante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a DARU são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revisados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por um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farmacêutico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que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executa uma verificação mais completa. Em  alguns casos,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o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farmacêutico ainda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tem de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chamar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o médico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que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emitiu 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prescrição,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a fim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de </a:t>
            </a:r>
            <a:r>
              <a:rPr lang="pt-BR" sz="1600" spc="-10" dirty="0">
                <a:solidFill>
                  <a:srgbClr val="002060"/>
                </a:solidFill>
                <a:latin typeface="Arial"/>
                <a:cs typeface="Arial"/>
              </a:rPr>
              <a:t>confirmar.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Após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a DARU o sistema 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executa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um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avaliação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do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seguro médico,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a fim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de determinar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se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apólice de seguro do cliente vai pagar por uma parte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ou para a 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totalidade do custo dos medicamentos. Dentro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maioria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dos casos,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saída desta verificação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é que 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companhia de seguros pagaria 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por um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certa porcentagem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dos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custos, enquanto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o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cliente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tem de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pagar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parte restante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(também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chamado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lang="pt-BR" sz="1600" spc="-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coparticipação).</a:t>
            </a:r>
            <a:endParaRPr lang="pt-BR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pt-BR" sz="16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20500"/>
              </a:lnSpc>
            </a:pP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As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regras para determinar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o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quanto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companhia de seguros vai pagar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e o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quanto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o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cliente tem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de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pagar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são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muito complicadas. 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Cada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companhia de seguros tem regras diferentes.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Em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alguns casos,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apólice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de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seguro não cobre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uma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ou várias drogas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em um 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prescrição,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mas o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medicamento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em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questão pode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ser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substituído por outra droga que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é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coberta pela apólice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de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seguro. Quando 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são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detectados tais casos,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o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farmacêutico geralmente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chama o médico e /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ou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o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paciente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determinar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se é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possível efetuar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a 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substituição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de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drogas.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Uma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vez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que 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prescrição passa pel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verificação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de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seguros,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é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atribuído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a um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técnico que coleta </a:t>
            </a:r>
            <a:r>
              <a:rPr lang="pt-BR" sz="1600" spc="-10" dirty="0">
                <a:solidFill>
                  <a:srgbClr val="002060"/>
                </a:solidFill>
                <a:latin typeface="Arial"/>
                <a:cs typeface="Arial"/>
              </a:rPr>
              <a:t>os 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medicamentos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das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prateleiras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e os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coloca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em um saco com 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prescrição grampeada.</a:t>
            </a:r>
            <a:endParaRPr lang="pt-BR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pt-BR" sz="16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20400"/>
              </a:lnSpc>
              <a:spcBef>
                <a:spcPts val="5"/>
              </a:spcBef>
            </a:pP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Depois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que o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técnico preencheu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uma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dada receita,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o saco é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passado para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o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farmacêutico que </a:t>
            </a:r>
            <a:r>
              <a:rPr lang="pt-BR" sz="1600" spc="10" dirty="0">
                <a:solidFill>
                  <a:srgbClr val="002060"/>
                </a:solidFill>
                <a:latin typeface="Arial"/>
                <a:cs typeface="Arial"/>
              </a:rPr>
              <a:t>apresentou </a:t>
            </a:r>
            <a:r>
              <a:rPr lang="pt-BR" sz="1600" spc="140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lang="pt-BR" sz="1600" dirty="0" err="1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receita para  verificar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se 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prescrição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foi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preenchida corretamente. Após esta verificação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de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qualidade,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o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farmacêutico sela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o saco e o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coloca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na 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área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de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retirada. Quando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um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cliente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chega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para pegar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uma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receita,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um técnico pega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prescrição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e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pede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ao 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cliente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para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pagar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em caso das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drogas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na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prescrição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não serem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(completamente) cobertas pelo seguro </a:t>
            </a:r>
            <a:r>
              <a:rPr lang="pt-BR" sz="1600" dirty="0">
                <a:solidFill>
                  <a:srgbClr val="002060"/>
                </a:solidFill>
                <a:latin typeface="Arial"/>
                <a:cs typeface="Arial"/>
              </a:rPr>
              <a:t>do</a:t>
            </a:r>
            <a:r>
              <a:rPr lang="pt-BR" sz="1600" spc="-1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pt-BR" sz="1600" spc="-5" dirty="0">
                <a:solidFill>
                  <a:srgbClr val="002060"/>
                </a:solidFill>
                <a:latin typeface="Arial"/>
                <a:cs typeface="Arial"/>
              </a:rPr>
              <a:t>cliente.</a:t>
            </a:r>
            <a:endParaRPr lang="pt-BR"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4082" y="1379480"/>
            <a:ext cx="15367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dirty="0">
                <a:solidFill>
                  <a:srgbClr val="898989"/>
                </a:solidFill>
                <a:latin typeface="Trebuchet MS"/>
                <a:cs typeface="Trebuchet MS"/>
              </a:rPr>
              <a:t>44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764407" y="381000"/>
            <a:ext cx="4530725" cy="3680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2300" b="1" i="0">
                <a:solidFill>
                  <a:srgbClr val="00206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spcBef>
                <a:spcPts val="110"/>
              </a:spcBef>
            </a:pPr>
            <a:r>
              <a:rPr lang="pt-BR" kern="0" dirty="0"/>
              <a:t>Trabalho </a:t>
            </a:r>
            <a:r>
              <a:rPr lang="pt-BR" kern="0" dirty="0" err="1"/>
              <a:t>Adidional</a:t>
            </a:r>
            <a:endParaRPr lang="pt-BR" kern="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62000" y="1828800"/>
            <a:ext cx="8550147" cy="40488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lang="pt-BR" sz="1800" spc="25" dirty="0"/>
              <a:t>Com </a:t>
            </a:r>
            <a:r>
              <a:rPr lang="pt-BR" sz="1800" spc="20" dirty="0"/>
              <a:t>base no </a:t>
            </a:r>
            <a:r>
              <a:rPr lang="pt-BR" sz="1800" spc="15" dirty="0"/>
              <a:t>texto </a:t>
            </a:r>
            <a:r>
              <a:rPr lang="pt-BR" sz="1800" spc="20" dirty="0"/>
              <a:t>da </a:t>
            </a:r>
            <a:r>
              <a:rPr lang="pt-BR" sz="1800" spc="15" dirty="0"/>
              <a:t>página </a:t>
            </a:r>
            <a:r>
              <a:rPr lang="pt-BR" sz="1800" spc="5" dirty="0"/>
              <a:t>anterior, </a:t>
            </a:r>
            <a:r>
              <a:rPr lang="pt-BR" sz="1800" spc="15" dirty="0"/>
              <a:t>considerar </a:t>
            </a:r>
            <a:r>
              <a:rPr lang="pt-BR" sz="1800" spc="20" dirty="0"/>
              <a:t>as </a:t>
            </a:r>
            <a:r>
              <a:rPr lang="pt-BR" sz="1800" spc="15" dirty="0"/>
              <a:t>seguintes</a:t>
            </a:r>
            <a:r>
              <a:rPr lang="pt-BR" sz="1800" spc="-190" dirty="0"/>
              <a:t> </a:t>
            </a:r>
            <a:r>
              <a:rPr lang="pt-BR" sz="1800" spc="15" dirty="0"/>
              <a:t>questões:</a:t>
            </a:r>
          </a:p>
          <a:p>
            <a:pPr marL="0" algn="just">
              <a:lnSpc>
                <a:spcPct val="100000"/>
              </a:lnSpc>
              <a:spcBef>
                <a:spcPts val="55"/>
              </a:spcBef>
            </a:pPr>
            <a:endParaRPr lang="pt-BR" sz="1800" dirty="0">
              <a:latin typeface="Times New Roman"/>
              <a:cs typeface="Times New Roman"/>
            </a:endParaRPr>
          </a:p>
          <a:p>
            <a:pPr marL="666115" indent="-276225" algn="just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677545" algn="l"/>
                <a:tab pos="678180" algn="l"/>
              </a:tabLst>
            </a:pPr>
            <a:r>
              <a:rPr lang="pt-BR" sz="1800" spc="20" dirty="0"/>
              <a:t>Que </a:t>
            </a:r>
            <a:r>
              <a:rPr lang="pt-BR" sz="1800" spc="10" dirty="0"/>
              <a:t>tipo </a:t>
            </a:r>
            <a:r>
              <a:rPr lang="pt-BR" sz="1800" spc="20" dirty="0"/>
              <a:t>de </a:t>
            </a:r>
            <a:r>
              <a:rPr lang="pt-BR" sz="1800" spc="15" dirty="0"/>
              <a:t>processo </a:t>
            </a:r>
            <a:r>
              <a:rPr lang="pt-BR" sz="1800" spc="20" dirty="0"/>
              <a:t>é o </a:t>
            </a:r>
            <a:r>
              <a:rPr lang="pt-BR" sz="1800" spc="10" dirty="0"/>
              <a:t>descrito: </a:t>
            </a:r>
            <a:r>
              <a:rPr lang="pt-BR" sz="1800" spc="15" dirty="0"/>
              <a:t>Pedido </a:t>
            </a:r>
            <a:r>
              <a:rPr lang="pt-BR" sz="2000" spc="15" dirty="0"/>
              <a:t>→</a:t>
            </a:r>
            <a:r>
              <a:rPr lang="pt-BR" sz="1800" spc="65" dirty="0"/>
              <a:t>Compra, </a:t>
            </a:r>
            <a:r>
              <a:rPr lang="pt-BR" sz="1800" spc="15" dirty="0"/>
              <a:t>Compra → </a:t>
            </a:r>
            <a:r>
              <a:rPr lang="pt-BR" sz="1800" spc="-45" dirty="0"/>
              <a:t> </a:t>
            </a:r>
            <a:r>
              <a:rPr lang="pt-BR" sz="1800" spc="15" dirty="0"/>
              <a:t>Pagamento, </a:t>
            </a:r>
            <a:r>
              <a:rPr lang="pt-BR" sz="1800" dirty="0"/>
              <a:t>Inscrição </a:t>
            </a:r>
            <a:r>
              <a:rPr lang="pt-BR" sz="1800" spc="15" dirty="0"/>
              <a:t>→ </a:t>
            </a:r>
            <a:r>
              <a:rPr lang="pt-BR" sz="1800" spc="-75" dirty="0"/>
              <a:t> </a:t>
            </a:r>
            <a:r>
              <a:rPr lang="pt-BR" sz="1800" spc="10" dirty="0"/>
              <a:t>Aprovação,</a:t>
            </a:r>
            <a:r>
              <a:rPr lang="pt-BR" sz="1800" spc="-10" dirty="0"/>
              <a:t> </a:t>
            </a:r>
            <a:r>
              <a:rPr lang="pt-BR" sz="1800" spc="15" dirty="0"/>
              <a:t>Reclamação →</a:t>
            </a:r>
            <a:r>
              <a:rPr lang="pt-BR" sz="1800" spc="5" dirty="0"/>
              <a:t> </a:t>
            </a:r>
            <a:r>
              <a:rPr lang="pt-BR" sz="1800" spc="15" dirty="0"/>
              <a:t>Correção</a:t>
            </a:r>
            <a:r>
              <a:rPr lang="pt-BR" sz="1800" spc="-15" dirty="0"/>
              <a:t> </a:t>
            </a:r>
            <a:r>
              <a:rPr lang="pt-BR" sz="1800" spc="20" dirty="0"/>
              <a:t>ou</a:t>
            </a:r>
            <a:r>
              <a:rPr lang="pt-BR" sz="1800" spc="10" dirty="0"/>
              <a:t> </a:t>
            </a:r>
            <a:r>
              <a:rPr lang="pt-BR" sz="1800" spc="15" dirty="0"/>
              <a:t>Falha</a:t>
            </a:r>
            <a:r>
              <a:rPr lang="pt-BR" sz="1800" spc="5" dirty="0"/>
              <a:t> </a:t>
            </a:r>
            <a:r>
              <a:rPr lang="pt-BR" sz="1800" spc="15" dirty="0"/>
              <a:t>→ </a:t>
            </a:r>
            <a:r>
              <a:rPr lang="pt-BR" sz="1800" spc="5" dirty="0"/>
              <a:t> </a:t>
            </a:r>
            <a:r>
              <a:rPr lang="pt-BR" sz="1800" spc="15" dirty="0"/>
              <a:t>Correção.</a:t>
            </a:r>
          </a:p>
          <a:p>
            <a:pPr marL="666115" indent="-276225" algn="just">
              <a:lnSpc>
                <a:spcPct val="100000"/>
              </a:lnSpc>
              <a:spcBef>
                <a:spcPts val="450"/>
              </a:spcBef>
              <a:buClr>
                <a:srgbClr val="FF0000"/>
              </a:buClr>
              <a:buAutoNum type="arabicPeriod" startAt="2"/>
              <a:tabLst>
                <a:tab pos="677545" algn="l"/>
                <a:tab pos="678180" algn="l"/>
              </a:tabLst>
            </a:pPr>
            <a:r>
              <a:rPr lang="pt-BR" sz="1800" spc="25" dirty="0"/>
              <a:t>Quem </a:t>
            </a:r>
            <a:r>
              <a:rPr lang="pt-BR" sz="1800" spc="20" dirty="0"/>
              <a:t>são os </a:t>
            </a:r>
            <a:r>
              <a:rPr lang="pt-BR" sz="1800" spc="15" dirty="0"/>
              <a:t>atores </a:t>
            </a:r>
            <a:r>
              <a:rPr lang="pt-BR" sz="1800" spc="20" dirty="0"/>
              <a:t>desse </a:t>
            </a:r>
            <a:r>
              <a:rPr lang="pt-BR" sz="1800" spc="15" dirty="0"/>
              <a:t>processo? </a:t>
            </a:r>
            <a:r>
              <a:rPr lang="pt-BR" sz="1800" spc="20" dirty="0"/>
              <a:t>Quem </a:t>
            </a:r>
            <a:r>
              <a:rPr lang="pt-BR" sz="1800" spc="15" dirty="0"/>
              <a:t>é/são </a:t>
            </a:r>
            <a:r>
              <a:rPr lang="pt-BR" sz="1800" spc="20" dirty="0"/>
              <a:t>o </a:t>
            </a:r>
            <a:r>
              <a:rPr lang="pt-BR" sz="1800" spc="15" dirty="0"/>
              <a:t>cliente</a:t>
            </a:r>
            <a:r>
              <a:rPr lang="pt-BR" sz="1800" spc="-210" dirty="0"/>
              <a:t> </a:t>
            </a:r>
            <a:r>
              <a:rPr lang="pt-BR" sz="1800" spc="15" dirty="0"/>
              <a:t>(s)?</a:t>
            </a:r>
          </a:p>
          <a:p>
            <a:pPr marL="666115" indent="-282575" algn="just">
              <a:lnSpc>
                <a:spcPct val="100000"/>
              </a:lnSpc>
              <a:spcBef>
                <a:spcPts val="45"/>
              </a:spcBef>
              <a:buClr>
                <a:srgbClr val="FF0000"/>
              </a:buClr>
              <a:buAutoNum type="arabicPeriod" startAt="2"/>
              <a:tabLst>
                <a:tab pos="667385" algn="l"/>
              </a:tabLst>
            </a:pPr>
            <a:r>
              <a:rPr lang="pt-BR" sz="1800" spc="20" dirty="0"/>
              <a:t>Qual o </a:t>
            </a:r>
            <a:r>
              <a:rPr lang="pt-BR" sz="1800" spc="15" dirty="0"/>
              <a:t>valor </a:t>
            </a:r>
            <a:r>
              <a:rPr lang="pt-BR" sz="1800" spc="20" dirty="0"/>
              <a:t>que o </a:t>
            </a:r>
            <a:r>
              <a:rPr lang="pt-BR" sz="1800" spc="15" dirty="0"/>
              <a:t>processo entrega </a:t>
            </a:r>
            <a:r>
              <a:rPr lang="pt-BR" sz="1800" spc="20" dirty="0"/>
              <a:t>ao seu</a:t>
            </a:r>
            <a:r>
              <a:rPr lang="pt-BR" sz="1800" spc="-185" dirty="0"/>
              <a:t> </a:t>
            </a:r>
            <a:r>
              <a:rPr lang="pt-BR" sz="1800" spc="15" dirty="0"/>
              <a:t>cliente(s)?</a:t>
            </a:r>
          </a:p>
          <a:p>
            <a:pPr marL="666115" indent="-282575" algn="just"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AutoNum type="arabicPeriod" startAt="2"/>
              <a:tabLst>
                <a:tab pos="667385" algn="l"/>
              </a:tabLst>
            </a:pPr>
            <a:r>
              <a:rPr lang="pt-BR" sz="1800" spc="15" dirty="0"/>
              <a:t>Quais </a:t>
            </a:r>
            <a:r>
              <a:rPr lang="pt-BR" sz="1800" spc="20" dirty="0"/>
              <a:t>são os </a:t>
            </a:r>
            <a:r>
              <a:rPr lang="pt-BR" sz="1800" spc="15" dirty="0"/>
              <a:t>possíveis resultados deste</a:t>
            </a:r>
            <a:r>
              <a:rPr lang="pt-BR" sz="1800" spc="-110" dirty="0"/>
              <a:t> </a:t>
            </a:r>
            <a:r>
              <a:rPr lang="pt-BR" sz="1800" spc="15" dirty="0"/>
              <a:t>processo?</a:t>
            </a:r>
          </a:p>
          <a:p>
            <a:pPr marL="666115" marR="6350" indent="-282575" algn="just">
              <a:lnSpc>
                <a:spcPct val="102400"/>
              </a:lnSpc>
              <a:buClr>
                <a:srgbClr val="FF0000"/>
              </a:buClr>
              <a:buAutoNum type="arabicPeriod" startAt="2"/>
              <a:tabLst>
                <a:tab pos="667385" algn="l"/>
              </a:tabLst>
            </a:pPr>
            <a:r>
              <a:rPr lang="pt-BR" sz="1800" spc="-15" dirty="0">
                <a:solidFill>
                  <a:srgbClr val="FF0000"/>
                </a:solidFill>
              </a:rPr>
              <a:t>Tendo </a:t>
            </a:r>
            <a:r>
              <a:rPr lang="pt-BR" sz="1800" spc="20" dirty="0">
                <a:solidFill>
                  <a:srgbClr val="FF0000"/>
                </a:solidFill>
              </a:rPr>
              <a:t>a </a:t>
            </a:r>
            <a:r>
              <a:rPr lang="pt-BR" sz="1800" spc="10" dirty="0">
                <a:solidFill>
                  <a:srgbClr val="FF0000"/>
                </a:solidFill>
              </a:rPr>
              <a:t>perspectiva </a:t>
            </a:r>
            <a:r>
              <a:rPr lang="pt-BR" sz="1800" spc="15" dirty="0">
                <a:solidFill>
                  <a:srgbClr val="FF0000"/>
                </a:solidFill>
              </a:rPr>
              <a:t>do </a:t>
            </a:r>
            <a:r>
              <a:rPr lang="pt-BR" sz="1800" spc="10" dirty="0">
                <a:solidFill>
                  <a:srgbClr val="FF0000"/>
                </a:solidFill>
              </a:rPr>
              <a:t>cliente, que indicador pode ser usado para medir o</a:t>
            </a:r>
            <a:r>
              <a:rPr lang="pt-BR" sz="1800" spc="20" dirty="0">
                <a:solidFill>
                  <a:srgbClr val="FF0000"/>
                </a:solidFill>
              </a:rPr>
              <a:t> </a:t>
            </a:r>
            <a:r>
              <a:rPr lang="pt-BR" sz="1800" spc="15" dirty="0">
                <a:solidFill>
                  <a:srgbClr val="FF0000"/>
                </a:solidFill>
              </a:rPr>
              <a:t>desempenho do</a:t>
            </a:r>
            <a:r>
              <a:rPr lang="pt-BR" sz="1800" spc="10" dirty="0">
                <a:solidFill>
                  <a:srgbClr val="FF0000"/>
                </a:solidFill>
              </a:rPr>
              <a:t> </a:t>
            </a:r>
            <a:r>
              <a:rPr lang="pt-BR" sz="1800" spc="15" dirty="0">
                <a:solidFill>
                  <a:srgbClr val="FF0000"/>
                </a:solidFill>
              </a:rPr>
              <a:t>processo?</a:t>
            </a:r>
          </a:p>
          <a:p>
            <a:pPr marL="666115" marR="5080" indent="-282575" algn="just">
              <a:lnSpc>
                <a:spcPct val="102400"/>
              </a:lnSpc>
              <a:buClr>
                <a:srgbClr val="FF0000"/>
              </a:buClr>
              <a:buAutoNum type="arabicPeriod" startAt="2"/>
              <a:tabLst>
                <a:tab pos="667385" algn="l"/>
              </a:tabLst>
            </a:pPr>
            <a:r>
              <a:rPr lang="pt-BR" sz="1800" spc="20" dirty="0"/>
              <a:t>Que </a:t>
            </a:r>
            <a:r>
              <a:rPr lang="pt-BR" sz="1800" spc="10" dirty="0"/>
              <a:t>problemas potenciais este </a:t>
            </a:r>
            <a:r>
              <a:rPr lang="pt-BR" sz="1800" spc="15" dirty="0"/>
              <a:t>processo pode </a:t>
            </a:r>
            <a:r>
              <a:rPr lang="pt-BR" sz="1800" spc="10" dirty="0"/>
              <a:t>ter? </a:t>
            </a:r>
            <a:r>
              <a:rPr lang="pt-BR" sz="1800" spc="20" dirty="0"/>
              <a:t>Que </a:t>
            </a:r>
            <a:r>
              <a:rPr lang="pt-BR" sz="1800" spc="15" dirty="0"/>
              <a:t>informação você  precisa coletar </a:t>
            </a:r>
            <a:r>
              <a:rPr lang="pt-BR" sz="1800" spc="20" dirty="0"/>
              <a:t>a </a:t>
            </a:r>
            <a:r>
              <a:rPr lang="pt-BR" sz="1800" spc="15" dirty="0"/>
              <a:t>fim </a:t>
            </a:r>
            <a:r>
              <a:rPr lang="pt-BR" sz="1800" spc="20" dirty="0"/>
              <a:t>de </a:t>
            </a:r>
            <a:r>
              <a:rPr lang="pt-BR" sz="1800" spc="15" dirty="0"/>
              <a:t>analisar estas</a:t>
            </a:r>
            <a:r>
              <a:rPr lang="pt-BR" sz="1800" spc="-114" dirty="0"/>
              <a:t> </a:t>
            </a:r>
            <a:r>
              <a:rPr lang="pt-BR" sz="1800" spc="15" dirty="0"/>
              <a:t>questões?</a:t>
            </a:r>
          </a:p>
          <a:p>
            <a:pPr marL="666115" marR="5080" indent="-282575" algn="just">
              <a:lnSpc>
                <a:spcPct val="102400"/>
              </a:lnSpc>
              <a:buClr>
                <a:srgbClr val="FF0000"/>
              </a:buClr>
              <a:buAutoNum type="arabicPeriod" startAt="2"/>
              <a:tabLst>
                <a:tab pos="667385" algn="l"/>
              </a:tabLst>
            </a:pPr>
            <a:r>
              <a:rPr lang="pt-BR" sz="1800" spc="20" dirty="0"/>
              <a:t>Que </a:t>
            </a:r>
            <a:r>
              <a:rPr lang="pt-BR" sz="1800" spc="10" dirty="0"/>
              <a:t>possíveis alterações </a:t>
            </a:r>
            <a:r>
              <a:rPr lang="pt-BR" sz="1800" spc="15" dirty="0"/>
              <a:t>você acha que </a:t>
            </a:r>
            <a:r>
              <a:rPr lang="pt-BR" sz="1800" spc="10" dirty="0"/>
              <a:t>poderiam ser feitas n</a:t>
            </a:r>
            <a:r>
              <a:rPr lang="pt-BR" sz="1800" spc="15" dirty="0"/>
              <a:t>este </a:t>
            </a:r>
            <a:r>
              <a:rPr lang="pt-BR" sz="1800" spc="10" dirty="0"/>
              <a:t>processo </a:t>
            </a:r>
            <a:r>
              <a:rPr lang="pt-BR" sz="1800" spc="20" dirty="0"/>
              <a:t>a </a:t>
            </a:r>
            <a:r>
              <a:rPr lang="pt-BR" sz="1800" spc="15" dirty="0"/>
              <a:t>fim de  </a:t>
            </a:r>
            <a:r>
              <a:rPr lang="pt-BR" sz="1800" spc="10" dirty="0"/>
              <a:t>abordar </a:t>
            </a:r>
            <a:r>
              <a:rPr lang="pt-BR" sz="1800" spc="15" dirty="0"/>
              <a:t>as </a:t>
            </a:r>
            <a:r>
              <a:rPr lang="pt-BR" sz="1800" spc="10" dirty="0"/>
              <a:t>questões</a:t>
            </a:r>
            <a:r>
              <a:rPr lang="pt-BR" sz="1800" spc="-50" dirty="0"/>
              <a:t> </a:t>
            </a:r>
            <a:r>
              <a:rPr lang="pt-BR" sz="1800" spc="15" dirty="0"/>
              <a:t>supramencionadas?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84082" y="1379480"/>
            <a:ext cx="15367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dirty="0">
                <a:solidFill>
                  <a:srgbClr val="898989"/>
                </a:solidFill>
                <a:latin typeface="Trebuchet MS"/>
                <a:cs typeface="Trebuchet MS"/>
              </a:rPr>
              <a:t>45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1699449" y="371166"/>
            <a:ext cx="6660388" cy="3680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pt-BR" dirty="0"/>
              <a:t>Trabalho Adicional Parte 1 – 07/04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4639" y="1497583"/>
            <a:ext cx="6931025" cy="7219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Minha Máquina de Lavar </a:t>
            </a:r>
            <a:r>
              <a:rPr dirty="0" err="1"/>
              <a:t>Não</a:t>
            </a:r>
            <a:r>
              <a:rPr dirty="0"/>
              <a:t> Est</a:t>
            </a:r>
            <a:r>
              <a:rPr lang="pt-BR" dirty="0"/>
              <a:t>á</a:t>
            </a:r>
            <a:r>
              <a:rPr dirty="0"/>
              <a:t> </a:t>
            </a:r>
            <a:r>
              <a:rPr lang="pt-BR" dirty="0"/>
              <a:t>Funcionando</a:t>
            </a:r>
            <a:r>
              <a:rPr spc="55" dirty="0"/>
              <a:t> </a:t>
            </a:r>
            <a:r>
              <a:rPr spc="-5" dirty="0"/>
              <a:t>...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48070" y="1379477"/>
            <a:ext cx="89535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dirty="0">
                <a:solidFill>
                  <a:srgbClr val="898989"/>
                </a:solidFill>
                <a:latin typeface="Trebuchet MS"/>
                <a:cs typeface="Trebuchet MS"/>
              </a:rPr>
              <a:t>3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6360" y="5666232"/>
            <a:ext cx="6306820" cy="551815"/>
          </a:xfrm>
          <a:custGeom>
            <a:avLst/>
            <a:gdLst/>
            <a:ahLst/>
            <a:cxnLst/>
            <a:rect l="l" t="t" r="r" b="b"/>
            <a:pathLst>
              <a:path w="6306820" h="551814">
                <a:moveTo>
                  <a:pt x="4729734" y="413765"/>
                </a:moveTo>
                <a:lnTo>
                  <a:pt x="4729734" y="137921"/>
                </a:lnTo>
                <a:lnTo>
                  <a:pt x="0" y="137922"/>
                </a:lnTo>
                <a:lnTo>
                  <a:pt x="0" y="413766"/>
                </a:lnTo>
                <a:lnTo>
                  <a:pt x="4729734" y="413765"/>
                </a:lnTo>
                <a:close/>
              </a:path>
              <a:path w="6306820" h="551814">
                <a:moveTo>
                  <a:pt x="6306312" y="275843"/>
                </a:moveTo>
                <a:lnTo>
                  <a:pt x="4729734" y="0"/>
                </a:lnTo>
                <a:lnTo>
                  <a:pt x="4729734" y="551687"/>
                </a:lnTo>
                <a:lnTo>
                  <a:pt x="6306312" y="275843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2550" y="5661659"/>
            <a:ext cx="6333490" cy="561340"/>
          </a:xfrm>
          <a:custGeom>
            <a:avLst/>
            <a:gdLst/>
            <a:ahLst/>
            <a:cxnLst/>
            <a:rect l="l" t="t" r="r" b="b"/>
            <a:pathLst>
              <a:path w="6333490" h="561339">
                <a:moveTo>
                  <a:pt x="4733544" y="138683"/>
                </a:moveTo>
                <a:lnTo>
                  <a:pt x="0" y="138684"/>
                </a:lnTo>
                <a:lnTo>
                  <a:pt x="0" y="422148"/>
                </a:lnTo>
                <a:lnTo>
                  <a:pt x="3810" y="422148"/>
                </a:lnTo>
                <a:lnTo>
                  <a:pt x="3810" y="146304"/>
                </a:lnTo>
                <a:lnTo>
                  <a:pt x="7619" y="142494"/>
                </a:lnTo>
                <a:lnTo>
                  <a:pt x="7620" y="146304"/>
                </a:lnTo>
                <a:lnTo>
                  <a:pt x="4729734" y="146303"/>
                </a:lnTo>
                <a:lnTo>
                  <a:pt x="4729734" y="142493"/>
                </a:lnTo>
                <a:lnTo>
                  <a:pt x="4733544" y="138683"/>
                </a:lnTo>
                <a:close/>
              </a:path>
              <a:path w="6333490" h="561339">
                <a:moveTo>
                  <a:pt x="7619" y="146304"/>
                </a:moveTo>
                <a:lnTo>
                  <a:pt x="7619" y="142494"/>
                </a:lnTo>
                <a:lnTo>
                  <a:pt x="3810" y="146304"/>
                </a:lnTo>
                <a:lnTo>
                  <a:pt x="7619" y="146304"/>
                </a:lnTo>
                <a:close/>
              </a:path>
              <a:path w="6333490" h="561339">
                <a:moveTo>
                  <a:pt x="7620" y="414528"/>
                </a:moveTo>
                <a:lnTo>
                  <a:pt x="7619" y="146304"/>
                </a:lnTo>
                <a:lnTo>
                  <a:pt x="3810" y="146304"/>
                </a:lnTo>
                <a:lnTo>
                  <a:pt x="3810" y="414528"/>
                </a:lnTo>
                <a:lnTo>
                  <a:pt x="7620" y="414528"/>
                </a:lnTo>
                <a:close/>
              </a:path>
              <a:path w="6333490" h="561339">
                <a:moveTo>
                  <a:pt x="4737354" y="551650"/>
                </a:moveTo>
                <a:lnTo>
                  <a:pt x="4737354" y="414527"/>
                </a:lnTo>
                <a:lnTo>
                  <a:pt x="3810" y="414528"/>
                </a:lnTo>
                <a:lnTo>
                  <a:pt x="7620" y="418338"/>
                </a:lnTo>
                <a:lnTo>
                  <a:pt x="7620" y="422148"/>
                </a:lnTo>
                <a:lnTo>
                  <a:pt x="4729734" y="422147"/>
                </a:lnTo>
                <a:lnTo>
                  <a:pt x="4729734" y="418338"/>
                </a:lnTo>
                <a:lnTo>
                  <a:pt x="4733544" y="422147"/>
                </a:lnTo>
                <a:lnTo>
                  <a:pt x="4733544" y="552316"/>
                </a:lnTo>
                <a:lnTo>
                  <a:pt x="4737354" y="551650"/>
                </a:lnTo>
                <a:close/>
              </a:path>
              <a:path w="6333490" h="561339">
                <a:moveTo>
                  <a:pt x="7620" y="422148"/>
                </a:moveTo>
                <a:lnTo>
                  <a:pt x="7620" y="418338"/>
                </a:lnTo>
                <a:lnTo>
                  <a:pt x="3810" y="414528"/>
                </a:lnTo>
                <a:lnTo>
                  <a:pt x="3810" y="422148"/>
                </a:lnTo>
                <a:lnTo>
                  <a:pt x="7620" y="422148"/>
                </a:lnTo>
                <a:close/>
              </a:path>
              <a:path w="6333490" h="561339">
                <a:moveTo>
                  <a:pt x="6332982" y="280415"/>
                </a:moveTo>
                <a:lnTo>
                  <a:pt x="4729734" y="0"/>
                </a:lnTo>
                <a:lnTo>
                  <a:pt x="4729734" y="138683"/>
                </a:lnTo>
                <a:lnTo>
                  <a:pt x="4732782" y="138683"/>
                </a:lnTo>
                <a:lnTo>
                  <a:pt x="4732782" y="8381"/>
                </a:lnTo>
                <a:lnTo>
                  <a:pt x="4737354" y="4571"/>
                </a:lnTo>
                <a:lnTo>
                  <a:pt x="4737354" y="9181"/>
                </a:lnTo>
                <a:lnTo>
                  <a:pt x="6287584" y="280415"/>
                </a:lnTo>
                <a:lnTo>
                  <a:pt x="6309360" y="276605"/>
                </a:lnTo>
                <a:lnTo>
                  <a:pt x="6309360" y="284547"/>
                </a:lnTo>
                <a:lnTo>
                  <a:pt x="6332982" y="280415"/>
                </a:lnTo>
                <a:close/>
              </a:path>
              <a:path w="6333490" h="561339">
                <a:moveTo>
                  <a:pt x="4733544" y="146303"/>
                </a:moveTo>
                <a:lnTo>
                  <a:pt x="4733544" y="138683"/>
                </a:lnTo>
                <a:lnTo>
                  <a:pt x="4729734" y="142493"/>
                </a:lnTo>
                <a:lnTo>
                  <a:pt x="4729734" y="146303"/>
                </a:lnTo>
                <a:lnTo>
                  <a:pt x="4733544" y="146303"/>
                </a:lnTo>
                <a:close/>
              </a:path>
              <a:path w="6333490" h="561339">
                <a:moveTo>
                  <a:pt x="4733544" y="422147"/>
                </a:moveTo>
                <a:lnTo>
                  <a:pt x="4729734" y="418338"/>
                </a:lnTo>
                <a:lnTo>
                  <a:pt x="4729734" y="422147"/>
                </a:lnTo>
                <a:lnTo>
                  <a:pt x="4733544" y="422147"/>
                </a:lnTo>
                <a:close/>
              </a:path>
              <a:path w="6333490" h="561339">
                <a:moveTo>
                  <a:pt x="4733544" y="552316"/>
                </a:moveTo>
                <a:lnTo>
                  <a:pt x="4733544" y="422147"/>
                </a:lnTo>
                <a:lnTo>
                  <a:pt x="4729734" y="422147"/>
                </a:lnTo>
                <a:lnTo>
                  <a:pt x="4729734" y="560832"/>
                </a:lnTo>
                <a:lnTo>
                  <a:pt x="4732782" y="560298"/>
                </a:lnTo>
                <a:lnTo>
                  <a:pt x="4732782" y="552449"/>
                </a:lnTo>
                <a:lnTo>
                  <a:pt x="4733544" y="552316"/>
                </a:lnTo>
                <a:close/>
              </a:path>
              <a:path w="6333490" h="561339">
                <a:moveTo>
                  <a:pt x="4737354" y="9181"/>
                </a:moveTo>
                <a:lnTo>
                  <a:pt x="4737354" y="4571"/>
                </a:lnTo>
                <a:lnTo>
                  <a:pt x="4732782" y="8381"/>
                </a:lnTo>
                <a:lnTo>
                  <a:pt x="4737354" y="9181"/>
                </a:lnTo>
                <a:close/>
              </a:path>
              <a:path w="6333490" h="561339">
                <a:moveTo>
                  <a:pt x="4737354" y="146303"/>
                </a:moveTo>
                <a:lnTo>
                  <a:pt x="4737354" y="9181"/>
                </a:lnTo>
                <a:lnTo>
                  <a:pt x="4732782" y="8381"/>
                </a:lnTo>
                <a:lnTo>
                  <a:pt x="4732782" y="138683"/>
                </a:lnTo>
                <a:lnTo>
                  <a:pt x="4733544" y="138683"/>
                </a:lnTo>
                <a:lnTo>
                  <a:pt x="4733544" y="146303"/>
                </a:lnTo>
                <a:lnTo>
                  <a:pt x="4737354" y="146303"/>
                </a:lnTo>
                <a:close/>
              </a:path>
              <a:path w="6333490" h="561339">
                <a:moveTo>
                  <a:pt x="6309360" y="284547"/>
                </a:moveTo>
                <a:lnTo>
                  <a:pt x="6309360" y="284225"/>
                </a:lnTo>
                <a:lnTo>
                  <a:pt x="6287584" y="280415"/>
                </a:lnTo>
                <a:lnTo>
                  <a:pt x="4732782" y="552449"/>
                </a:lnTo>
                <a:lnTo>
                  <a:pt x="4737354" y="556260"/>
                </a:lnTo>
                <a:lnTo>
                  <a:pt x="4737354" y="559499"/>
                </a:lnTo>
                <a:lnTo>
                  <a:pt x="6309360" y="284547"/>
                </a:lnTo>
                <a:close/>
              </a:path>
              <a:path w="6333490" h="561339">
                <a:moveTo>
                  <a:pt x="4737354" y="559499"/>
                </a:moveTo>
                <a:lnTo>
                  <a:pt x="4737354" y="556260"/>
                </a:lnTo>
                <a:lnTo>
                  <a:pt x="4732782" y="552449"/>
                </a:lnTo>
                <a:lnTo>
                  <a:pt x="4732782" y="560298"/>
                </a:lnTo>
                <a:lnTo>
                  <a:pt x="4737354" y="559499"/>
                </a:lnTo>
                <a:close/>
              </a:path>
              <a:path w="6333490" h="561339">
                <a:moveTo>
                  <a:pt x="6309360" y="284225"/>
                </a:moveTo>
                <a:lnTo>
                  <a:pt x="6309360" y="276605"/>
                </a:lnTo>
                <a:lnTo>
                  <a:pt x="6287584" y="280415"/>
                </a:lnTo>
                <a:lnTo>
                  <a:pt x="6309360" y="284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36901" y="5810503"/>
            <a:ext cx="395605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15" dirty="0">
                <a:latin typeface="Arial"/>
                <a:cs typeface="Arial"/>
              </a:rPr>
              <a:t>Processo de “Reporte de Falha </a:t>
            </a:r>
            <a:r>
              <a:rPr sz="1450" b="1" spc="20" dirty="0">
                <a:latin typeface="Arial"/>
                <a:cs typeface="Arial"/>
              </a:rPr>
              <a:t>–</a:t>
            </a:r>
            <a:r>
              <a:rPr sz="1450" b="1" spc="-114" dirty="0">
                <a:latin typeface="Arial"/>
                <a:cs typeface="Arial"/>
              </a:rPr>
              <a:t> </a:t>
            </a:r>
            <a:r>
              <a:rPr sz="1450" b="1" spc="15" dirty="0">
                <a:latin typeface="Arial"/>
                <a:cs typeface="Arial"/>
              </a:rPr>
              <a:t>Correção”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26680" y="5218176"/>
            <a:ext cx="654050" cy="947419"/>
          </a:xfrm>
          <a:custGeom>
            <a:avLst/>
            <a:gdLst/>
            <a:ahLst/>
            <a:cxnLst/>
            <a:rect l="l" t="t" r="r" b="b"/>
            <a:pathLst>
              <a:path w="654050" h="947420">
                <a:moveTo>
                  <a:pt x="653796" y="236981"/>
                </a:moveTo>
                <a:lnTo>
                  <a:pt x="326898" y="0"/>
                </a:lnTo>
                <a:lnTo>
                  <a:pt x="0" y="236981"/>
                </a:lnTo>
                <a:lnTo>
                  <a:pt x="163830" y="236981"/>
                </a:lnTo>
                <a:lnTo>
                  <a:pt x="163830" y="947165"/>
                </a:lnTo>
                <a:lnTo>
                  <a:pt x="489966" y="947165"/>
                </a:lnTo>
                <a:lnTo>
                  <a:pt x="489966" y="236981"/>
                </a:lnTo>
                <a:lnTo>
                  <a:pt x="653796" y="23698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14488" y="5213603"/>
            <a:ext cx="678180" cy="955675"/>
          </a:xfrm>
          <a:custGeom>
            <a:avLst/>
            <a:gdLst/>
            <a:ahLst/>
            <a:cxnLst/>
            <a:rect l="l" t="t" r="r" b="b"/>
            <a:pathLst>
              <a:path w="678179" h="955675">
                <a:moveTo>
                  <a:pt x="678180" y="245363"/>
                </a:moveTo>
                <a:lnTo>
                  <a:pt x="339090" y="0"/>
                </a:lnTo>
                <a:lnTo>
                  <a:pt x="0" y="245363"/>
                </a:lnTo>
                <a:lnTo>
                  <a:pt x="12192" y="245363"/>
                </a:lnTo>
                <a:lnTo>
                  <a:pt x="12192" y="237743"/>
                </a:lnTo>
                <a:lnTo>
                  <a:pt x="23938" y="237743"/>
                </a:lnTo>
                <a:lnTo>
                  <a:pt x="336804" y="10934"/>
                </a:lnTo>
                <a:lnTo>
                  <a:pt x="336804" y="7619"/>
                </a:lnTo>
                <a:lnTo>
                  <a:pt x="341376" y="7619"/>
                </a:lnTo>
                <a:lnTo>
                  <a:pt x="341376" y="10934"/>
                </a:lnTo>
                <a:lnTo>
                  <a:pt x="654241" y="237743"/>
                </a:lnTo>
                <a:lnTo>
                  <a:pt x="665988" y="237743"/>
                </a:lnTo>
                <a:lnTo>
                  <a:pt x="665988" y="245363"/>
                </a:lnTo>
                <a:lnTo>
                  <a:pt x="678180" y="245363"/>
                </a:lnTo>
                <a:close/>
              </a:path>
              <a:path w="678179" h="955675">
                <a:moveTo>
                  <a:pt x="23938" y="237743"/>
                </a:moveTo>
                <a:lnTo>
                  <a:pt x="12192" y="237743"/>
                </a:lnTo>
                <a:lnTo>
                  <a:pt x="14478" y="244601"/>
                </a:lnTo>
                <a:lnTo>
                  <a:pt x="23938" y="237743"/>
                </a:lnTo>
                <a:close/>
              </a:path>
              <a:path w="678179" h="955675">
                <a:moveTo>
                  <a:pt x="179832" y="947927"/>
                </a:moveTo>
                <a:lnTo>
                  <a:pt x="179832" y="237743"/>
                </a:lnTo>
                <a:lnTo>
                  <a:pt x="23938" y="237743"/>
                </a:lnTo>
                <a:lnTo>
                  <a:pt x="14478" y="244601"/>
                </a:lnTo>
                <a:lnTo>
                  <a:pt x="12192" y="237743"/>
                </a:lnTo>
                <a:lnTo>
                  <a:pt x="12192" y="245363"/>
                </a:lnTo>
                <a:lnTo>
                  <a:pt x="171450" y="245363"/>
                </a:lnTo>
                <a:lnTo>
                  <a:pt x="171450" y="241553"/>
                </a:lnTo>
                <a:lnTo>
                  <a:pt x="176022" y="245363"/>
                </a:lnTo>
                <a:lnTo>
                  <a:pt x="176022" y="947927"/>
                </a:lnTo>
                <a:lnTo>
                  <a:pt x="179832" y="947927"/>
                </a:lnTo>
                <a:close/>
              </a:path>
              <a:path w="678179" h="955675">
                <a:moveTo>
                  <a:pt x="176022" y="245363"/>
                </a:moveTo>
                <a:lnTo>
                  <a:pt x="171450" y="241553"/>
                </a:lnTo>
                <a:lnTo>
                  <a:pt x="171450" y="245363"/>
                </a:lnTo>
                <a:lnTo>
                  <a:pt x="176022" y="245363"/>
                </a:lnTo>
                <a:close/>
              </a:path>
              <a:path w="678179" h="955675">
                <a:moveTo>
                  <a:pt x="179832" y="955547"/>
                </a:moveTo>
                <a:lnTo>
                  <a:pt x="179832" y="951738"/>
                </a:lnTo>
                <a:lnTo>
                  <a:pt x="176022" y="947927"/>
                </a:lnTo>
                <a:lnTo>
                  <a:pt x="176022" y="245363"/>
                </a:lnTo>
                <a:lnTo>
                  <a:pt x="171450" y="245363"/>
                </a:lnTo>
                <a:lnTo>
                  <a:pt x="171450" y="955547"/>
                </a:lnTo>
                <a:lnTo>
                  <a:pt x="179832" y="955547"/>
                </a:lnTo>
                <a:close/>
              </a:path>
              <a:path w="678179" h="955675">
                <a:moveTo>
                  <a:pt x="502158" y="947927"/>
                </a:moveTo>
                <a:lnTo>
                  <a:pt x="176022" y="947927"/>
                </a:lnTo>
                <a:lnTo>
                  <a:pt x="179832" y="951738"/>
                </a:lnTo>
                <a:lnTo>
                  <a:pt x="179832" y="955547"/>
                </a:lnTo>
                <a:lnTo>
                  <a:pt x="498348" y="955547"/>
                </a:lnTo>
                <a:lnTo>
                  <a:pt x="498348" y="951738"/>
                </a:lnTo>
                <a:lnTo>
                  <a:pt x="502158" y="947927"/>
                </a:lnTo>
                <a:close/>
              </a:path>
              <a:path w="678179" h="955675">
                <a:moveTo>
                  <a:pt x="341376" y="7619"/>
                </a:moveTo>
                <a:lnTo>
                  <a:pt x="336804" y="7619"/>
                </a:lnTo>
                <a:lnTo>
                  <a:pt x="339090" y="9277"/>
                </a:lnTo>
                <a:lnTo>
                  <a:pt x="341376" y="7619"/>
                </a:lnTo>
                <a:close/>
              </a:path>
              <a:path w="678179" h="955675">
                <a:moveTo>
                  <a:pt x="339090" y="9277"/>
                </a:moveTo>
                <a:lnTo>
                  <a:pt x="336804" y="7619"/>
                </a:lnTo>
                <a:lnTo>
                  <a:pt x="336804" y="10934"/>
                </a:lnTo>
                <a:lnTo>
                  <a:pt x="339090" y="9277"/>
                </a:lnTo>
                <a:close/>
              </a:path>
              <a:path w="678179" h="955675">
                <a:moveTo>
                  <a:pt x="341376" y="10934"/>
                </a:moveTo>
                <a:lnTo>
                  <a:pt x="341376" y="7619"/>
                </a:lnTo>
                <a:lnTo>
                  <a:pt x="339090" y="9277"/>
                </a:lnTo>
                <a:lnTo>
                  <a:pt x="341376" y="10934"/>
                </a:lnTo>
                <a:close/>
              </a:path>
              <a:path w="678179" h="955675">
                <a:moveTo>
                  <a:pt x="665988" y="245363"/>
                </a:moveTo>
                <a:lnTo>
                  <a:pt x="665988" y="237743"/>
                </a:lnTo>
                <a:lnTo>
                  <a:pt x="663702" y="244601"/>
                </a:lnTo>
                <a:lnTo>
                  <a:pt x="654241" y="237743"/>
                </a:lnTo>
                <a:lnTo>
                  <a:pt x="498348" y="237743"/>
                </a:lnTo>
                <a:lnTo>
                  <a:pt x="498348" y="947927"/>
                </a:lnTo>
                <a:lnTo>
                  <a:pt x="502158" y="947927"/>
                </a:lnTo>
                <a:lnTo>
                  <a:pt x="502158" y="245363"/>
                </a:lnTo>
                <a:lnTo>
                  <a:pt x="506730" y="241553"/>
                </a:lnTo>
                <a:lnTo>
                  <a:pt x="506730" y="245363"/>
                </a:lnTo>
                <a:lnTo>
                  <a:pt x="665988" y="245363"/>
                </a:lnTo>
                <a:close/>
              </a:path>
              <a:path w="678179" h="955675">
                <a:moveTo>
                  <a:pt x="506730" y="955547"/>
                </a:moveTo>
                <a:lnTo>
                  <a:pt x="506730" y="245363"/>
                </a:lnTo>
                <a:lnTo>
                  <a:pt x="502158" y="245363"/>
                </a:lnTo>
                <a:lnTo>
                  <a:pt x="502158" y="947927"/>
                </a:lnTo>
                <a:lnTo>
                  <a:pt x="498348" y="951738"/>
                </a:lnTo>
                <a:lnTo>
                  <a:pt x="498348" y="955547"/>
                </a:lnTo>
                <a:lnTo>
                  <a:pt x="506730" y="955547"/>
                </a:lnTo>
                <a:close/>
              </a:path>
              <a:path w="678179" h="955675">
                <a:moveTo>
                  <a:pt x="506730" y="245363"/>
                </a:moveTo>
                <a:lnTo>
                  <a:pt x="506730" y="241553"/>
                </a:lnTo>
                <a:lnTo>
                  <a:pt x="502158" y="245363"/>
                </a:lnTo>
                <a:lnTo>
                  <a:pt x="506730" y="245363"/>
                </a:lnTo>
                <a:close/>
              </a:path>
              <a:path w="678179" h="955675">
                <a:moveTo>
                  <a:pt x="665988" y="237743"/>
                </a:moveTo>
                <a:lnTo>
                  <a:pt x="654241" y="237743"/>
                </a:lnTo>
                <a:lnTo>
                  <a:pt x="663702" y="244601"/>
                </a:lnTo>
                <a:lnTo>
                  <a:pt x="665988" y="237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28140" y="5390933"/>
            <a:ext cx="259715" cy="7442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5"/>
              </a:lnSpc>
            </a:pPr>
            <a:r>
              <a:rPr sz="1650" b="1" spc="-1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ALOR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43343" y="3211829"/>
            <a:ext cx="1018540" cy="729615"/>
          </a:xfrm>
          <a:custGeom>
            <a:avLst/>
            <a:gdLst/>
            <a:ahLst/>
            <a:cxnLst/>
            <a:rect l="l" t="t" r="r" b="b"/>
            <a:pathLst>
              <a:path w="1018540" h="729614">
                <a:moveTo>
                  <a:pt x="953169" y="549707"/>
                </a:moveTo>
                <a:lnTo>
                  <a:pt x="922781" y="498347"/>
                </a:lnTo>
                <a:lnTo>
                  <a:pt x="891715" y="450514"/>
                </a:lnTo>
                <a:lnTo>
                  <a:pt x="860480" y="406450"/>
                </a:lnTo>
                <a:lnTo>
                  <a:pt x="828477" y="365748"/>
                </a:lnTo>
                <a:lnTo>
                  <a:pt x="795106" y="327997"/>
                </a:lnTo>
                <a:lnTo>
                  <a:pt x="759768" y="292787"/>
                </a:lnTo>
                <a:lnTo>
                  <a:pt x="721862" y="259709"/>
                </a:lnTo>
                <a:lnTo>
                  <a:pt x="680788" y="228352"/>
                </a:lnTo>
                <a:lnTo>
                  <a:pt x="635948" y="198307"/>
                </a:lnTo>
                <a:lnTo>
                  <a:pt x="586739" y="169163"/>
                </a:lnTo>
                <a:lnTo>
                  <a:pt x="540257" y="144779"/>
                </a:lnTo>
                <a:lnTo>
                  <a:pt x="493118" y="121778"/>
                </a:lnTo>
                <a:lnTo>
                  <a:pt x="446921" y="101432"/>
                </a:lnTo>
                <a:lnTo>
                  <a:pt x="401235" y="83526"/>
                </a:lnTo>
                <a:lnTo>
                  <a:pt x="355625" y="67844"/>
                </a:lnTo>
                <a:lnTo>
                  <a:pt x="309657" y="54169"/>
                </a:lnTo>
                <a:lnTo>
                  <a:pt x="262898" y="42288"/>
                </a:lnTo>
                <a:lnTo>
                  <a:pt x="214914" y="31983"/>
                </a:lnTo>
                <a:lnTo>
                  <a:pt x="165272" y="23038"/>
                </a:lnTo>
                <a:lnTo>
                  <a:pt x="113537" y="15239"/>
                </a:lnTo>
                <a:lnTo>
                  <a:pt x="8381" y="0"/>
                </a:lnTo>
                <a:lnTo>
                  <a:pt x="0" y="62484"/>
                </a:lnTo>
                <a:lnTo>
                  <a:pt x="52577" y="69342"/>
                </a:lnTo>
                <a:lnTo>
                  <a:pt x="104393" y="76961"/>
                </a:lnTo>
                <a:lnTo>
                  <a:pt x="159900" y="85621"/>
                </a:lnTo>
                <a:lnTo>
                  <a:pt x="212974" y="95603"/>
                </a:lnTo>
                <a:lnTo>
                  <a:pt x="264195" y="107225"/>
                </a:lnTo>
                <a:lnTo>
                  <a:pt x="314144" y="120810"/>
                </a:lnTo>
                <a:lnTo>
                  <a:pt x="363401" y="136676"/>
                </a:lnTo>
                <a:lnTo>
                  <a:pt x="412546" y="155144"/>
                </a:lnTo>
                <a:lnTo>
                  <a:pt x="462161" y="176535"/>
                </a:lnTo>
                <a:lnTo>
                  <a:pt x="512825" y="201167"/>
                </a:lnTo>
                <a:lnTo>
                  <a:pt x="556259" y="224027"/>
                </a:lnTo>
                <a:lnTo>
                  <a:pt x="601335" y="250523"/>
                </a:lnTo>
                <a:lnTo>
                  <a:pt x="642934" y="278446"/>
                </a:lnTo>
                <a:lnTo>
                  <a:pt x="681445" y="308011"/>
                </a:lnTo>
                <a:lnTo>
                  <a:pt x="717257" y="339432"/>
                </a:lnTo>
                <a:lnTo>
                  <a:pt x="750759" y="372924"/>
                </a:lnTo>
                <a:lnTo>
                  <a:pt x="782339" y="408700"/>
                </a:lnTo>
                <a:lnTo>
                  <a:pt x="812387" y="446974"/>
                </a:lnTo>
                <a:lnTo>
                  <a:pt x="841292" y="487961"/>
                </a:lnTo>
                <a:lnTo>
                  <a:pt x="869441" y="531876"/>
                </a:lnTo>
                <a:lnTo>
                  <a:pt x="898312" y="580438"/>
                </a:lnTo>
                <a:lnTo>
                  <a:pt x="953169" y="549707"/>
                </a:lnTo>
                <a:close/>
              </a:path>
              <a:path w="1018540" h="729614">
                <a:moveTo>
                  <a:pt x="968501" y="695709"/>
                </a:moveTo>
                <a:lnTo>
                  <a:pt x="968501" y="576833"/>
                </a:lnTo>
                <a:lnTo>
                  <a:pt x="914399" y="608076"/>
                </a:lnTo>
                <a:lnTo>
                  <a:pt x="898312" y="580438"/>
                </a:lnTo>
                <a:lnTo>
                  <a:pt x="843533" y="611123"/>
                </a:lnTo>
                <a:lnTo>
                  <a:pt x="968501" y="695709"/>
                </a:lnTo>
                <a:close/>
              </a:path>
              <a:path w="1018540" h="729614">
                <a:moveTo>
                  <a:pt x="968501" y="576833"/>
                </a:moveTo>
                <a:lnTo>
                  <a:pt x="953169" y="549707"/>
                </a:lnTo>
                <a:lnTo>
                  <a:pt x="898312" y="580438"/>
                </a:lnTo>
                <a:lnTo>
                  <a:pt x="914399" y="608076"/>
                </a:lnTo>
                <a:lnTo>
                  <a:pt x="968501" y="576833"/>
                </a:lnTo>
                <a:close/>
              </a:path>
              <a:path w="1018540" h="729614">
                <a:moveTo>
                  <a:pt x="1018031" y="729233"/>
                </a:moveTo>
                <a:lnTo>
                  <a:pt x="1008125" y="518921"/>
                </a:lnTo>
                <a:lnTo>
                  <a:pt x="953169" y="549707"/>
                </a:lnTo>
                <a:lnTo>
                  <a:pt x="968501" y="576833"/>
                </a:lnTo>
                <a:lnTo>
                  <a:pt x="968501" y="695709"/>
                </a:lnTo>
                <a:lnTo>
                  <a:pt x="1018031" y="729233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86471" y="3979164"/>
            <a:ext cx="787400" cy="306070"/>
          </a:xfrm>
          <a:custGeom>
            <a:avLst/>
            <a:gdLst/>
            <a:ahLst/>
            <a:cxnLst/>
            <a:rect l="l" t="t" r="r" b="b"/>
            <a:pathLst>
              <a:path w="787400" h="306070">
                <a:moveTo>
                  <a:pt x="0" y="0"/>
                </a:moveTo>
                <a:lnTo>
                  <a:pt x="0" y="305562"/>
                </a:lnTo>
                <a:lnTo>
                  <a:pt x="787146" y="305562"/>
                </a:lnTo>
                <a:lnTo>
                  <a:pt x="7871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82661" y="3975353"/>
            <a:ext cx="795020" cy="313690"/>
          </a:xfrm>
          <a:custGeom>
            <a:avLst/>
            <a:gdLst/>
            <a:ahLst/>
            <a:cxnLst/>
            <a:rect l="l" t="t" r="r" b="b"/>
            <a:pathLst>
              <a:path w="795020" h="313689">
                <a:moveTo>
                  <a:pt x="794766" y="313182"/>
                </a:moveTo>
                <a:lnTo>
                  <a:pt x="794766" y="0"/>
                </a:lnTo>
                <a:lnTo>
                  <a:pt x="0" y="0"/>
                </a:lnTo>
                <a:lnTo>
                  <a:pt x="0" y="313182"/>
                </a:lnTo>
                <a:lnTo>
                  <a:pt x="3810" y="313182"/>
                </a:lnTo>
                <a:lnTo>
                  <a:pt x="3810" y="7620"/>
                </a:lnTo>
                <a:lnTo>
                  <a:pt x="7620" y="3810"/>
                </a:lnTo>
                <a:lnTo>
                  <a:pt x="7620" y="7620"/>
                </a:lnTo>
                <a:lnTo>
                  <a:pt x="787146" y="7620"/>
                </a:lnTo>
                <a:lnTo>
                  <a:pt x="787146" y="3810"/>
                </a:lnTo>
                <a:lnTo>
                  <a:pt x="790956" y="7620"/>
                </a:lnTo>
                <a:lnTo>
                  <a:pt x="790956" y="313182"/>
                </a:lnTo>
                <a:lnTo>
                  <a:pt x="794766" y="313182"/>
                </a:lnTo>
                <a:close/>
              </a:path>
              <a:path w="795020" h="313689">
                <a:moveTo>
                  <a:pt x="7620" y="7620"/>
                </a:moveTo>
                <a:lnTo>
                  <a:pt x="7620" y="3810"/>
                </a:lnTo>
                <a:lnTo>
                  <a:pt x="3810" y="7620"/>
                </a:lnTo>
                <a:lnTo>
                  <a:pt x="7620" y="7620"/>
                </a:lnTo>
                <a:close/>
              </a:path>
              <a:path w="795020" h="313689">
                <a:moveTo>
                  <a:pt x="7620" y="305562"/>
                </a:moveTo>
                <a:lnTo>
                  <a:pt x="7620" y="7620"/>
                </a:lnTo>
                <a:lnTo>
                  <a:pt x="3810" y="7620"/>
                </a:lnTo>
                <a:lnTo>
                  <a:pt x="3810" y="305562"/>
                </a:lnTo>
                <a:lnTo>
                  <a:pt x="7620" y="305562"/>
                </a:lnTo>
                <a:close/>
              </a:path>
              <a:path w="795020" h="313689">
                <a:moveTo>
                  <a:pt x="790956" y="305562"/>
                </a:moveTo>
                <a:lnTo>
                  <a:pt x="3810" y="305562"/>
                </a:lnTo>
                <a:lnTo>
                  <a:pt x="7620" y="309372"/>
                </a:lnTo>
                <a:lnTo>
                  <a:pt x="7620" y="313182"/>
                </a:lnTo>
                <a:lnTo>
                  <a:pt x="787146" y="313182"/>
                </a:lnTo>
                <a:lnTo>
                  <a:pt x="787146" y="309372"/>
                </a:lnTo>
                <a:lnTo>
                  <a:pt x="790956" y="305562"/>
                </a:lnTo>
                <a:close/>
              </a:path>
              <a:path w="795020" h="313689">
                <a:moveTo>
                  <a:pt x="7620" y="313182"/>
                </a:moveTo>
                <a:lnTo>
                  <a:pt x="7620" y="309372"/>
                </a:lnTo>
                <a:lnTo>
                  <a:pt x="3810" y="305562"/>
                </a:lnTo>
                <a:lnTo>
                  <a:pt x="3810" y="313182"/>
                </a:lnTo>
                <a:lnTo>
                  <a:pt x="7620" y="313182"/>
                </a:lnTo>
                <a:close/>
              </a:path>
              <a:path w="795020" h="313689">
                <a:moveTo>
                  <a:pt x="790956" y="7620"/>
                </a:moveTo>
                <a:lnTo>
                  <a:pt x="787146" y="3810"/>
                </a:lnTo>
                <a:lnTo>
                  <a:pt x="787146" y="7620"/>
                </a:lnTo>
                <a:lnTo>
                  <a:pt x="790956" y="7620"/>
                </a:lnTo>
                <a:close/>
              </a:path>
              <a:path w="795020" h="313689">
                <a:moveTo>
                  <a:pt x="790956" y="305562"/>
                </a:moveTo>
                <a:lnTo>
                  <a:pt x="790956" y="7620"/>
                </a:lnTo>
                <a:lnTo>
                  <a:pt x="787146" y="7620"/>
                </a:lnTo>
                <a:lnTo>
                  <a:pt x="787146" y="305562"/>
                </a:lnTo>
                <a:lnTo>
                  <a:pt x="790956" y="305562"/>
                </a:lnTo>
                <a:close/>
              </a:path>
              <a:path w="795020" h="313689">
                <a:moveTo>
                  <a:pt x="790956" y="313182"/>
                </a:moveTo>
                <a:lnTo>
                  <a:pt x="790956" y="305562"/>
                </a:lnTo>
                <a:lnTo>
                  <a:pt x="787146" y="309372"/>
                </a:lnTo>
                <a:lnTo>
                  <a:pt x="787146" y="313182"/>
                </a:lnTo>
                <a:lnTo>
                  <a:pt x="790956" y="313182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586471" y="3998467"/>
            <a:ext cx="78740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35"/>
              </a:spcBef>
            </a:pPr>
            <a:r>
              <a:rPr sz="1450" b="1" spc="15" dirty="0">
                <a:latin typeface="Arial"/>
                <a:cs typeface="Arial"/>
              </a:rPr>
              <a:t>Cliente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01821" y="4341114"/>
            <a:ext cx="1010506" cy="783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61076" y="3188970"/>
            <a:ext cx="1079500" cy="1263650"/>
          </a:xfrm>
          <a:custGeom>
            <a:avLst/>
            <a:gdLst/>
            <a:ahLst/>
            <a:cxnLst/>
            <a:rect l="l" t="t" r="r" b="b"/>
            <a:pathLst>
              <a:path w="1079500" h="1263650">
                <a:moveTo>
                  <a:pt x="1078992" y="61721"/>
                </a:moveTo>
                <a:lnTo>
                  <a:pt x="1065276" y="0"/>
                </a:lnTo>
                <a:lnTo>
                  <a:pt x="1037844" y="6857"/>
                </a:lnTo>
                <a:lnTo>
                  <a:pt x="1027938" y="9905"/>
                </a:lnTo>
                <a:lnTo>
                  <a:pt x="979412" y="32016"/>
                </a:lnTo>
                <a:lnTo>
                  <a:pt x="940408" y="65289"/>
                </a:lnTo>
                <a:lnTo>
                  <a:pt x="909164" y="106684"/>
                </a:lnTo>
                <a:lnTo>
                  <a:pt x="883920" y="153161"/>
                </a:lnTo>
                <a:lnTo>
                  <a:pt x="658368" y="720089"/>
                </a:lnTo>
                <a:lnTo>
                  <a:pt x="647700" y="745235"/>
                </a:lnTo>
                <a:lnTo>
                  <a:pt x="626364" y="793241"/>
                </a:lnTo>
                <a:lnTo>
                  <a:pt x="592698" y="858426"/>
                </a:lnTo>
                <a:lnTo>
                  <a:pt x="568287" y="901375"/>
                </a:lnTo>
                <a:lnTo>
                  <a:pt x="542427" y="944374"/>
                </a:lnTo>
                <a:lnTo>
                  <a:pt x="515083" y="986847"/>
                </a:lnTo>
                <a:lnTo>
                  <a:pt x="486218" y="1028217"/>
                </a:lnTo>
                <a:lnTo>
                  <a:pt x="455797" y="1067908"/>
                </a:lnTo>
                <a:lnTo>
                  <a:pt x="423784" y="1105345"/>
                </a:lnTo>
                <a:lnTo>
                  <a:pt x="390144" y="1139951"/>
                </a:lnTo>
                <a:lnTo>
                  <a:pt x="332650" y="1178462"/>
                </a:lnTo>
                <a:lnTo>
                  <a:pt x="280228" y="1192848"/>
                </a:lnTo>
                <a:lnTo>
                  <a:pt x="223331" y="1199408"/>
                </a:lnTo>
                <a:lnTo>
                  <a:pt x="167648" y="1200726"/>
                </a:lnTo>
                <a:lnTo>
                  <a:pt x="118872" y="1199387"/>
                </a:lnTo>
                <a:lnTo>
                  <a:pt x="81534" y="1197101"/>
                </a:lnTo>
                <a:lnTo>
                  <a:pt x="3810" y="1192529"/>
                </a:lnTo>
                <a:lnTo>
                  <a:pt x="0" y="1255013"/>
                </a:lnTo>
                <a:lnTo>
                  <a:pt x="38862" y="1258061"/>
                </a:lnTo>
                <a:lnTo>
                  <a:pt x="77724" y="1260347"/>
                </a:lnTo>
                <a:lnTo>
                  <a:pt x="115824" y="1261871"/>
                </a:lnTo>
                <a:lnTo>
                  <a:pt x="164103" y="1263546"/>
                </a:lnTo>
                <a:lnTo>
                  <a:pt x="216681" y="1262718"/>
                </a:lnTo>
                <a:lnTo>
                  <a:pt x="270710" y="1257866"/>
                </a:lnTo>
                <a:lnTo>
                  <a:pt x="323339" y="1247470"/>
                </a:lnTo>
                <a:lnTo>
                  <a:pt x="371720" y="1230008"/>
                </a:lnTo>
                <a:lnTo>
                  <a:pt x="413004" y="1203959"/>
                </a:lnTo>
                <a:lnTo>
                  <a:pt x="467258" y="1151084"/>
                </a:lnTo>
                <a:lnTo>
                  <a:pt x="501248" y="1111588"/>
                </a:lnTo>
                <a:lnTo>
                  <a:pt x="533875" y="1069434"/>
                </a:lnTo>
                <a:lnTo>
                  <a:pt x="564989" y="1025351"/>
                </a:lnTo>
                <a:lnTo>
                  <a:pt x="594440" y="980068"/>
                </a:lnTo>
                <a:lnTo>
                  <a:pt x="622079" y="934312"/>
                </a:lnTo>
                <a:lnTo>
                  <a:pt x="647756" y="888812"/>
                </a:lnTo>
                <a:lnTo>
                  <a:pt x="671322" y="844295"/>
                </a:lnTo>
                <a:lnTo>
                  <a:pt x="705612" y="770381"/>
                </a:lnTo>
                <a:lnTo>
                  <a:pt x="771458" y="607852"/>
                </a:lnTo>
                <a:lnTo>
                  <a:pt x="915084" y="242128"/>
                </a:lnTo>
                <a:lnTo>
                  <a:pt x="933450" y="196595"/>
                </a:lnTo>
                <a:lnTo>
                  <a:pt x="959733" y="144674"/>
                </a:lnTo>
                <a:lnTo>
                  <a:pt x="982746" y="112418"/>
                </a:lnTo>
                <a:lnTo>
                  <a:pt x="1011591" y="86247"/>
                </a:lnTo>
                <a:lnTo>
                  <a:pt x="1047750" y="69341"/>
                </a:lnTo>
                <a:lnTo>
                  <a:pt x="1062990" y="65531"/>
                </a:lnTo>
                <a:lnTo>
                  <a:pt x="1078992" y="61721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15634" y="3091433"/>
            <a:ext cx="1041400" cy="304800"/>
          </a:xfrm>
          <a:custGeom>
            <a:avLst/>
            <a:gdLst/>
            <a:ahLst/>
            <a:cxnLst/>
            <a:rect l="l" t="t" r="r" b="b"/>
            <a:pathLst>
              <a:path w="1041400" h="304800">
                <a:moveTo>
                  <a:pt x="0" y="0"/>
                </a:moveTo>
                <a:lnTo>
                  <a:pt x="0" y="304799"/>
                </a:lnTo>
                <a:lnTo>
                  <a:pt x="1040891" y="304799"/>
                </a:lnTo>
                <a:lnTo>
                  <a:pt x="104089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41291" y="3129788"/>
            <a:ext cx="1049020" cy="313690"/>
          </a:xfrm>
          <a:custGeom>
            <a:avLst/>
            <a:gdLst/>
            <a:ahLst/>
            <a:cxnLst/>
            <a:rect l="l" t="t" r="r" b="b"/>
            <a:pathLst>
              <a:path w="1049020" h="313689">
                <a:moveTo>
                  <a:pt x="1048512" y="313181"/>
                </a:moveTo>
                <a:lnTo>
                  <a:pt x="1048512" y="0"/>
                </a:lnTo>
                <a:lnTo>
                  <a:pt x="0" y="0"/>
                </a:lnTo>
                <a:lnTo>
                  <a:pt x="0" y="313181"/>
                </a:lnTo>
                <a:lnTo>
                  <a:pt x="3810" y="313181"/>
                </a:lnTo>
                <a:lnTo>
                  <a:pt x="3810" y="7620"/>
                </a:lnTo>
                <a:lnTo>
                  <a:pt x="7620" y="3810"/>
                </a:lnTo>
                <a:lnTo>
                  <a:pt x="7620" y="7620"/>
                </a:lnTo>
                <a:lnTo>
                  <a:pt x="1040892" y="7620"/>
                </a:lnTo>
                <a:lnTo>
                  <a:pt x="1040892" y="3810"/>
                </a:lnTo>
                <a:lnTo>
                  <a:pt x="1044701" y="7620"/>
                </a:lnTo>
                <a:lnTo>
                  <a:pt x="1044701" y="313181"/>
                </a:lnTo>
                <a:lnTo>
                  <a:pt x="1048512" y="313181"/>
                </a:lnTo>
                <a:close/>
              </a:path>
              <a:path w="1049020" h="313689">
                <a:moveTo>
                  <a:pt x="7620" y="7620"/>
                </a:moveTo>
                <a:lnTo>
                  <a:pt x="7620" y="3810"/>
                </a:lnTo>
                <a:lnTo>
                  <a:pt x="3810" y="7620"/>
                </a:lnTo>
                <a:lnTo>
                  <a:pt x="7620" y="7620"/>
                </a:lnTo>
                <a:close/>
              </a:path>
              <a:path w="1049020" h="313689">
                <a:moveTo>
                  <a:pt x="7620" y="304800"/>
                </a:moveTo>
                <a:lnTo>
                  <a:pt x="7620" y="7620"/>
                </a:lnTo>
                <a:lnTo>
                  <a:pt x="3810" y="7620"/>
                </a:lnTo>
                <a:lnTo>
                  <a:pt x="3810" y="304800"/>
                </a:lnTo>
                <a:lnTo>
                  <a:pt x="7620" y="304800"/>
                </a:lnTo>
                <a:close/>
              </a:path>
              <a:path w="1049020" h="313689">
                <a:moveTo>
                  <a:pt x="1044701" y="304800"/>
                </a:moveTo>
                <a:lnTo>
                  <a:pt x="3810" y="304800"/>
                </a:lnTo>
                <a:lnTo>
                  <a:pt x="7620" y="308610"/>
                </a:lnTo>
                <a:lnTo>
                  <a:pt x="7620" y="313181"/>
                </a:lnTo>
                <a:lnTo>
                  <a:pt x="1040892" y="313181"/>
                </a:lnTo>
                <a:lnTo>
                  <a:pt x="1040892" y="308610"/>
                </a:lnTo>
                <a:lnTo>
                  <a:pt x="1044701" y="304800"/>
                </a:lnTo>
                <a:close/>
              </a:path>
              <a:path w="1049020" h="313689">
                <a:moveTo>
                  <a:pt x="7620" y="313181"/>
                </a:moveTo>
                <a:lnTo>
                  <a:pt x="7620" y="308610"/>
                </a:lnTo>
                <a:lnTo>
                  <a:pt x="3810" y="304800"/>
                </a:lnTo>
                <a:lnTo>
                  <a:pt x="3810" y="313181"/>
                </a:lnTo>
                <a:lnTo>
                  <a:pt x="7620" y="313181"/>
                </a:lnTo>
                <a:close/>
              </a:path>
              <a:path w="1049020" h="313689">
                <a:moveTo>
                  <a:pt x="1044701" y="7620"/>
                </a:moveTo>
                <a:lnTo>
                  <a:pt x="1040892" y="3810"/>
                </a:lnTo>
                <a:lnTo>
                  <a:pt x="1040892" y="7620"/>
                </a:lnTo>
                <a:lnTo>
                  <a:pt x="1044701" y="7620"/>
                </a:lnTo>
                <a:close/>
              </a:path>
              <a:path w="1049020" h="313689">
                <a:moveTo>
                  <a:pt x="1044701" y="304800"/>
                </a:moveTo>
                <a:lnTo>
                  <a:pt x="1044701" y="7620"/>
                </a:lnTo>
                <a:lnTo>
                  <a:pt x="1040892" y="7620"/>
                </a:lnTo>
                <a:lnTo>
                  <a:pt x="1040892" y="304800"/>
                </a:lnTo>
                <a:lnTo>
                  <a:pt x="1044701" y="304800"/>
                </a:lnTo>
                <a:close/>
              </a:path>
              <a:path w="1049020" h="313689">
                <a:moveTo>
                  <a:pt x="1044701" y="313181"/>
                </a:moveTo>
                <a:lnTo>
                  <a:pt x="1044701" y="304800"/>
                </a:lnTo>
                <a:lnTo>
                  <a:pt x="1040892" y="308610"/>
                </a:lnTo>
                <a:lnTo>
                  <a:pt x="1040892" y="313181"/>
                </a:lnTo>
                <a:lnTo>
                  <a:pt x="1044701" y="313181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81420" y="3110738"/>
            <a:ext cx="9086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15" dirty="0">
                <a:latin typeface="Arial"/>
                <a:cs typeface="Arial"/>
              </a:rPr>
              <a:t>Garantia?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83273" y="2189226"/>
            <a:ext cx="750747" cy="8298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02835" y="3556253"/>
            <a:ext cx="1149985" cy="765175"/>
          </a:xfrm>
          <a:custGeom>
            <a:avLst/>
            <a:gdLst/>
            <a:ahLst/>
            <a:cxnLst/>
            <a:rect l="l" t="t" r="r" b="b"/>
            <a:pathLst>
              <a:path w="1149985" h="765175">
                <a:moveTo>
                  <a:pt x="1149858" y="701802"/>
                </a:moveTo>
                <a:lnTo>
                  <a:pt x="1117854" y="701040"/>
                </a:lnTo>
                <a:lnTo>
                  <a:pt x="1086612" y="699516"/>
                </a:lnTo>
                <a:lnTo>
                  <a:pt x="1056132" y="697230"/>
                </a:lnTo>
                <a:lnTo>
                  <a:pt x="1000938" y="693240"/>
                </a:lnTo>
                <a:lnTo>
                  <a:pt x="944856" y="684961"/>
                </a:lnTo>
                <a:lnTo>
                  <a:pt x="889737" y="671958"/>
                </a:lnTo>
                <a:lnTo>
                  <a:pt x="837438" y="653796"/>
                </a:lnTo>
                <a:lnTo>
                  <a:pt x="785667" y="616671"/>
                </a:lnTo>
                <a:lnTo>
                  <a:pt x="751567" y="580552"/>
                </a:lnTo>
                <a:lnTo>
                  <a:pt x="719960" y="540136"/>
                </a:lnTo>
                <a:lnTo>
                  <a:pt x="664464" y="461772"/>
                </a:lnTo>
                <a:lnTo>
                  <a:pt x="614172" y="388620"/>
                </a:lnTo>
                <a:lnTo>
                  <a:pt x="588264" y="353568"/>
                </a:lnTo>
                <a:lnTo>
                  <a:pt x="562487" y="315232"/>
                </a:lnTo>
                <a:lnTo>
                  <a:pt x="538140" y="274589"/>
                </a:lnTo>
                <a:lnTo>
                  <a:pt x="514230" y="232919"/>
                </a:lnTo>
                <a:lnTo>
                  <a:pt x="489764" y="191499"/>
                </a:lnTo>
                <a:lnTo>
                  <a:pt x="463749" y="151609"/>
                </a:lnTo>
                <a:lnTo>
                  <a:pt x="435191" y="114527"/>
                </a:lnTo>
                <a:lnTo>
                  <a:pt x="403098" y="81534"/>
                </a:lnTo>
                <a:lnTo>
                  <a:pt x="341594" y="40013"/>
                </a:lnTo>
                <a:lnTo>
                  <a:pt x="295085" y="21753"/>
                </a:lnTo>
                <a:lnTo>
                  <a:pt x="246240" y="10067"/>
                </a:lnTo>
                <a:lnTo>
                  <a:pt x="196014" y="3510"/>
                </a:lnTo>
                <a:lnTo>
                  <a:pt x="145365" y="636"/>
                </a:lnTo>
                <a:lnTo>
                  <a:pt x="95250" y="0"/>
                </a:lnTo>
                <a:lnTo>
                  <a:pt x="47244" y="1524"/>
                </a:lnTo>
                <a:lnTo>
                  <a:pt x="0" y="3810"/>
                </a:lnTo>
                <a:lnTo>
                  <a:pt x="3048" y="67056"/>
                </a:lnTo>
                <a:lnTo>
                  <a:pt x="50292" y="64770"/>
                </a:lnTo>
                <a:lnTo>
                  <a:pt x="96774" y="63246"/>
                </a:lnTo>
                <a:lnTo>
                  <a:pt x="146803" y="63422"/>
                </a:lnTo>
                <a:lnTo>
                  <a:pt x="200320" y="67019"/>
                </a:lnTo>
                <a:lnTo>
                  <a:pt x="253968" y="75937"/>
                </a:lnTo>
                <a:lnTo>
                  <a:pt x="304391" y="92080"/>
                </a:lnTo>
                <a:lnTo>
                  <a:pt x="348234" y="117348"/>
                </a:lnTo>
                <a:lnTo>
                  <a:pt x="396337" y="166518"/>
                </a:lnTo>
                <a:lnTo>
                  <a:pt x="426753" y="209524"/>
                </a:lnTo>
                <a:lnTo>
                  <a:pt x="454661" y="255593"/>
                </a:lnTo>
                <a:lnTo>
                  <a:pt x="481524" y="302522"/>
                </a:lnTo>
                <a:lnTo>
                  <a:pt x="508806" y="348107"/>
                </a:lnTo>
                <a:lnTo>
                  <a:pt x="537972" y="390144"/>
                </a:lnTo>
                <a:lnTo>
                  <a:pt x="550926" y="407670"/>
                </a:lnTo>
                <a:lnTo>
                  <a:pt x="588264" y="461010"/>
                </a:lnTo>
                <a:lnTo>
                  <a:pt x="612648" y="497586"/>
                </a:lnTo>
                <a:lnTo>
                  <a:pt x="674576" y="584265"/>
                </a:lnTo>
                <a:lnTo>
                  <a:pt x="708210" y="626498"/>
                </a:lnTo>
                <a:lnTo>
                  <a:pt x="745311" y="664921"/>
                </a:lnTo>
                <a:lnTo>
                  <a:pt x="787146" y="697230"/>
                </a:lnTo>
                <a:lnTo>
                  <a:pt x="853661" y="726746"/>
                </a:lnTo>
                <a:lnTo>
                  <a:pt x="902364" y="740148"/>
                </a:lnTo>
                <a:lnTo>
                  <a:pt x="952480" y="749993"/>
                </a:lnTo>
                <a:lnTo>
                  <a:pt x="1002661" y="756647"/>
                </a:lnTo>
                <a:lnTo>
                  <a:pt x="1051560" y="760476"/>
                </a:lnTo>
                <a:lnTo>
                  <a:pt x="1083564" y="762000"/>
                </a:lnTo>
                <a:lnTo>
                  <a:pt x="1114806" y="763524"/>
                </a:lnTo>
                <a:lnTo>
                  <a:pt x="1146810" y="765048"/>
                </a:lnTo>
                <a:lnTo>
                  <a:pt x="1149858" y="701802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87290" y="4188714"/>
            <a:ext cx="1061720" cy="533400"/>
          </a:xfrm>
          <a:custGeom>
            <a:avLst/>
            <a:gdLst/>
            <a:ahLst/>
            <a:cxnLst/>
            <a:rect l="l" t="t" r="r" b="b"/>
            <a:pathLst>
              <a:path w="1061720" h="533400">
                <a:moveTo>
                  <a:pt x="0" y="0"/>
                </a:moveTo>
                <a:lnTo>
                  <a:pt x="0" y="533400"/>
                </a:lnTo>
                <a:lnTo>
                  <a:pt x="1061465" y="533400"/>
                </a:lnTo>
                <a:lnTo>
                  <a:pt x="106146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82717" y="4184903"/>
            <a:ext cx="1070610" cy="541020"/>
          </a:xfrm>
          <a:custGeom>
            <a:avLst/>
            <a:gdLst/>
            <a:ahLst/>
            <a:cxnLst/>
            <a:rect l="l" t="t" r="r" b="b"/>
            <a:pathLst>
              <a:path w="1070610" h="541020">
                <a:moveTo>
                  <a:pt x="1070610" y="541020"/>
                </a:moveTo>
                <a:lnTo>
                  <a:pt x="1070610" y="0"/>
                </a:lnTo>
                <a:lnTo>
                  <a:pt x="0" y="0"/>
                </a:lnTo>
                <a:lnTo>
                  <a:pt x="0" y="541020"/>
                </a:lnTo>
                <a:lnTo>
                  <a:pt x="4572" y="541020"/>
                </a:lnTo>
                <a:lnTo>
                  <a:pt x="4572" y="7620"/>
                </a:lnTo>
                <a:lnTo>
                  <a:pt x="8382" y="3810"/>
                </a:lnTo>
                <a:lnTo>
                  <a:pt x="8382" y="7620"/>
                </a:lnTo>
                <a:lnTo>
                  <a:pt x="1062228" y="7620"/>
                </a:lnTo>
                <a:lnTo>
                  <a:pt x="1062228" y="3810"/>
                </a:lnTo>
                <a:lnTo>
                  <a:pt x="1066038" y="7620"/>
                </a:lnTo>
                <a:lnTo>
                  <a:pt x="1066038" y="541020"/>
                </a:lnTo>
                <a:lnTo>
                  <a:pt x="1070610" y="541020"/>
                </a:lnTo>
                <a:close/>
              </a:path>
              <a:path w="1070610" h="541020">
                <a:moveTo>
                  <a:pt x="8382" y="7620"/>
                </a:moveTo>
                <a:lnTo>
                  <a:pt x="8382" y="3810"/>
                </a:lnTo>
                <a:lnTo>
                  <a:pt x="4572" y="7620"/>
                </a:lnTo>
                <a:lnTo>
                  <a:pt x="8382" y="7620"/>
                </a:lnTo>
                <a:close/>
              </a:path>
              <a:path w="1070610" h="541020">
                <a:moveTo>
                  <a:pt x="8382" y="533400"/>
                </a:moveTo>
                <a:lnTo>
                  <a:pt x="8382" y="7620"/>
                </a:lnTo>
                <a:lnTo>
                  <a:pt x="4572" y="7620"/>
                </a:lnTo>
                <a:lnTo>
                  <a:pt x="4572" y="533400"/>
                </a:lnTo>
                <a:lnTo>
                  <a:pt x="8382" y="533400"/>
                </a:lnTo>
                <a:close/>
              </a:path>
              <a:path w="1070610" h="541020">
                <a:moveTo>
                  <a:pt x="1066038" y="533400"/>
                </a:moveTo>
                <a:lnTo>
                  <a:pt x="4572" y="533400"/>
                </a:lnTo>
                <a:lnTo>
                  <a:pt x="8382" y="537210"/>
                </a:lnTo>
                <a:lnTo>
                  <a:pt x="8382" y="541020"/>
                </a:lnTo>
                <a:lnTo>
                  <a:pt x="1062228" y="541020"/>
                </a:lnTo>
                <a:lnTo>
                  <a:pt x="1062228" y="537210"/>
                </a:lnTo>
                <a:lnTo>
                  <a:pt x="1066038" y="533400"/>
                </a:lnTo>
                <a:close/>
              </a:path>
              <a:path w="1070610" h="541020">
                <a:moveTo>
                  <a:pt x="8382" y="541020"/>
                </a:moveTo>
                <a:lnTo>
                  <a:pt x="8382" y="537210"/>
                </a:lnTo>
                <a:lnTo>
                  <a:pt x="4572" y="533400"/>
                </a:lnTo>
                <a:lnTo>
                  <a:pt x="4572" y="541020"/>
                </a:lnTo>
                <a:lnTo>
                  <a:pt x="8382" y="541020"/>
                </a:lnTo>
                <a:close/>
              </a:path>
              <a:path w="1070610" h="541020">
                <a:moveTo>
                  <a:pt x="1066038" y="7620"/>
                </a:moveTo>
                <a:lnTo>
                  <a:pt x="1062228" y="3810"/>
                </a:lnTo>
                <a:lnTo>
                  <a:pt x="1062228" y="7620"/>
                </a:lnTo>
                <a:lnTo>
                  <a:pt x="1066038" y="7620"/>
                </a:lnTo>
                <a:close/>
              </a:path>
              <a:path w="1070610" h="541020">
                <a:moveTo>
                  <a:pt x="1066038" y="533400"/>
                </a:moveTo>
                <a:lnTo>
                  <a:pt x="1066038" y="7620"/>
                </a:lnTo>
                <a:lnTo>
                  <a:pt x="1062228" y="7620"/>
                </a:lnTo>
                <a:lnTo>
                  <a:pt x="1062228" y="533400"/>
                </a:lnTo>
                <a:lnTo>
                  <a:pt x="1066038" y="533400"/>
                </a:lnTo>
                <a:close/>
              </a:path>
              <a:path w="1070610" h="541020">
                <a:moveTo>
                  <a:pt x="1066038" y="541020"/>
                </a:moveTo>
                <a:lnTo>
                  <a:pt x="1066038" y="533400"/>
                </a:lnTo>
                <a:lnTo>
                  <a:pt x="1062228" y="537210"/>
                </a:lnTo>
                <a:lnTo>
                  <a:pt x="1062228" y="541020"/>
                </a:lnTo>
                <a:lnTo>
                  <a:pt x="1066038" y="54102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54600" y="4208017"/>
            <a:ext cx="884555" cy="478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 marR="5080" indent="-41275">
              <a:lnSpc>
                <a:spcPct val="102400"/>
              </a:lnSpc>
              <a:spcBef>
                <a:spcPts val="95"/>
              </a:spcBef>
            </a:pPr>
            <a:r>
              <a:rPr sz="1450" b="1" spc="20" dirty="0">
                <a:latin typeface="Arial"/>
                <a:cs typeface="Arial"/>
              </a:rPr>
              <a:t>Armazém  </a:t>
            </a:r>
            <a:r>
              <a:rPr sz="1450" b="1" spc="15" dirty="0">
                <a:latin typeface="Arial"/>
                <a:cs typeface="Arial"/>
              </a:rPr>
              <a:t>de</a:t>
            </a:r>
            <a:r>
              <a:rPr sz="1450" b="1" spc="-75" dirty="0">
                <a:latin typeface="Arial"/>
                <a:cs typeface="Arial"/>
              </a:rPr>
              <a:t> </a:t>
            </a:r>
            <a:r>
              <a:rPr sz="1450" b="1" spc="15" dirty="0">
                <a:latin typeface="Arial"/>
                <a:cs typeface="Arial"/>
              </a:rPr>
              <a:t>Peças</a:t>
            </a:r>
            <a:endParaRPr sz="14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19500" y="3535679"/>
            <a:ext cx="931544" cy="1155700"/>
          </a:xfrm>
          <a:custGeom>
            <a:avLst/>
            <a:gdLst/>
            <a:ahLst/>
            <a:cxnLst/>
            <a:rect l="l" t="t" r="r" b="b"/>
            <a:pathLst>
              <a:path w="931545" h="1155700">
                <a:moveTo>
                  <a:pt x="931163" y="762"/>
                </a:moveTo>
                <a:lnTo>
                  <a:pt x="906018" y="0"/>
                </a:lnTo>
                <a:lnTo>
                  <a:pt x="880110" y="0"/>
                </a:lnTo>
                <a:lnTo>
                  <a:pt x="830727" y="3803"/>
                </a:lnTo>
                <a:lnTo>
                  <a:pt x="787146" y="16123"/>
                </a:lnTo>
                <a:lnTo>
                  <a:pt x="749283" y="37590"/>
                </a:lnTo>
                <a:lnTo>
                  <a:pt x="717052" y="68836"/>
                </a:lnTo>
                <a:lnTo>
                  <a:pt x="690371" y="110490"/>
                </a:lnTo>
                <a:lnTo>
                  <a:pt x="657493" y="186359"/>
                </a:lnTo>
                <a:lnTo>
                  <a:pt x="640407" y="232350"/>
                </a:lnTo>
                <a:lnTo>
                  <a:pt x="623911" y="279163"/>
                </a:lnTo>
                <a:lnTo>
                  <a:pt x="608044" y="326254"/>
                </a:lnTo>
                <a:lnTo>
                  <a:pt x="578358" y="419100"/>
                </a:lnTo>
                <a:lnTo>
                  <a:pt x="571500" y="445008"/>
                </a:lnTo>
                <a:lnTo>
                  <a:pt x="548640" y="523494"/>
                </a:lnTo>
                <a:lnTo>
                  <a:pt x="534511" y="574383"/>
                </a:lnTo>
                <a:lnTo>
                  <a:pt x="518750" y="624765"/>
                </a:lnTo>
                <a:lnTo>
                  <a:pt x="501352" y="674585"/>
                </a:lnTo>
                <a:lnTo>
                  <a:pt x="482311" y="723789"/>
                </a:lnTo>
                <a:lnTo>
                  <a:pt x="461624" y="772322"/>
                </a:lnTo>
                <a:lnTo>
                  <a:pt x="439285" y="820129"/>
                </a:lnTo>
                <a:lnTo>
                  <a:pt x="415290" y="867156"/>
                </a:lnTo>
                <a:lnTo>
                  <a:pt x="366251" y="938253"/>
                </a:lnTo>
                <a:lnTo>
                  <a:pt x="332018" y="971084"/>
                </a:lnTo>
                <a:lnTo>
                  <a:pt x="294096" y="997924"/>
                </a:lnTo>
                <a:lnTo>
                  <a:pt x="253038" y="1019807"/>
                </a:lnTo>
                <a:lnTo>
                  <a:pt x="209397" y="1037765"/>
                </a:lnTo>
                <a:lnTo>
                  <a:pt x="163729" y="1052830"/>
                </a:lnTo>
                <a:lnTo>
                  <a:pt x="116586" y="1066038"/>
                </a:lnTo>
                <a:lnTo>
                  <a:pt x="47244" y="1083564"/>
                </a:lnTo>
                <a:lnTo>
                  <a:pt x="0" y="1094232"/>
                </a:lnTo>
                <a:lnTo>
                  <a:pt x="13716" y="1155192"/>
                </a:lnTo>
                <a:lnTo>
                  <a:pt x="60960" y="1144524"/>
                </a:lnTo>
                <a:lnTo>
                  <a:pt x="108966" y="1133094"/>
                </a:lnTo>
                <a:lnTo>
                  <a:pt x="183015" y="1112687"/>
                </a:lnTo>
                <a:lnTo>
                  <a:pt x="231033" y="1096742"/>
                </a:lnTo>
                <a:lnTo>
                  <a:pt x="276466" y="1078269"/>
                </a:lnTo>
                <a:lnTo>
                  <a:pt x="319139" y="1056374"/>
                </a:lnTo>
                <a:lnTo>
                  <a:pt x="358877" y="1030163"/>
                </a:lnTo>
                <a:lnTo>
                  <a:pt x="395504" y="998740"/>
                </a:lnTo>
                <a:lnTo>
                  <a:pt x="428845" y="961213"/>
                </a:lnTo>
                <a:lnTo>
                  <a:pt x="458723" y="916686"/>
                </a:lnTo>
                <a:lnTo>
                  <a:pt x="479298" y="880872"/>
                </a:lnTo>
                <a:lnTo>
                  <a:pt x="502992" y="832590"/>
                </a:lnTo>
                <a:lnTo>
                  <a:pt x="524603" y="785249"/>
                </a:lnTo>
                <a:lnTo>
                  <a:pt x="544365" y="738232"/>
                </a:lnTo>
                <a:lnTo>
                  <a:pt x="562512" y="690918"/>
                </a:lnTo>
                <a:lnTo>
                  <a:pt x="579277" y="642691"/>
                </a:lnTo>
                <a:lnTo>
                  <a:pt x="594895" y="592931"/>
                </a:lnTo>
                <a:lnTo>
                  <a:pt x="617220" y="514350"/>
                </a:lnTo>
                <a:lnTo>
                  <a:pt x="624078" y="487680"/>
                </a:lnTo>
                <a:lnTo>
                  <a:pt x="631698" y="461772"/>
                </a:lnTo>
                <a:lnTo>
                  <a:pt x="669273" y="341553"/>
                </a:lnTo>
                <a:lnTo>
                  <a:pt x="685690" y="292888"/>
                </a:lnTo>
                <a:lnTo>
                  <a:pt x="702809" y="244585"/>
                </a:lnTo>
                <a:lnTo>
                  <a:pt x="720627" y="197477"/>
                </a:lnTo>
                <a:lnTo>
                  <a:pt x="739140" y="152400"/>
                </a:lnTo>
                <a:lnTo>
                  <a:pt x="777769" y="95347"/>
                </a:lnTo>
                <a:lnTo>
                  <a:pt x="841268" y="65980"/>
                </a:lnTo>
                <a:lnTo>
                  <a:pt x="881634" y="62484"/>
                </a:lnTo>
                <a:lnTo>
                  <a:pt x="893063" y="62484"/>
                </a:lnTo>
                <a:lnTo>
                  <a:pt x="904494" y="63246"/>
                </a:lnTo>
                <a:lnTo>
                  <a:pt x="928878" y="64008"/>
                </a:lnTo>
                <a:lnTo>
                  <a:pt x="931163" y="762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79014" y="3413759"/>
            <a:ext cx="905510" cy="1256665"/>
          </a:xfrm>
          <a:custGeom>
            <a:avLst/>
            <a:gdLst/>
            <a:ahLst/>
            <a:cxnLst/>
            <a:rect l="l" t="t" r="r" b="b"/>
            <a:pathLst>
              <a:path w="905510" h="1256664">
                <a:moveTo>
                  <a:pt x="852281" y="1191280"/>
                </a:moveTo>
                <a:lnTo>
                  <a:pt x="821240" y="1156563"/>
                </a:lnTo>
                <a:lnTo>
                  <a:pt x="795528" y="1117854"/>
                </a:lnTo>
                <a:lnTo>
                  <a:pt x="786384" y="1101852"/>
                </a:lnTo>
                <a:lnTo>
                  <a:pt x="775716" y="1084326"/>
                </a:lnTo>
                <a:lnTo>
                  <a:pt x="752354" y="1040811"/>
                </a:lnTo>
                <a:lnTo>
                  <a:pt x="729381" y="997042"/>
                </a:lnTo>
                <a:lnTo>
                  <a:pt x="684375" y="908897"/>
                </a:lnTo>
                <a:lnTo>
                  <a:pt x="530784" y="598018"/>
                </a:lnTo>
                <a:lnTo>
                  <a:pt x="453389" y="445770"/>
                </a:lnTo>
                <a:lnTo>
                  <a:pt x="395845" y="339585"/>
                </a:lnTo>
                <a:lnTo>
                  <a:pt x="373242" y="299588"/>
                </a:lnTo>
                <a:lnTo>
                  <a:pt x="349012" y="259007"/>
                </a:lnTo>
                <a:lnTo>
                  <a:pt x="323041" y="218669"/>
                </a:lnTo>
                <a:lnTo>
                  <a:pt x="295213" y="179400"/>
                </a:lnTo>
                <a:lnTo>
                  <a:pt x="265416" y="142025"/>
                </a:lnTo>
                <a:lnTo>
                  <a:pt x="233534" y="107371"/>
                </a:lnTo>
                <a:lnTo>
                  <a:pt x="199454" y="76263"/>
                </a:lnTo>
                <a:lnTo>
                  <a:pt x="163060" y="49527"/>
                </a:lnTo>
                <a:lnTo>
                  <a:pt x="124240" y="27989"/>
                </a:lnTo>
                <a:lnTo>
                  <a:pt x="82879" y="12474"/>
                </a:lnTo>
                <a:lnTo>
                  <a:pt x="38861" y="3809"/>
                </a:lnTo>
                <a:lnTo>
                  <a:pt x="6857" y="0"/>
                </a:lnTo>
                <a:lnTo>
                  <a:pt x="0" y="62484"/>
                </a:lnTo>
                <a:lnTo>
                  <a:pt x="15239" y="64008"/>
                </a:lnTo>
                <a:lnTo>
                  <a:pt x="30479" y="66294"/>
                </a:lnTo>
                <a:lnTo>
                  <a:pt x="73469" y="75403"/>
                </a:lnTo>
                <a:lnTo>
                  <a:pt x="114042" y="93407"/>
                </a:lnTo>
                <a:lnTo>
                  <a:pt x="152247" y="118997"/>
                </a:lnTo>
                <a:lnTo>
                  <a:pt x="188134" y="150864"/>
                </a:lnTo>
                <a:lnTo>
                  <a:pt x="221754" y="187700"/>
                </a:lnTo>
                <a:lnTo>
                  <a:pt x="253155" y="228195"/>
                </a:lnTo>
                <a:lnTo>
                  <a:pt x="282388" y="271041"/>
                </a:lnTo>
                <a:lnTo>
                  <a:pt x="309501" y="314928"/>
                </a:lnTo>
                <a:lnTo>
                  <a:pt x="334546" y="358550"/>
                </a:lnTo>
                <a:lnTo>
                  <a:pt x="397763" y="474726"/>
                </a:lnTo>
                <a:lnTo>
                  <a:pt x="430529" y="538734"/>
                </a:lnTo>
                <a:lnTo>
                  <a:pt x="446531" y="571500"/>
                </a:lnTo>
                <a:lnTo>
                  <a:pt x="470488" y="617936"/>
                </a:lnTo>
                <a:lnTo>
                  <a:pt x="633478" y="947877"/>
                </a:lnTo>
                <a:lnTo>
                  <a:pt x="657263" y="994733"/>
                </a:lnTo>
                <a:lnTo>
                  <a:pt x="681467" y="1041275"/>
                </a:lnTo>
                <a:lnTo>
                  <a:pt x="706186" y="1087423"/>
                </a:lnTo>
                <a:lnTo>
                  <a:pt x="731520" y="1133094"/>
                </a:lnTo>
                <a:lnTo>
                  <a:pt x="761932" y="1181563"/>
                </a:lnTo>
                <a:lnTo>
                  <a:pt x="797905" y="1226480"/>
                </a:lnTo>
                <a:lnTo>
                  <a:pt x="841247" y="1255014"/>
                </a:lnTo>
                <a:lnTo>
                  <a:pt x="842771" y="1255014"/>
                </a:lnTo>
                <a:lnTo>
                  <a:pt x="844295" y="1255776"/>
                </a:lnTo>
                <a:lnTo>
                  <a:pt x="848867" y="1255776"/>
                </a:lnTo>
                <a:lnTo>
                  <a:pt x="848867" y="1194816"/>
                </a:lnTo>
                <a:lnTo>
                  <a:pt x="849629" y="1194308"/>
                </a:lnTo>
                <a:lnTo>
                  <a:pt x="849629" y="1194054"/>
                </a:lnTo>
                <a:lnTo>
                  <a:pt x="851916" y="1191768"/>
                </a:lnTo>
                <a:lnTo>
                  <a:pt x="852281" y="1191280"/>
                </a:lnTo>
                <a:close/>
              </a:path>
              <a:path w="905510" h="1256664">
                <a:moveTo>
                  <a:pt x="851725" y="1193863"/>
                </a:moveTo>
                <a:lnTo>
                  <a:pt x="851154" y="1193945"/>
                </a:lnTo>
                <a:lnTo>
                  <a:pt x="850010" y="1194054"/>
                </a:lnTo>
                <a:lnTo>
                  <a:pt x="848867" y="1194816"/>
                </a:lnTo>
                <a:lnTo>
                  <a:pt x="851725" y="1193863"/>
                </a:lnTo>
                <a:close/>
              </a:path>
              <a:path w="905510" h="1256664">
                <a:moveTo>
                  <a:pt x="858011" y="1255776"/>
                </a:moveTo>
                <a:lnTo>
                  <a:pt x="858011" y="1194054"/>
                </a:lnTo>
                <a:lnTo>
                  <a:pt x="857249" y="1194054"/>
                </a:lnTo>
                <a:lnTo>
                  <a:pt x="856487" y="1193800"/>
                </a:lnTo>
                <a:lnTo>
                  <a:pt x="855192" y="1193584"/>
                </a:lnTo>
                <a:lnTo>
                  <a:pt x="854201" y="1193509"/>
                </a:lnTo>
                <a:lnTo>
                  <a:pt x="851725" y="1193863"/>
                </a:lnTo>
                <a:lnTo>
                  <a:pt x="848867" y="1194816"/>
                </a:lnTo>
                <a:lnTo>
                  <a:pt x="848867" y="1255776"/>
                </a:lnTo>
                <a:lnTo>
                  <a:pt x="849629" y="1255776"/>
                </a:lnTo>
                <a:lnTo>
                  <a:pt x="851154" y="1256538"/>
                </a:lnTo>
                <a:lnTo>
                  <a:pt x="854495" y="1256464"/>
                </a:lnTo>
                <a:lnTo>
                  <a:pt x="857249" y="1255776"/>
                </a:lnTo>
                <a:lnTo>
                  <a:pt x="858011" y="1255776"/>
                </a:lnTo>
                <a:close/>
              </a:path>
              <a:path w="905510" h="1256664">
                <a:moveTo>
                  <a:pt x="854963" y="1193292"/>
                </a:moveTo>
                <a:lnTo>
                  <a:pt x="852281" y="1191280"/>
                </a:lnTo>
                <a:lnTo>
                  <a:pt x="851916" y="1191768"/>
                </a:lnTo>
                <a:lnTo>
                  <a:pt x="849629" y="1194054"/>
                </a:lnTo>
                <a:lnTo>
                  <a:pt x="850010" y="1194054"/>
                </a:lnTo>
                <a:lnTo>
                  <a:pt x="851154" y="1193292"/>
                </a:lnTo>
                <a:lnTo>
                  <a:pt x="851154" y="1193863"/>
                </a:lnTo>
                <a:lnTo>
                  <a:pt x="852677" y="1193482"/>
                </a:lnTo>
                <a:lnTo>
                  <a:pt x="852677" y="1193292"/>
                </a:lnTo>
                <a:lnTo>
                  <a:pt x="854963" y="1193292"/>
                </a:lnTo>
                <a:close/>
              </a:path>
              <a:path w="905510" h="1256664">
                <a:moveTo>
                  <a:pt x="850010" y="1194054"/>
                </a:moveTo>
                <a:lnTo>
                  <a:pt x="849629" y="1194054"/>
                </a:lnTo>
                <a:lnTo>
                  <a:pt x="849629" y="1194308"/>
                </a:lnTo>
                <a:lnTo>
                  <a:pt x="850010" y="1194054"/>
                </a:lnTo>
                <a:close/>
              </a:path>
              <a:path w="905510" h="1256664">
                <a:moveTo>
                  <a:pt x="851154" y="1193292"/>
                </a:moveTo>
                <a:lnTo>
                  <a:pt x="850010" y="1194054"/>
                </a:lnTo>
                <a:lnTo>
                  <a:pt x="850391" y="1194054"/>
                </a:lnTo>
                <a:lnTo>
                  <a:pt x="851154" y="1193292"/>
                </a:lnTo>
                <a:close/>
              </a:path>
              <a:path w="905510" h="1256664">
                <a:moveTo>
                  <a:pt x="851154" y="1193863"/>
                </a:moveTo>
                <a:lnTo>
                  <a:pt x="851154" y="1193292"/>
                </a:lnTo>
                <a:lnTo>
                  <a:pt x="850391" y="1194054"/>
                </a:lnTo>
                <a:lnTo>
                  <a:pt x="851154" y="1193863"/>
                </a:lnTo>
                <a:close/>
              </a:path>
              <a:path w="905510" h="1256664">
                <a:moveTo>
                  <a:pt x="853439" y="1193292"/>
                </a:moveTo>
                <a:lnTo>
                  <a:pt x="850391" y="1194054"/>
                </a:lnTo>
                <a:lnTo>
                  <a:pt x="851725" y="1193863"/>
                </a:lnTo>
                <a:lnTo>
                  <a:pt x="853439" y="1193292"/>
                </a:lnTo>
                <a:close/>
              </a:path>
              <a:path w="905510" h="1256664">
                <a:moveTo>
                  <a:pt x="854495" y="1193467"/>
                </a:moveTo>
                <a:lnTo>
                  <a:pt x="853439" y="1193292"/>
                </a:lnTo>
                <a:lnTo>
                  <a:pt x="851725" y="1193863"/>
                </a:lnTo>
                <a:lnTo>
                  <a:pt x="854495" y="1193467"/>
                </a:lnTo>
                <a:close/>
              </a:path>
              <a:path w="905510" h="1256664">
                <a:moveTo>
                  <a:pt x="903732" y="1172718"/>
                </a:moveTo>
                <a:lnTo>
                  <a:pt x="899160" y="1170432"/>
                </a:lnTo>
                <a:lnTo>
                  <a:pt x="896111" y="1170432"/>
                </a:lnTo>
                <a:lnTo>
                  <a:pt x="893063" y="1169670"/>
                </a:lnTo>
                <a:lnTo>
                  <a:pt x="885444" y="1169670"/>
                </a:lnTo>
                <a:lnTo>
                  <a:pt x="882441" y="1170420"/>
                </a:lnTo>
                <a:lnTo>
                  <a:pt x="880871" y="1170432"/>
                </a:lnTo>
                <a:lnTo>
                  <a:pt x="874013" y="1172718"/>
                </a:lnTo>
                <a:lnTo>
                  <a:pt x="871727" y="1174242"/>
                </a:lnTo>
                <a:lnTo>
                  <a:pt x="868679" y="1175766"/>
                </a:lnTo>
                <a:lnTo>
                  <a:pt x="867155" y="1177290"/>
                </a:lnTo>
                <a:lnTo>
                  <a:pt x="862583" y="1179576"/>
                </a:lnTo>
                <a:lnTo>
                  <a:pt x="858773" y="1184148"/>
                </a:lnTo>
                <a:lnTo>
                  <a:pt x="854201" y="1188720"/>
                </a:lnTo>
                <a:lnTo>
                  <a:pt x="852281" y="1191280"/>
                </a:lnTo>
                <a:lnTo>
                  <a:pt x="854963" y="1193292"/>
                </a:lnTo>
                <a:lnTo>
                  <a:pt x="857249" y="1193292"/>
                </a:lnTo>
                <a:lnTo>
                  <a:pt x="857249" y="1193927"/>
                </a:lnTo>
                <a:lnTo>
                  <a:pt x="858011" y="1194054"/>
                </a:lnTo>
                <a:lnTo>
                  <a:pt x="858011" y="1255776"/>
                </a:lnTo>
                <a:lnTo>
                  <a:pt x="862583" y="1255776"/>
                </a:lnTo>
                <a:lnTo>
                  <a:pt x="865632" y="1255014"/>
                </a:lnTo>
                <a:lnTo>
                  <a:pt x="867917" y="1254252"/>
                </a:lnTo>
                <a:lnTo>
                  <a:pt x="869441" y="1254252"/>
                </a:lnTo>
                <a:lnTo>
                  <a:pt x="870966" y="1253490"/>
                </a:lnTo>
                <a:lnTo>
                  <a:pt x="874013" y="1252728"/>
                </a:lnTo>
                <a:lnTo>
                  <a:pt x="880110" y="1249003"/>
                </a:lnTo>
                <a:lnTo>
                  <a:pt x="880110" y="1230630"/>
                </a:lnTo>
                <a:lnTo>
                  <a:pt x="882441" y="1231265"/>
                </a:lnTo>
                <a:lnTo>
                  <a:pt x="903732" y="1172718"/>
                </a:lnTo>
                <a:close/>
              </a:path>
              <a:path w="905510" h="1256664">
                <a:moveTo>
                  <a:pt x="853439" y="1193292"/>
                </a:moveTo>
                <a:lnTo>
                  <a:pt x="852677" y="1193292"/>
                </a:lnTo>
                <a:lnTo>
                  <a:pt x="852677" y="1193482"/>
                </a:lnTo>
                <a:lnTo>
                  <a:pt x="853439" y="1193292"/>
                </a:lnTo>
                <a:close/>
              </a:path>
              <a:path w="905510" h="1256664">
                <a:moveTo>
                  <a:pt x="855192" y="1193368"/>
                </a:moveTo>
                <a:lnTo>
                  <a:pt x="853439" y="1193292"/>
                </a:lnTo>
                <a:lnTo>
                  <a:pt x="854201" y="1193419"/>
                </a:lnTo>
                <a:lnTo>
                  <a:pt x="855192" y="1193368"/>
                </a:lnTo>
                <a:close/>
              </a:path>
              <a:path w="905510" h="1256664">
                <a:moveTo>
                  <a:pt x="856487" y="1193800"/>
                </a:moveTo>
                <a:lnTo>
                  <a:pt x="855726" y="1193546"/>
                </a:lnTo>
                <a:lnTo>
                  <a:pt x="854495" y="1193467"/>
                </a:lnTo>
                <a:lnTo>
                  <a:pt x="856487" y="1193800"/>
                </a:lnTo>
                <a:close/>
              </a:path>
              <a:path w="905510" h="1256664">
                <a:moveTo>
                  <a:pt x="857249" y="1193927"/>
                </a:moveTo>
                <a:lnTo>
                  <a:pt x="857249" y="1193292"/>
                </a:lnTo>
                <a:lnTo>
                  <a:pt x="855192" y="1193368"/>
                </a:lnTo>
                <a:lnTo>
                  <a:pt x="856487" y="1193800"/>
                </a:lnTo>
                <a:lnTo>
                  <a:pt x="857249" y="1193927"/>
                </a:lnTo>
                <a:close/>
              </a:path>
              <a:path w="905510" h="1256664">
                <a:moveTo>
                  <a:pt x="882441" y="1231265"/>
                </a:moveTo>
                <a:lnTo>
                  <a:pt x="880110" y="1230630"/>
                </a:lnTo>
                <a:lnTo>
                  <a:pt x="882395" y="1231392"/>
                </a:lnTo>
                <a:close/>
              </a:path>
              <a:path w="905510" h="1256664">
                <a:moveTo>
                  <a:pt x="888491" y="1243206"/>
                </a:moveTo>
                <a:lnTo>
                  <a:pt x="888491" y="1232916"/>
                </a:lnTo>
                <a:lnTo>
                  <a:pt x="883050" y="1231431"/>
                </a:lnTo>
                <a:lnTo>
                  <a:pt x="882395" y="1231392"/>
                </a:lnTo>
                <a:lnTo>
                  <a:pt x="880110" y="1230630"/>
                </a:lnTo>
                <a:lnTo>
                  <a:pt x="880110" y="1249003"/>
                </a:lnTo>
                <a:lnTo>
                  <a:pt x="883050" y="1247207"/>
                </a:lnTo>
                <a:lnTo>
                  <a:pt x="888491" y="1243206"/>
                </a:lnTo>
                <a:close/>
              </a:path>
              <a:path w="905510" h="1256664">
                <a:moveTo>
                  <a:pt x="895349" y="1236881"/>
                </a:moveTo>
                <a:lnTo>
                  <a:pt x="895349" y="1232154"/>
                </a:lnTo>
                <a:lnTo>
                  <a:pt x="886967" y="1232154"/>
                </a:lnTo>
                <a:lnTo>
                  <a:pt x="888491" y="1232916"/>
                </a:lnTo>
                <a:lnTo>
                  <a:pt x="888491" y="1243206"/>
                </a:lnTo>
                <a:lnTo>
                  <a:pt x="889125" y="1242741"/>
                </a:lnTo>
                <a:lnTo>
                  <a:pt x="894693" y="1237552"/>
                </a:lnTo>
                <a:lnTo>
                  <a:pt x="895349" y="1236881"/>
                </a:lnTo>
                <a:close/>
              </a:path>
              <a:path w="905510" h="1256664">
                <a:moveTo>
                  <a:pt x="900683" y="1231426"/>
                </a:moveTo>
                <a:lnTo>
                  <a:pt x="900683" y="1229868"/>
                </a:lnTo>
                <a:lnTo>
                  <a:pt x="898397" y="1230630"/>
                </a:lnTo>
                <a:lnTo>
                  <a:pt x="893063" y="1232154"/>
                </a:lnTo>
                <a:lnTo>
                  <a:pt x="895349" y="1232154"/>
                </a:lnTo>
                <a:lnTo>
                  <a:pt x="895349" y="1236881"/>
                </a:lnTo>
                <a:lnTo>
                  <a:pt x="900683" y="1231426"/>
                </a:lnTo>
                <a:close/>
              </a:path>
              <a:path w="905510" h="1256664">
                <a:moveTo>
                  <a:pt x="898678" y="1230469"/>
                </a:moveTo>
                <a:lnTo>
                  <a:pt x="898397" y="1230553"/>
                </a:lnTo>
                <a:lnTo>
                  <a:pt x="898678" y="1230469"/>
                </a:lnTo>
                <a:close/>
              </a:path>
              <a:path w="905510" h="1256664">
                <a:moveTo>
                  <a:pt x="900683" y="1229868"/>
                </a:moveTo>
                <a:lnTo>
                  <a:pt x="898678" y="1230469"/>
                </a:lnTo>
                <a:lnTo>
                  <a:pt x="898397" y="1230630"/>
                </a:lnTo>
                <a:lnTo>
                  <a:pt x="900683" y="1229868"/>
                </a:lnTo>
                <a:close/>
              </a:path>
              <a:path w="905510" h="1256664">
                <a:moveTo>
                  <a:pt x="904036" y="1227582"/>
                </a:moveTo>
                <a:lnTo>
                  <a:pt x="903732" y="1227582"/>
                </a:lnTo>
                <a:lnTo>
                  <a:pt x="898678" y="1230469"/>
                </a:lnTo>
                <a:lnTo>
                  <a:pt x="900683" y="1229868"/>
                </a:lnTo>
                <a:lnTo>
                  <a:pt x="900683" y="1231426"/>
                </a:lnTo>
                <a:lnTo>
                  <a:pt x="902207" y="1229868"/>
                </a:lnTo>
                <a:lnTo>
                  <a:pt x="904036" y="1227582"/>
                </a:lnTo>
                <a:close/>
              </a:path>
              <a:path w="905510" h="1256664">
                <a:moveTo>
                  <a:pt x="905255" y="1226058"/>
                </a:moveTo>
                <a:lnTo>
                  <a:pt x="904036" y="1227582"/>
                </a:lnTo>
                <a:lnTo>
                  <a:pt x="904494" y="1227582"/>
                </a:lnTo>
                <a:lnTo>
                  <a:pt x="905255" y="1226058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47060" y="4450841"/>
            <a:ext cx="1168400" cy="533400"/>
          </a:xfrm>
          <a:custGeom>
            <a:avLst/>
            <a:gdLst/>
            <a:ahLst/>
            <a:cxnLst/>
            <a:rect l="l" t="t" r="r" b="b"/>
            <a:pathLst>
              <a:path w="1168400" h="533400">
                <a:moveTo>
                  <a:pt x="0" y="0"/>
                </a:moveTo>
                <a:lnTo>
                  <a:pt x="0" y="533400"/>
                </a:lnTo>
                <a:lnTo>
                  <a:pt x="1168145" y="533400"/>
                </a:lnTo>
                <a:lnTo>
                  <a:pt x="116814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42488" y="4447032"/>
            <a:ext cx="1176655" cy="541020"/>
          </a:xfrm>
          <a:custGeom>
            <a:avLst/>
            <a:gdLst/>
            <a:ahLst/>
            <a:cxnLst/>
            <a:rect l="l" t="t" r="r" b="b"/>
            <a:pathLst>
              <a:path w="1176654" h="541020">
                <a:moveTo>
                  <a:pt x="1176527" y="541020"/>
                </a:moveTo>
                <a:lnTo>
                  <a:pt x="1176527" y="0"/>
                </a:lnTo>
                <a:lnTo>
                  <a:pt x="0" y="0"/>
                </a:lnTo>
                <a:lnTo>
                  <a:pt x="0" y="541020"/>
                </a:lnTo>
                <a:lnTo>
                  <a:pt x="4572" y="541020"/>
                </a:lnTo>
                <a:lnTo>
                  <a:pt x="4572" y="7620"/>
                </a:lnTo>
                <a:lnTo>
                  <a:pt x="8381" y="3810"/>
                </a:lnTo>
                <a:lnTo>
                  <a:pt x="8381" y="7620"/>
                </a:lnTo>
                <a:lnTo>
                  <a:pt x="1168908" y="7620"/>
                </a:lnTo>
                <a:lnTo>
                  <a:pt x="1168908" y="3810"/>
                </a:lnTo>
                <a:lnTo>
                  <a:pt x="1172717" y="7620"/>
                </a:lnTo>
                <a:lnTo>
                  <a:pt x="1172717" y="541020"/>
                </a:lnTo>
                <a:lnTo>
                  <a:pt x="1176527" y="541020"/>
                </a:lnTo>
                <a:close/>
              </a:path>
              <a:path w="1176654" h="541020">
                <a:moveTo>
                  <a:pt x="8381" y="7620"/>
                </a:moveTo>
                <a:lnTo>
                  <a:pt x="8381" y="3810"/>
                </a:lnTo>
                <a:lnTo>
                  <a:pt x="4572" y="7620"/>
                </a:lnTo>
                <a:lnTo>
                  <a:pt x="8381" y="7620"/>
                </a:lnTo>
                <a:close/>
              </a:path>
              <a:path w="1176654" h="541020">
                <a:moveTo>
                  <a:pt x="8381" y="532638"/>
                </a:moveTo>
                <a:lnTo>
                  <a:pt x="8381" y="7620"/>
                </a:lnTo>
                <a:lnTo>
                  <a:pt x="4572" y="7620"/>
                </a:lnTo>
                <a:lnTo>
                  <a:pt x="4572" y="532638"/>
                </a:lnTo>
                <a:lnTo>
                  <a:pt x="8381" y="532638"/>
                </a:lnTo>
                <a:close/>
              </a:path>
              <a:path w="1176654" h="541020">
                <a:moveTo>
                  <a:pt x="1172717" y="532638"/>
                </a:moveTo>
                <a:lnTo>
                  <a:pt x="4572" y="532638"/>
                </a:lnTo>
                <a:lnTo>
                  <a:pt x="8381" y="537210"/>
                </a:lnTo>
                <a:lnTo>
                  <a:pt x="8381" y="541020"/>
                </a:lnTo>
                <a:lnTo>
                  <a:pt x="1168908" y="541020"/>
                </a:lnTo>
                <a:lnTo>
                  <a:pt x="1168908" y="537210"/>
                </a:lnTo>
                <a:lnTo>
                  <a:pt x="1172717" y="532638"/>
                </a:lnTo>
                <a:close/>
              </a:path>
              <a:path w="1176654" h="541020">
                <a:moveTo>
                  <a:pt x="8381" y="541020"/>
                </a:moveTo>
                <a:lnTo>
                  <a:pt x="8381" y="537210"/>
                </a:lnTo>
                <a:lnTo>
                  <a:pt x="4572" y="532638"/>
                </a:lnTo>
                <a:lnTo>
                  <a:pt x="4572" y="541020"/>
                </a:lnTo>
                <a:lnTo>
                  <a:pt x="8381" y="541020"/>
                </a:lnTo>
                <a:close/>
              </a:path>
              <a:path w="1176654" h="541020">
                <a:moveTo>
                  <a:pt x="1172717" y="7620"/>
                </a:moveTo>
                <a:lnTo>
                  <a:pt x="1168908" y="3810"/>
                </a:lnTo>
                <a:lnTo>
                  <a:pt x="1168908" y="7620"/>
                </a:lnTo>
                <a:lnTo>
                  <a:pt x="1172717" y="7620"/>
                </a:lnTo>
                <a:close/>
              </a:path>
              <a:path w="1176654" h="541020">
                <a:moveTo>
                  <a:pt x="1172717" y="532638"/>
                </a:moveTo>
                <a:lnTo>
                  <a:pt x="1172717" y="7620"/>
                </a:lnTo>
                <a:lnTo>
                  <a:pt x="1168908" y="7620"/>
                </a:lnTo>
                <a:lnTo>
                  <a:pt x="1168908" y="532638"/>
                </a:lnTo>
                <a:lnTo>
                  <a:pt x="1172717" y="532638"/>
                </a:lnTo>
                <a:close/>
              </a:path>
              <a:path w="1176654" h="541020">
                <a:moveTo>
                  <a:pt x="1172717" y="541020"/>
                </a:moveTo>
                <a:lnTo>
                  <a:pt x="1172717" y="532638"/>
                </a:lnTo>
                <a:lnTo>
                  <a:pt x="1168908" y="537210"/>
                </a:lnTo>
                <a:lnTo>
                  <a:pt x="1168908" y="541020"/>
                </a:lnTo>
                <a:lnTo>
                  <a:pt x="1172717" y="54102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215132" y="4470146"/>
            <a:ext cx="979805" cy="478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135" marR="5080" indent="-52069">
              <a:lnSpc>
                <a:spcPct val="102400"/>
              </a:lnSpc>
              <a:spcBef>
                <a:spcPts val="95"/>
              </a:spcBef>
            </a:pPr>
            <a:r>
              <a:rPr sz="1450" b="1" spc="15" dirty="0">
                <a:latin typeface="Arial"/>
                <a:cs typeface="Arial"/>
              </a:rPr>
              <a:t>Serviço</a:t>
            </a:r>
            <a:r>
              <a:rPr sz="1450" b="1" spc="-95" dirty="0">
                <a:latin typeface="Arial"/>
                <a:cs typeface="Arial"/>
              </a:rPr>
              <a:t> </a:t>
            </a:r>
            <a:r>
              <a:rPr sz="1450" b="1" spc="15" dirty="0">
                <a:latin typeface="Arial"/>
                <a:cs typeface="Arial"/>
              </a:rPr>
              <a:t>de  Despacho</a:t>
            </a:r>
            <a:endParaRPr sz="14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074414" y="3447288"/>
            <a:ext cx="871855" cy="306070"/>
          </a:xfrm>
          <a:custGeom>
            <a:avLst/>
            <a:gdLst/>
            <a:ahLst/>
            <a:cxnLst/>
            <a:rect l="l" t="t" r="r" b="b"/>
            <a:pathLst>
              <a:path w="871854" h="306070">
                <a:moveTo>
                  <a:pt x="0" y="0"/>
                </a:moveTo>
                <a:lnTo>
                  <a:pt x="0" y="305562"/>
                </a:lnTo>
                <a:lnTo>
                  <a:pt x="871727" y="305562"/>
                </a:lnTo>
                <a:lnTo>
                  <a:pt x="87172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69841" y="3443478"/>
            <a:ext cx="880110" cy="313690"/>
          </a:xfrm>
          <a:custGeom>
            <a:avLst/>
            <a:gdLst/>
            <a:ahLst/>
            <a:cxnLst/>
            <a:rect l="l" t="t" r="r" b="b"/>
            <a:pathLst>
              <a:path w="880110" h="313689">
                <a:moveTo>
                  <a:pt x="880110" y="313182"/>
                </a:moveTo>
                <a:lnTo>
                  <a:pt x="880110" y="0"/>
                </a:lnTo>
                <a:lnTo>
                  <a:pt x="0" y="0"/>
                </a:lnTo>
                <a:lnTo>
                  <a:pt x="0" y="313182"/>
                </a:lnTo>
                <a:lnTo>
                  <a:pt x="4572" y="313182"/>
                </a:lnTo>
                <a:lnTo>
                  <a:pt x="4572" y="8382"/>
                </a:lnTo>
                <a:lnTo>
                  <a:pt x="8382" y="3810"/>
                </a:lnTo>
                <a:lnTo>
                  <a:pt x="8382" y="8382"/>
                </a:lnTo>
                <a:lnTo>
                  <a:pt x="872490" y="8382"/>
                </a:lnTo>
                <a:lnTo>
                  <a:pt x="872490" y="3810"/>
                </a:lnTo>
                <a:lnTo>
                  <a:pt x="876300" y="8382"/>
                </a:lnTo>
                <a:lnTo>
                  <a:pt x="876300" y="313182"/>
                </a:lnTo>
                <a:lnTo>
                  <a:pt x="880110" y="313182"/>
                </a:lnTo>
                <a:close/>
              </a:path>
              <a:path w="880110" h="313689">
                <a:moveTo>
                  <a:pt x="8382" y="8382"/>
                </a:moveTo>
                <a:lnTo>
                  <a:pt x="8382" y="3810"/>
                </a:lnTo>
                <a:lnTo>
                  <a:pt x="4572" y="8382"/>
                </a:lnTo>
                <a:lnTo>
                  <a:pt x="8382" y="8382"/>
                </a:lnTo>
                <a:close/>
              </a:path>
              <a:path w="880110" h="313689">
                <a:moveTo>
                  <a:pt x="8382" y="305562"/>
                </a:moveTo>
                <a:lnTo>
                  <a:pt x="8382" y="8382"/>
                </a:lnTo>
                <a:lnTo>
                  <a:pt x="4572" y="8382"/>
                </a:lnTo>
                <a:lnTo>
                  <a:pt x="4572" y="305562"/>
                </a:lnTo>
                <a:lnTo>
                  <a:pt x="8382" y="305562"/>
                </a:lnTo>
                <a:close/>
              </a:path>
              <a:path w="880110" h="313689">
                <a:moveTo>
                  <a:pt x="876300" y="305562"/>
                </a:moveTo>
                <a:lnTo>
                  <a:pt x="4572" y="305562"/>
                </a:lnTo>
                <a:lnTo>
                  <a:pt x="8382" y="309372"/>
                </a:lnTo>
                <a:lnTo>
                  <a:pt x="8382" y="313182"/>
                </a:lnTo>
                <a:lnTo>
                  <a:pt x="872490" y="313182"/>
                </a:lnTo>
                <a:lnTo>
                  <a:pt x="872490" y="309372"/>
                </a:lnTo>
                <a:lnTo>
                  <a:pt x="876300" y="305562"/>
                </a:lnTo>
                <a:close/>
              </a:path>
              <a:path w="880110" h="313689">
                <a:moveTo>
                  <a:pt x="8382" y="313182"/>
                </a:moveTo>
                <a:lnTo>
                  <a:pt x="8382" y="309372"/>
                </a:lnTo>
                <a:lnTo>
                  <a:pt x="4572" y="305562"/>
                </a:lnTo>
                <a:lnTo>
                  <a:pt x="4572" y="313182"/>
                </a:lnTo>
                <a:lnTo>
                  <a:pt x="8382" y="313182"/>
                </a:lnTo>
                <a:close/>
              </a:path>
              <a:path w="880110" h="313689">
                <a:moveTo>
                  <a:pt x="876300" y="8382"/>
                </a:moveTo>
                <a:lnTo>
                  <a:pt x="872490" y="3810"/>
                </a:lnTo>
                <a:lnTo>
                  <a:pt x="872490" y="8382"/>
                </a:lnTo>
                <a:lnTo>
                  <a:pt x="876300" y="8382"/>
                </a:lnTo>
                <a:close/>
              </a:path>
              <a:path w="880110" h="313689">
                <a:moveTo>
                  <a:pt x="876300" y="305562"/>
                </a:moveTo>
                <a:lnTo>
                  <a:pt x="876300" y="8382"/>
                </a:lnTo>
                <a:lnTo>
                  <a:pt x="872490" y="8382"/>
                </a:lnTo>
                <a:lnTo>
                  <a:pt x="872490" y="305562"/>
                </a:lnTo>
                <a:lnTo>
                  <a:pt x="876300" y="305562"/>
                </a:lnTo>
                <a:close/>
              </a:path>
              <a:path w="880110" h="313689">
                <a:moveTo>
                  <a:pt x="876300" y="313182"/>
                </a:moveTo>
                <a:lnTo>
                  <a:pt x="876300" y="305562"/>
                </a:lnTo>
                <a:lnTo>
                  <a:pt x="872490" y="309372"/>
                </a:lnTo>
                <a:lnTo>
                  <a:pt x="872490" y="313182"/>
                </a:lnTo>
                <a:lnTo>
                  <a:pt x="876300" y="313182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86678" y="2460498"/>
            <a:ext cx="678513" cy="944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43978" y="4332732"/>
            <a:ext cx="1060881" cy="8884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11273" y="3357431"/>
            <a:ext cx="774700" cy="692785"/>
          </a:xfrm>
          <a:custGeom>
            <a:avLst/>
            <a:gdLst/>
            <a:ahLst/>
            <a:cxnLst/>
            <a:rect l="l" t="t" r="r" b="b"/>
            <a:pathLst>
              <a:path w="774700" h="692785">
                <a:moveTo>
                  <a:pt x="774192" y="62424"/>
                </a:moveTo>
                <a:lnTo>
                  <a:pt x="762762" y="702"/>
                </a:lnTo>
                <a:lnTo>
                  <a:pt x="760476" y="702"/>
                </a:lnTo>
                <a:lnTo>
                  <a:pt x="756666" y="1464"/>
                </a:lnTo>
                <a:lnTo>
                  <a:pt x="752094" y="1464"/>
                </a:lnTo>
                <a:lnTo>
                  <a:pt x="696029" y="1674"/>
                </a:lnTo>
                <a:lnTo>
                  <a:pt x="642366" y="17466"/>
                </a:lnTo>
                <a:lnTo>
                  <a:pt x="596985" y="44125"/>
                </a:lnTo>
                <a:lnTo>
                  <a:pt x="539177" y="86645"/>
                </a:lnTo>
                <a:lnTo>
                  <a:pt x="489966" y="126432"/>
                </a:lnTo>
                <a:lnTo>
                  <a:pt x="468630" y="144720"/>
                </a:lnTo>
                <a:lnTo>
                  <a:pt x="407399" y="196013"/>
                </a:lnTo>
                <a:lnTo>
                  <a:pt x="370061" y="229284"/>
                </a:lnTo>
                <a:lnTo>
                  <a:pt x="333692" y="263509"/>
                </a:lnTo>
                <a:lnTo>
                  <a:pt x="298228" y="298617"/>
                </a:lnTo>
                <a:lnTo>
                  <a:pt x="263604" y="334534"/>
                </a:lnTo>
                <a:lnTo>
                  <a:pt x="229756" y="371189"/>
                </a:lnTo>
                <a:lnTo>
                  <a:pt x="196619" y="408508"/>
                </a:lnTo>
                <a:lnTo>
                  <a:pt x="164130" y="446418"/>
                </a:lnTo>
                <a:lnTo>
                  <a:pt x="132224" y="484848"/>
                </a:lnTo>
                <a:lnTo>
                  <a:pt x="100836" y="523724"/>
                </a:lnTo>
                <a:lnTo>
                  <a:pt x="69903" y="562974"/>
                </a:lnTo>
                <a:lnTo>
                  <a:pt x="39361" y="602526"/>
                </a:lnTo>
                <a:lnTo>
                  <a:pt x="9144" y="642306"/>
                </a:lnTo>
                <a:lnTo>
                  <a:pt x="0" y="652974"/>
                </a:lnTo>
                <a:lnTo>
                  <a:pt x="48768" y="692598"/>
                </a:lnTo>
                <a:lnTo>
                  <a:pt x="53340" y="687264"/>
                </a:lnTo>
                <a:lnTo>
                  <a:pt x="58674" y="681168"/>
                </a:lnTo>
                <a:lnTo>
                  <a:pt x="88371" y="642143"/>
                </a:lnTo>
                <a:lnTo>
                  <a:pt x="118359" y="603318"/>
                </a:lnTo>
                <a:lnTo>
                  <a:pt x="148706" y="564768"/>
                </a:lnTo>
                <a:lnTo>
                  <a:pt x="179480" y="526568"/>
                </a:lnTo>
                <a:lnTo>
                  <a:pt x="210750" y="488795"/>
                </a:lnTo>
                <a:lnTo>
                  <a:pt x="242583" y="451523"/>
                </a:lnTo>
                <a:lnTo>
                  <a:pt x="275047" y="414829"/>
                </a:lnTo>
                <a:lnTo>
                  <a:pt x="308212" y="378787"/>
                </a:lnTo>
                <a:lnTo>
                  <a:pt x="342145" y="343473"/>
                </a:lnTo>
                <a:lnTo>
                  <a:pt x="376913" y="308964"/>
                </a:lnTo>
                <a:lnTo>
                  <a:pt x="412586" y="275334"/>
                </a:lnTo>
                <a:lnTo>
                  <a:pt x="449232" y="242659"/>
                </a:lnTo>
                <a:lnTo>
                  <a:pt x="486918" y="211014"/>
                </a:lnTo>
                <a:lnTo>
                  <a:pt x="509016" y="192726"/>
                </a:lnTo>
                <a:lnTo>
                  <a:pt x="530352" y="174438"/>
                </a:lnTo>
                <a:lnTo>
                  <a:pt x="603546" y="116888"/>
                </a:lnTo>
                <a:lnTo>
                  <a:pt x="658368" y="79950"/>
                </a:lnTo>
                <a:lnTo>
                  <a:pt x="708288" y="63610"/>
                </a:lnTo>
                <a:lnTo>
                  <a:pt x="727636" y="63127"/>
                </a:lnTo>
                <a:lnTo>
                  <a:pt x="749046" y="63948"/>
                </a:lnTo>
                <a:lnTo>
                  <a:pt x="765048" y="63948"/>
                </a:lnTo>
                <a:lnTo>
                  <a:pt x="774192" y="62424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97785" y="3256788"/>
            <a:ext cx="1157605" cy="304800"/>
          </a:xfrm>
          <a:custGeom>
            <a:avLst/>
            <a:gdLst/>
            <a:ahLst/>
            <a:cxnLst/>
            <a:rect l="l" t="t" r="r" b="b"/>
            <a:pathLst>
              <a:path w="1157604" h="304800">
                <a:moveTo>
                  <a:pt x="0" y="0"/>
                </a:moveTo>
                <a:lnTo>
                  <a:pt x="0" y="304800"/>
                </a:lnTo>
                <a:lnTo>
                  <a:pt x="1157477" y="304800"/>
                </a:lnTo>
                <a:lnTo>
                  <a:pt x="11574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93976" y="3252215"/>
            <a:ext cx="1165225" cy="313690"/>
          </a:xfrm>
          <a:custGeom>
            <a:avLst/>
            <a:gdLst/>
            <a:ahLst/>
            <a:cxnLst/>
            <a:rect l="l" t="t" r="r" b="b"/>
            <a:pathLst>
              <a:path w="1165225" h="313689">
                <a:moveTo>
                  <a:pt x="1165097" y="313182"/>
                </a:moveTo>
                <a:lnTo>
                  <a:pt x="1165097" y="0"/>
                </a:lnTo>
                <a:lnTo>
                  <a:pt x="0" y="0"/>
                </a:lnTo>
                <a:lnTo>
                  <a:pt x="0" y="313182"/>
                </a:lnTo>
                <a:lnTo>
                  <a:pt x="3810" y="313182"/>
                </a:lnTo>
                <a:lnTo>
                  <a:pt x="3810" y="8382"/>
                </a:lnTo>
                <a:lnTo>
                  <a:pt x="7619" y="4572"/>
                </a:lnTo>
                <a:lnTo>
                  <a:pt x="7619" y="8382"/>
                </a:lnTo>
                <a:lnTo>
                  <a:pt x="1157477" y="8382"/>
                </a:lnTo>
                <a:lnTo>
                  <a:pt x="1157477" y="4572"/>
                </a:lnTo>
                <a:lnTo>
                  <a:pt x="1161287" y="8382"/>
                </a:lnTo>
                <a:lnTo>
                  <a:pt x="1161287" y="313182"/>
                </a:lnTo>
                <a:lnTo>
                  <a:pt x="1165097" y="313182"/>
                </a:lnTo>
                <a:close/>
              </a:path>
              <a:path w="1165225" h="313689">
                <a:moveTo>
                  <a:pt x="7619" y="8382"/>
                </a:moveTo>
                <a:lnTo>
                  <a:pt x="7619" y="4572"/>
                </a:lnTo>
                <a:lnTo>
                  <a:pt x="3810" y="8382"/>
                </a:lnTo>
                <a:lnTo>
                  <a:pt x="7619" y="8382"/>
                </a:lnTo>
                <a:close/>
              </a:path>
              <a:path w="1165225" h="313689">
                <a:moveTo>
                  <a:pt x="7619" y="305562"/>
                </a:moveTo>
                <a:lnTo>
                  <a:pt x="7619" y="8382"/>
                </a:lnTo>
                <a:lnTo>
                  <a:pt x="3810" y="8382"/>
                </a:lnTo>
                <a:lnTo>
                  <a:pt x="3810" y="305562"/>
                </a:lnTo>
                <a:lnTo>
                  <a:pt x="7619" y="305562"/>
                </a:lnTo>
                <a:close/>
              </a:path>
              <a:path w="1165225" h="313689">
                <a:moveTo>
                  <a:pt x="1161287" y="305562"/>
                </a:moveTo>
                <a:lnTo>
                  <a:pt x="3810" y="305562"/>
                </a:lnTo>
                <a:lnTo>
                  <a:pt x="7619" y="309372"/>
                </a:lnTo>
                <a:lnTo>
                  <a:pt x="7619" y="313182"/>
                </a:lnTo>
                <a:lnTo>
                  <a:pt x="1157477" y="313182"/>
                </a:lnTo>
                <a:lnTo>
                  <a:pt x="1157477" y="309372"/>
                </a:lnTo>
                <a:lnTo>
                  <a:pt x="1161287" y="305562"/>
                </a:lnTo>
                <a:close/>
              </a:path>
              <a:path w="1165225" h="313689">
                <a:moveTo>
                  <a:pt x="7619" y="313182"/>
                </a:moveTo>
                <a:lnTo>
                  <a:pt x="7619" y="309372"/>
                </a:lnTo>
                <a:lnTo>
                  <a:pt x="3810" y="305562"/>
                </a:lnTo>
                <a:lnTo>
                  <a:pt x="3810" y="313182"/>
                </a:lnTo>
                <a:lnTo>
                  <a:pt x="7619" y="313182"/>
                </a:lnTo>
                <a:close/>
              </a:path>
              <a:path w="1165225" h="313689">
                <a:moveTo>
                  <a:pt x="1161287" y="8382"/>
                </a:moveTo>
                <a:lnTo>
                  <a:pt x="1157477" y="4572"/>
                </a:lnTo>
                <a:lnTo>
                  <a:pt x="1157477" y="8382"/>
                </a:lnTo>
                <a:lnTo>
                  <a:pt x="1161287" y="8382"/>
                </a:lnTo>
                <a:close/>
              </a:path>
              <a:path w="1165225" h="313689">
                <a:moveTo>
                  <a:pt x="1161287" y="305562"/>
                </a:moveTo>
                <a:lnTo>
                  <a:pt x="1161287" y="8382"/>
                </a:lnTo>
                <a:lnTo>
                  <a:pt x="1157477" y="8382"/>
                </a:lnTo>
                <a:lnTo>
                  <a:pt x="1157477" y="305562"/>
                </a:lnTo>
                <a:lnTo>
                  <a:pt x="1161287" y="305562"/>
                </a:lnTo>
                <a:close/>
              </a:path>
              <a:path w="1165225" h="313689">
                <a:moveTo>
                  <a:pt x="1161287" y="313182"/>
                </a:moveTo>
                <a:lnTo>
                  <a:pt x="1161287" y="305562"/>
                </a:lnTo>
                <a:lnTo>
                  <a:pt x="1157477" y="309372"/>
                </a:lnTo>
                <a:lnTo>
                  <a:pt x="1157477" y="313182"/>
                </a:lnTo>
                <a:lnTo>
                  <a:pt x="1161287" y="313182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65095" y="3276091"/>
            <a:ext cx="2713990" cy="4438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625"/>
              </a:lnSpc>
              <a:spcBef>
                <a:spcPts val="135"/>
              </a:spcBef>
            </a:pPr>
            <a:r>
              <a:rPr sz="1450" b="1" spc="15" dirty="0">
                <a:latin typeface="Arial"/>
                <a:cs typeface="Arial"/>
              </a:rPr>
              <a:t>Call</a:t>
            </a:r>
            <a:r>
              <a:rPr sz="1450" b="1" spc="-10" dirty="0">
                <a:latin typeface="Arial"/>
                <a:cs typeface="Arial"/>
              </a:rPr>
              <a:t> </a:t>
            </a:r>
            <a:r>
              <a:rPr sz="1450" b="1" spc="15" dirty="0">
                <a:latin typeface="Arial"/>
                <a:cs typeface="Arial"/>
              </a:rPr>
              <a:t>Center</a:t>
            </a:r>
            <a:endParaRPr sz="1450">
              <a:latin typeface="Arial"/>
              <a:cs typeface="Arial"/>
            </a:endParaRPr>
          </a:p>
          <a:p>
            <a:pPr marR="5080" algn="r">
              <a:lnSpc>
                <a:spcPts val="1625"/>
              </a:lnSpc>
            </a:pPr>
            <a:r>
              <a:rPr sz="1450" b="1" spc="15" dirty="0">
                <a:latin typeface="Arial"/>
                <a:cs typeface="Arial"/>
              </a:rPr>
              <a:t>Técnico</a:t>
            </a:r>
            <a:endParaRPr sz="14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418082" y="3982211"/>
            <a:ext cx="787400" cy="304800"/>
          </a:xfrm>
          <a:custGeom>
            <a:avLst/>
            <a:gdLst/>
            <a:ahLst/>
            <a:cxnLst/>
            <a:rect l="l" t="t" r="r" b="b"/>
            <a:pathLst>
              <a:path w="787400" h="304800">
                <a:moveTo>
                  <a:pt x="0" y="0"/>
                </a:moveTo>
                <a:lnTo>
                  <a:pt x="0" y="304800"/>
                </a:lnTo>
                <a:lnTo>
                  <a:pt x="787146" y="304800"/>
                </a:lnTo>
                <a:lnTo>
                  <a:pt x="7871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4272" y="3978402"/>
            <a:ext cx="795020" cy="312420"/>
          </a:xfrm>
          <a:custGeom>
            <a:avLst/>
            <a:gdLst/>
            <a:ahLst/>
            <a:cxnLst/>
            <a:rect l="l" t="t" r="r" b="b"/>
            <a:pathLst>
              <a:path w="795019" h="312420">
                <a:moveTo>
                  <a:pt x="794766" y="312420"/>
                </a:moveTo>
                <a:lnTo>
                  <a:pt x="794766" y="0"/>
                </a:lnTo>
                <a:lnTo>
                  <a:pt x="0" y="0"/>
                </a:lnTo>
                <a:lnTo>
                  <a:pt x="0" y="312420"/>
                </a:lnTo>
                <a:lnTo>
                  <a:pt x="3809" y="312420"/>
                </a:lnTo>
                <a:lnTo>
                  <a:pt x="3809" y="7620"/>
                </a:lnTo>
                <a:lnTo>
                  <a:pt x="7619" y="3810"/>
                </a:lnTo>
                <a:lnTo>
                  <a:pt x="7619" y="7620"/>
                </a:lnTo>
                <a:lnTo>
                  <a:pt x="787146" y="7620"/>
                </a:lnTo>
                <a:lnTo>
                  <a:pt x="787146" y="3810"/>
                </a:lnTo>
                <a:lnTo>
                  <a:pt x="790956" y="7620"/>
                </a:lnTo>
                <a:lnTo>
                  <a:pt x="790956" y="312420"/>
                </a:lnTo>
                <a:lnTo>
                  <a:pt x="794766" y="312420"/>
                </a:lnTo>
                <a:close/>
              </a:path>
              <a:path w="795019" h="312420">
                <a:moveTo>
                  <a:pt x="7619" y="7620"/>
                </a:moveTo>
                <a:lnTo>
                  <a:pt x="7619" y="3810"/>
                </a:lnTo>
                <a:lnTo>
                  <a:pt x="3809" y="7620"/>
                </a:lnTo>
                <a:lnTo>
                  <a:pt x="7619" y="7620"/>
                </a:lnTo>
                <a:close/>
              </a:path>
              <a:path w="795019" h="312420">
                <a:moveTo>
                  <a:pt x="7619" y="304800"/>
                </a:moveTo>
                <a:lnTo>
                  <a:pt x="7619" y="7620"/>
                </a:lnTo>
                <a:lnTo>
                  <a:pt x="3809" y="7620"/>
                </a:lnTo>
                <a:lnTo>
                  <a:pt x="3809" y="304800"/>
                </a:lnTo>
                <a:lnTo>
                  <a:pt x="7619" y="304800"/>
                </a:lnTo>
                <a:close/>
              </a:path>
              <a:path w="795019" h="312420">
                <a:moveTo>
                  <a:pt x="790956" y="304800"/>
                </a:moveTo>
                <a:lnTo>
                  <a:pt x="3809" y="304800"/>
                </a:lnTo>
                <a:lnTo>
                  <a:pt x="7619" y="308610"/>
                </a:lnTo>
                <a:lnTo>
                  <a:pt x="7619" y="312420"/>
                </a:lnTo>
                <a:lnTo>
                  <a:pt x="787146" y="312420"/>
                </a:lnTo>
                <a:lnTo>
                  <a:pt x="787146" y="308610"/>
                </a:lnTo>
                <a:lnTo>
                  <a:pt x="790956" y="304800"/>
                </a:lnTo>
                <a:close/>
              </a:path>
              <a:path w="795019" h="312420">
                <a:moveTo>
                  <a:pt x="7619" y="312420"/>
                </a:moveTo>
                <a:lnTo>
                  <a:pt x="7619" y="308610"/>
                </a:lnTo>
                <a:lnTo>
                  <a:pt x="3809" y="304800"/>
                </a:lnTo>
                <a:lnTo>
                  <a:pt x="3809" y="312420"/>
                </a:lnTo>
                <a:lnTo>
                  <a:pt x="7619" y="312420"/>
                </a:lnTo>
                <a:close/>
              </a:path>
              <a:path w="795019" h="312420">
                <a:moveTo>
                  <a:pt x="790956" y="7620"/>
                </a:moveTo>
                <a:lnTo>
                  <a:pt x="787146" y="3810"/>
                </a:lnTo>
                <a:lnTo>
                  <a:pt x="787146" y="7620"/>
                </a:lnTo>
                <a:lnTo>
                  <a:pt x="790956" y="7620"/>
                </a:lnTo>
                <a:close/>
              </a:path>
              <a:path w="795019" h="312420">
                <a:moveTo>
                  <a:pt x="790956" y="304800"/>
                </a:moveTo>
                <a:lnTo>
                  <a:pt x="790956" y="7620"/>
                </a:lnTo>
                <a:lnTo>
                  <a:pt x="787146" y="7620"/>
                </a:lnTo>
                <a:lnTo>
                  <a:pt x="787146" y="304800"/>
                </a:lnTo>
                <a:lnTo>
                  <a:pt x="790956" y="304800"/>
                </a:lnTo>
                <a:close/>
              </a:path>
              <a:path w="795019" h="312420">
                <a:moveTo>
                  <a:pt x="790956" y="312420"/>
                </a:moveTo>
                <a:lnTo>
                  <a:pt x="790956" y="304800"/>
                </a:lnTo>
                <a:lnTo>
                  <a:pt x="787146" y="308610"/>
                </a:lnTo>
                <a:lnTo>
                  <a:pt x="787146" y="312420"/>
                </a:lnTo>
                <a:lnTo>
                  <a:pt x="790956" y="31242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418082" y="4001515"/>
            <a:ext cx="78740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35"/>
              </a:spcBef>
            </a:pPr>
            <a:r>
              <a:rPr sz="1450" b="1" spc="15" dirty="0">
                <a:latin typeface="Arial"/>
                <a:cs typeface="Arial"/>
              </a:rPr>
              <a:t>Cliente</a:t>
            </a:r>
            <a:endParaRPr sz="14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84732" y="4343400"/>
            <a:ext cx="1059205" cy="8450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BDD24-82E1-4974-9E51-B658ADCF4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449" y="371166"/>
            <a:ext cx="6660388" cy="353943"/>
          </a:xfrm>
        </p:spPr>
        <p:txBody>
          <a:bodyPr/>
          <a:lstStyle/>
          <a:p>
            <a:r>
              <a:rPr lang="pt-BR" dirty="0"/>
              <a:t>Trabalho Adicional Parte 2 – 14/04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A8A15B-7ADC-4502-8AE8-17A7F1AD5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126" y="2287777"/>
            <a:ext cx="8550147" cy="1107996"/>
          </a:xfrm>
        </p:spPr>
        <p:txBody>
          <a:bodyPr/>
          <a:lstStyle/>
          <a:p>
            <a:r>
              <a:rPr lang="pt-BR" sz="2400" dirty="0"/>
              <a:t>Fazer o modelo AS IS </a:t>
            </a:r>
          </a:p>
          <a:p>
            <a:endParaRPr lang="pt-BR" sz="2400" dirty="0"/>
          </a:p>
          <a:p>
            <a:r>
              <a:rPr lang="pt-BR" sz="2400" dirty="0"/>
              <a:t>Fazer o modelo TO BE</a:t>
            </a:r>
          </a:p>
        </p:txBody>
      </p:sp>
    </p:spTree>
    <p:extLst>
      <p:ext uri="{BB962C8B-B14F-4D97-AF65-F5344CB8AC3E}">
        <p14:creationId xmlns:p14="http://schemas.microsoft.com/office/powerpoint/2010/main" val="31337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961" y="1497583"/>
            <a:ext cx="482346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Processos </a:t>
            </a:r>
            <a:r>
              <a:rPr spc="5" dirty="0"/>
              <a:t>&amp; </a:t>
            </a:r>
            <a:r>
              <a:rPr dirty="0"/>
              <a:t>Resultados</a:t>
            </a:r>
            <a:r>
              <a:rPr spc="-25" dirty="0"/>
              <a:t> </a:t>
            </a:r>
            <a:r>
              <a:rPr dirty="0"/>
              <a:t>Gerados.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4632" y="2234439"/>
            <a:ext cx="8617967" cy="437170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06070" indent="-293370">
              <a:lnSpc>
                <a:spcPct val="100000"/>
              </a:lnSpc>
              <a:spcBef>
                <a:spcPts val="509"/>
              </a:spcBef>
              <a:buFont typeface="Wingdings"/>
              <a:buChar char=""/>
              <a:tabLst>
                <a:tab pos="306070" algn="l"/>
              </a:tabLst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Cada processo leva a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um ou vários resultados,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positivos ou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negativos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676910" lvl="1" indent="-287020">
              <a:lnSpc>
                <a:spcPct val="100000"/>
              </a:lnSpc>
              <a:spcBef>
                <a:spcPts val="415"/>
              </a:spcBef>
              <a:buClr>
                <a:srgbClr val="FF0000"/>
              </a:buClr>
              <a:buFont typeface="Wingdings"/>
              <a:buChar char=""/>
              <a:tabLst>
                <a:tab pos="677545" algn="l"/>
              </a:tabLst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Resultados </a:t>
            </a:r>
            <a:r>
              <a:rPr sz="2000" spc="-5" dirty="0" err="1">
                <a:solidFill>
                  <a:srgbClr val="002060"/>
                </a:solidFill>
                <a:latin typeface="Arial"/>
                <a:cs typeface="Arial"/>
              </a:rPr>
              <a:t>positivos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5" dirty="0" err="1">
                <a:solidFill>
                  <a:srgbClr val="002060"/>
                </a:solidFill>
                <a:latin typeface="Arial"/>
                <a:cs typeface="Arial"/>
              </a:rPr>
              <a:t>entrega</a:t>
            </a:r>
            <a:r>
              <a:rPr lang="pt-BR" sz="2000" spc="-5" dirty="0">
                <a:solidFill>
                  <a:srgbClr val="002060"/>
                </a:solidFill>
                <a:latin typeface="Arial"/>
                <a:cs typeface="Arial"/>
              </a:rPr>
              <a:t>m</a:t>
            </a:r>
            <a:r>
              <a:rPr sz="2000" spc="-20" dirty="0">
                <a:solidFill>
                  <a:srgbClr val="002060"/>
                </a:solidFill>
                <a:latin typeface="Arial"/>
                <a:cs typeface="Arial"/>
              </a:rPr>
              <a:t> valor.</a:t>
            </a:r>
            <a:endParaRPr sz="2000" dirty="0">
              <a:latin typeface="Arial"/>
              <a:cs typeface="Arial"/>
            </a:endParaRPr>
          </a:p>
          <a:p>
            <a:pPr marL="676910" lvl="1" indent="-287020">
              <a:lnSpc>
                <a:spcPct val="100000"/>
              </a:lnSpc>
              <a:spcBef>
                <a:spcPts val="415"/>
              </a:spcBef>
              <a:buClr>
                <a:srgbClr val="FF0000"/>
              </a:buClr>
              <a:buFont typeface="Wingdings"/>
              <a:buChar char=""/>
              <a:tabLst>
                <a:tab pos="677545" algn="l"/>
              </a:tabLst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Resultados negativos reduzem o</a:t>
            </a:r>
            <a:r>
              <a:rPr sz="2000" spc="-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Arial"/>
                <a:cs typeface="Arial"/>
              </a:rPr>
              <a:t>valor.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/>
              <a:buChar char=""/>
            </a:pPr>
            <a:endParaRPr sz="2000" dirty="0">
              <a:latin typeface="Times New Roman"/>
              <a:cs typeface="Times New Roman"/>
            </a:endParaRPr>
          </a:p>
          <a:p>
            <a:pPr marL="306070" indent="-293370">
              <a:lnSpc>
                <a:spcPct val="100000"/>
              </a:lnSpc>
              <a:spcBef>
                <a:spcPts val="1145"/>
              </a:spcBef>
              <a:buFont typeface="Wingdings"/>
              <a:buChar char=""/>
              <a:tabLst>
                <a:tab pos="306070" algn="l"/>
              </a:tabLst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Exemplo de diferentes resultados gerados pelo processo do tipo “</a:t>
            </a:r>
            <a:r>
              <a:rPr sz="2000" spc="-5" dirty="0" err="1">
                <a:solidFill>
                  <a:srgbClr val="002060"/>
                </a:solidFill>
                <a:latin typeface="Arial"/>
                <a:cs typeface="Arial"/>
              </a:rPr>
              <a:t>Falha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pt-BR" sz="2000" spc="-5" dirty="0">
                <a:solidFill>
                  <a:srgbClr val="002060"/>
                </a:solidFill>
                <a:latin typeface="Arial"/>
                <a:cs typeface="Arial"/>
              </a:rPr>
              <a:t>→ </a:t>
            </a:r>
            <a:r>
              <a:rPr sz="2000" spc="1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Correção”.</a:t>
            </a:r>
            <a:endParaRPr sz="2000" dirty="0">
              <a:latin typeface="Arial"/>
              <a:cs typeface="Arial"/>
            </a:endParaRPr>
          </a:p>
          <a:p>
            <a:pPr marL="676910" lvl="1" indent="-287020">
              <a:lnSpc>
                <a:spcPct val="100000"/>
              </a:lnSpc>
              <a:spcBef>
                <a:spcPts val="415"/>
              </a:spcBef>
              <a:buClr>
                <a:srgbClr val="FF0000"/>
              </a:buClr>
              <a:buFont typeface="Wingdings"/>
              <a:buChar char=""/>
              <a:tabLst>
                <a:tab pos="677545" algn="l"/>
              </a:tabLst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Falha reparada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sem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a intervenção do</a:t>
            </a:r>
            <a:r>
              <a:rPr sz="2000" spc="-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técnico.</a:t>
            </a:r>
            <a:endParaRPr sz="2000" dirty="0">
              <a:latin typeface="Arial"/>
              <a:cs typeface="Arial"/>
            </a:endParaRPr>
          </a:p>
          <a:p>
            <a:pPr marL="676910" lvl="1" indent="-287020">
              <a:lnSpc>
                <a:spcPct val="100000"/>
              </a:lnSpc>
              <a:spcBef>
                <a:spcPts val="415"/>
              </a:spcBef>
              <a:buClr>
                <a:srgbClr val="FF0000"/>
              </a:buClr>
              <a:buFont typeface="Wingdings"/>
              <a:buChar char=""/>
              <a:tabLst>
                <a:tab pos="677545" algn="l"/>
              </a:tabLst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Falha reparada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com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sz="2000" spc="-5" dirty="0" err="1">
                <a:solidFill>
                  <a:srgbClr val="002060"/>
                </a:solidFill>
                <a:latin typeface="Arial"/>
                <a:cs typeface="Arial"/>
              </a:rPr>
              <a:t>intervenção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pt-BR" sz="2000" spc="-20" dirty="0">
                <a:solidFill>
                  <a:srgbClr val="002060"/>
                </a:solidFill>
                <a:latin typeface="Arial"/>
                <a:cs typeface="Arial"/>
              </a:rPr>
              <a:t>menor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do </a:t>
            </a:r>
            <a:r>
              <a:rPr sz="2000" spc="-5" dirty="0" err="1">
                <a:solidFill>
                  <a:srgbClr val="002060"/>
                </a:solidFill>
                <a:latin typeface="Arial"/>
                <a:cs typeface="Arial"/>
              </a:rPr>
              <a:t>técnico</a:t>
            </a:r>
            <a:r>
              <a:rPr sz="2000" spc="-20" dirty="0">
                <a:solidFill>
                  <a:srgbClr val="002060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676910" lvl="1" indent="-287020">
              <a:lnSpc>
                <a:spcPct val="100000"/>
              </a:lnSpc>
              <a:spcBef>
                <a:spcPts val="409"/>
              </a:spcBef>
              <a:buClr>
                <a:srgbClr val="FF0000"/>
              </a:buClr>
              <a:buFont typeface="Wingdings"/>
              <a:buChar char=""/>
              <a:tabLst>
                <a:tab pos="677545" algn="l"/>
              </a:tabLst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Falha reparada e totalmente coberta pela</a:t>
            </a:r>
            <a:r>
              <a:rPr sz="2000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garantia.</a:t>
            </a:r>
            <a:endParaRPr sz="2000" dirty="0">
              <a:latin typeface="Arial"/>
              <a:cs typeface="Arial"/>
            </a:endParaRPr>
          </a:p>
          <a:p>
            <a:pPr marL="676910" lvl="1" indent="-287020">
              <a:lnSpc>
                <a:spcPct val="100000"/>
              </a:lnSpc>
              <a:spcBef>
                <a:spcPts val="409"/>
              </a:spcBef>
              <a:buClr>
                <a:srgbClr val="FF0000"/>
              </a:buClr>
              <a:buFont typeface="Wingdings"/>
              <a:buChar char=""/>
              <a:tabLst>
                <a:tab pos="677545" algn="l"/>
              </a:tabLst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Falha reparada e parcialmente coberta pela</a:t>
            </a:r>
            <a:r>
              <a:rPr sz="2000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garantia.</a:t>
            </a:r>
            <a:endParaRPr sz="2000" dirty="0">
              <a:latin typeface="Arial"/>
              <a:cs typeface="Arial"/>
            </a:endParaRPr>
          </a:p>
          <a:p>
            <a:pPr marL="676910" lvl="1" indent="-287020">
              <a:lnSpc>
                <a:spcPct val="100000"/>
              </a:lnSpc>
              <a:spcBef>
                <a:spcPts val="415"/>
              </a:spcBef>
              <a:buClr>
                <a:srgbClr val="FF0000"/>
              </a:buClr>
              <a:buFont typeface="Wingdings"/>
              <a:buChar char=""/>
              <a:tabLst>
                <a:tab pos="677545" algn="l"/>
              </a:tabLst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Falha reparada,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mas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não coberta pela</a:t>
            </a:r>
            <a:r>
              <a:rPr sz="2000" spc="-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garantia.</a:t>
            </a:r>
            <a:endParaRPr sz="2000" dirty="0">
              <a:latin typeface="Arial"/>
              <a:cs typeface="Arial"/>
            </a:endParaRPr>
          </a:p>
          <a:p>
            <a:pPr marL="676910" lvl="1" indent="-287020">
              <a:lnSpc>
                <a:spcPct val="100000"/>
              </a:lnSpc>
              <a:spcBef>
                <a:spcPts val="415"/>
              </a:spcBef>
              <a:buClr>
                <a:srgbClr val="FF0000"/>
              </a:buClr>
              <a:buFont typeface="Wingdings"/>
              <a:buChar char=""/>
              <a:tabLst>
                <a:tab pos="677545" algn="l"/>
              </a:tabLst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Falha não reparada (o cliente retirou o</a:t>
            </a:r>
            <a:r>
              <a:rPr sz="2000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pedido).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48090" y="1379480"/>
            <a:ext cx="89535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dirty="0">
                <a:solidFill>
                  <a:srgbClr val="898989"/>
                </a:solidFill>
                <a:latin typeface="Trebuchet MS"/>
                <a:cs typeface="Trebuchet MS"/>
              </a:rPr>
              <a:t>4</a:t>
            </a:r>
            <a:endParaRPr sz="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1780" y="1497583"/>
            <a:ext cx="697674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O </a:t>
            </a:r>
            <a:r>
              <a:rPr dirty="0"/>
              <a:t>Que </a:t>
            </a:r>
            <a:r>
              <a:rPr spc="5" dirty="0"/>
              <a:t>é </a:t>
            </a:r>
            <a:r>
              <a:rPr dirty="0"/>
              <a:t>“Modelagem de Processos de</a:t>
            </a:r>
            <a:r>
              <a:rPr spc="10" dirty="0"/>
              <a:t> </a:t>
            </a:r>
            <a:r>
              <a:rPr dirty="0"/>
              <a:t>Negócio”?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4633" y="2287015"/>
            <a:ext cx="115824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070" indent="-29337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06070" algn="l"/>
              </a:tabLst>
            </a:pPr>
            <a:r>
              <a:rPr sz="1650" spc="-5" dirty="0">
                <a:solidFill>
                  <a:srgbClr val="FF0000"/>
                </a:solidFill>
                <a:latin typeface="Arial"/>
                <a:cs typeface="Arial"/>
              </a:rPr>
              <a:t>Conjunto</a:t>
            </a:r>
            <a:endParaRPr sz="165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4948" y="2287015"/>
            <a:ext cx="144081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3075" algn="l"/>
              </a:tabLst>
            </a:pPr>
            <a:r>
              <a:rPr sz="1650" spc="-5" dirty="0">
                <a:solidFill>
                  <a:srgbClr val="FF0000"/>
                </a:solidFill>
                <a:latin typeface="Arial"/>
                <a:cs typeface="Arial"/>
              </a:rPr>
              <a:t>de	princípios,</a:t>
            </a:r>
            <a:endParaRPr sz="165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7800" y="2287015"/>
            <a:ext cx="117348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3940" algn="l"/>
              </a:tabLst>
            </a:pPr>
            <a:r>
              <a:rPr sz="1650" spc="-5" dirty="0">
                <a:solidFill>
                  <a:srgbClr val="FF0000"/>
                </a:solidFill>
                <a:latin typeface="Arial"/>
                <a:cs typeface="Arial"/>
              </a:rPr>
              <a:t>métodos	e</a:t>
            </a:r>
            <a:endParaRPr sz="165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7408" y="2538476"/>
            <a:ext cx="146240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2785" algn="l"/>
              </a:tabLst>
            </a:pPr>
            <a:r>
              <a:rPr sz="1650" spc="-1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50" spc="-10" dirty="0">
                <a:solidFill>
                  <a:srgbClr val="FF0000"/>
                </a:solidFill>
                <a:latin typeface="Arial"/>
                <a:cs typeface="Arial"/>
              </a:rPr>
              <a:t>ar</a:t>
            </a:r>
            <a:r>
              <a:rPr sz="1650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5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650" spc="-1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50" spc="-10" dirty="0">
                <a:solidFill>
                  <a:srgbClr val="FF0000"/>
                </a:solidFill>
                <a:latin typeface="Arial"/>
                <a:cs typeface="Arial"/>
              </a:rPr>
              <a:t>rojeta</a:t>
            </a:r>
            <a:r>
              <a:rPr sz="1650" spc="-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5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25204" y="2538476"/>
            <a:ext cx="80581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" dirty="0">
                <a:solidFill>
                  <a:srgbClr val="FF0000"/>
                </a:solidFill>
                <a:latin typeface="Arial"/>
                <a:cs typeface="Arial"/>
              </a:rPr>
              <a:t>analisa</a:t>
            </a:r>
            <a:r>
              <a:rPr sz="1650" spc="-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5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endParaRPr sz="165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9245" y="2789935"/>
            <a:ext cx="252984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3790" algn="l"/>
                <a:tab pos="2283460" algn="l"/>
              </a:tabLst>
            </a:pPr>
            <a:r>
              <a:rPr sz="1650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50" spc="-10" dirty="0">
                <a:solidFill>
                  <a:srgbClr val="FF0000"/>
                </a:solidFill>
                <a:latin typeface="Arial"/>
                <a:cs typeface="Arial"/>
              </a:rPr>
              <a:t>onitora</a:t>
            </a:r>
            <a:r>
              <a:rPr sz="1650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5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650" spc="-1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50" spc="-10" dirty="0">
                <a:solidFill>
                  <a:srgbClr val="FF0000"/>
                </a:solidFill>
                <a:latin typeface="Arial"/>
                <a:cs typeface="Arial"/>
              </a:rPr>
              <a:t>rocesso</a:t>
            </a:r>
            <a:r>
              <a:rPr sz="1650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5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650" spc="-10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endParaRPr sz="165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8003" y="2538476"/>
            <a:ext cx="1161415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50" spc="-10" dirty="0">
                <a:solidFill>
                  <a:srgbClr val="FF0000"/>
                </a:solidFill>
                <a:latin typeface="Arial"/>
                <a:cs typeface="Arial"/>
              </a:rPr>
              <a:t>ferramentas  executar </a:t>
            </a:r>
            <a:r>
              <a:rPr sz="1650" spc="-5" dirty="0">
                <a:solidFill>
                  <a:srgbClr val="FF0000"/>
                </a:solidFill>
                <a:latin typeface="Arial"/>
                <a:cs typeface="Arial"/>
              </a:rPr>
              <a:t>e  negócio.</a:t>
            </a:r>
            <a:endParaRPr sz="165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4633" y="3753865"/>
            <a:ext cx="4177029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070" marR="5080" indent="-293370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06070" algn="l"/>
              </a:tabLst>
            </a:pP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Neste curso, vamos nos concentrar </a:t>
            </a:r>
            <a:r>
              <a:rPr sz="1650" spc="-10" dirty="0">
                <a:solidFill>
                  <a:srgbClr val="002060"/>
                </a:solidFill>
                <a:latin typeface="Arial"/>
                <a:cs typeface="Arial"/>
              </a:rPr>
              <a:t>em  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Modelagem de </a:t>
            </a:r>
            <a:r>
              <a:rPr sz="1650" dirty="0">
                <a:solidFill>
                  <a:srgbClr val="002060"/>
                </a:solidFill>
                <a:latin typeface="Arial"/>
                <a:cs typeface="Arial"/>
              </a:rPr>
              <a:t>Processos </a:t>
            </a:r>
            <a:r>
              <a:rPr sz="1650" spc="-10" dirty="0">
                <a:solidFill>
                  <a:srgbClr val="002060"/>
                </a:solidFill>
                <a:latin typeface="Arial"/>
                <a:cs typeface="Arial"/>
              </a:rPr>
              <a:t>de 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Negócio  (em inglês </a:t>
            </a:r>
            <a:r>
              <a:rPr sz="1650" i="1" spc="-5" dirty="0">
                <a:solidFill>
                  <a:srgbClr val="002060"/>
                </a:solidFill>
                <a:latin typeface="Arial"/>
                <a:cs typeface="Arial"/>
              </a:rPr>
              <a:t>Business Process Modelling 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–  </a:t>
            </a:r>
            <a:r>
              <a:rPr sz="1650" dirty="0">
                <a:solidFill>
                  <a:srgbClr val="002060"/>
                </a:solidFill>
                <a:latin typeface="Arial"/>
                <a:cs typeface="Arial"/>
              </a:rPr>
              <a:t>BPM) com 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base </a:t>
            </a:r>
            <a:r>
              <a:rPr sz="1650" spc="-10" dirty="0">
                <a:solidFill>
                  <a:srgbClr val="002060"/>
                </a:solidFill>
                <a:latin typeface="Arial"/>
                <a:cs typeface="Arial"/>
              </a:rPr>
              <a:t>em 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modelos de  processos.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48104" y="1379480"/>
            <a:ext cx="89535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dirty="0">
                <a:solidFill>
                  <a:srgbClr val="898989"/>
                </a:solidFill>
                <a:latin typeface="Trebuchet MS"/>
                <a:cs typeface="Trebuchet MS"/>
              </a:rPr>
              <a:t>6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47789" y="2738825"/>
            <a:ext cx="3647722" cy="2306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5233" y="1497583"/>
            <a:ext cx="656907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Porque Modelagem de Processos de</a:t>
            </a:r>
            <a:r>
              <a:rPr spc="15" dirty="0"/>
              <a:t> </a:t>
            </a:r>
            <a:r>
              <a:rPr dirty="0"/>
              <a:t>Negócio?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8090" y="1379480"/>
            <a:ext cx="89535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dirty="0">
                <a:solidFill>
                  <a:srgbClr val="898989"/>
                </a:solidFill>
                <a:latin typeface="Trebuchet MS"/>
                <a:cs typeface="Trebuchet MS"/>
              </a:rPr>
              <a:t>8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40302" y="3644646"/>
            <a:ext cx="538480" cy="666750"/>
          </a:xfrm>
          <a:custGeom>
            <a:avLst/>
            <a:gdLst/>
            <a:ahLst/>
            <a:cxnLst/>
            <a:rect l="l" t="t" r="r" b="b"/>
            <a:pathLst>
              <a:path w="538479" h="666750">
                <a:moveTo>
                  <a:pt x="537971" y="640080"/>
                </a:moveTo>
                <a:lnTo>
                  <a:pt x="33527" y="0"/>
                </a:lnTo>
                <a:lnTo>
                  <a:pt x="0" y="26670"/>
                </a:lnTo>
                <a:lnTo>
                  <a:pt x="503681" y="666750"/>
                </a:lnTo>
                <a:lnTo>
                  <a:pt x="537971" y="640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77690" y="4193285"/>
            <a:ext cx="188213" cy="238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4894" y="3361182"/>
            <a:ext cx="2035810" cy="0"/>
          </a:xfrm>
          <a:custGeom>
            <a:avLst/>
            <a:gdLst/>
            <a:ahLst/>
            <a:cxnLst/>
            <a:rect l="l" t="t" r="r" b="b"/>
            <a:pathLst>
              <a:path w="2035810">
                <a:moveTo>
                  <a:pt x="0" y="0"/>
                </a:moveTo>
                <a:lnTo>
                  <a:pt x="2035302" y="0"/>
                </a:lnTo>
              </a:path>
            </a:pathLst>
          </a:custGeom>
          <a:ln w="36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35040" y="3275076"/>
            <a:ext cx="211074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57444" y="3840479"/>
            <a:ext cx="740410" cy="532130"/>
          </a:xfrm>
          <a:custGeom>
            <a:avLst/>
            <a:gdLst/>
            <a:ahLst/>
            <a:cxnLst/>
            <a:rect l="l" t="t" r="r" b="b"/>
            <a:pathLst>
              <a:path w="740410" h="532129">
                <a:moveTo>
                  <a:pt x="739902" y="35051"/>
                </a:moveTo>
                <a:lnTo>
                  <a:pt x="714756" y="0"/>
                </a:lnTo>
                <a:lnTo>
                  <a:pt x="0" y="496061"/>
                </a:lnTo>
                <a:lnTo>
                  <a:pt x="24384" y="531876"/>
                </a:lnTo>
                <a:lnTo>
                  <a:pt x="739902" y="35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82284" y="3781044"/>
            <a:ext cx="207264" cy="1973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5895" y="2576463"/>
            <a:ext cx="1984248" cy="11588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25873" y="4296155"/>
            <a:ext cx="1426210" cy="977900"/>
          </a:xfrm>
          <a:custGeom>
            <a:avLst/>
            <a:gdLst/>
            <a:ahLst/>
            <a:cxnLst/>
            <a:rect l="l" t="t" r="r" b="b"/>
            <a:pathLst>
              <a:path w="1426210" h="977900">
                <a:moveTo>
                  <a:pt x="1425702" y="489203"/>
                </a:moveTo>
                <a:lnTo>
                  <a:pt x="1423556" y="450930"/>
                </a:lnTo>
                <a:lnTo>
                  <a:pt x="1406869" y="376930"/>
                </a:lnTo>
                <a:lnTo>
                  <a:pt x="1392646" y="341419"/>
                </a:lnTo>
                <a:lnTo>
                  <a:pt x="1374714" y="307047"/>
                </a:lnTo>
                <a:lnTo>
                  <a:pt x="1353234" y="273920"/>
                </a:lnTo>
                <a:lnTo>
                  <a:pt x="1328363" y="242146"/>
                </a:lnTo>
                <a:lnTo>
                  <a:pt x="1300261" y="211835"/>
                </a:lnTo>
                <a:lnTo>
                  <a:pt x="1269087" y="183093"/>
                </a:lnTo>
                <a:lnTo>
                  <a:pt x="1235000" y="156029"/>
                </a:lnTo>
                <a:lnTo>
                  <a:pt x="1198158" y="130751"/>
                </a:lnTo>
                <a:lnTo>
                  <a:pt x="1158722" y="107368"/>
                </a:lnTo>
                <a:lnTo>
                  <a:pt x="1116848" y="85987"/>
                </a:lnTo>
                <a:lnTo>
                  <a:pt x="1072698" y="66717"/>
                </a:lnTo>
                <a:lnTo>
                  <a:pt x="1026429" y="49665"/>
                </a:lnTo>
                <a:lnTo>
                  <a:pt x="978201" y="34940"/>
                </a:lnTo>
                <a:lnTo>
                  <a:pt x="928172" y="22650"/>
                </a:lnTo>
                <a:lnTo>
                  <a:pt x="876502" y="12902"/>
                </a:lnTo>
                <a:lnTo>
                  <a:pt x="823349" y="5806"/>
                </a:lnTo>
                <a:lnTo>
                  <a:pt x="768872" y="1469"/>
                </a:lnTo>
                <a:lnTo>
                  <a:pt x="713232" y="0"/>
                </a:lnTo>
                <a:lnTo>
                  <a:pt x="657487" y="1469"/>
                </a:lnTo>
                <a:lnTo>
                  <a:pt x="602917" y="5806"/>
                </a:lnTo>
                <a:lnTo>
                  <a:pt x="549679" y="12902"/>
                </a:lnTo>
                <a:lnTo>
                  <a:pt x="497933" y="22650"/>
                </a:lnTo>
                <a:lnTo>
                  <a:pt x="447837" y="34940"/>
                </a:lnTo>
                <a:lnTo>
                  <a:pt x="399550" y="49665"/>
                </a:lnTo>
                <a:lnTo>
                  <a:pt x="353229" y="66717"/>
                </a:lnTo>
                <a:lnTo>
                  <a:pt x="309033" y="85987"/>
                </a:lnTo>
                <a:lnTo>
                  <a:pt x="267122" y="107368"/>
                </a:lnTo>
                <a:lnTo>
                  <a:pt x="227652" y="130751"/>
                </a:lnTo>
                <a:lnTo>
                  <a:pt x="190783" y="156029"/>
                </a:lnTo>
                <a:lnTo>
                  <a:pt x="156674" y="183093"/>
                </a:lnTo>
                <a:lnTo>
                  <a:pt x="125482" y="211835"/>
                </a:lnTo>
                <a:lnTo>
                  <a:pt x="97366" y="242146"/>
                </a:lnTo>
                <a:lnTo>
                  <a:pt x="72485" y="273920"/>
                </a:lnTo>
                <a:lnTo>
                  <a:pt x="50997" y="307047"/>
                </a:lnTo>
                <a:lnTo>
                  <a:pt x="33060" y="341419"/>
                </a:lnTo>
                <a:lnTo>
                  <a:pt x="18834" y="376930"/>
                </a:lnTo>
                <a:lnTo>
                  <a:pt x="2145" y="450930"/>
                </a:lnTo>
                <a:lnTo>
                  <a:pt x="0" y="489203"/>
                </a:lnTo>
                <a:lnTo>
                  <a:pt x="2145" y="527374"/>
                </a:lnTo>
                <a:lnTo>
                  <a:pt x="18834" y="601195"/>
                </a:lnTo>
                <a:lnTo>
                  <a:pt x="33060" y="636630"/>
                </a:lnTo>
                <a:lnTo>
                  <a:pt x="50997" y="670935"/>
                </a:lnTo>
                <a:lnTo>
                  <a:pt x="72485" y="704003"/>
                </a:lnTo>
                <a:lnTo>
                  <a:pt x="97366" y="735725"/>
                </a:lnTo>
                <a:lnTo>
                  <a:pt x="125482" y="765991"/>
                </a:lnTo>
                <a:lnTo>
                  <a:pt x="156674" y="794694"/>
                </a:lnTo>
                <a:lnTo>
                  <a:pt x="190783" y="821725"/>
                </a:lnTo>
                <a:lnTo>
                  <a:pt x="227652" y="846976"/>
                </a:lnTo>
                <a:lnTo>
                  <a:pt x="267122" y="870337"/>
                </a:lnTo>
                <a:lnTo>
                  <a:pt x="309033" y="891700"/>
                </a:lnTo>
                <a:lnTo>
                  <a:pt x="353229" y="910956"/>
                </a:lnTo>
                <a:lnTo>
                  <a:pt x="399550" y="927998"/>
                </a:lnTo>
                <a:lnTo>
                  <a:pt x="447837" y="942715"/>
                </a:lnTo>
                <a:lnTo>
                  <a:pt x="497933" y="955001"/>
                </a:lnTo>
                <a:lnTo>
                  <a:pt x="549679" y="964745"/>
                </a:lnTo>
                <a:lnTo>
                  <a:pt x="602917" y="971839"/>
                </a:lnTo>
                <a:lnTo>
                  <a:pt x="657487" y="976176"/>
                </a:lnTo>
                <a:lnTo>
                  <a:pt x="713232" y="977645"/>
                </a:lnTo>
                <a:lnTo>
                  <a:pt x="768872" y="976176"/>
                </a:lnTo>
                <a:lnTo>
                  <a:pt x="823349" y="971839"/>
                </a:lnTo>
                <a:lnTo>
                  <a:pt x="876502" y="964745"/>
                </a:lnTo>
                <a:lnTo>
                  <a:pt x="928172" y="955001"/>
                </a:lnTo>
                <a:lnTo>
                  <a:pt x="978201" y="942715"/>
                </a:lnTo>
                <a:lnTo>
                  <a:pt x="1026429" y="927998"/>
                </a:lnTo>
                <a:lnTo>
                  <a:pt x="1072698" y="910956"/>
                </a:lnTo>
                <a:lnTo>
                  <a:pt x="1116848" y="891700"/>
                </a:lnTo>
                <a:lnTo>
                  <a:pt x="1158722" y="870337"/>
                </a:lnTo>
                <a:lnTo>
                  <a:pt x="1198158" y="846976"/>
                </a:lnTo>
                <a:lnTo>
                  <a:pt x="1235000" y="821725"/>
                </a:lnTo>
                <a:lnTo>
                  <a:pt x="1269087" y="794694"/>
                </a:lnTo>
                <a:lnTo>
                  <a:pt x="1300261" y="765991"/>
                </a:lnTo>
                <a:lnTo>
                  <a:pt x="1328363" y="735725"/>
                </a:lnTo>
                <a:lnTo>
                  <a:pt x="1353234" y="704003"/>
                </a:lnTo>
                <a:lnTo>
                  <a:pt x="1374714" y="670935"/>
                </a:lnTo>
                <a:lnTo>
                  <a:pt x="1392646" y="636630"/>
                </a:lnTo>
                <a:lnTo>
                  <a:pt x="1406869" y="601195"/>
                </a:lnTo>
                <a:lnTo>
                  <a:pt x="1423556" y="527374"/>
                </a:lnTo>
                <a:lnTo>
                  <a:pt x="1425702" y="489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20540" y="4291584"/>
            <a:ext cx="1435735" cy="986790"/>
          </a:xfrm>
          <a:custGeom>
            <a:avLst/>
            <a:gdLst/>
            <a:ahLst/>
            <a:cxnLst/>
            <a:rect l="l" t="t" r="r" b="b"/>
            <a:pathLst>
              <a:path w="1435735" h="986789">
                <a:moveTo>
                  <a:pt x="9144" y="491489"/>
                </a:moveTo>
                <a:lnTo>
                  <a:pt x="8382" y="489203"/>
                </a:lnTo>
                <a:lnTo>
                  <a:pt x="6096" y="488441"/>
                </a:lnTo>
                <a:lnTo>
                  <a:pt x="3810" y="488441"/>
                </a:lnTo>
                <a:lnTo>
                  <a:pt x="1524" y="489203"/>
                </a:lnTo>
                <a:lnTo>
                  <a:pt x="0" y="491489"/>
                </a:lnTo>
                <a:lnTo>
                  <a:pt x="762" y="493013"/>
                </a:lnTo>
                <a:lnTo>
                  <a:pt x="9144" y="491489"/>
                </a:lnTo>
                <a:close/>
              </a:path>
              <a:path w="1435735" h="986789">
                <a:moveTo>
                  <a:pt x="1435608" y="505967"/>
                </a:moveTo>
                <a:lnTo>
                  <a:pt x="1435608" y="480059"/>
                </a:lnTo>
                <a:lnTo>
                  <a:pt x="1434846" y="467867"/>
                </a:lnTo>
                <a:lnTo>
                  <a:pt x="1427690" y="421560"/>
                </a:lnTo>
                <a:lnTo>
                  <a:pt x="1415449" y="377721"/>
                </a:lnTo>
                <a:lnTo>
                  <a:pt x="1398482" y="336342"/>
                </a:lnTo>
                <a:lnTo>
                  <a:pt x="1377152" y="297415"/>
                </a:lnTo>
                <a:lnTo>
                  <a:pt x="1351818" y="260930"/>
                </a:lnTo>
                <a:lnTo>
                  <a:pt x="1322842" y="226878"/>
                </a:lnTo>
                <a:lnTo>
                  <a:pt x="1290584" y="195252"/>
                </a:lnTo>
                <a:lnTo>
                  <a:pt x="1255406" y="166041"/>
                </a:lnTo>
                <a:lnTo>
                  <a:pt x="1217669" y="139238"/>
                </a:lnTo>
                <a:lnTo>
                  <a:pt x="1177732" y="114833"/>
                </a:lnTo>
                <a:lnTo>
                  <a:pt x="1135959" y="92818"/>
                </a:lnTo>
                <a:lnTo>
                  <a:pt x="1092708" y="73183"/>
                </a:lnTo>
                <a:lnTo>
                  <a:pt x="1048342" y="55921"/>
                </a:lnTo>
                <a:lnTo>
                  <a:pt x="1003221" y="41022"/>
                </a:lnTo>
                <a:lnTo>
                  <a:pt x="957706" y="28477"/>
                </a:lnTo>
                <a:lnTo>
                  <a:pt x="912157" y="18278"/>
                </a:lnTo>
                <a:lnTo>
                  <a:pt x="866937" y="10415"/>
                </a:lnTo>
                <a:lnTo>
                  <a:pt x="822406" y="4881"/>
                </a:lnTo>
                <a:lnTo>
                  <a:pt x="778924" y="1666"/>
                </a:lnTo>
                <a:lnTo>
                  <a:pt x="736854" y="761"/>
                </a:lnTo>
                <a:lnTo>
                  <a:pt x="717804" y="0"/>
                </a:lnTo>
                <a:lnTo>
                  <a:pt x="699516" y="761"/>
                </a:lnTo>
                <a:lnTo>
                  <a:pt x="657890" y="1710"/>
                </a:lnTo>
                <a:lnTo>
                  <a:pt x="614930" y="4885"/>
                </a:lnTo>
                <a:lnTo>
                  <a:pt x="570977" y="10297"/>
                </a:lnTo>
                <a:lnTo>
                  <a:pt x="526372" y="17957"/>
                </a:lnTo>
                <a:lnTo>
                  <a:pt x="481456" y="27877"/>
                </a:lnTo>
                <a:lnTo>
                  <a:pt x="436570" y="40069"/>
                </a:lnTo>
                <a:lnTo>
                  <a:pt x="392055" y="54544"/>
                </a:lnTo>
                <a:lnTo>
                  <a:pt x="348252" y="71313"/>
                </a:lnTo>
                <a:lnTo>
                  <a:pt x="305503" y="90388"/>
                </a:lnTo>
                <a:lnTo>
                  <a:pt x="264147" y="111780"/>
                </a:lnTo>
                <a:lnTo>
                  <a:pt x="224526" y="135501"/>
                </a:lnTo>
                <a:lnTo>
                  <a:pt x="186981" y="161562"/>
                </a:lnTo>
                <a:lnTo>
                  <a:pt x="151854" y="189975"/>
                </a:lnTo>
                <a:lnTo>
                  <a:pt x="119485" y="220751"/>
                </a:lnTo>
                <a:lnTo>
                  <a:pt x="90214" y="253902"/>
                </a:lnTo>
                <a:lnTo>
                  <a:pt x="64384" y="289439"/>
                </a:lnTo>
                <a:lnTo>
                  <a:pt x="42335" y="327373"/>
                </a:lnTo>
                <a:lnTo>
                  <a:pt x="24408" y="367716"/>
                </a:lnTo>
                <a:lnTo>
                  <a:pt x="10945" y="410480"/>
                </a:lnTo>
                <a:lnTo>
                  <a:pt x="2286" y="455675"/>
                </a:lnTo>
                <a:lnTo>
                  <a:pt x="762" y="480821"/>
                </a:lnTo>
                <a:lnTo>
                  <a:pt x="762" y="490346"/>
                </a:lnTo>
                <a:lnTo>
                  <a:pt x="1524" y="489203"/>
                </a:lnTo>
                <a:lnTo>
                  <a:pt x="3810" y="488441"/>
                </a:lnTo>
                <a:lnTo>
                  <a:pt x="6096" y="488441"/>
                </a:lnTo>
                <a:lnTo>
                  <a:pt x="8382" y="489203"/>
                </a:lnTo>
                <a:lnTo>
                  <a:pt x="9144" y="491489"/>
                </a:lnTo>
                <a:lnTo>
                  <a:pt x="9144" y="493204"/>
                </a:lnTo>
                <a:lnTo>
                  <a:pt x="9906" y="493013"/>
                </a:lnTo>
                <a:lnTo>
                  <a:pt x="9906" y="480821"/>
                </a:lnTo>
                <a:lnTo>
                  <a:pt x="11430" y="456437"/>
                </a:lnTo>
                <a:lnTo>
                  <a:pt x="20482" y="410922"/>
                </a:lnTo>
                <a:lnTo>
                  <a:pt x="34372" y="367979"/>
                </a:lnTo>
                <a:lnTo>
                  <a:pt x="52754" y="327587"/>
                </a:lnTo>
                <a:lnTo>
                  <a:pt x="75283" y="289723"/>
                </a:lnTo>
                <a:lnTo>
                  <a:pt x="101612" y="254363"/>
                </a:lnTo>
                <a:lnTo>
                  <a:pt x="131397" y="221486"/>
                </a:lnTo>
                <a:lnTo>
                  <a:pt x="164293" y="191069"/>
                </a:lnTo>
                <a:lnTo>
                  <a:pt x="199953" y="163088"/>
                </a:lnTo>
                <a:lnTo>
                  <a:pt x="238033" y="137522"/>
                </a:lnTo>
                <a:lnTo>
                  <a:pt x="278187" y="114347"/>
                </a:lnTo>
                <a:lnTo>
                  <a:pt x="320069" y="93541"/>
                </a:lnTo>
                <a:lnTo>
                  <a:pt x="363335" y="75081"/>
                </a:lnTo>
                <a:lnTo>
                  <a:pt x="407638" y="58945"/>
                </a:lnTo>
                <a:lnTo>
                  <a:pt x="452633" y="45110"/>
                </a:lnTo>
                <a:lnTo>
                  <a:pt x="497976" y="33553"/>
                </a:lnTo>
                <a:lnTo>
                  <a:pt x="543320" y="24251"/>
                </a:lnTo>
                <a:lnTo>
                  <a:pt x="588320" y="17181"/>
                </a:lnTo>
                <a:lnTo>
                  <a:pt x="632631" y="12322"/>
                </a:lnTo>
                <a:lnTo>
                  <a:pt x="675907" y="9651"/>
                </a:lnTo>
                <a:lnTo>
                  <a:pt x="717804" y="9143"/>
                </a:lnTo>
                <a:lnTo>
                  <a:pt x="736092" y="9875"/>
                </a:lnTo>
                <a:lnTo>
                  <a:pt x="755142" y="9905"/>
                </a:lnTo>
                <a:lnTo>
                  <a:pt x="797956" y="11906"/>
                </a:lnTo>
                <a:lnTo>
                  <a:pt x="842198" y="16279"/>
                </a:lnTo>
                <a:lnTo>
                  <a:pt x="887466" y="23039"/>
                </a:lnTo>
                <a:lnTo>
                  <a:pt x="933364" y="32203"/>
                </a:lnTo>
                <a:lnTo>
                  <a:pt x="979490" y="43785"/>
                </a:lnTo>
                <a:lnTo>
                  <a:pt x="1025446" y="57801"/>
                </a:lnTo>
                <a:lnTo>
                  <a:pt x="1070832" y="74267"/>
                </a:lnTo>
                <a:lnTo>
                  <a:pt x="1115249" y="93199"/>
                </a:lnTo>
                <a:lnTo>
                  <a:pt x="1158298" y="114612"/>
                </a:lnTo>
                <a:lnTo>
                  <a:pt x="1199580" y="138521"/>
                </a:lnTo>
                <a:lnTo>
                  <a:pt x="1238695" y="164943"/>
                </a:lnTo>
                <a:lnTo>
                  <a:pt x="1275244" y="193892"/>
                </a:lnTo>
                <a:lnTo>
                  <a:pt x="1308828" y="225385"/>
                </a:lnTo>
                <a:lnTo>
                  <a:pt x="1339047" y="259437"/>
                </a:lnTo>
                <a:lnTo>
                  <a:pt x="1365503" y="296064"/>
                </a:lnTo>
                <a:lnTo>
                  <a:pt x="1387795" y="335281"/>
                </a:lnTo>
                <a:lnTo>
                  <a:pt x="1405525" y="377104"/>
                </a:lnTo>
                <a:lnTo>
                  <a:pt x="1418294" y="421548"/>
                </a:lnTo>
                <a:lnTo>
                  <a:pt x="1425702" y="468629"/>
                </a:lnTo>
                <a:lnTo>
                  <a:pt x="1426464" y="480821"/>
                </a:lnTo>
                <a:lnTo>
                  <a:pt x="1426464" y="569446"/>
                </a:lnTo>
                <a:lnTo>
                  <a:pt x="1427821" y="564526"/>
                </a:lnTo>
                <a:lnTo>
                  <a:pt x="1434846" y="518921"/>
                </a:lnTo>
                <a:lnTo>
                  <a:pt x="1435608" y="505967"/>
                </a:lnTo>
                <a:close/>
              </a:path>
              <a:path w="1435735" h="986789">
                <a:moveTo>
                  <a:pt x="9144" y="493204"/>
                </a:moveTo>
                <a:lnTo>
                  <a:pt x="9144" y="491489"/>
                </a:lnTo>
                <a:lnTo>
                  <a:pt x="762" y="493013"/>
                </a:lnTo>
                <a:lnTo>
                  <a:pt x="762" y="495299"/>
                </a:lnTo>
                <a:lnTo>
                  <a:pt x="9144" y="493204"/>
                </a:lnTo>
                <a:close/>
              </a:path>
              <a:path w="1435735" h="986789">
                <a:moveTo>
                  <a:pt x="9906" y="495299"/>
                </a:moveTo>
                <a:lnTo>
                  <a:pt x="9906" y="493013"/>
                </a:lnTo>
                <a:lnTo>
                  <a:pt x="762" y="495299"/>
                </a:lnTo>
                <a:lnTo>
                  <a:pt x="1524" y="497585"/>
                </a:lnTo>
                <a:lnTo>
                  <a:pt x="3810" y="498347"/>
                </a:lnTo>
                <a:lnTo>
                  <a:pt x="6096" y="497585"/>
                </a:lnTo>
                <a:lnTo>
                  <a:pt x="8382" y="497585"/>
                </a:lnTo>
                <a:lnTo>
                  <a:pt x="9906" y="495299"/>
                </a:lnTo>
                <a:close/>
              </a:path>
              <a:path w="1435735" h="986789">
                <a:moveTo>
                  <a:pt x="1426464" y="569446"/>
                </a:moveTo>
                <a:lnTo>
                  <a:pt x="1426464" y="505967"/>
                </a:lnTo>
                <a:lnTo>
                  <a:pt x="1425702" y="518159"/>
                </a:lnTo>
                <a:lnTo>
                  <a:pt x="1418685" y="563699"/>
                </a:lnTo>
                <a:lnTo>
                  <a:pt x="1406605" y="606806"/>
                </a:lnTo>
                <a:lnTo>
                  <a:pt x="1389823" y="647490"/>
                </a:lnTo>
                <a:lnTo>
                  <a:pt x="1368703" y="685759"/>
                </a:lnTo>
                <a:lnTo>
                  <a:pt x="1343605" y="721623"/>
                </a:lnTo>
                <a:lnTo>
                  <a:pt x="1314892" y="755090"/>
                </a:lnTo>
                <a:lnTo>
                  <a:pt x="1282926" y="786169"/>
                </a:lnTo>
                <a:lnTo>
                  <a:pt x="1248070" y="814868"/>
                </a:lnTo>
                <a:lnTo>
                  <a:pt x="1210684" y="841197"/>
                </a:lnTo>
                <a:lnTo>
                  <a:pt x="1171132" y="865165"/>
                </a:lnTo>
                <a:lnTo>
                  <a:pt x="1129775" y="886779"/>
                </a:lnTo>
                <a:lnTo>
                  <a:pt x="1086975" y="906050"/>
                </a:lnTo>
                <a:lnTo>
                  <a:pt x="1043095" y="922985"/>
                </a:lnTo>
                <a:lnTo>
                  <a:pt x="998496" y="937594"/>
                </a:lnTo>
                <a:lnTo>
                  <a:pt x="953541" y="949885"/>
                </a:lnTo>
                <a:lnTo>
                  <a:pt x="908591" y="959867"/>
                </a:lnTo>
                <a:lnTo>
                  <a:pt x="864010" y="967549"/>
                </a:lnTo>
                <a:lnTo>
                  <a:pt x="820158" y="972940"/>
                </a:lnTo>
                <a:lnTo>
                  <a:pt x="777398" y="976049"/>
                </a:lnTo>
                <a:lnTo>
                  <a:pt x="736092" y="976883"/>
                </a:lnTo>
                <a:lnTo>
                  <a:pt x="717804" y="977645"/>
                </a:lnTo>
                <a:lnTo>
                  <a:pt x="699516" y="976883"/>
                </a:lnTo>
                <a:lnTo>
                  <a:pt x="656301" y="975876"/>
                </a:lnTo>
                <a:lnTo>
                  <a:pt x="611643" y="972448"/>
                </a:lnTo>
                <a:lnTo>
                  <a:pt x="565932" y="966585"/>
                </a:lnTo>
                <a:lnTo>
                  <a:pt x="519561" y="958274"/>
                </a:lnTo>
                <a:lnTo>
                  <a:pt x="472922" y="947500"/>
                </a:lnTo>
                <a:lnTo>
                  <a:pt x="426407" y="934250"/>
                </a:lnTo>
                <a:lnTo>
                  <a:pt x="380408" y="918510"/>
                </a:lnTo>
                <a:lnTo>
                  <a:pt x="335317" y="900266"/>
                </a:lnTo>
                <a:lnTo>
                  <a:pt x="291527" y="879504"/>
                </a:lnTo>
                <a:lnTo>
                  <a:pt x="249430" y="856210"/>
                </a:lnTo>
                <a:lnTo>
                  <a:pt x="209418" y="830371"/>
                </a:lnTo>
                <a:lnTo>
                  <a:pt x="171883" y="801972"/>
                </a:lnTo>
                <a:lnTo>
                  <a:pt x="137216" y="771000"/>
                </a:lnTo>
                <a:lnTo>
                  <a:pt x="105811" y="737441"/>
                </a:lnTo>
                <a:lnTo>
                  <a:pt x="78059" y="701281"/>
                </a:lnTo>
                <a:lnTo>
                  <a:pt x="54353" y="662505"/>
                </a:lnTo>
                <a:lnTo>
                  <a:pt x="35085" y="621101"/>
                </a:lnTo>
                <a:lnTo>
                  <a:pt x="20646" y="577055"/>
                </a:lnTo>
                <a:lnTo>
                  <a:pt x="11430" y="530351"/>
                </a:lnTo>
                <a:lnTo>
                  <a:pt x="9906" y="505967"/>
                </a:lnTo>
                <a:lnTo>
                  <a:pt x="9906" y="495299"/>
                </a:lnTo>
                <a:lnTo>
                  <a:pt x="8382" y="497585"/>
                </a:lnTo>
                <a:lnTo>
                  <a:pt x="6096" y="497585"/>
                </a:lnTo>
                <a:lnTo>
                  <a:pt x="3810" y="498347"/>
                </a:lnTo>
                <a:lnTo>
                  <a:pt x="1524" y="497585"/>
                </a:lnTo>
                <a:lnTo>
                  <a:pt x="762" y="495299"/>
                </a:lnTo>
                <a:lnTo>
                  <a:pt x="762" y="505967"/>
                </a:lnTo>
                <a:lnTo>
                  <a:pt x="2286" y="531113"/>
                </a:lnTo>
                <a:lnTo>
                  <a:pt x="11315" y="577330"/>
                </a:lnTo>
                <a:lnTo>
                  <a:pt x="25260" y="620964"/>
                </a:lnTo>
                <a:lnTo>
                  <a:pt x="43772" y="662034"/>
                </a:lnTo>
                <a:lnTo>
                  <a:pt x="66501" y="700560"/>
                </a:lnTo>
                <a:lnTo>
                  <a:pt x="93095" y="736562"/>
                </a:lnTo>
                <a:lnTo>
                  <a:pt x="123205" y="770058"/>
                </a:lnTo>
                <a:lnTo>
                  <a:pt x="156481" y="801068"/>
                </a:lnTo>
                <a:lnTo>
                  <a:pt x="192572" y="829611"/>
                </a:lnTo>
                <a:lnTo>
                  <a:pt x="231129" y="855708"/>
                </a:lnTo>
                <a:lnTo>
                  <a:pt x="271800" y="879376"/>
                </a:lnTo>
                <a:lnTo>
                  <a:pt x="314237" y="900636"/>
                </a:lnTo>
                <a:lnTo>
                  <a:pt x="358088" y="919507"/>
                </a:lnTo>
                <a:lnTo>
                  <a:pt x="403003" y="936008"/>
                </a:lnTo>
                <a:lnTo>
                  <a:pt x="448633" y="950158"/>
                </a:lnTo>
                <a:lnTo>
                  <a:pt x="494627" y="961978"/>
                </a:lnTo>
                <a:lnTo>
                  <a:pt x="540635" y="971486"/>
                </a:lnTo>
                <a:lnTo>
                  <a:pt x="586307" y="978702"/>
                </a:lnTo>
                <a:lnTo>
                  <a:pt x="631293" y="983645"/>
                </a:lnTo>
                <a:lnTo>
                  <a:pt x="675241" y="986334"/>
                </a:lnTo>
                <a:lnTo>
                  <a:pt x="717804" y="986789"/>
                </a:lnTo>
                <a:lnTo>
                  <a:pt x="736092" y="986058"/>
                </a:lnTo>
                <a:lnTo>
                  <a:pt x="755142" y="986027"/>
                </a:lnTo>
                <a:lnTo>
                  <a:pt x="796617" y="984150"/>
                </a:lnTo>
                <a:lnTo>
                  <a:pt x="839353" y="980093"/>
                </a:lnTo>
                <a:lnTo>
                  <a:pt x="883009" y="973842"/>
                </a:lnTo>
                <a:lnTo>
                  <a:pt x="927243" y="965385"/>
                </a:lnTo>
                <a:lnTo>
                  <a:pt x="971713" y="954708"/>
                </a:lnTo>
                <a:lnTo>
                  <a:pt x="1016077" y="941797"/>
                </a:lnTo>
                <a:lnTo>
                  <a:pt x="1059995" y="926639"/>
                </a:lnTo>
                <a:lnTo>
                  <a:pt x="1103125" y="909220"/>
                </a:lnTo>
                <a:lnTo>
                  <a:pt x="1145124" y="889527"/>
                </a:lnTo>
                <a:lnTo>
                  <a:pt x="1185652" y="867546"/>
                </a:lnTo>
                <a:lnTo>
                  <a:pt x="1224367" y="843263"/>
                </a:lnTo>
                <a:lnTo>
                  <a:pt x="1260927" y="816666"/>
                </a:lnTo>
                <a:lnTo>
                  <a:pt x="1294991" y="787740"/>
                </a:lnTo>
                <a:lnTo>
                  <a:pt x="1326217" y="756472"/>
                </a:lnTo>
                <a:lnTo>
                  <a:pt x="1354263" y="722848"/>
                </a:lnTo>
                <a:lnTo>
                  <a:pt x="1378788" y="686855"/>
                </a:lnTo>
                <a:lnTo>
                  <a:pt x="1399450" y="648480"/>
                </a:lnTo>
                <a:lnTo>
                  <a:pt x="1415908" y="607708"/>
                </a:lnTo>
                <a:lnTo>
                  <a:pt x="1426464" y="5694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87261" y="2947416"/>
            <a:ext cx="1576070" cy="940435"/>
          </a:xfrm>
          <a:custGeom>
            <a:avLst/>
            <a:gdLst/>
            <a:ahLst/>
            <a:cxnLst/>
            <a:rect l="l" t="t" r="r" b="b"/>
            <a:pathLst>
              <a:path w="1576070" h="940435">
                <a:moveTo>
                  <a:pt x="1575815" y="940308"/>
                </a:moveTo>
                <a:lnTo>
                  <a:pt x="1575815" y="0"/>
                </a:lnTo>
                <a:lnTo>
                  <a:pt x="0" y="0"/>
                </a:lnTo>
                <a:lnTo>
                  <a:pt x="0" y="940308"/>
                </a:lnTo>
                <a:lnTo>
                  <a:pt x="4572" y="940308"/>
                </a:lnTo>
                <a:lnTo>
                  <a:pt x="4572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1566671" y="9144"/>
                </a:lnTo>
                <a:lnTo>
                  <a:pt x="1566671" y="4572"/>
                </a:lnTo>
                <a:lnTo>
                  <a:pt x="1571243" y="9144"/>
                </a:lnTo>
                <a:lnTo>
                  <a:pt x="1571243" y="940308"/>
                </a:lnTo>
                <a:lnTo>
                  <a:pt x="1575815" y="940308"/>
                </a:lnTo>
                <a:close/>
              </a:path>
              <a:path w="1576070" h="940435">
                <a:moveTo>
                  <a:pt x="9143" y="9144"/>
                </a:moveTo>
                <a:lnTo>
                  <a:pt x="9143" y="4572"/>
                </a:lnTo>
                <a:lnTo>
                  <a:pt x="4572" y="9144"/>
                </a:lnTo>
                <a:lnTo>
                  <a:pt x="9143" y="9144"/>
                </a:lnTo>
                <a:close/>
              </a:path>
              <a:path w="1576070" h="940435">
                <a:moveTo>
                  <a:pt x="9143" y="931163"/>
                </a:moveTo>
                <a:lnTo>
                  <a:pt x="9143" y="9144"/>
                </a:lnTo>
                <a:lnTo>
                  <a:pt x="4572" y="9144"/>
                </a:lnTo>
                <a:lnTo>
                  <a:pt x="4572" y="931163"/>
                </a:lnTo>
                <a:lnTo>
                  <a:pt x="9143" y="931163"/>
                </a:lnTo>
                <a:close/>
              </a:path>
              <a:path w="1576070" h="940435">
                <a:moveTo>
                  <a:pt x="1571243" y="931163"/>
                </a:moveTo>
                <a:lnTo>
                  <a:pt x="4572" y="931163"/>
                </a:lnTo>
                <a:lnTo>
                  <a:pt x="9143" y="935736"/>
                </a:lnTo>
                <a:lnTo>
                  <a:pt x="9143" y="940308"/>
                </a:lnTo>
                <a:lnTo>
                  <a:pt x="1566671" y="940308"/>
                </a:lnTo>
                <a:lnTo>
                  <a:pt x="1566671" y="935736"/>
                </a:lnTo>
                <a:lnTo>
                  <a:pt x="1571243" y="931163"/>
                </a:lnTo>
                <a:close/>
              </a:path>
              <a:path w="1576070" h="940435">
                <a:moveTo>
                  <a:pt x="9143" y="940308"/>
                </a:moveTo>
                <a:lnTo>
                  <a:pt x="9143" y="935736"/>
                </a:lnTo>
                <a:lnTo>
                  <a:pt x="4572" y="931163"/>
                </a:lnTo>
                <a:lnTo>
                  <a:pt x="4572" y="940308"/>
                </a:lnTo>
                <a:lnTo>
                  <a:pt x="9143" y="940308"/>
                </a:lnTo>
                <a:close/>
              </a:path>
              <a:path w="1576070" h="940435">
                <a:moveTo>
                  <a:pt x="1571243" y="9144"/>
                </a:moveTo>
                <a:lnTo>
                  <a:pt x="1566671" y="4572"/>
                </a:lnTo>
                <a:lnTo>
                  <a:pt x="1566671" y="9144"/>
                </a:lnTo>
                <a:lnTo>
                  <a:pt x="1571243" y="9144"/>
                </a:lnTo>
                <a:close/>
              </a:path>
              <a:path w="1576070" h="940435">
                <a:moveTo>
                  <a:pt x="1571243" y="931163"/>
                </a:moveTo>
                <a:lnTo>
                  <a:pt x="1571243" y="9144"/>
                </a:lnTo>
                <a:lnTo>
                  <a:pt x="1566671" y="9144"/>
                </a:lnTo>
                <a:lnTo>
                  <a:pt x="1566671" y="931163"/>
                </a:lnTo>
                <a:lnTo>
                  <a:pt x="1571243" y="931163"/>
                </a:lnTo>
                <a:close/>
              </a:path>
              <a:path w="1576070" h="940435">
                <a:moveTo>
                  <a:pt x="1571243" y="940308"/>
                </a:moveTo>
                <a:lnTo>
                  <a:pt x="1571243" y="931163"/>
                </a:lnTo>
                <a:lnTo>
                  <a:pt x="1566671" y="935736"/>
                </a:lnTo>
                <a:lnTo>
                  <a:pt x="1566671" y="940308"/>
                </a:lnTo>
                <a:lnTo>
                  <a:pt x="1571243" y="940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05550" y="2969514"/>
            <a:ext cx="1541145" cy="897255"/>
          </a:xfrm>
          <a:custGeom>
            <a:avLst/>
            <a:gdLst/>
            <a:ahLst/>
            <a:cxnLst/>
            <a:rect l="l" t="t" r="r" b="b"/>
            <a:pathLst>
              <a:path w="1541145" h="897254">
                <a:moveTo>
                  <a:pt x="1540763" y="896874"/>
                </a:moveTo>
                <a:lnTo>
                  <a:pt x="1540763" y="0"/>
                </a:lnTo>
                <a:lnTo>
                  <a:pt x="0" y="0"/>
                </a:lnTo>
                <a:lnTo>
                  <a:pt x="0" y="896874"/>
                </a:lnTo>
                <a:lnTo>
                  <a:pt x="4572" y="896874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531620" y="9144"/>
                </a:lnTo>
                <a:lnTo>
                  <a:pt x="1531620" y="4572"/>
                </a:lnTo>
                <a:lnTo>
                  <a:pt x="1536192" y="9144"/>
                </a:lnTo>
                <a:lnTo>
                  <a:pt x="1536192" y="896874"/>
                </a:lnTo>
                <a:lnTo>
                  <a:pt x="1540763" y="896874"/>
                </a:lnTo>
                <a:close/>
              </a:path>
              <a:path w="1541145" h="897254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541145" h="897254">
                <a:moveTo>
                  <a:pt x="9144" y="88773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887730"/>
                </a:lnTo>
                <a:lnTo>
                  <a:pt x="9144" y="887730"/>
                </a:lnTo>
                <a:close/>
              </a:path>
              <a:path w="1541145" h="897254">
                <a:moveTo>
                  <a:pt x="1536192" y="887730"/>
                </a:moveTo>
                <a:lnTo>
                  <a:pt x="4572" y="887730"/>
                </a:lnTo>
                <a:lnTo>
                  <a:pt x="9144" y="892301"/>
                </a:lnTo>
                <a:lnTo>
                  <a:pt x="9144" y="896874"/>
                </a:lnTo>
                <a:lnTo>
                  <a:pt x="1531620" y="896874"/>
                </a:lnTo>
                <a:lnTo>
                  <a:pt x="1531620" y="892301"/>
                </a:lnTo>
                <a:lnTo>
                  <a:pt x="1536192" y="887730"/>
                </a:lnTo>
                <a:close/>
              </a:path>
              <a:path w="1541145" h="897254">
                <a:moveTo>
                  <a:pt x="9144" y="896874"/>
                </a:moveTo>
                <a:lnTo>
                  <a:pt x="9144" y="892301"/>
                </a:lnTo>
                <a:lnTo>
                  <a:pt x="4572" y="887730"/>
                </a:lnTo>
                <a:lnTo>
                  <a:pt x="4572" y="896874"/>
                </a:lnTo>
                <a:lnTo>
                  <a:pt x="9144" y="896874"/>
                </a:lnTo>
                <a:close/>
              </a:path>
              <a:path w="1541145" h="897254">
                <a:moveTo>
                  <a:pt x="1536192" y="9144"/>
                </a:moveTo>
                <a:lnTo>
                  <a:pt x="1531620" y="4572"/>
                </a:lnTo>
                <a:lnTo>
                  <a:pt x="1531620" y="9144"/>
                </a:lnTo>
                <a:lnTo>
                  <a:pt x="1536192" y="9144"/>
                </a:lnTo>
                <a:close/>
              </a:path>
              <a:path w="1541145" h="897254">
                <a:moveTo>
                  <a:pt x="1536192" y="887730"/>
                </a:moveTo>
                <a:lnTo>
                  <a:pt x="1536192" y="9144"/>
                </a:lnTo>
                <a:lnTo>
                  <a:pt x="1531620" y="9144"/>
                </a:lnTo>
                <a:lnTo>
                  <a:pt x="1531620" y="887730"/>
                </a:lnTo>
                <a:lnTo>
                  <a:pt x="1536192" y="887730"/>
                </a:lnTo>
                <a:close/>
              </a:path>
              <a:path w="1541145" h="897254">
                <a:moveTo>
                  <a:pt x="1536192" y="896874"/>
                </a:moveTo>
                <a:lnTo>
                  <a:pt x="1536192" y="887730"/>
                </a:lnTo>
                <a:lnTo>
                  <a:pt x="1531620" y="892301"/>
                </a:lnTo>
                <a:lnTo>
                  <a:pt x="1531620" y="896874"/>
                </a:lnTo>
                <a:lnTo>
                  <a:pt x="1536192" y="896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11799" y="2965958"/>
            <a:ext cx="1384935" cy="503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32080">
              <a:lnSpc>
                <a:spcPct val="101299"/>
              </a:lnSpc>
              <a:spcBef>
                <a:spcPts val="90"/>
              </a:spcBef>
            </a:pPr>
            <a:r>
              <a:rPr sz="1550" b="1" spc="-10" dirty="0">
                <a:latin typeface="Arial"/>
                <a:cs typeface="Arial"/>
              </a:rPr>
              <a:t>Tecnologia  </a:t>
            </a:r>
            <a:r>
              <a:rPr sz="1550" b="1" spc="5" dirty="0">
                <a:latin typeface="Arial"/>
                <a:cs typeface="Arial"/>
              </a:rPr>
              <a:t>da</a:t>
            </a:r>
            <a:r>
              <a:rPr sz="1550" b="1" spc="-45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Informação</a:t>
            </a:r>
            <a:endParaRPr sz="1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22723" y="2833370"/>
            <a:ext cx="1031875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b="1" spc="5" dirty="0">
                <a:latin typeface="Arial"/>
                <a:cs typeface="Arial"/>
              </a:rPr>
              <a:t>Benefícios</a:t>
            </a:r>
            <a:endParaRPr sz="15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83161" y="3184655"/>
            <a:ext cx="1015365" cy="503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275" marR="5080" indent="-29209">
              <a:lnSpc>
                <a:spcPct val="101299"/>
              </a:lnSpc>
              <a:spcBef>
                <a:spcPts val="90"/>
              </a:spcBef>
            </a:pPr>
            <a:r>
              <a:rPr sz="1550" b="1" spc="-10" dirty="0">
                <a:latin typeface="Arial"/>
                <a:cs typeface="Arial"/>
              </a:rPr>
              <a:t>Valor </a:t>
            </a:r>
            <a:r>
              <a:rPr sz="1550" b="1" spc="5" dirty="0">
                <a:latin typeface="Arial"/>
                <a:cs typeface="Arial"/>
              </a:rPr>
              <a:t>para  </a:t>
            </a:r>
            <a:r>
              <a:rPr sz="1550" b="1" spc="10" dirty="0">
                <a:latin typeface="Arial"/>
                <a:cs typeface="Arial"/>
              </a:rPr>
              <a:t>o</a:t>
            </a:r>
            <a:r>
              <a:rPr sz="1550" b="1" spc="-60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Negocio</a:t>
            </a:r>
            <a:endParaRPr sz="15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44796" y="3119627"/>
            <a:ext cx="389890" cy="480059"/>
          </a:xfrm>
          <a:custGeom>
            <a:avLst/>
            <a:gdLst/>
            <a:ahLst/>
            <a:cxnLst/>
            <a:rect l="l" t="t" r="r" b="b"/>
            <a:pathLst>
              <a:path w="389889" h="480060">
                <a:moveTo>
                  <a:pt x="389381" y="441959"/>
                </a:moveTo>
                <a:lnTo>
                  <a:pt x="49529" y="0"/>
                </a:lnTo>
                <a:lnTo>
                  <a:pt x="0" y="38862"/>
                </a:lnTo>
                <a:lnTo>
                  <a:pt x="339089" y="480059"/>
                </a:lnTo>
                <a:lnTo>
                  <a:pt x="389381" y="441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20411" y="3105911"/>
            <a:ext cx="436880" cy="473709"/>
          </a:xfrm>
          <a:custGeom>
            <a:avLst/>
            <a:gdLst/>
            <a:ahLst/>
            <a:cxnLst/>
            <a:rect l="l" t="t" r="r" b="b"/>
            <a:pathLst>
              <a:path w="436879" h="473710">
                <a:moveTo>
                  <a:pt x="436626" y="42671"/>
                </a:moveTo>
                <a:lnTo>
                  <a:pt x="390144" y="0"/>
                </a:lnTo>
                <a:lnTo>
                  <a:pt x="0" y="431291"/>
                </a:lnTo>
                <a:lnTo>
                  <a:pt x="46482" y="473201"/>
                </a:lnTo>
                <a:lnTo>
                  <a:pt x="436626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41952" y="3814984"/>
            <a:ext cx="2265680" cy="120332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550" b="1" spc="5" dirty="0">
                <a:latin typeface="Arial"/>
                <a:cs typeface="Arial"/>
              </a:rPr>
              <a:t>Habilita</a:t>
            </a:r>
            <a:endParaRPr sz="1550">
              <a:latin typeface="Arial"/>
              <a:cs typeface="Arial"/>
            </a:endParaRPr>
          </a:p>
          <a:p>
            <a:pPr marL="1245870">
              <a:lnSpc>
                <a:spcPct val="100000"/>
              </a:lnSpc>
              <a:spcBef>
                <a:spcPts val="595"/>
              </a:spcBef>
            </a:pPr>
            <a:r>
              <a:rPr sz="1550" b="1" spc="5" dirty="0">
                <a:latin typeface="Arial"/>
                <a:cs typeface="Arial"/>
              </a:rPr>
              <a:t>Benefícios</a:t>
            </a:r>
            <a:endParaRPr sz="1550">
              <a:latin typeface="Arial"/>
              <a:cs typeface="Arial"/>
            </a:endParaRPr>
          </a:p>
          <a:p>
            <a:pPr marL="13970" marR="986155" indent="150495">
              <a:lnSpc>
                <a:spcPct val="100000"/>
              </a:lnSpc>
              <a:spcBef>
                <a:spcPts val="409"/>
              </a:spcBef>
            </a:pPr>
            <a:r>
              <a:rPr sz="1650" b="1" spc="-5" dirty="0">
                <a:latin typeface="Arial"/>
                <a:cs typeface="Arial"/>
              </a:rPr>
              <a:t>Alteração  </a:t>
            </a:r>
            <a:r>
              <a:rPr sz="1650" b="1" dirty="0">
                <a:latin typeface="Arial"/>
                <a:cs typeface="Arial"/>
              </a:rPr>
              <a:t>do</a:t>
            </a:r>
            <a:r>
              <a:rPr sz="1650" b="1" spc="-10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Processo</a:t>
            </a:r>
            <a:endParaRPr sz="16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57300" y="4456938"/>
            <a:ext cx="2515895" cy="15674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4461" y="1497583"/>
            <a:ext cx="6731634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Como </a:t>
            </a:r>
            <a:r>
              <a:rPr spc="-15" dirty="0"/>
              <a:t>“Tratar” </a:t>
            </a:r>
            <a:r>
              <a:rPr spc="5" dirty="0"/>
              <a:t>com os Processos de</a:t>
            </a:r>
            <a:r>
              <a:rPr dirty="0"/>
              <a:t> </a:t>
            </a:r>
            <a:r>
              <a:rPr spc="5" dirty="0"/>
              <a:t>Negócios?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4633" y="2287015"/>
            <a:ext cx="8451850" cy="38241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070" marR="6350" indent="-29337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06070" algn="l"/>
              </a:tabLst>
            </a:pP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Melhoria Continua de </a:t>
            </a:r>
            <a:r>
              <a:rPr sz="1650" dirty="0">
                <a:solidFill>
                  <a:srgbClr val="002060"/>
                </a:solidFill>
                <a:latin typeface="Arial"/>
                <a:cs typeface="Arial"/>
              </a:rPr>
              <a:t>Processos 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de Negócios (</a:t>
            </a:r>
            <a:r>
              <a:rPr sz="1650" i="1" spc="-5" dirty="0">
                <a:solidFill>
                  <a:srgbClr val="002060"/>
                </a:solidFill>
                <a:latin typeface="Arial"/>
                <a:cs typeface="Arial"/>
              </a:rPr>
              <a:t>Continuous Process Improvement 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–  </a:t>
            </a:r>
            <a:r>
              <a:rPr sz="1650" dirty="0">
                <a:solidFill>
                  <a:srgbClr val="002060"/>
                </a:solidFill>
                <a:latin typeface="Arial"/>
                <a:cs typeface="Arial"/>
              </a:rPr>
              <a:t>CPI).</a:t>
            </a:r>
            <a:endParaRPr sz="1650" dirty="0">
              <a:latin typeface="Arial"/>
              <a:cs typeface="Arial"/>
            </a:endParaRPr>
          </a:p>
          <a:p>
            <a:pPr marL="676910" lvl="1" indent="-287020">
              <a:lnSpc>
                <a:spcPct val="100000"/>
              </a:lnSpc>
              <a:spcBef>
                <a:spcPts val="409"/>
              </a:spcBef>
              <a:buClr>
                <a:srgbClr val="FF0000"/>
              </a:buClr>
              <a:buFont typeface="Wingdings"/>
              <a:buChar char=""/>
              <a:tabLst>
                <a:tab pos="677545" algn="l"/>
              </a:tabLst>
            </a:pP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Não põe em </a:t>
            </a:r>
            <a:r>
              <a:rPr sz="1650" dirty="0">
                <a:solidFill>
                  <a:srgbClr val="002060"/>
                </a:solidFill>
                <a:latin typeface="Arial"/>
                <a:cs typeface="Arial"/>
              </a:rPr>
              <a:t>foco 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a estrutura do processo</a:t>
            </a:r>
            <a:r>
              <a:rPr sz="165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atual.</a:t>
            </a:r>
            <a:endParaRPr sz="16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Font typeface="Wingdings"/>
              <a:buChar char=""/>
            </a:pPr>
            <a:endParaRPr sz="2400" dirty="0">
              <a:latin typeface="Times New Roman"/>
              <a:cs typeface="Times New Roman"/>
            </a:endParaRPr>
          </a:p>
          <a:p>
            <a:pPr marL="676910" marR="6985" lvl="1" indent="-287020">
              <a:lnSpc>
                <a:spcPct val="100000"/>
              </a:lnSpc>
              <a:buClr>
                <a:srgbClr val="FF0000"/>
              </a:buClr>
              <a:buFont typeface="Wingdings"/>
              <a:buChar char=""/>
              <a:tabLst>
                <a:tab pos="677545" algn="l"/>
              </a:tabLst>
            </a:pP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Procura </a:t>
            </a:r>
            <a:r>
              <a:rPr sz="1650" spc="-5" dirty="0">
                <a:solidFill>
                  <a:srgbClr val="FF0000"/>
                </a:solidFill>
                <a:latin typeface="Arial"/>
                <a:cs typeface="Arial"/>
              </a:rPr>
              <a:t>identificar problemas e resolvê-los </a:t>
            </a:r>
            <a:r>
              <a:rPr sz="1650" spc="-10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1650" spc="-5" dirty="0">
                <a:solidFill>
                  <a:srgbClr val="FF0000"/>
                </a:solidFill>
                <a:latin typeface="Arial"/>
                <a:cs typeface="Arial"/>
              </a:rPr>
              <a:t>forma incremental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, </a:t>
            </a:r>
            <a:r>
              <a:rPr sz="1650" spc="-10" dirty="0">
                <a:solidFill>
                  <a:srgbClr val="002060"/>
                </a:solidFill>
                <a:latin typeface="Arial"/>
                <a:cs typeface="Arial"/>
              </a:rPr>
              <a:t>um 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passo </a:t>
            </a:r>
            <a:r>
              <a:rPr sz="1650" spc="-10" dirty="0">
                <a:solidFill>
                  <a:srgbClr val="002060"/>
                </a:solidFill>
                <a:latin typeface="Arial"/>
                <a:cs typeface="Arial"/>
              </a:rPr>
              <a:t>de  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cada </a:t>
            </a:r>
            <a:r>
              <a:rPr sz="1650" dirty="0">
                <a:solidFill>
                  <a:srgbClr val="002060"/>
                </a:solidFill>
                <a:latin typeface="Arial"/>
                <a:cs typeface="Arial"/>
              </a:rPr>
              <a:t>vez 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e uma correção de cada</a:t>
            </a:r>
            <a:r>
              <a:rPr sz="165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002060"/>
                </a:solidFill>
                <a:latin typeface="Arial"/>
                <a:cs typeface="Arial"/>
              </a:rPr>
              <a:t>vez.</a:t>
            </a:r>
            <a:endParaRPr sz="16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/>
              <a:buChar char=""/>
            </a:pPr>
            <a:endParaRPr sz="1800" dirty="0">
              <a:latin typeface="Times New Roman"/>
              <a:cs typeface="Times New Roman"/>
            </a:endParaRPr>
          </a:p>
          <a:p>
            <a:pPr marL="306070" indent="-293370">
              <a:lnSpc>
                <a:spcPct val="100000"/>
              </a:lnSpc>
              <a:spcBef>
                <a:spcPts val="1145"/>
              </a:spcBef>
              <a:buFont typeface="Wingdings"/>
              <a:buChar char=""/>
              <a:tabLst>
                <a:tab pos="306070" algn="l"/>
              </a:tabLst>
            </a:pPr>
            <a:r>
              <a:rPr sz="1650" spc="-5" dirty="0">
                <a:solidFill>
                  <a:srgbClr val="FF0000"/>
                </a:solidFill>
                <a:latin typeface="Arial"/>
                <a:cs typeface="Arial"/>
              </a:rPr>
              <a:t>Reengenharia de </a:t>
            </a:r>
            <a:r>
              <a:rPr sz="1650" dirty="0">
                <a:solidFill>
                  <a:srgbClr val="FF0000"/>
                </a:solidFill>
                <a:latin typeface="Arial"/>
                <a:cs typeface="Arial"/>
              </a:rPr>
              <a:t>Processos </a:t>
            </a:r>
            <a:r>
              <a:rPr sz="1650" spc="-5" dirty="0">
                <a:solidFill>
                  <a:srgbClr val="FF0000"/>
                </a:solidFill>
                <a:latin typeface="Arial"/>
                <a:cs typeface="Arial"/>
              </a:rPr>
              <a:t>de Negócios </a:t>
            </a:r>
            <a:r>
              <a:rPr sz="1650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sz="1650" i="1" dirty="0">
                <a:solidFill>
                  <a:srgbClr val="002060"/>
                </a:solidFill>
                <a:latin typeface="Arial"/>
                <a:cs typeface="Arial"/>
              </a:rPr>
              <a:t>Business </a:t>
            </a:r>
            <a:r>
              <a:rPr sz="1650" i="1" spc="-5" dirty="0">
                <a:solidFill>
                  <a:srgbClr val="002060"/>
                </a:solidFill>
                <a:latin typeface="Arial"/>
                <a:cs typeface="Arial"/>
              </a:rPr>
              <a:t>Process Reengineering 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–</a:t>
            </a:r>
            <a:r>
              <a:rPr sz="1650" spc="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002060"/>
                </a:solidFill>
                <a:latin typeface="Arial"/>
                <a:cs typeface="Arial"/>
              </a:rPr>
              <a:t>BPR).</a:t>
            </a:r>
            <a:endParaRPr sz="1650" dirty="0">
              <a:latin typeface="Arial"/>
              <a:cs typeface="Arial"/>
            </a:endParaRPr>
          </a:p>
          <a:p>
            <a:pPr marL="676910" marR="5080" lvl="1" indent="-287020">
              <a:lnSpc>
                <a:spcPct val="100000"/>
              </a:lnSpc>
              <a:spcBef>
                <a:spcPts val="415"/>
              </a:spcBef>
              <a:buClr>
                <a:srgbClr val="FF0000"/>
              </a:buClr>
              <a:buFont typeface="Wingdings"/>
              <a:buChar char=""/>
              <a:tabLst>
                <a:tab pos="677545" algn="l"/>
                <a:tab pos="1176655" algn="l"/>
                <a:tab pos="5521960" algn="l"/>
                <a:tab pos="6892925" algn="l"/>
                <a:tab pos="8205470" algn="l"/>
              </a:tabLst>
            </a:pPr>
            <a:r>
              <a:rPr sz="1650" spc="-10" dirty="0">
                <a:solidFill>
                  <a:srgbClr val="002060"/>
                </a:solidFill>
                <a:latin typeface="Arial"/>
                <a:cs typeface="Arial"/>
              </a:rPr>
              <a:t>Põ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650" dirty="0">
                <a:solidFill>
                  <a:srgbClr val="002060"/>
                </a:solidFill>
                <a:latin typeface="Arial"/>
                <a:cs typeface="Arial"/>
              </a:rPr>
              <a:t>	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650" dirty="0">
                <a:solidFill>
                  <a:srgbClr val="002060"/>
                </a:solidFill>
                <a:latin typeface="Arial"/>
                <a:cs typeface="Arial"/>
              </a:rPr>
              <a:t>m </a:t>
            </a:r>
            <a:r>
              <a:rPr sz="1650" spc="7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f</a:t>
            </a:r>
            <a:r>
              <a:rPr sz="1650" spc="-10" dirty="0">
                <a:solidFill>
                  <a:srgbClr val="002060"/>
                </a:solidFill>
                <a:latin typeface="Arial"/>
                <a:cs typeface="Arial"/>
              </a:rPr>
              <a:t>oc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6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50" spc="7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650" dirty="0">
                <a:solidFill>
                  <a:srgbClr val="002060"/>
                </a:solidFill>
                <a:latin typeface="Arial"/>
                <a:cs typeface="Arial"/>
              </a:rPr>
              <a:t>s </a:t>
            </a:r>
            <a:r>
              <a:rPr sz="1650" spc="8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50" spc="-15" dirty="0">
                <a:solidFill>
                  <a:srgbClr val="002060"/>
                </a:solidFill>
                <a:latin typeface="Arial"/>
                <a:cs typeface="Arial"/>
              </a:rPr>
              <a:t>p</a:t>
            </a:r>
            <a:r>
              <a:rPr sz="1650" spc="-10" dirty="0">
                <a:solidFill>
                  <a:srgbClr val="002060"/>
                </a:solidFill>
                <a:latin typeface="Arial"/>
                <a:cs typeface="Arial"/>
              </a:rPr>
              <a:t>ressuposto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16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50" spc="8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002060"/>
                </a:solidFill>
                <a:latin typeface="Arial"/>
                <a:cs typeface="Arial"/>
              </a:rPr>
              <a:t>fundamentais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,</a:t>
            </a:r>
            <a:r>
              <a:rPr sz="16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50" spc="7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650" dirty="0">
                <a:solidFill>
                  <a:srgbClr val="002060"/>
                </a:solidFill>
                <a:latin typeface="Arial"/>
                <a:cs typeface="Arial"/>
              </a:rPr>
              <a:t>	</a:t>
            </a:r>
            <a:r>
              <a:rPr sz="1650" spc="-15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650" dirty="0">
                <a:solidFill>
                  <a:srgbClr val="002060"/>
                </a:solidFill>
                <a:latin typeface="Arial"/>
                <a:cs typeface="Arial"/>
              </a:rPr>
              <a:t>s </a:t>
            </a:r>
            <a:r>
              <a:rPr sz="1650" spc="8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50" spc="-15" dirty="0">
                <a:solidFill>
                  <a:srgbClr val="002060"/>
                </a:solidFill>
                <a:latin typeface="Arial"/>
                <a:cs typeface="Arial"/>
              </a:rPr>
              <a:t>p</a:t>
            </a:r>
            <a:r>
              <a:rPr sz="1650" spc="-10" dirty="0">
                <a:solidFill>
                  <a:srgbClr val="002060"/>
                </a:solidFill>
                <a:latin typeface="Arial"/>
                <a:cs typeface="Arial"/>
              </a:rPr>
              <a:t>rincípio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1650" dirty="0">
                <a:solidFill>
                  <a:srgbClr val="002060"/>
                </a:solidFill>
                <a:latin typeface="Arial"/>
                <a:cs typeface="Arial"/>
              </a:rPr>
              <a:t>	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da</a:t>
            </a:r>
            <a:r>
              <a:rPr sz="16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50" spc="7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es</a:t>
            </a:r>
            <a:r>
              <a:rPr sz="1650" spc="-10" dirty="0">
                <a:solidFill>
                  <a:srgbClr val="002060"/>
                </a:solidFill>
                <a:latin typeface="Arial"/>
                <a:cs typeface="Arial"/>
              </a:rPr>
              <a:t>trutur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650" dirty="0">
                <a:solidFill>
                  <a:srgbClr val="002060"/>
                </a:solidFill>
                <a:latin typeface="Arial"/>
                <a:cs typeface="Arial"/>
              </a:rPr>
              <a:t>	</a:t>
            </a:r>
            <a:r>
              <a:rPr sz="1650" spc="-10" dirty="0">
                <a:solidFill>
                  <a:srgbClr val="002060"/>
                </a:solidFill>
                <a:latin typeface="Arial"/>
                <a:cs typeface="Arial"/>
              </a:rPr>
              <a:t>de  </a:t>
            </a:r>
            <a:r>
              <a:rPr sz="1650" spc="-5" dirty="0">
                <a:solidFill>
                  <a:srgbClr val="FF0000"/>
                </a:solidFill>
                <a:latin typeface="Arial"/>
                <a:cs typeface="Arial"/>
              </a:rPr>
              <a:t>processo</a:t>
            </a:r>
            <a:r>
              <a:rPr sz="165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FF0000"/>
                </a:solidFill>
                <a:latin typeface="Arial"/>
                <a:cs typeface="Arial"/>
              </a:rPr>
              <a:t>existente</a:t>
            </a:r>
            <a:r>
              <a:rPr sz="1650" dirty="0">
                <a:solidFill>
                  <a:srgbClr val="002060"/>
                </a:solidFill>
                <a:latin typeface="Arial"/>
                <a:cs typeface="Arial"/>
              </a:rPr>
              <a:t>.</a:t>
            </a:r>
            <a:endParaRPr sz="16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Font typeface="Wingdings"/>
              <a:buChar char=""/>
            </a:pPr>
            <a:endParaRPr sz="2400" dirty="0">
              <a:latin typeface="Times New Roman"/>
              <a:cs typeface="Times New Roman"/>
            </a:endParaRPr>
          </a:p>
          <a:p>
            <a:pPr marL="676910" marR="6985" lvl="1" indent="-28702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"/>
              <a:tabLst>
                <a:tab pos="677545" algn="l"/>
                <a:tab pos="1224280" algn="l"/>
                <a:tab pos="2159000" algn="l"/>
                <a:tab pos="3035300" algn="l"/>
                <a:tab pos="3481704" algn="l"/>
                <a:tab pos="4474210" algn="l"/>
                <a:tab pos="5445760" algn="l"/>
                <a:tab pos="6229350" algn="l"/>
                <a:tab pos="7595234" algn="l"/>
                <a:tab pos="8086725" algn="l"/>
              </a:tabLst>
            </a:pPr>
            <a:r>
              <a:rPr sz="1650" spc="-30" dirty="0">
                <a:solidFill>
                  <a:srgbClr val="002060"/>
                </a:solidFill>
                <a:latin typeface="Arial"/>
                <a:cs typeface="Arial"/>
              </a:rPr>
              <a:t>V</a:t>
            </a:r>
            <a:r>
              <a:rPr sz="1650" spc="-10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sa</a:t>
            </a:r>
            <a:r>
              <a:rPr sz="1650" dirty="0">
                <a:solidFill>
                  <a:srgbClr val="002060"/>
                </a:solidFill>
                <a:latin typeface="Arial"/>
                <a:cs typeface="Arial"/>
              </a:rPr>
              <a:t>	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alcançar</a:t>
            </a:r>
            <a:r>
              <a:rPr sz="1650" dirty="0">
                <a:solidFill>
                  <a:srgbClr val="002060"/>
                </a:solidFill>
                <a:latin typeface="Arial"/>
                <a:cs typeface="Arial"/>
              </a:rPr>
              <a:t>	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avanço,</a:t>
            </a:r>
            <a:r>
              <a:rPr sz="1650" dirty="0">
                <a:solidFill>
                  <a:srgbClr val="002060"/>
                </a:solidFill>
                <a:latin typeface="Arial"/>
                <a:cs typeface="Arial"/>
              </a:rPr>
              <a:t>	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por</a:t>
            </a:r>
            <a:r>
              <a:rPr sz="1650" dirty="0">
                <a:solidFill>
                  <a:srgbClr val="002060"/>
                </a:solidFill>
                <a:latin typeface="Arial"/>
                <a:cs typeface="Arial"/>
              </a:rPr>
              <a:t>	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exemplo,</a:t>
            </a:r>
            <a:r>
              <a:rPr sz="1650" dirty="0">
                <a:solidFill>
                  <a:srgbClr val="002060"/>
                </a:solidFill>
                <a:latin typeface="Arial"/>
                <a:cs typeface="Arial"/>
              </a:rPr>
              <a:t>	</a:t>
            </a:r>
            <a:r>
              <a:rPr sz="165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50" b="1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50" b="1" spc="-10" dirty="0">
                <a:solidFill>
                  <a:srgbClr val="FF0000"/>
                </a:solidFill>
                <a:latin typeface="Arial"/>
                <a:cs typeface="Arial"/>
              </a:rPr>
              <a:t>tirand</a:t>
            </a:r>
            <a:r>
              <a:rPr sz="1650" b="1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5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650" b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50" b="1" spc="-10" dirty="0">
                <a:solidFill>
                  <a:srgbClr val="FF0000"/>
                </a:solidFill>
                <a:latin typeface="Arial"/>
                <a:cs typeface="Arial"/>
              </a:rPr>
              <a:t>arefa</a:t>
            </a:r>
            <a:r>
              <a:rPr sz="1650" b="1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5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650" b="1" spc="-10" dirty="0">
                <a:solidFill>
                  <a:srgbClr val="FF0000"/>
                </a:solidFill>
                <a:latin typeface="Arial"/>
                <a:cs typeface="Arial"/>
              </a:rPr>
              <a:t>dispendiosa</a:t>
            </a:r>
            <a:r>
              <a:rPr sz="1650" b="1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5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650" b="1" spc="-10" dirty="0">
                <a:solidFill>
                  <a:srgbClr val="FF0000"/>
                </a:solidFill>
                <a:latin typeface="Arial"/>
                <a:cs typeface="Arial"/>
              </a:rPr>
              <a:t>qu</a:t>
            </a:r>
            <a:r>
              <a:rPr sz="1650" b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5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650" b="1" spc="-10" dirty="0">
                <a:solidFill>
                  <a:srgbClr val="FF0000"/>
                </a:solidFill>
                <a:latin typeface="Arial"/>
                <a:cs typeface="Arial"/>
              </a:rPr>
              <a:t>não  </a:t>
            </a:r>
            <a:r>
              <a:rPr sz="1650" b="1" spc="-5" dirty="0">
                <a:solidFill>
                  <a:srgbClr val="FF0000"/>
                </a:solidFill>
                <a:latin typeface="Arial"/>
                <a:cs typeface="Arial"/>
              </a:rPr>
              <a:t>agregam valor</a:t>
            </a:r>
            <a:r>
              <a:rPr sz="165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b="1" spc="-5" dirty="0">
                <a:solidFill>
                  <a:srgbClr val="FF0000"/>
                </a:solidFill>
                <a:latin typeface="Arial"/>
                <a:cs typeface="Arial"/>
              </a:rPr>
              <a:t>diretamente</a:t>
            </a:r>
            <a:r>
              <a:rPr sz="1650" spc="-5" dirty="0">
                <a:solidFill>
                  <a:srgbClr val="002060"/>
                </a:solidFill>
                <a:latin typeface="Arial"/>
                <a:cs typeface="Arial"/>
              </a:rPr>
              <a:t>.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48090" y="1379480"/>
            <a:ext cx="89535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dirty="0">
                <a:solidFill>
                  <a:srgbClr val="898989"/>
                </a:solidFill>
                <a:latin typeface="Trebuchet MS"/>
                <a:cs typeface="Trebuchet MS"/>
              </a:rPr>
              <a:t>9</a:t>
            </a:r>
            <a:endParaRPr sz="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609600"/>
            <a:ext cx="671449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Três </a:t>
            </a:r>
            <a:r>
              <a:rPr dirty="0"/>
              <a:t>Bons Motivos Para Construirmos</a:t>
            </a:r>
            <a:r>
              <a:rPr spc="25" dirty="0"/>
              <a:t> </a:t>
            </a:r>
            <a:r>
              <a:rPr dirty="0"/>
              <a:t>Modelos.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4633" y="2287015"/>
            <a:ext cx="4928235" cy="44499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070" indent="-29337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06070" algn="l"/>
              </a:tabLst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Ganhar uma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visão/percepção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2060"/>
              </a:buClr>
              <a:buFont typeface="Wingdings"/>
              <a:buChar char=""/>
            </a:pPr>
            <a:endParaRPr sz="2000" dirty="0">
              <a:latin typeface="Times New Roman"/>
              <a:cs typeface="Times New Roman"/>
            </a:endParaRPr>
          </a:p>
          <a:p>
            <a:pPr marL="676910" lvl="1" indent="-287020">
              <a:lnSpc>
                <a:spcPct val="100000"/>
              </a:lnSpc>
              <a:spcBef>
                <a:spcPts val="1150"/>
              </a:spcBef>
              <a:buClr>
                <a:srgbClr val="FF0000"/>
              </a:buClr>
              <a:buFont typeface="Wingdings"/>
              <a:buChar char=""/>
              <a:tabLst>
                <a:tab pos="677545" algn="l"/>
              </a:tabLst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Melhor entendimento do</a:t>
            </a:r>
            <a:r>
              <a:rPr sz="20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problema.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/>
              <a:buChar char=""/>
            </a:pPr>
            <a:endParaRPr sz="2000" dirty="0">
              <a:latin typeface="Times New Roman"/>
              <a:cs typeface="Times New Roman"/>
            </a:endParaRPr>
          </a:p>
          <a:p>
            <a:pPr marL="306070" indent="-293370">
              <a:lnSpc>
                <a:spcPct val="100000"/>
              </a:lnSpc>
              <a:spcBef>
                <a:spcPts val="1145"/>
              </a:spcBef>
              <a:buFont typeface="Wingdings"/>
              <a:buChar char=""/>
              <a:tabLst>
                <a:tab pos="306070" algn="l"/>
              </a:tabLst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Análise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2060"/>
              </a:buClr>
              <a:buFont typeface="Wingdings"/>
              <a:buChar char=""/>
            </a:pPr>
            <a:endParaRPr sz="2000" dirty="0">
              <a:latin typeface="Times New Roman"/>
              <a:cs typeface="Times New Roman"/>
            </a:endParaRPr>
          </a:p>
          <a:p>
            <a:pPr marL="676910" lvl="1" indent="-287020">
              <a:lnSpc>
                <a:spcPct val="100000"/>
              </a:lnSpc>
              <a:spcBef>
                <a:spcPts val="1150"/>
              </a:spcBef>
              <a:buClr>
                <a:srgbClr val="FF0000"/>
              </a:buClr>
              <a:buFont typeface="Wingdings"/>
              <a:buChar char=""/>
              <a:tabLst>
                <a:tab pos="677545" algn="l"/>
              </a:tabLst>
            </a:pPr>
            <a:r>
              <a:rPr sz="2000" spc="-15" dirty="0">
                <a:solidFill>
                  <a:srgbClr val="002060"/>
                </a:solidFill>
                <a:latin typeface="Arial"/>
                <a:cs typeface="Arial"/>
              </a:rPr>
              <a:t>Validação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e verificação do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problema.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/>
              <a:buChar char=""/>
            </a:pPr>
            <a:endParaRPr sz="2000" dirty="0">
              <a:latin typeface="Times New Roman"/>
              <a:cs typeface="Times New Roman"/>
            </a:endParaRPr>
          </a:p>
          <a:p>
            <a:pPr marL="306070" indent="-293370">
              <a:lnSpc>
                <a:spcPct val="100000"/>
              </a:lnSpc>
              <a:spcBef>
                <a:spcPts val="1145"/>
              </a:spcBef>
              <a:buFont typeface="Wingdings"/>
              <a:buChar char=""/>
              <a:tabLst>
                <a:tab pos="306070" algn="l"/>
              </a:tabLst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Especificação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2060"/>
              </a:buClr>
              <a:buFont typeface="Wingdings"/>
              <a:buChar char=""/>
            </a:pPr>
            <a:endParaRPr sz="2000" dirty="0">
              <a:latin typeface="Times New Roman"/>
              <a:cs typeface="Times New Roman"/>
            </a:endParaRPr>
          </a:p>
          <a:p>
            <a:pPr marL="676910" lvl="1" indent="-287020">
              <a:lnSpc>
                <a:spcPct val="100000"/>
              </a:lnSpc>
              <a:spcBef>
                <a:spcPts val="1150"/>
              </a:spcBef>
              <a:buClr>
                <a:srgbClr val="FF0000"/>
              </a:buClr>
              <a:buFont typeface="Wingdings"/>
              <a:buChar char=""/>
              <a:tabLst>
                <a:tab pos="677545" algn="l"/>
              </a:tabLst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Um “</a:t>
            </a:r>
            <a:r>
              <a:rPr sz="2000" i="1" spc="-5" dirty="0">
                <a:solidFill>
                  <a:srgbClr val="002060"/>
                </a:solidFill>
                <a:latin typeface="Arial"/>
                <a:cs typeface="Arial"/>
              </a:rPr>
              <a:t>blueprin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t” da</a:t>
            </a:r>
            <a:r>
              <a:rPr sz="2000" spc="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construção/implementação.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4106" y="1379473"/>
            <a:ext cx="15367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dirty="0">
                <a:solidFill>
                  <a:srgbClr val="898989"/>
                </a:solidFill>
                <a:latin typeface="Trebuchet MS"/>
                <a:cs typeface="Trebuchet MS"/>
              </a:rPr>
              <a:t>10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92061" y="3756659"/>
            <a:ext cx="2106167" cy="2453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4590" y="2199894"/>
            <a:ext cx="2801111" cy="1503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609600"/>
            <a:ext cx="193230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O </a:t>
            </a:r>
            <a:r>
              <a:rPr dirty="0"/>
              <a:t>Que </a:t>
            </a:r>
            <a:r>
              <a:rPr spc="5" dirty="0"/>
              <a:t>é</a:t>
            </a:r>
            <a:r>
              <a:rPr spc="-65" dirty="0"/>
              <a:t> </a:t>
            </a:r>
            <a:r>
              <a:rPr spc="-5" dirty="0"/>
              <a:t>Isto?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84082" y="1379480"/>
            <a:ext cx="15367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dirty="0">
                <a:solidFill>
                  <a:srgbClr val="898989"/>
                </a:solidFill>
                <a:latin typeface="Trebuchet MS"/>
                <a:cs typeface="Trebuchet MS"/>
              </a:rPr>
              <a:t>11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8433" y="2370582"/>
            <a:ext cx="6893052" cy="3665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2335</Words>
  <Application>Microsoft Office PowerPoint</Application>
  <PresentationFormat>Personalizar</PresentationFormat>
  <Paragraphs>371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Arial</vt:lpstr>
      <vt:lpstr>Calibri</vt:lpstr>
      <vt:lpstr>Times New Roman</vt:lpstr>
      <vt:lpstr>Trebuchet MS</vt:lpstr>
      <vt:lpstr>Wingdings</vt:lpstr>
      <vt:lpstr>Office Theme</vt:lpstr>
      <vt:lpstr>Modelagem de Processos de Negócios.  </vt:lpstr>
      <vt:lpstr>O Que é um Processo (de Negócio)?</vt:lpstr>
      <vt:lpstr>Minha Máquina de Lavar Não Está Funcionando ...</vt:lpstr>
      <vt:lpstr>Processos &amp; Resultados Gerados.</vt:lpstr>
      <vt:lpstr>O Que é “Modelagem de Processos de Negócio”?</vt:lpstr>
      <vt:lpstr>Porque Modelagem de Processos de Negócio?</vt:lpstr>
      <vt:lpstr>Como “Tratar” com os Processos de Negócios?</vt:lpstr>
      <vt:lpstr>Três Bons Motivos Para Construirmos Modelos.</vt:lpstr>
      <vt:lpstr>O Que é Isto?</vt:lpstr>
      <vt:lpstr>Case  da Ford Motors </vt:lpstr>
      <vt:lpstr>Case da Ford Motors - cont.</vt:lpstr>
      <vt:lpstr>O Case Study da Ford Motors – AS IS.</vt:lpstr>
      <vt:lpstr>O Novo Processo de Compras na Ford Motors (Modelo To Be) </vt:lpstr>
      <vt:lpstr>Quais são as Fases da  Modelagem de Processos de Negócios?</vt:lpstr>
      <vt:lpstr>Identificação do Processo &amp; Avaliação de Oportunidades.</vt:lpstr>
      <vt:lpstr>A Descoberta dos Processos (Modelo As Is).</vt:lpstr>
      <vt:lpstr>A Análise dos Processos.</vt:lpstr>
      <vt:lpstr>A Análise dos Processos: Registro de Problema.</vt:lpstr>
      <vt:lpstr>A Análise dos Processos: Simulação do Processo.</vt:lpstr>
      <vt:lpstr>A Análise dos Processos: Avaliação da  Simulação do Processo por meio de KPIs.</vt:lpstr>
      <vt:lpstr>O Redesenho do Processo (Modelo To Be).</vt:lpstr>
      <vt:lpstr>Implementação do Processo: A Vez da Tecnologia da Informação.</vt:lpstr>
      <vt:lpstr>Algumas Ferramentas de Modelagem de Processos.</vt:lpstr>
      <vt:lpstr>Exercício- Fazer o modelo AS-IS da seguinte descrição</vt:lpstr>
      <vt:lpstr>Processo AS IS </vt:lpstr>
      <vt:lpstr>Processo TO BE</vt:lpstr>
      <vt:lpstr>Trabalho A1</vt:lpstr>
      <vt:lpstr>Apresentação do PowerPoint</vt:lpstr>
      <vt:lpstr>Trabalho Adicional Parte 1 – 07/04</vt:lpstr>
      <vt:lpstr>Trabalho Adicional Parte 2 – 14/04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Capítulo 01 - Introdução a Modelagem de Processos de Negócios.pptx</dc:title>
  <dc:creator>motaalui</dc:creator>
  <cp:lastModifiedBy>FONSECA Jose</cp:lastModifiedBy>
  <cp:revision>33</cp:revision>
  <dcterms:created xsi:type="dcterms:W3CDTF">2019-03-01T11:03:43Z</dcterms:created>
  <dcterms:modified xsi:type="dcterms:W3CDTF">2020-03-31T23:38:37Z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2016-03-06T00:00:00Z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2019-03-01T00:00:00Z</vt:filetime>
  </property>
</Properties>
</file>