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5" r:id="rId4"/>
    <p:sldId id="259" r:id="rId5"/>
    <p:sldId id="257" r:id="rId6"/>
    <p:sldId id="276" r:id="rId7"/>
    <p:sldId id="260" r:id="rId8"/>
    <p:sldId id="261" r:id="rId9"/>
    <p:sldId id="262" r:id="rId10"/>
    <p:sldId id="263" r:id="rId11"/>
    <p:sldId id="270" r:id="rId12"/>
    <p:sldId id="277" r:id="rId13"/>
    <p:sldId id="280" r:id="rId14"/>
    <p:sldId id="278" r:id="rId15"/>
    <p:sldId id="264" r:id="rId16"/>
    <p:sldId id="265" r:id="rId17"/>
    <p:sldId id="283" r:id="rId18"/>
    <p:sldId id="281" r:id="rId19"/>
    <p:sldId id="284" r:id="rId20"/>
    <p:sldId id="285" r:id="rId21"/>
    <p:sldId id="287" r:id="rId22"/>
    <p:sldId id="286" r:id="rId23"/>
    <p:sldId id="273" r:id="rId24"/>
    <p:sldId id="26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87179"/>
  </p:normalViewPr>
  <p:slideViewPr>
    <p:cSldViewPr snapToGrid="0" snapToObjects="1">
      <p:cViewPr varScale="1">
        <p:scale>
          <a:sx n="93" d="100"/>
          <a:sy n="93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C0663-3619-4344-A034-5DFC7AA6E34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5420D-0DF1-CD4D-8FE9-77491C44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5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5420D-0DF1-CD4D-8FE9-77491C44C1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F912-5160-6144-9AEA-6730D1C3C28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BC27-1022-EF44-B77E-D5DA7C8E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F912-5160-6144-9AEA-6730D1C3C28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BC27-1022-EF44-B77E-D5DA7C8E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F912-5160-6144-9AEA-6730D1C3C28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BC27-1022-EF44-B77E-D5DA7C8E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0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F912-5160-6144-9AEA-6730D1C3C28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BC27-1022-EF44-B77E-D5DA7C8E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F912-5160-6144-9AEA-6730D1C3C28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BC27-1022-EF44-B77E-D5DA7C8E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F912-5160-6144-9AEA-6730D1C3C28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BC27-1022-EF44-B77E-D5DA7C8E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3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F912-5160-6144-9AEA-6730D1C3C28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BC27-1022-EF44-B77E-D5DA7C8E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F912-5160-6144-9AEA-6730D1C3C28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BC27-1022-EF44-B77E-D5DA7C8E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F912-5160-6144-9AEA-6730D1C3C28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BC27-1022-EF44-B77E-D5DA7C8E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F912-5160-6144-9AEA-6730D1C3C28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BC27-1022-EF44-B77E-D5DA7C8E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F912-5160-6144-9AEA-6730D1C3C28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BC27-1022-EF44-B77E-D5DA7C8E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F912-5160-6144-9AEA-6730D1C3C28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BC27-1022-EF44-B77E-D5DA7C8E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NBA Shiny Data Exploratory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Werner Chao</a:t>
            </a:r>
          </a:p>
          <a:p>
            <a:r>
              <a:rPr lang="en-US" dirty="0" smtClean="0"/>
              <a:t>March 11,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5" y="1386878"/>
            <a:ext cx="7194550" cy="53131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Avg. Shot Distance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1" t="56220" r="9274" b="30026"/>
          <a:stretch/>
        </p:blipFill>
        <p:spPr>
          <a:xfrm>
            <a:off x="9144000" y="4199466"/>
            <a:ext cx="1828801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8799" y="1728635"/>
            <a:ext cx="10295467" cy="9313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winning teams take more 3 point shots?</a:t>
            </a:r>
          </a:p>
          <a:p>
            <a:pPr lvl="1"/>
            <a:r>
              <a:rPr lang="en-US" dirty="0" smtClean="0"/>
              <a:t>Do winning teams take less short ranged shots?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all the teams shifted to long range shooting strategy?</a:t>
            </a:r>
          </a:p>
          <a:p>
            <a:pPr lvl="1"/>
            <a:r>
              <a:rPr lang="en-US" dirty="0" smtClean="0"/>
              <a:t>Are there teams getting left behind because they didn’t adapt?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3 point shooting as effective as the hype says?</a:t>
            </a:r>
          </a:p>
          <a:p>
            <a:pPr lvl="1"/>
            <a:r>
              <a:rPr lang="en-US" dirty="0" smtClean="0"/>
              <a:t>How effective comparing 3 point vs 2 point shots?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0467" y="4876801"/>
            <a:ext cx="8111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Teams got into playoff definitely take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more long range shots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less short range shots</a:t>
            </a:r>
          </a:p>
        </p:txBody>
      </p:sp>
    </p:spTree>
    <p:extLst>
      <p:ext uri="{BB962C8B-B14F-4D97-AF65-F5344CB8AC3E}">
        <p14:creationId xmlns:p14="http://schemas.microsoft.com/office/powerpoint/2010/main" val="11880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8800" y="2709333"/>
            <a:ext cx="10295467" cy="93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winning teams take more 3 point shots?</a:t>
            </a:r>
          </a:p>
          <a:p>
            <a:pPr lvl="1"/>
            <a:r>
              <a:rPr lang="en-US" dirty="0" smtClean="0"/>
              <a:t>Do winning teams take less short ranged shots?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all the teams shifted to long range shooting strategy?</a:t>
            </a:r>
          </a:p>
          <a:p>
            <a:pPr lvl="1"/>
            <a:r>
              <a:rPr lang="en-US" dirty="0" smtClean="0"/>
              <a:t>Are there teams getting left behind because they didn’t adapt?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3 point shooting as effective as the hype says?</a:t>
            </a:r>
          </a:p>
          <a:p>
            <a:pPr lvl="1"/>
            <a:r>
              <a:rPr lang="en-US" dirty="0" smtClean="0"/>
              <a:t>How effective comparing 3 point vs 2 point shots?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2267" y="4893734"/>
            <a:ext cx="7247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All teams are adapting and taking longer range shots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All teams are sacrificing 16~24ft range for 3 point </a:t>
            </a:r>
            <a:r>
              <a:rPr lang="en-US" sz="2400" dirty="0" smtClean="0"/>
              <a:t>shots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3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winning teams take more 3 point shots?</a:t>
            </a:r>
          </a:p>
          <a:p>
            <a:pPr lvl="1"/>
            <a:r>
              <a:rPr lang="en-US" dirty="0" smtClean="0"/>
              <a:t>Do winning teams take less short ranged shots?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all the teams shifted to long range shooting strategy?</a:t>
            </a:r>
          </a:p>
          <a:p>
            <a:pPr lvl="1"/>
            <a:r>
              <a:rPr lang="en-US" dirty="0" smtClean="0"/>
              <a:t>Are there teams getting left behind because they didn’t adapt?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3 point shooting as effective as the hype says?</a:t>
            </a:r>
          </a:p>
          <a:p>
            <a:pPr lvl="1"/>
            <a:r>
              <a:rPr lang="en-US" dirty="0" smtClean="0"/>
              <a:t>How effective comparing 3 point vs 2 point shots?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35467" y="3843867"/>
            <a:ext cx="702733" cy="3894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Rating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0" dirty="0" smtClean="0">
                    <a:latin typeface="Cambria Math" charset="0"/>
                  </a:rPr>
                  <a:t>Statistician: Dean Oliver</a:t>
                </a:r>
              </a:p>
              <a:p>
                <a:r>
                  <a:rPr lang="en-CA" b="0" i="1" dirty="0" smtClean="0">
                    <a:latin typeface="Cambria Math" charset="0"/>
                  </a:rPr>
                  <a:t>(FGA, FTA, Off RB, &amp; TOV) * 100 pts</a:t>
                </a:r>
              </a:p>
              <a:p>
                <a:pPr marL="0" indent="0">
                  <a:buNone/>
                </a:pPr>
                <a:endParaRPr lang="en-CA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CA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CA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charset="0"/>
                        </a:rPr>
                        <m:t>𝑂𝑓𝑓𝑒𝑛𝑠𝑖𝑣𝑒</m:t>
                      </m:r>
                      <m:r>
                        <a:rPr lang="en-CA" b="0" i="1" smtClean="0">
                          <a:latin typeface="Cambria Math" charset="0"/>
                        </a:rPr>
                        <m:t> </m:t>
                      </m:r>
                      <m:r>
                        <a:rPr lang="en-CA" b="0" i="1" smtClean="0">
                          <a:latin typeface="Cambria Math" charset="0"/>
                        </a:rPr>
                        <m:t>𝑅𝑎𝑡𝑖𝑛𝑔</m:t>
                      </m:r>
                      <m:r>
                        <a:rPr lang="en-CA" b="0" i="1" smtClean="0">
                          <a:latin typeface="Cambria Math" charset="0"/>
                        </a:rPr>
                        <m:t>=100 × 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𝑃𝑜𝑖𝑛𝑡𝑠</m:t>
                          </m:r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𝑃𝑟𝑜𝑑𝑢𝑐𝑒𝑑</m:t>
                          </m:r>
                        </m:num>
                        <m:den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𝑃𝑜𝑠𝑒𝑠𝑠𝑖𝑜𝑛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2886074" y="1258214"/>
            <a:ext cx="498764" cy="3815195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>
            <a:off x="3135457" y="3482661"/>
            <a:ext cx="5534410" cy="686811"/>
          </a:xfrm>
          <a:prstGeom prst="bentConnector3">
            <a:avLst>
              <a:gd name="adj1" fmla="val 10017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Rating vs. Shot Distance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9" y="1648407"/>
            <a:ext cx="5302575" cy="45720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212" y="1648407"/>
            <a:ext cx="5302577" cy="4572000"/>
          </a:xfrm>
        </p:spPr>
      </p:pic>
    </p:spTree>
    <p:extLst>
      <p:ext uri="{BB962C8B-B14F-4D97-AF65-F5344CB8AC3E}">
        <p14:creationId xmlns:p14="http://schemas.microsoft.com/office/powerpoint/2010/main" val="13057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7865"/>
            <a:ext cx="5302577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Rating vs. Shot Distance Usage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773333" y="4233333"/>
            <a:ext cx="660400" cy="20965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2" y="1757865"/>
            <a:ext cx="5302577" cy="4572000"/>
          </a:xfrm>
        </p:spPr>
      </p:pic>
      <p:cxnSp>
        <p:nvCxnSpPr>
          <p:cNvPr id="13" name="Straight Arrow Connector 12"/>
          <p:cNvCxnSpPr/>
          <p:nvPr/>
        </p:nvCxnSpPr>
        <p:spPr>
          <a:xfrm flipV="1">
            <a:off x="6968069" y="5604933"/>
            <a:ext cx="3632198" cy="9672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9714" y="6211669"/>
            <a:ext cx="252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Slope, BUT</a:t>
            </a:r>
          </a:p>
          <a:p>
            <a:r>
              <a:rPr lang="en-US" dirty="0"/>
              <a:t>v</a:t>
            </a:r>
            <a:r>
              <a:rPr lang="en-US" dirty="0" smtClean="0"/>
              <a:t>ery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Rating vs.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variables were not good predictors for offensive rating</a:t>
            </a:r>
          </a:p>
          <a:p>
            <a:pPr lvl="1"/>
            <a:r>
              <a:rPr lang="en-US" dirty="0" smtClean="0"/>
              <a:t>i.e. 3pt. shot usage %  alone does not tell us how well we will do in offensive rating</a:t>
            </a:r>
          </a:p>
          <a:p>
            <a:pPr lvl="1"/>
            <a:r>
              <a:rPr lang="en-US" dirty="0" smtClean="0"/>
              <a:t>Need new variables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how about shot combos?</a:t>
            </a:r>
          </a:p>
          <a:p>
            <a:pPr lvl="1"/>
            <a:r>
              <a:rPr lang="en-US" dirty="0" smtClean="0"/>
              <a:t>Would the combination of </a:t>
            </a:r>
            <a:r>
              <a:rPr lang="en-US" sz="3200" b="1" i="1" dirty="0" smtClean="0">
                <a:solidFill>
                  <a:srgbClr val="FF0000"/>
                </a:solidFill>
              </a:rPr>
              <a:t>(3pt shot + layup)</a:t>
            </a:r>
            <a:r>
              <a:rPr lang="en-US" dirty="0" smtClean="0"/>
              <a:t> tell us how well we will do in offense?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combinations here: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3pt shot + 16-24ft shot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3 </a:t>
            </a:r>
            <a:r>
              <a:rPr lang="en-US" dirty="0" err="1" smtClean="0"/>
              <a:t>pt</a:t>
            </a:r>
            <a:r>
              <a:rPr lang="en-US" dirty="0" smtClean="0"/>
              <a:t> shot + 8-16ft shot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3 </a:t>
            </a:r>
            <a:r>
              <a:rPr lang="en-US" dirty="0" err="1"/>
              <a:t>pt</a:t>
            </a:r>
            <a:r>
              <a:rPr lang="en-US" dirty="0"/>
              <a:t> shot + &lt; 8ft </a:t>
            </a:r>
            <a:r>
              <a:rPr lang="en-US" dirty="0" smtClean="0"/>
              <a:t>shot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6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Rating vs. Shot Combinations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" y="2011891"/>
            <a:ext cx="5302577" cy="457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1891"/>
            <a:ext cx="5302577" cy="4572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76800" y="4975224"/>
            <a:ext cx="1591733" cy="375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1799" y="4667778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Clean up anomalies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10933" y="2269067"/>
            <a:ext cx="3092777" cy="239871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5428559" y="5661858"/>
            <a:ext cx="339196" cy="61110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10878649" y="5702869"/>
            <a:ext cx="339196" cy="61110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96000" y="5967411"/>
            <a:ext cx="4385733" cy="410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8" y="2029355"/>
            <a:ext cx="5302577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Rating vs. Shot </a:t>
            </a:r>
            <a:r>
              <a:rPr lang="en-US" dirty="0"/>
              <a:t>Combinations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72" y="2029355"/>
            <a:ext cx="5302577" cy="4572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76800" y="4975224"/>
            <a:ext cx="1591733" cy="375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1799" y="4667778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Clean up anomalies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05200" y="2269067"/>
            <a:ext cx="2398510" cy="239871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5428559" y="5661858"/>
            <a:ext cx="339196" cy="61110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10878649" y="5702869"/>
            <a:ext cx="339196" cy="61110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96000" y="5967411"/>
            <a:ext cx="4385733" cy="410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Hypothesis</a:t>
            </a:r>
          </a:p>
          <a:p>
            <a:r>
              <a:rPr lang="en-US" dirty="0" smtClean="0"/>
              <a:t>Data Exploratory</a:t>
            </a:r>
          </a:p>
          <a:p>
            <a:pPr lvl="1"/>
            <a:r>
              <a:rPr lang="en-US" dirty="0" smtClean="0"/>
              <a:t>Seasonal Shot </a:t>
            </a:r>
            <a:r>
              <a:rPr lang="en-US" dirty="0"/>
              <a:t>U</a:t>
            </a:r>
            <a:r>
              <a:rPr lang="en-US" dirty="0" smtClean="0"/>
              <a:t>sage %</a:t>
            </a:r>
          </a:p>
          <a:p>
            <a:pPr lvl="1"/>
            <a:r>
              <a:rPr lang="en-US" dirty="0" smtClean="0"/>
              <a:t>Season Average Shot Distance</a:t>
            </a:r>
          </a:p>
          <a:p>
            <a:pPr lvl="1"/>
            <a:r>
              <a:rPr lang="en-US" dirty="0"/>
              <a:t>Offensive </a:t>
            </a:r>
            <a:r>
              <a:rPr lang="en-US" dirty="0" smtClean="0"/>
              <a:t>Rating</a:t>
            </a:r>
          </a:p>
          <a:p>
            <a:pPr lvl="1"/>
            <a:r>
              <a:rPr lang="en-US" dirty="0" smtClean="0"/>
              <a:t>Offensive Rating vs. Shot Usage % </a:t>
            </a:r>
          </a:p>
          <a:p>
            <a:pPr lvl="1"/>
            <a:r>
              <a:rPr lang="en-US" dirty="0" smtClean="0"/>
              <a:t>Offensive Rating vs. ?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Predict Offensive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Rating vs. Shot </a:t>
            </a:r>
            <a:r>
              <a:rPr lang="en-US" dirty="0"/>
              <a:t>Combinations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7" y="1532577"/>
            <a:ext cx="6097835" cy="5257689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16200000">
            <a:off x="5952886" y="5719802"/>
            <a:ext cx="339196" cy="61110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51602" y="3047999"/>
                <a:ext cx="5163163" cy="3128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For 1 additional increase in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&gt;24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𝑓𝑡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𝑠h𝑜𝑡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&lt;8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𝑓𝑡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𝑠h𝑜𝑡</m:t>
                          </m:r>
                        </m:den>
                      </m:f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ratio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we gain 8 points in Off. </a:t>
                </a:r>
                <a:r>
                  <a:rPr lang="en-US" dirty="0" err="1" smtClean="0"/>
                  <a:t>Rtg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1602" y="3047999"/>
                <a:ext cx="5163163" cy="3128963"/>
              </a:xfrm>
              <a:blipFill rotWithShape="0">
                <a:blip r:embed="rId3"/>
                <a:stretch>
                  <a:fillRect t="-3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6428038" y="4809067"/>
            <a:ext cx="1005695" cy="12162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 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variable,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&gt;24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𝑠h𝑜𝑡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&lt;8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𝑠h𝑜𝑡</m:t>
                        </m:r>
                      </m:den>
                    </m:f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charset="0"/>
                      </a:rPr>
                      <m:t>ratio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has a p-value of: 0.00718</a:t>
                </a:r>
              </a:p>
              <a:p>
                <a:pPr lvl="1"/>
                <a:r>
                  <a:rPr lang="en-US" dirty="0" smtClean="0"/>
                  <a:t>In English: we are 99.282% confidence this variable will tell us how well we do in offense</a:t>
                </a:r>
              </a:p>
              <a:p>
                <a:pPr lvl="1"/>
                <a:r>
                  <a:rPr lang="en-US" dirty="0" smtClean="0"/>
                  <a:t>And, the higher this ratio is, the better we do offensively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148" y="3877733"/>
            <a:ext cx="8799919" cy="25696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38400" y="4639732"/>
            <a:ext cx="9550399" cy="2709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46267" y="3877733"/>
            <a:ext cx="1202266" cy="256963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Shot Usage %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2" y="1310114"/>
            <a:ext cx="4007639" cy="2926080"/>
          </a:xfr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13" y="1310114"/>
            <a:ext cx="4007639" cy="2926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99" y="3763863"/>
            <a:ext cx="3882401" cy="2834640"/>
          </a:xfrm>
          <a:prstGeom prst="rect">
            <a:avLst/>
          </a:prstGeom>
        </p:spPr>
      </p:pic>
      <p:sp>
        <p:nvSpPr>
          <p:cNvPr id="12" name="&quot;No&quot; Symbol 11"/>
          <p:cNvSpPr/>
          <p:nvPr/>
        </p:nvSpPr>
        <p:spPr>
          <a:xfrm>
            <a:off x="9773427" y="3309273"/>
            <a:ext cx="1208400" cy="1208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1569067" y="3390290"/>
            <a:ext cx="1046365" cy="1046365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3535627"/>
            <a:ext cx="10295467" cy="9313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winning teams take more 3 point shots?</a:t>
            </a:r>
          </a:p>
          <a:p>
            <a:pPr lvl="1"/>
            <a:r>
              <a:rPr lang="en-US" dirty="0" smtClean="0"/>
              <a:t>Do winning teams take less short ranged shots?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all the teams shifted to long range shooting strategy?</a:t>
            </a:r>
          </a:p>
          <a:p>
            <a:pPr lvl="1"/>
            <a:r>
              <a:rPr lang="en-US" dirty="0" smtClean="0"/>
              <a:t>Are there teams getting left behind because they didn’t adapt?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3 point shooting as effective as the hype says?</a:t>
            </a:r>
          </a:p>
          <a:p>
            <a:pPr lvl="1"/>
            <a:r>
              <a:rPr lang="en-US" dirty="0" smtClean="0"/>
              <a:t>How effective comparing 3 point vs 2 point shots?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4928507"/>
            <a:ext cx="8288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3 point shot is the most effective shot choice</a:t>
            </a:r>
            <a:endParaRPr lang="en-US" sz="2400" dirty="0"/>
          </a:p>
          <a:p>
            <a:r>
              <a:rPr lang="en-US" sz="2400" dirty="0" smtClean="0"/>
              <a:t>Insight: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We might reconsider which range to sacrifice for 3 pt. shot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4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288867" cy="48200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hype is real</a:t>
            </a:r>
          </a:p>
          <a:p>
            <a:r>
              <a:rPr lang="en-US" dirty="0" smtClean="0"/>
              <a:t>3 point shots are over underestimated before</a:t>
            </a:r>
          </a:p>
          <a:p>
            <a:r>
              <a:rPr lang="en-US" dirty="0" smtClean="0"/>
              <a:t>More 3s is better</a:t>
            </a:r>
          </a:p>
          <a:p>
            <a:r>
              <a:rPr lang="en-US" dirty="0" smtClean="0"/>
              <a:t>All teams are adapting</a:t>
            </a:r>
          </a:p>
          <a:p>
            <a:r>
              <a:rPr lang="en-US" dirty="0"/>
              <a:t>L</a:t>
            </a:r>
            <a:r>
              <a:rPr lang="en-US" dirty="0" smtClean="0"/>
              <a:t>osing teams are not </a:t>
            </a:r>
          </a:p>
          <a:p>
            <a:pPr marL="0" indent="0">
              <a:buNone/>
            </a:pPr>
            <a:r>
              <a:rPr lang="en-US" dirty="0" smtClean="0"/>
              <a:t>shooting enough</a:t>
            </a:r>
          </a:p>
          <a:p>
            <a:r>
              <a:rPr lang="en-US" dirty="0" smtClean="0"/>
              <a:t>Might reconsider the </a:t>
            </a:r>
          </a:p>
          <a:p>
            <a:pPr marL="0" indent="0">
              <a:buNone/>
            </a:pPr>
            <a:r>
              <a:rPr lang="en-US" dirty="0" smtClean="0"/>
              <a:t>shot combination ratio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/>
              <a:t>https://</a:t>
            </a:r>
            <a:r>
              <a:rPr lang="en-US" sz="1800" dirty="0" err="1" smtClean="0"/>
              <a:t>wernerchao.shinyapps.io</a:t>
            </a:r>
            <a:r>
              <a:rPr lang="en-US" sz="1800" dirty="0" smtClean="0"/>
              <a:t>/</a:t>
            </a:r>
            <a:r>
              <a:rPr lang="en-US" sz="1800" dirty="0" err="1" smtClean="0"/>
              <a:t>shiny_proj</a:t>
            </a:r>
            <a:r>
              <a:rPr lang="en-US" sz="1800" dirty="0" smtClean="0"/>
              <a:t>/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04" y="3048000"/>
            <a:ext cx="6038936" cy="327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6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2533" y="1825625"/>
            <a:ext cx="4047067" cy="358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Hypothesis</a:t>
            </a:r>
          </a:p>
          <a:p>
            <a:r>
              <a:rPr lang="en-US" dirty="0" smtClean="0"/>
              <a:t>Data Exploratory</a:t>
            </a:r>
          </a:p>
          <a:p>
            <a:pPr lvl="1"/>
            <a:r>
              <a:rPr lang="en-US" dirty="0" smtClean="0"/>
              <a:t>Seasonal Shot </a:t>
            </a:r>
            <a:r>
              <a:rPr lang="en-US" dirty="0"/>
              <a:t>U</a:t>
            </a:r>
            <a:r>
              <a:rPr lang="en-US" dirty="0" smtClean="0"/>
              <a:t>sage %</a:t>
            </a:r>
          </a:p>
          <a:p>
            <a:pPr lvl="1"/>
            <a:r>
              <a:rPr lang="en-US" dirty="0" smtClean="0"/>
              <a:t>Season Average Shot Distance</a:t>
            </a:r>
          </a:p>
          <a:p>
            <a:pPr lvl="1"/>
            <a:r>
              <a:rPr lang="en-US" dirty="0"/>
              <a:t>Offensive </a:t>
            </a:r>
            <a:r>
              <a:rPr lang="en-US" dirty="0" smtClean="0"/>
              <a:t>Rating</a:t>
            </a:r>
          </a:p>
          <a:p>
            <a:pPr lvl="1"/>
            <a:r>
              <a:rPr lang="en-US" dirty="0" smtClean="0"/>
              <a:t>Offensive Rating vs. Shot Usage % </a:t>
            </a:r>
          </a:p>
          <a:p>
            <a:pPr lvl="1"/>
            <a:r>
              <a:rPr lang="en-US" dirty="0"/>
              <a:t>Offensive Rating vs. ?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Predict Offensive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– The Hype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1" y="2420302"/>
            <a:ext cx="4955458" cy="34719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33" y="365125"/>
            <a:ext cx="4839255" cy="2684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36" y="3760661"/>
            <a:ext cx="5442155" cy="30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winning teams take more 3 point shots?</a:t>
            </a:r>
          </a:p>
          <a:p>
            <a:pPr lvl="1"/>
            <a:r>
              <a:rPr lang="en-US" dirty="0" smtClean="0"/>
              <a:t>Do winning teams take less short ranged shots?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all the teams shifted to long range shooting strategy?</a:t>
            </a:r>
          </a:p>
          <a:p>
            <a:pPr lvl="1"/>
            <a:r>
              <a:rPr lang="en-US" dirty="0" smtClean="0"/>
              <a:t>Are there teams getting left behind because they didn’t adapt?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3 point shooting as effective as the hype says?</a:t>
            </a:r>
          </a:p>
          <a:p>
            <a:pPr lvl="1"/>
            <a:r>
              <a:rPr lang="en-US" dirty="0" smtClean="0"/>
              <a:t>How effective comparing 3 point vs 2 point shots?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5600" y="3281894"/>
            <a:ext cx="4047067" cy="358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Hypothesis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Exploratory</a:t>
            </a:r>
          </a:p>
          <a:p>
            <a:pPr lvl="1"/>
            <a:r>
              <a:rPr lang="en-US" dirty="0" smtClean="0"/>
              <a:t>Seasonal Shot </a:t>
            </a:r>
            <a:r>
              <a:rPr lang="en-US" dirty="0"/>
              <a:t>U</a:t>
            </a:r>
            <a:r>
              <a:rPr lang="en-US" dirty="0" smtClean="0"/>
              <a:t>sage %</a:t>
            </a:r>
          </a:p>
          <a:p>
            <a:pPr lvl="1"/>
            <a:r>
              <a:rPr lang="en-US" dirty="0" smtClean="0"/>
              <a:t>Season Average Shot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Offensive </a:t>
            </a:r>
            <a:r>
              <a:rPr lang="en-US" dirty="0" smtClean="0"/>
              <a:t>Rating</a:t>
            </a:r>
            <a:endParaRPr lang="en-US" dirty="0" smtClean="0"/>
          </a:p>
          <a:p>
            <a:pPr lvl="1"/>
            <a:r>
              <a:rPr lang="en-US" dirty="0"/>
              <a:t>Offensive Rating</a:t>
            </a:r>
          </a:p>
          <a:p>
            <a:pPr lvl="1"/>
            <a:r>
              <a:rPr lang="en-US" dirty="0" smtClean="0"/>
              <a:t>Offensive Rating vs. Shot Usage % </a:t>
            </a:r>
          </a:p>
          <a:p>
            <a:pPr lvl="1"/>
            <a:r>
              <a:rPr lang="en-US" dirty="0"/>
              <a:t>Offensive Rating vs. ?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Predict Offensive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Shot Usage %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Divided into 4 distance types: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&lt; 8ft. shot usage %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8 ~ 16ft. shot usage %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16 ~ 24ft. shot usage %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&gt; 24ft. shot usage %</a:t>
                </a:r>
              </a:p>
              <a:p>
                <a:pPr marL="0" indent="0">
                  <a:buNone/>
                </a:pPr>
                <a:endParaRPr lang="en-CA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</a:rPr>
                            <m:t>&lt;8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𝑓𝑡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. %</m:t>
                          </m:r>
                        </m:e>
                      </m:d>
                      <m:r>
                        <a:rPr lang="en-CA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</a:rPr>
                            <m:t>8~16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𝑓𝑡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. %</m:t>
                          </m:r>
                        </m:e>
                      </m:d>
                      <m:r>
                        <a:rPr lang="en-CA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</a:rPr>
                            <m:t>16~24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𝑓𝑡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.%</m:t>
                          </m:r>
                        </m:e>
                      </m:d>
                      <m:r>
                        <a:rPr lang="en-CA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</a:rPr>
                            <m:t>&gt;24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𝑓𝑡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.</m:t>
                          </m:r>
                        </m:e>
                      </m:d>
                      <m:r>
                        <a:rPr lang="en-CA" b="0" i="1" smtClean="0">
                          <a:latin typeface="Cambria Math" charset="0"/>
                        </a:rPr>
                        <m:t>=100%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Shot Usage %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9" y="1731169"/>
            <a:ext cx="5959712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3" y="1731169"/>
            <a:ext cx="60706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Shot Usage %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4" y="1690688"/>
            <a:ext cx="5959712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98" y="1690688"/>
            <a:ext cx="60706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743</Words>
  <Application>Microsoft Macintosh PowerPoint</Application>
  <PresentationFormat>Widescreen</PresentationFormat>
  <Paragraphs>148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Mangal</vt:lpstr>
      <vt:lpstr>Wingdings</vt:lpstr>
      <vt:lpstr>Office Theme</vt:lpstr>
      <vt:lpstr>NBA Shiny Data Exploratory</vt:lpstr>
      <vt:lpstr>Outline</vt:lpstr>
      <vt:lpstr>Outline</vt:lpstr>
      <vt:lpstr>Motivation – The Hype</vt:lpstr>
      <vt:lpstr>Hypothesis</vt:lpstr>
      <vt:lpstr>Outline</vt:lpstr>
      <vt:lpstr>Seasonal Shot Usage %</vt:lpstr>
      <vt:lpstr>Seasonal Shot Usage %</vt:lpstr>
      <vt:lpstr>Seasonal Shot Usage %</vt:lpstr>
      <vt:lpstr>Seasonal Avg. Shot Distance</vt:lpstr>
      <vt:lpstr>Hypothesis</vt:lpstr>
      <vt:lpstr>Hypothesis</vt:lpstr>
      <vt:lpstr>Hypothesis</vt:lpstr>
      <vt:lpstr>Offensive Rating</vt:lpstr>
      <vt:lpstr>Offensive Rating vs. Shot Distance Usage</vt:lpstr>
      <vt:lpstr>Offensive Rating vs. Shot Distance Usage</vt:lpstr>
      <vt:lpstr>Offensive Rating vs. ?</vt:lpstr>
      <vt:lpstr>Offensive Rating vs. Shot Combinations</vt:lpstr>
      <vt:lpstr>Offensive Rating vs. Shot Combinations</vt:lpstr>
      <vt:lpstr>Offensive Rating vs. Shot Combinations</vt:lpstr>
      <vt:lpstr>Linear Model Fit</vt:lpstr>
      <vt:lpstr>Seasonal Shot Usage %</vt:lpstr>
      <vt:lpstr>Hypothesis</vt:lpstr>
      <vt:lpstr>Conclusion</vt:lpstr>
      <vt:lpstr>Questions?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Shiny Data Exploratory</dc:title>
  <dc:creator>Tsu-An Chao</dc:creator>
  <cp:lastModifiedBy>werner chao</cp:lastModifiedBy>
  <cp:revision>57</cp:revision>
  <dcterms:created xsi:type="dcterms:W3CDTF">2017-03-11T13:40:21Z</dcterms:created>
  <dcterms:modified xsi:type="dcterms:W3CDTF">2017-03-14T00:09:47Z</dcterms:modified>
</cp:coreProperties>
</file>