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Integrated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Wernich </a:t>
            </a:r>
            <a:r>
              <a:rPr lang="en-US" sz="2400" dirty="0" err="1">
                <a:solidFill>
                  <a:schemeClr val="tx1">
                    <a:lumMod val="85000"/>
                    <a:lumOff val="15000"/>
                  </a:schemeClr>
                </a:solidFill>
              </a:rPr>
              <a:t>hein</a:t>
            </a:r>
            <a:r>
              <a:rPr lang="en-US" sz="2400" dirty="0">
                <a:solidFill>
                  <a:schemeClr val="tx1">
                    <a:lumMod val="85000"/>
                    <a:lumOff val="15000"/>
                  </a:schemeClr>
                </a:solidFill>
              </a:rPr>
              <a:t> – EDSA Part-time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2400" b="0" i="0" dirty="0">
                <a:solidFill>
                  <a:srgbClr val="D1D5DB"/>
                </a:solidFill>
                <a:effectLst/>
                <a:latin typeface="Söhne"/>
              </a:rPr>
              <a:t>In the African insurance market, which has a high unemployment rate and relatively lower average salaries, there's a pressing need for a targeted, data-driven insurance strategy. </a:t>
            </a:r>
            <a:br>
              <a:rPr lang="en-US" sz="2400" b="0" i="0" dirty="0">
                <a:solidFill>
                  <a:srgbClr val="D1D5DB"/>
                </a:solidFill>
                <a:effectLst/>
                <a:latin typeface="Söhne"/>
              </a:rPr>
            </a:br>
            <a:br>
              <a:rPr lang="en-US" sz="2400" b="0" i="0" dirty="0">
                <a:solidFill>
                  <a:srgbClr val="D1D5DB"/>
                </a:solidFill>
                <a:effectLst/>
                <a:latin typeface="Söhne"/>
              </a:rPr>
            </a:br>
            <a:r>
              <a:rPr lang="en-US" sz="2400" b="0" i="0" dirty="0">
                <a:solidFill>
                  <a:srgbClr val="D1D5DB"/>
                </a:solidFill>
                <a:effectLst/>
                <a:latin typeface="Söhne"/>
              </a:rPr>
              <a:t>With less than 50% of the potential market currently engaged and a general hesitation to invest in perceived non-essential insurance, it's crucial to identify viable customer segments and adapt insurance offerings accordingly. </a:t>
            </a:r>
            <a:br>
              <a:rPr lang="en-US" sz="2400" b="0" i="0" dirty="0">
                <a:solidFill>
                  <a:srgbClr val="D1D5DB"/>
                </a:solidFill>
                <a:effectLst/>
                <a:latin typeface="Söhne"/>
              </a:rPr>
            </a:br>
            <a:br>
              <a:rPr lang="en-US" sz="2400" b="0" i="0" dirty="0">
                <a:solidFill>
                  <a:srgbClr val="D1D5DB"/>
                </a:solidFill>
                <a:effectLst/>
                <a:latin typeface="Söhne"/>
              </a:rPr>
            </a:br>
            <a:r>
              <a:rPr lang="en-US" sz="2400" b="0" i="0" dirty="0">
                <a:solidFill>
                  <a:srgbClr val="D1D5DB"/>
                </a:solidFill>
                <a:effectLst/>
                <a:latin typeface="Söhne"/>
              </a:rPr>
              <a:t>Furthermore, the challenge is elevated by the occurrence of insurance claim fraud, which impacts cost and trust. Utilizing the insurance claims dataset, this project aims to analyze customer demographics and claim patterns, including fraudulent activities, to optimize market targeting and product adaptation. The goal is to increase market penetration and foster a more sustainable insurance model in a region with substantial untapped potential.</a:t>
            </a:r>
            <a:endParaRPr lang="en-US" sz="9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4000" dirty="0">
                <a:solidFill>
                  <a:srgbClr val="FFFFFF"/>
                </a:solidFill>
              </a:rPr>
              <a:t>Problem statement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4000" dirty="0">
                <a:solidFill>
                  <a:srgbClr val="FFFFFF"/>
                </a:solidFill>
              </a:rPr>
              <a:t>Project landscape</a:t>
            </a:r>
          </a:p>
        </p:txBody>
      </p:sp>
      <p:pic>
        <p:nvPicPr>
          <p:cNvPr id="7" name="Picture 6">
            <a:extLst>
              <a:ext uri="{FF2B5EF4-FFF2-40B4-BE49-F238E27FC236}">
                <a16:creationId xmlns:a16="http://schemas.microsoft.com/office/drawing/2014/main" id="{663D6DBF-88ED-144B-1A0F-CF797A89C90D}"/>
              </a:ext>
            </a:extLst>
          </p:cNvPr>
          <p:cNvPicPr>
            <a:picLocks noChangeAspect="1"/>
          </p:cNvPicPr>
          <p:nvPr/>
        </p:nvPicPr>
        <p:blipFill>
          <a:blip r:embed="rId2"/>
          <a:stretch>
            <a:fillRect/>
          </a:stretch>
        </p:blipFill>
        <p:spPr>
          <a:xfrm>
            <a:off x="86011" y="333289"/>
            <a:ext cx="4925112" cy="1228896"/>
          </a:xfrm>
          <a:prstGeom prst="rect">
            <a:avLst/>
          </a:prstGeom>
        </p:spPr>
      </p:pic>
      <p:pic>
        <p:nvPicPr>
          <p:cNvPr id="9" name="Picture 8">
            <a:extLst>
              <a:ext uri="{FF2B5EF4-FFF2-40B4-BE49-F238E27FC236}">
                <a16:creationId xmlns:a16="http://schemas.microsoft.com/office/drawing/2014/main" id="{36837905-5424-B748-EBD4-AA3E219B1E3F}"/>
              </a:ext>
            </a:extLst>
          </p:cNvPr>
          <p:cNvPicPr>
            <a:picLocks noChangeAspect="1"/>
          </p:cNvPicPr>
          <p:nvPr/>
        </p:nvPicPr>
        <p:blipFill>
          <a:blip r:embed="rId3"/>
          <a:stretch>
            <a:fillRect/>
          </a:stretch>
        </p:blipFill>
        <p:spPr>
          <a:xfrm>
            <a:off x="114590" y="1895474"/>
            <a:ext cx="4896533" cy="1228896"/>
          </a:xfrm>
          <a:prstGeom prst="rect">
            <a:avLst/>
          </a:prstGeom>
        </p:spPr>
      </p:pic>
      <p:pic>
        <p:nvPicPr>
          <p:cNvPr id="11" name="Picture 10">
            <a:extLst>
              <a:ext uri="{FF2B5EF4-FFF2-40B4-BE49-F238E27FC236}">
                <a16:creationId xmlns:a16="http://schemas.microsoft.com/office/drawing/2014/main" id="{51FDCEBB-4E8C-A30A-C92B-C53046AF3CB2}"/>
              </a:ext>
            </a:extLst>
          </p:cNvPr>
          <p:cNvPicPr>
            <a:picLocks noChangeAspect="1"/>
          </p:cNvPicPr>
          <p:nvPr/>
        </p:nvPicPr>
        <p:blipFill>
          <a:blip r:embed="rId4"/>
          <a:stretch>
            <a:fillRect/>
          </a:stretch>
        </p:blipFill>
        <p:spPr>
          <a:xfrm>
            <a:off x="114590" y="3429000"/>
            <a:ext cx="4896533" cy="1219370"/>
          </a:xfrm>
          <a:prstGeom prst="rect">
            <a:avLst/>
          </a:prstGeom>
        </p:spPr>
      </p:pic>
      <p:sp>
        <p:nvSpPr>
          <p:cNvPr id="12" name="TextBox 11">
            <a:extLst>
              <a:ext uri="{FF2B5EF4-FFF2-40B4-BE49-F238E27FC236}">
                <a16:creationId xmlns:a16="http://schemas.microsoft.com/office/drawing/2014/main" id="{48758FD7-9A93-55BD-456D-DF2D3C3A18B6}"/>
              </a:ext>
            </a:extLst>
          </p:cNvPr>
          <p:cNvSpPr txBox="1"/>
          <p:nvPr/>
        </p:nvSpPr>
        <p:spPr>
          <a:xfrm>
            <a:off x="5522025" y="333289"/>
            <a:ext cx="6495803" cy="1200329"/>
          </a:xfrm>
          <a:prstGeom prst="rect">
            <a:avLst/>
          </a:prstGeom>
          <a:noFill/>
          <a:ln w="28575">
            <a:solidFill>
              <a:schemeClr val="tx1"/>
            </a:solidFill>
          </a:ln>
        </p:spPr>
        <p:txBody>
          <a:bodyPr wrap="square" rtlCol="0">
            <a:spAutoFit/>
          </a:bodyPr>
          <a:lstStyle/>
          <a:p>
            <a:r>
              <a:rPr lang="en-US" dirty="0"/>
              <a:t>The data provided is from a US based data source and claims made from insured people in that sector. The data is structured to easily process and clean for analysis after feature engineering  has been done on the data.</a:t>
            </a:r>
            <a:endParaRPr lang="en-ZA" dirty="0"/>
          </a:p>
        </p:txBody>
      </p:sp>
      <p:sp>
        <p:nvSpPr>
          <p:cNvPr id="13" name="TextBox 12">
            <a:extLst>
              <a:ext uri="{FF2B5EF4-FFF2-40B4-BE49-F238E27FC236}">
                <a16:creationId xmlns:a16="http://schemas.microsoft.com/office/drawing/2014/main" id="{79DDB43C-C67C-2A5C-430E-B334D140E6B8}"/>
              </a:ext>
            </a:extLst>
          </p:cNvPr>
          <p:cNvSpPr txBox="1"/>
          <p:nvPr/>
        </p:nvSpPr>
        <p:spPr>
          <a:xfrm>
            <a:off x="5522024" y="1889888"/>
            <a:ext cx="6495803" cy="1200329"/>
          </a:xfrm>
          <a:prstGeom prst="rect">
            <a:avLst/>
          </a:prstGeom>
          <a:noFill/>
          <a:ln w="28575">
            <a:solidFill>
              <a:schemeClr val="tx1"/>
            </a:solidFill>
          </a:ln>
        </p:spPr>
        <p:txBody>
          <a:bodyPr wrap="square" rtlCol="0">
            <a:spAutoFit/>
          </a:bodyPr>
          <a:lstStyle/>
          <a:p>
            <a:r>
              <a:rPr lang="en-US" dirty="0"/>
              <a:t>The data was gathered by the insurance company where the claims were submitted. The data will provide some clear insights as to what is happening in the insurance industry that we might be able to apply to our market in South Africa.</a:t>
            </a:r>
            <a:endParaRPr lang="en-ZA" dirty="0"/>
          </a:p>
        </p:txBody>
      </p:sp>
      <p:sp>
        <p:nvSpPr>
          <p:cNvPr id="14" name="TextBox 13">
            <a:extLst>
              <a:ext uri="{FF2B5EF4-FFF2-40B4-BE49-F238E27FC236}">
                <a16:creationId xmlns:a16="http://schemas.microsoft.com/office/drawing/2014/main" id="{CBC0D0B8-4AF7-1B81-E76C-F00C5080565A}"/>
              </a:ext>
            </a:extLst>
          </p:cNvPr>
          <p:cNvSpPr txBox="1"/>
          <p:nvPr/>
        </p:nvSpPr>
        <p:spPr>
          <a:xfrm>
            <a:off x="5522023" y="3448041"/>
            <a:ext cx="6495803" cy="1200329"/>
          </a:xfrm>
          <a:prstGeom prst="rect">
            <a:avLst/>
          </a:prstGeom>
          <a:noFill/>
          <a:ln w="28575">
            <a:solidFill>
              <a:schemeClr val="tx1"/>
            </a:solidFill>
          </a:ln>
        </p:spPr>
        <p:txBody>
          <a:bodyPr wrap="square" rtlCol="0">
            <a:spAutoFit/>
          </a:bodyPr>
          <a:lstStyle/>
          <a:p>
            <a:r>
              <a:rPr lang="en-US" dirty="0"/>
              <a:t>Similar types of problems are looked at yet not easily solved. We do not have a subject matter expert on the team, though from analysis, assumptions can be made, and strategies tested to see whether the data provided is sufficient for our problem.</a:t>
            </a:r>
            <a:endParaRPr lang="en-ZA" dirty="0"/>
          </a:p>
        </p:txBody>
      </p:sp>
    </p:spTree>
    <p:extLst>
      <p:ext uri="{BB962C8B-B14F-4D97-AF65-F5344CB8AC3E}">
        <p14:creationId xmlns:p14="http://schemas.microsoft.com/office/powerpoint/2010/main" val="267665809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{308A46FB-04D4-40D8-A60D-AA45A215E987}tf56160789_win32</Template>
  <TotalTime>14</TotalTime>
  <Words>284</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Bookman Old Style</vt:lpstr>
      <vt:lpstr>Calibri</vt:lpstr>
      <vt:lpstr>Franklin Gothic Book</vt:lpstr>
      <vt:lpstr>Söhne</vt:lpstr>
      <vt:lpstr>Custom</vt:lpstr>
      <vt:lpstr>Integrated Project</vt:lpstr>
      <vt:lpstr>In the African insurance market, which has a high unemployment rate and relatively lower average salaries, there's a pressing need for a targeted, data-driven insurance strategy.   With less than 50% of the potential market currently engaged and a general hesitation to invest in perceived non-essential insurance, it's crucial to identify viable customer segments and adapt insurance offerings accordingly.   Furthermore, the challenge is elevated by the occurrence of insurance claim fraud, which impacts cost and trust. Utilizing the insurance claims dataset, this project aims to analyze customer demographics and claim patterns, including fraudulent activities, to optimize market targeting and product adaptation. The goal is to increase market penetration and foster a more sustainable insurance model in a region with substantial untapped potential.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Project</dc:title>
  <dc:creator>Wernich Hein (Platinum Life)</dc:creator>
  <cp:lastModifiedBy>Wernich Hein (Platinum Life)</cp:lastModifiedBy>
  <cp:revision>1</cp:revision>
  <dcterms:created xsi:type="dcterms:W3CDTF">2023-11-28T10:57:30Z</dcterms:created>
  <dcterms:modified xsi:type="dcterms:W3CDTF">2023-11-28T11:11:45Z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