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73" r:id="rId2"/>
    <p:sldId id="259" r:id="rId3"/>
    <p:sldId id="274" r:id="rId4"/>
    <p:sldId id="276" r:id="rId5"/>
    <p:sldId id="277" r:id="rId6"/>
    <p:sldId id="279" r:id="rId7"/>
    <p:sldId id="275" r:id="rId8"/>
    <p:sldId id="285" r:id="rId9"/>
    <p:sldId id="281" r:id="rId10"/>
    <p:sldId id="288" r:id="rId11"/>
    <p:sldId id="289" r:id="rId12"/>
    <p:sldId id="290" r:id="rId13"/>
    <p:sldId id="291" r:id="rId14"/>
    <p:sldId id="292" r:id="rId15"/>
    <p:sldId id="293" r:id="rId16"/>
    <p:sldId id="298" r:id="rId17"/>
    <p:sldId id="299" r:id="rId18"/>
    <p:sldId id="300" r:id="rId19"/>
    <p:sldId id="294" r:id="rId20"/>
    <p:sldId id="280" r:id="rId21"/>
    <p:sldId id="282" r:id="rId22"/>
    <p:sldId id="295" r:id="rId23"/>
    <p:sldId id="296" r:id="rId24"/>
    <p:sldId id="287" r:id="rId25"/>
    <p:sldId id="283" r:id="rId26"/>
    <p:sldId id="297" r:id="rId27"/>
  </p:sldIdLst>
  <p:sldSz cx="12192000" cy="6858000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0066"/>
    <a:srgbClr val="EF4111"/>
    <a:srgbClr val="FF0000"/>
    <a:srgbClr val="FFFF99"/>
    <a:srgbClr val="FFFF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3216"/>
        <p:guide pos="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38" y="-72"/>
      </p:cViewPr>
      <p:guideLst>
        <p:guide orient="horz" pos="3122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C8E9DA-825F-47E6-9B38-090E521BA0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" y="742950"/>
            <a:ext cx="6608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08525"/>
            <a:ext cx="49466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F5B66-0206-4552-A336-B2D71E478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0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fld id="{437ACE8E-A90D-4BBE-9FB0-A17CCA4DCC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F7F17-0CF9-47B6-873A-D2CAEFB822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9D7FA-963C-4573-8A81-EB50CBBBE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19200"/>
            <a:ext cx="10873208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35E5CF-C77B-4283-803A-AA15DF1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9CB183-D5B8-4DAA-A669-A13AAC0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1E3585-2439-4767-8579-7251B1D6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fld id="{1283E24C-D9F9-4E1F-B6E1-0D46832B0B5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6EA73235-CD74-2BC7-395F-B25D39B64EC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8553" t="23806" r="9710" b="42866"/>
          <a:stretch/>
        </p:blipFill>
        <p:spPr>
          <a:xfrm>
            <a:off x="335360" y="191244"/>
            <a:ext cx="2075397" cy="68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6" descr="UA6">
            <a:extLst>
              <a:ext uri="{FF2B5EF4-FFF2-40B4-BE49-F238E27FC236}">
                <a16:creationId xmlns:a16="http://schemas.microsoft.com/office/drawing/2014/main" id="{32D7F56C-C5EE-948A-9B34-19DAB1421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065" y="44624"/>
            <a:ext cx="1298575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FB3-9CDB-412F-8F41-766E89493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60911-24D0-4D2E-9954-ACC59C691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C3F4F-AA2F-4393-B3A9-A82C47B18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141E5-8D98-444F-9472-45AC58021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44CFF-E7A0-4095-BC4B-BC0547889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96F-5502-48AE-A3B4-51FCAA617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EE5EE-1FB3-40E8-AB11-7AEEE6EDAF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fld id="{1283E24C-D9F9-4E1F-B6E1-0D46832B0B5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irko.vanderbaan@ualberta.ca" TargetMode="External"/><Relationship Id="rId2" Type="http://schemas.openxmlformats.org/officeDocument/2006/relationships/hyperlink" Target="mailto:juliana2@ualberta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c24mWKAk2xu9wUgl_LBHPc42kPbTaZZc?usp=sharing" TargetMode="External"/><Relationship Id="rId4" Type="http://schemas.openxmlformats.org/officeDocument/2006/relationships/hyperlink" Target="mailto:thanh2@ualberta.c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3A3E-7D10-D0A6-4ECB-5E18F499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DB45-18B9-E59E-EAA4-84EBB474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 name (Kaggle): Brownian Motion</a:t>
            </a:r>
          </a:p>
          <a:p>
            <a:r>
              <a:rPr lang="en-CA" dirty="0"/>
              <a:t>Ranking (public score): </a:t>
            </a:r>
          </a:p>
          <a:p>
            <a:pPr lvl="1"/>
            <a:r>
              <a:rPr lang="en-CA" dirty="0"/>
              <a:t>Challenge 1 (Flow Prediction): 7/12</a:t>
            </a:r>
          </a:p>
          <a:p>
            <a:pPr lvl="1"/>
            <a:r>
              <a:rPr lang="en-CA" dirty="0"/>
              <a:t>Challenge 2 (First Arrival Detection):  2/8</a:t>
            </a:r>
          </a:p>
          <a:p>
            <a:r>
              <a:rPr lang="en-CA" dirty="0"/>
              <a:t>Team </a:t>
            </a:r>
            <a:r>
              <a:rPr lang="en-CA" dirty="0" err="1"/>
              <a:t>contact:U</a:t>
            </a:r>
            <a:r>
              <a:rPr lang="en-CA" dirty="0"/>
              <a:t> of A student details: Janukan Sivajeyan</a:t>
            </a:r>
          </a:p>
          <a:p>
            <a:pPr lvl="1"/>
            <a:r>
              <a:rPr lang="en-CA" dirty="0"/>
              <a:t>CCID: </a:t>
            </a:r>
            <a:r>
              <a:rPr lang="en-CA" dirty="0" err="1"/>
              <a:t>sivajeya</a:t>
            </a:r>
            <a:endParaRPr lang="en-CA" dirty="0"/>
          </a:p>
          <a:p>
            <a:pPr lvl="1"/>
            <a:r>
              <a:rPr lang="en-CA" dirty="0"/>
              <a:t>Email:  sivajeya@ualberta.ca</a:t>
            </a:r>
          </a:p>
          <a:p>
            <a:r>
              <a:rPr lang="en-CA" dirty="0"/>
              <a:t>Team composition:</a:t>
            </a:r>
          </a:p>
          <a:p>
            <a:pPr lvl="1"/>
            <a:r>
              <a:rPr lang="en-CA" dirty="0"/>
              <a:t>Adil Attar: MSc. Physics</a:t>
            </a:r>
          </a:p>
          <a:p>
            <a:pPr lvl="1"/>
            <a:r>
              <a:rPr lang="en-CA" dirty="0"/>
              <a:t>Janukan Sivajeyan: MSc. Electrical and Computer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1549-D8CC-93C5-7687-3E8FF959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Challenge 2: </a:t>
            </a:r>
            <a:r>
              <a:rPr lang="en-CA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Did you choose a physics or machine learning approach (or hybrid): </a:t>
            </a:r>
          </a:p>
          <a:p>
            <a:pPr lvl="1"/>
            <a:r>
              <a:rPr lang="en-CA" dirty="0"/>
              <a:t>Hybrid Approach Used</a:t>
            </a:r>
          </a:p>
          <a:p>
            <a:pPr lvl="1"/>
            <a:r>
              <a:rPr lang="en-CA" dirty="0"/>
              <a:t>Statistical Method: Logistic Regression </a:t>
            </a:r>
          </a:p>
          <a:p>
            <a:pPr lvl="2"/>
            <a:r>
              <a:rPr lang="en-CA" dirty="0"/>
              <a:t>used to predict whether an earthquake occurs in a time interval</a:t>
            </a:r>
          </a:p>
          <a:p>
            <a:pPr lvl="2"/>
            <a:r>
              <a:rPr lang="en-CA" dirty="0"/>
              <a:t>Model coefficients used to identify key predictors</a:t>
            </a:r>
          </a:p>
          <a:p>
            <a:pPr lvl="1"/>
            <a:r>
              <a:rPr lang="en-CA" dirty="0"/>
              <a:t>Physics: Short Term Average/Long Term Average method</a:t>
            </a:r>
          </a:p>
          <a:p>
            <a:pPr lvl="2"/>
            <a:r>
              <a:rPr lang="en-CA" dirty="0"/>
              <a:t>Algorithm implemented based on description on First Break Picking Wikipedia article</a:t>
            </a:r>
          </a:p>
          <a:p>
            <a:pPr lvl="2"/>
            <a:r>
              <a:rPr lang="en-CA" dirty="0"/>
              <a:t>Used to visualize receiver data</a:t>
            </a:r>
          </a:p>
          <a:p>
            <a:pPr lvl="2"/>
            <a:r>
              <a:rPr lang="en-CA" dirty="0"/>
              <a:t>Final prediction obtained from manual inspection of this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physics principles/theories did you use? (</a:t>
            </a:r>
            <a:r>
              <a:rPr lang="en-CA" dirty="0" err="1"/>
              <a:t>Eg</a:t>
            </a:r>
            <a:r>
              <a:rPr lang="en-CA" dirty="0"/>
              <a:t> flow simulation, ray tracing)</a:t>
            </a:r>
          </a:p>
          <a:p>
            <a:pPr lvl="1"/>
            <a:r>
              <a:rPr lang="en-CA" dirty="0"/>
              <a:t>STA/LTA method applied to z receiver data to visualize likelihood of an earthquake event occurring at a specific time</a:t>
            </a:r>
          </a:p>
          <a:p>
            <a:pPr lvl="1"/>
            <a:r>
              <a:rPr lang="en-CA" dirty="0"/>
              <a:t>From visualization of the data, the detection could be approximated as occurring in the same time step for all receivers for a crude initial result. </a:t>
            </a:r>
          </a:p>
          <a:p>
            <a:pPr lvl="1"/>
            <a:r>
              <a:rPr lang="en-CA" dirty="0"/>
              <a:t>Assumed that a single receiver’s data may not be reliable, model and final answer based on aggregate data of all receivers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machine learning principles/theories did you use? (</a:t>
            </a:r>
            <a:r>
              <a:rPr lang="en-CA" dirty="0" err="1"/>
              <a:t>eg</a:t>
            </a:r>
            <a:r>
              <a:rPr lang="en-CA" dirty="0"/>
              <a:t> neural network, clustering, pattern recognition)</a:t>
            </a:r>
          </a:p>
          <a:p>
            <a:pPr lvl="1"/>
            <a:r>
              <a:rPr lang="en-CA" dirty="0"/>
              <a:t>Classification: Simplified the initial problem into predicting whether an earthquake occurs within a specific interval</a:t>
            </a:r>
          </a:p>
          <a:p>
            <a:pPr lvl="2"/>
            <a:r>
              <a:rPr lang="en-CA" dirty="0"/>
              <a:t>0 would correspond to no earthquake detected</a:t>
            </a:r>
          </a:p>
          <a:p>
            <a:pPr lvl="2"/>
            <a:r>
              <a:rPr lang="en-CA" dirty="0"/>
              <a:t>1 would correspond to an earthquake detected</a:t>
            </a:r>
          </a:p>
          <a:p>
            <a:pPr lvl="1"/>
            <a:r>
              <a:rPr lang="en-CA" dirty="0"/>
              <a:t>Logistic Regression model used to implement the classifier</a:t>
            </a:r>
          </a:p>
          <a:p>
            <a:pPr lvl="2"/>
            <a:r>
              <a:rPr lang="en-CA" dirty="0"/>
              <a:t>Used </a:t>
            </a:r>
            <a:r>
              <a:rPr lang="en-CA" dirty="0" err="1"/>
              <a:t>sklearn.linear_model.LogisticRegression</a:t>
            </a:r>
            <a:r>
              <a:rPr lang="en-CA" dirty="0"/>
              <a:t> implementation from scikit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2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physical and/or statistical attributes did you use? </a:t>
            </a:r>
            <a:r>
              <a:rPr lang="en-CA" dirty="0" err="1"/>
              <a:t>Eg</a:t>
            </a:r>
            <a:r>
              <a:rPr lang="en-CA" dirty="0"/>
              <a:t> </a:t>
            </a:r>
            <a:r>
              <a:rPr lang="en-CA" dirty="0" err="1"/>
              <a:t>traveltimes</a:t>
            </a:r>
            <a:r>
              <a:rPr lang="en-CA" dirty="0"/>
              <a:t>, porosities, mean, variance, kurtosis</a:t>
            </a:r>
          </a:p>
          <a:p>
            <a:pPr lvl="1"/>
            <a:r>
              <a:rPr lang="en-CA" dirty="0"/>
              <a:t>Mean, min, max, standard deviation of averaged receiver data used to train model</a:t>
            </a:r>
          </a:p>
          <a:p>
            <a:pPr lvl="1"/>
            <a:r>
              <a:rPr lang="en-CA" dirty="0"/>
              <a:t>Final answer determined from STA/LTA plot</a:t>
            </a:r>
          </a:p>
          <a:p>
            <a:pPr lvl="2"/>
            <a:r>
              <a:rPr lang="en-CA" dirty="0"/>
              <a:t>Visualized STA/LTA metric over all the receivers to create an image</a:t>
            </a:r>
          </a:p>
          <a:p>
            <a:pPr lvl="2"/>
            <a:r>
              <a:rPr lang="en-CA" dirty="0"/>
              <a:t>First Break Detection determined by location of bright lines</a:t>
            </a:r>
          </a:p>
          <a:p>
            <a:pPr lvl="2"/>
            <a:r>
              <a:rPr lang="en-CA" dirty="0"/>
              <a:t>7 points selected (Receivers: 0, 20, 40, 60, 80, 100 ,126) and the rest of the data was determined with linear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software + libraries did you use (</a:t>
            </a:r>
            <a:r>
              <a:rPr lang="en-CA" dirty="0" err="1"/>
              <a:t>eg</a:t>
            </a:r>
            <a:r>
              <a:rPr lang="en-CA" dirty="0"/>
              <a:t> TensorFlow, python, </a:t>
            </a:r>
            <a:r>
              <a:rPr lang="en-CA" dirty="0" err="1"/>
              <a:t>Matlab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Solution implemented in Python (Scripts and </a:t>
            </a:r>
            <a:r>
              <a:rPr lang="en-CA" dirty="0" err="1"/>
              <a:t>Jupyter</a:t>
            </a:r>
            <a:r>
              <a:rPr lang="en-CA" dirty="0"/>
              <a:t> Notebook)</a:t>
            </a:r>
          </a:p>
          <a:p>
            <a:pPr lvl="1"/>
            <a:r>
              <a:rPr lang="en-CA" dirty="0"/>
              <a:t>Data processing with </a:t>
            </a:r>
            <a:r>
              <a:rPr lang="en-CA" dirty="0" err="1"/>
              <a:t>numpy</a:t>
            </a:r>
            <a:r>
              <a:rPr lang="en-CA" dirty="0"/>
              <a:t> and pandas</a:t>
            </a:r>
          </a:p>
          <a:p>
            <a:pPr lvl="1"/>
            <a:r>
              <a:rPr lang="en-CA" dirty="0"/>
              <a:t>Visualization with matplotlib</a:t>
            </a:r>
          </a:p>
          <a:p>
            <a:pPr lvl="1"/>
            <a:r>
              <a:rPr lang="en-CA" dirty="0"/>
              <a:t>Statistical Learning with sci-kit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5C7-D119-66FF-6D02-C82D25E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1E5A-8530-0F89-5F49-1155B9DD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Data Strategy: </a:t>
            </a:r>
          </a:p>
          <a:p>
            <a:pPr lvl="2"/>
            <a:r>
              <a:rPr lang="en-CA" dirty="0"/>
              <a:t>Split each training simulation into 100 smaller segments (2400 “different” simulations)</a:t>
            </a:r>
          </a:p>
          <a:p>
            <a:pPr lvl="2"/>
            <a:r>
              <a:rPr lang="en-CA" dirty="0"/>
              <a:t>x, y, z data averaged over all of the receivers</a:t>
            </a:r>
          </a:p>
          <a:p>
            <a:pPr lvl="2"/>
            <a:r>
              <a:rPr lang="en-CA" dirty="0"/>
              <a:t>For each dimension: computed the mean, max, min and standard deviation</a:t>
            </a:r>
          </a:p>
          <a:p>
            <a:pPr lvl="2"/>
            <a:r>
              <a:rPr lang="en-CA" dirty="0"/>
              <a:t>Complete data set for training now consists of  2400 sets of 12 values</a:t>
            </a:r>
          </a:p>
          <a:p>
            <a:pPr lvl="1"/>
            <a:r>
              <a:rPr lang="en-CA" dirty="0"/>
              <a:t>Model Training: </a:t>
            </a:r>
            <a:r>
              <a:rPr lang="en-CA" dirty="0" err="1"/>
              <a:t>sklearn.linear_model.LogisticRegression</a:t>
            </a:r>
            <a:endParaRPr lang="en-CA" dirty="0"/>
          </a:p>
          <a:p>
            <a:pPr lvl="2"/>
            <a:r>
              <a:rPr lang="en-CA" dirty="0"/>
              <a:t>Split the generated data 80/20 into train and test sets</a:t>
            </a:r>
          </a:p>
          <a:p>
            <a:pPr lvl="2"/>
            <a:r>
              <a:rPr lang="en-CA" dirty="0"/>
              <a:t>Local evaluation of model typically yielded accuracy of above 90% (variations due to random splitting of test/train data)</a:t>
            </a:r>
          </a:p>
          <a:p>
            <a:pPr lvl="2"/>
            <a:r>
              <a:rPr lang="en-CA" dirty="0"/>
              <a:t>Mean of z data had the highest coefficients within the trained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8895-A003-CD49-9C9C-1A87493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C3A780-C04C-15F6-FAD5-7AB0DABB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Classifier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34E14-00A8-A42B-FB2E-5846BE232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On the left is the plot of the classification of the provided test data</a:t>
            </a:r>
          </a:p>
          <a:p>
            <a:r>
              <a:rPr lang="en-CA" dirty="0"/>
              <a:t>0 corresponds to no earthquake event, 1 corresponds to a detected event</a:t>
            </a:r>
          </a:p>
          <a:p>
            <a:r>
              <a:rPr lang="en-CA" dirty="0"/>
              <a:t>These results could not be used directly, visual interpretation required to predict the presence 4 earthquakes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143CD14C-8061-CE10-76FA-EC401DBAD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85900"/>
            <a:ext cx="5080000" cy="381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D5A7-6453-1A7F-88E8-B99473A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8AAD-E55F-F3C4-B659-127E12A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STA/LTA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D7D4-038B-5FFE-5FC9-276AD0D5D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397624" cy="4658072"/>
          </a:xfrm>
        </p:spPr>
        <p:txBody>
          <a:bodyPr/>
          <a:lstStyle/>
          <a:p>
            <a:r>
              <a:rPr lang="en-CA" dirty="0"/>
              <a:t>STA/LTA could have been applied to any of x, y, z or their overall displacement</a:t>
            </a:r>
          </a:p>
          <a:p>
            <a:r>
              <a:rPr lang="en-CA" dirty="0"/>
              <a:t>Logistic Regression identified z data as most significant for predicting earthquakes</a:t>
            </a:r>
          </a:p>
          <a:p>
            <a:r>
              <a:rPr lang="en-CA" dirty="0"/>
              <a:t>Although there are bright lines associated with each earthquake, some interpretation required to predict missing line segments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9B56D625-D42B-A880-6953-6F02FEA15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11852"/>
            <a:ext cx="5080000" cy="343429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C6CA6-D671-793D-5890-C60FA457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0911-24D0-4D2E-9954-ACC59C6911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75150-B3C1-3A09-0265-96F31CA7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CC49C535-5F25-4E44-E21B-62D5A0B8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59" y="103312"/>
            <a:ext cx="9766081" cy="66022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79541-942C-7C7D-4266-482E58AE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0911-24D0-4D2E-9954-ACC59C6911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AAB6-2C1B-48B5-7E2E-04A88A12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2892-B0B7-EDB9-C700-59A47350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do you think you obtained a top score? What did you do differently or better?</a:t>
            </a:r>
          </a:p>
          <a:p>
            <a:pPr lvl="1"/>
            <a:r>
              <a:rPr lang="en-CA" dirty="0"/>
              <a:t>Simplifying the problem into easier problems i.e. training a classifier to predict if an earthquake occurs within an interval instead of training an entire model to count the number of earthquakes and their arrival time</a:t>
            </a:r>
          </a:p>
          <a:p>
            <a:pPr lvl="1"/>
            <a:r>
              <a:rPr lang="en-CA" dirty="0"/>
              <a:t>Simpler models: The coefficients from the logistic classifier are much easier to interpret than the train parameters of a neural 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3119F-D90A-51C0-8474-61A543A0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270D-78BE-4D33-8122-C2B300E1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1085"/>
            <a:ext cx="6981800" cy="914400"/>
          </a:xfrm>
        </p:spPr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0EA8-CAEA-4E3B-9BCD-8E3B165E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19200"/>
            <a:ext cx="6192688" cy="4343400"/>
          </a:xfrm>
        </p:spPr>
        <p:txBody>
          <a:bodyPr/>
          <a:lstStyle/>
          <a:p>
            <a:r>
              <a:rPr lang="en-CA" b="1" dirty="0">
                <a:solidFill>
                  <a:srgbClr val="7030A0"/>
                </a:solidFill>
              </a:rPr>
              <a:t>Challenge 1: </a:t>
            </a:r>
          </a:p>
          <a:p>
            <a:pPr lvl="1"/>
            <a:r>
              <a:rPr lang="en-CA" b="1" dirty="0"/>
              <a:t>Flow Prediction: </a:t>
            </a:r>
            <a:r>
              <a:rPr lang="en-CA" dirty="0"/>
              <a:t>Predict the flow rate of 4 specific producer wells using reservoir information and the existing production and injection history.</a:t>
            </a:r>
          </a:p>
          <a:p>
            <a:endParaRPr lang="en-CA" dirty="0"/>
          </a:p>
          <a:p>
            <a:r>
              <a:rPr lang="en-CA" b="1" dirty="0">
                <a:solidFill>
                  <a:srgbClr val="7030A0"/>
                </a:solidFill>
              </a:rPr>
              <a:t>Challenge 2: </a:t>
            </a:r>
          </a:p>
          <a:p>
            <a:pPr lvl="1"/>
            <a:r>
              <a:rPr lang="en-CA" b="1" dirty="0"/>
              <a:t>First Arrival Detection: </a:t>
            </a:r>
            <a:r>
              <a:rPr lang="en-CA" dirty="0"/>
              <a:t>From sensor data, determine when the earthquakes hit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315E-5717-4734-A34F-16363537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7AC63B6-B935-D160-03AF-ED79A147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8388" y="121085"/>
            <a:ext cx="4952268" cy="660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79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DBE9-5BE3-C4C2-9D30-439CBF4D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Both Challenges: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EA4-EF2B-3F50-A163-B54DF7F1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would like to see your software/routines</a:t>
            </a:r>
          </a:p>
          <a:p>
            <a:pPr lvl="1"/>
            <a:r>
              <a:rPr lang="en-CA" dirty="0"/>
              <a:t>Please create a Google Drive folder and send us the link (</a:t>
            </a:r>
            <a:r>
              <a:rPr lang="es-ES" dirty="0"/>
              <a:t>Juliana </a:t>
            </a:r>
            <a:r>
              <a:rPr lang="es-ES" dirty="0" err="1"/>
              <a:t>Leung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juliana2@ualberta.ca</a:t>
            </a:r>
            <a:r>
              <a:rPr lang="es-ES" dirty="0"/>
              <a:t>; </a:t>
            </a:r>
            <a:r>
              <a:rPr lang="nl-NL" dirty="0"/>
              <a:t>Mirko van der Baan </a:t>
            </a:r>
            <a:r>
              <a:rPr lang="nl-NL" dirty="0">
                <a:hlinkClick r:id="rId3"/>
              </a:rPr>
              <a:t>mirko.vanderbaan@ualberta.ca</a:t>
            </a:r>
            <a:r>
              <a:rPr lang="nl-NL" dirty="0"/>
              <a:t>; </a:t>
            </a:r>
            <a:r>
              <a:rPr lang="en-CA" dirty="0"/>
              <a:t>Thanh Nguyen </a:t>
            </a:r>
            <a:r>
              <a:rPr lang="en-CA" dirty="0">
                <a:hlinkClick r:id="rId4"/>
              </a:rPr>
              <a:t>thanh2@ualberta.ca</a:t>
            </a:r>
            <a:endParaRPr lang="nl-NL" dirty="0"/>
          </a:p>
          <a:p>
            <a:pPr lvl="1"/>
            <a:r>
              <a:rPr lang="en-CA" dirty="0"/>
              <a:t>Your software will not distributed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Folder link</a:t>
            </a:r>
            <a:r>
              <a:rPr lang="en-CA"/>
              <a:t>: </a:t>
            </a:r>
            <a:r>
              <a:rPr lang="en-CA">
                <a:hlinkClick r:id="rId5"/>
              </a:rPr>
              <a:t>https://drive.google.com/drive/folders/1c24mWKAk2xu9wUgl_LBHPc42kPbTaZZc?usp=sharing</a:t>
            </a:r>
            <a:endParaRPr lang="en-CA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3735-4078-E545-41F3-1AC428F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204D-8D92-68A8-3743-E2DFB8FD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C020-2C6E-1D35-0397-9A3D9A9B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did you hear about the event?</a:t>
            </a:r>
          </a:p>
          <a:p>
            <a:pPr lvl="1"/>
            <a:r>
              <a:rPr lang="en-CA" dirty="0"/>
              <a:t>Weekly student email newsletter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7FF9-C596-D0D9-1742-AADEBE3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204D-8D92-68A8-3743-E2DFB8FD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C020-2C6E-1D35-0397-9A3D9A9B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Did your team attend (partially) in person? If yes was this helpful? If not, why not?</a:t>
            </a:r>
          </a:p>
          <a:p>
            <a:pPr lvl="1"/>
            <a:r>
              <a:rPr lang="en-CA" dirty="0"/>
              <a:t>Partially in person, found it helpful for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7FF9-C596-D0D9-1742-AADEBE3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204D-8D92-68A8-3743-E2DFB8FD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C020-2C6E-1D35-0397-9A3D9A9B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did you think of the external talks?</a:t>
            </a:r>
          </a:p>
          <a:p>
            <a:pPr lvl="1"/>
            <a:r>
              <a:rPr lang="en-CA" dirty="0"/>
              <a:t>It was interesting to see the application of machine learning for industrial geophysics problems (1</a:t>
            </a:r>
            <a:r>
              <a:rPr lang="en-CA" baseline="30000" dirty="0"/>
              <a:t>st</a:t>
            </a:r>
            <a:r>
              <a:rPr lang="en-CA" dirty="0"/>
              <a:t> talk)</a:t>
            </a:r>
          </a:p>
          <a:p>
            <a:pPr lvl="1"/>
            <a:r>
              <a:rPr lang="en-CA" dirty="0"/>
              <a:t>Could not attend 2</a:t>
            </a:r>
            <a:r>
              <a:rPr lang="en-CA" baseline="30000" dirty="0"/>
              <a:t>nd</a:t>
            </a:r>
            <a:r>
              <a:rPr lang="en-CA" dirty="0"/>
              <a:t> talk as we were focused on improving our results</a:t>
            </a:r>
          </a:p>
          <a:p>
            <a:r>
              <a:rPr lang="en-CA" dirty="0"/>
              <a:t>What did you think of the internal talks on the data generation and background science?</a:t>
            </a:r>
          </a:p>
          <a:p>
            <a:pPr lvl="1"/>
            <a:r>
              <a:rPr lang="en-CA" dirty="0"/>
              <a:t>Did not attend due to focusing on improving results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7FF9-C596-D0D9-1742-AADEBE3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7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204D-8D92-68A8-3743-E2DFB8FD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C020-2C6E-1D35-0397-9A3D9A9B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did you like about the event?</a:t>
            </a:r>
          </a:p>
          <a:p>
            <a:pPr lvl="1"/>
            <a:r>
              <a:rPr lang="en-CA" dirty="0"/>
              <a:t>Appreciated the geophysics theme, data science events typically have either business or life sciences themes</a:t>
            </a:r>
          </a:p>
          <a:p>
            <a:pPr lvl="1"/>
            <a:r>
              <a:rPr lang="en-CA" dirty="0"/>
              <a:t>The Kaggle platform provided quick feedback 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7FF9-C596-D0D9-1742-AADEBE3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5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D422-BFD0-3827-1D79-04C21E65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2D89-13C1-46DD-2999-5F64E417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suggestions on what to change/improve?</a:t>
            </a:r>
          </a:p>
          <a:p>
            <a:pPr lvl="1"/>
            <a:r>
              <a:rPr lang="en-CA" dirty="0"/>
              <a:t>Description of the strategy used would be easier to explain in a </a:t>
            </a:r>
            <a:r>
              <a:rPr lang="en-CA" dirty="0" err="1"/>
              <a:t>Jupyter</a:t>
            </a:r>
            <a:r>
              <a:rPr lang="en-CA" dirty="0"/>
              <a:t> notebook with the opportunity to include code snippets</a:t>
            </a:r>
          </a:p>
          <a:p>
            <a:pPr lvl="1"/>
            <a:r>
              <a:rPr lang="en-CA" dirty="0"/>
              <a:t>Data could be released earlier to allow for more time to learn about machine learning/problem domain</a:t>
            </a:r>
          </a:p>
          <a:p>
            <a:pPr lvl="2"/>
            <a:r>
              <a:rPr lang="en-CA" dirty="0"/>
              <a:t>Recommendations of introductory level material to learn more about the problem domain</a:t>
            </a:r>
          </a:p>
          <a:p>
            <a:pPr lvl="1"/>
            <a:r>
              <a:rPr lang="en-CA" dirty="0"/>
              <a:t>The talks should be scheduled further away from the end of the competition.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914C4-1A22-527B-79C0-4CF2833B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6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473-06AC-63A4-E04B-2919A1B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7B8C-7C43-117C-B115-A5DCAAB7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organized another </a:t>
            </a:r>
            <a:r>
              <a:rPr lang="en-CA" dirty="0" err="1"/>
              <a:t>datathon</a:t>
            </a:r>
            <a:r>
              <a:rPr lang="en-CA" dirty="0"/>
              <a:t>: </a:t>
            </a:r>
          </a:p>
          <a:p>
            <a:pPr lvl="1"/>
            <a:r>
              <a:rPr lang="en-CA" dirty="0"/>
              <a:t>What would be a preferred date (</a:t>
            </a:r>
            <a:r>
              <a:rPr lang="en-CA" dirty="0" err="1"/>
              <a:t>eg</a:t>
            </a:r>
            <a:r>
              <a:rPr lang="en-CA" dirty="0"/>
              <a:t> during term, in the summer, in the weekend/during the week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Any time as long as it doesn’t occur during midterm/finals season</a:t>
            </a:r>
          </a:p>
          <a:p>
            <a:pPr lvl="1"/>
            <a:r>
              <a:rPr lang="en-CA" dirty="0"/>
              <a:t>Is 1 or 2 days better for the in person portion?</a:t>
            </a:r>
          </a:p>
          <a:p>
            <a:pPr lvl="2"/>
            <a:r>
              <a:rPr lang="en-CA" dirty="0"/>
              <a:t>1 day for events would be better, however the dedicated workspace is helpful</a:t>
            </a:r>
          </a:p>
          <a:p>
            <a:pPr lvl="1"/>
            <a:r>
              <a:rPr lang="en-CA" dirty="0"/>
              <a:t>Was it helpful to release the data a couple days in advance?</a:t>
            </a:r>
          </a:p>
          <a:p>
            <a:pPr lvl="2"/>
            <a:r>
              <a:rPr lang="en-CA" dirty="0"/>
              <a:t>Yes, the data exploration phase was very time consuming. I think the data could have been released the weekend before the event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E2401-B49C-1A24-6D73-EE17633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Challenge 1: </a:t>
            </a:r>
            <a:r>
              <a:rPr lang="en-CA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Did you choose a physics or machine learning approach (or hybrid): </a:t>
            </a:r>
          </a:p>
          <a:p>
            <a:pPr lvl="1"/>
            <a:r>
              <a:rPr lang="en-CA" dirty="0"/>
              <a:t>Our approach mostly relied on machine learning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physics principles/theories did you use? (</a:t>
            </a:r>
            <a:r>
              <a:rPr lang="en-CA" dirty="0" err="1"/>
              <a:t>Eg</a:t>
            </a:r>
            <a:r>
              <a:rPr lang="en-CA" dirty="0"/>
              <a:t> flow simulation, ray tracing)</a:t>
            </a:r>
          </a:p>
          <a:p>
            <a:pPr lvl="1"/>
            <a:r>
              <a:rPr lang="en-CA" dirty="0"/>
              <a:t>We did not take the physics of the simulation into account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machine learning principles/theories did you use? (</a:t>
            </a:r>
            <a:r>
              <a:rPr lang="en-CA" dirty="0" err="1"/>
              <a:t>eg</a:t>
            </a:r>
            <a:r>
              <a:rPr lang="en-CA" dirty="0"/>
              <a:t> neural network, clustering, pattern recognition)</a:t>
            </a:r>
          </a:p>
          <a:p>
            <a:pPr lvl="1"/>
            <a:r>
              <a:rPr lang="en-CA" dirty="0"/>
              <a:t>The production output could be approximated as a polynomial after filtering out the smaller sinusoidal </a:t>
            </a:r>
            <a:r>
              <a:rPr lang="en-CA"/>
              <a:t>like variations</a:t>
            </a:r>
            <a:endParaRPr lang="en-CA" dirty="0"/>
          </a:p>
          <a:p>
            <a:pPr lvl="1"/>
            <a:r>
              <a:rPr lang="en-CA" dirty="0"/>
              <a:t>We used statistical regression algorithms (Lasso Regression) to predict the polynomial coefficients based on the provided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physical and/or statistical attributes did you use? </a:t>
            </a:r>
            <a:r>
              <a:rPr lang="en-CA" dirty="0" err="1"/>
              <a:t>Eg</a:t>
            </a:r>
            <a:r>
              <a:rPr lang="en-CA" dirty="0"/>
              <a:t> </a:t>
            </a:r>
            <a:r>
              <a:rPr lang="en-CA" dirty="0" err="1"/>
              <a:t>traveltimes</a:t>
            </a:r>
            <a:r>
              <a:rPr lang="en-CA" dirty="0"/>
              <a:t>, porosities, mean, variance, kurtosis</a:t>
            </a:r>
          </a:p>
          <a:p>
            <a:pPr lvl="1"/>
            <a:r>
              <a:rPr lang="en-CA" dirty="0"/>
              <a:t>We used the provided production time series for the producer wells</a:t>
            </a:r>
          </a:p>
          <a:p>
            <a:pPr lvl="1"/>
            <a:r>
              <a:rPr lang="en-CA" dirty="0"/>
              <a:t>We used the porosity, permeability and thickness at each of the producer wells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F1A4-52BA-732B-D15E-6251342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5C5-8FB1-C534-95FE-9AF1C04B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software + libraries did you use (</a:t>
            </a:r>
            <a:r>
              <a:rPr lang="en-CA" dirty="0" err="1"/>
              <a:t>eg</a:t>
            </a:r>
            <a:r>
              <a:rPr lang="en-CA" dirty="0"/>
              <a:t> TensorFlow, python, </a:t>
            </a:r>
            <a:r>
              <a:rPr lang="en-CA" dirty="0" err="1"/>
              <a:t>Matlab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Solution implemented in Python (</a:t>
            </a:r>
            <a:r>
              <a:rPr lang="en-CA" dirty="0" err="1"/>
              <a:t>Jupyter</a:t>
            </a:r>
            <a:r>
              <a:rPr lang="en-CA" dirty="0"/>
              <a:t> Notebook)</a:t>
            </a:r>
          </a:p>
          <a:p>
            <a:pPr lvl="1"/>
            <a:r>
              <a:rPr lang="en-CA" dirty="0"/>
              <a:t>Data processing with </a:t>
            </a:r>
            <a:r>
              <a:rPr lang="en-CA" dirty="0" err="1"/>
              <a:t>numpy</a:t>
            </a:r>
            <a:r>
              <a:rPr lang="en-CA" dirty="0"/>
              <a:t> and pandas</a:t>
            </a:r>
          </a:p>
          <a:p>
            <a:pPr lvl="1"/>
            <a:r>
              <a:rPr lang="en-CA" dirty="0"/>
              <a:t>Visualization with matplotlib</a:t>
            </a:r>
          </a:p>
          <a:p>
            <a:pPr lvl="1"/>
            <a:r>
              <a:rPr lang="en-CA" dirty="0"/>
              <a:t>Statistical Regression with sci-kit learn</a:t>
            </a:r>
          </a:p>
          <a:p>
            <a:pPr lvl="1"/>
            <a:r>
              <a:rPr lang="en-CA" dirty="0"/>
              <a:t>Curve fitting and Signal Processing with </a:t>
            </a:r>
            <a:r>
              <a:rPr lang="en-CA" dirty="0" err="1"/>
              <a:t>scipy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BAEE-842E-6D95-D752-955B94F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5C7-D119-66FF-6D02-C82D25E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1E5A-8530-0F89-5F49-1155B9DD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was your training strategy? How did you use the provided training data?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/>
              <a:t>How did you formulate the inputs and outputs of the ML algorithm(s)? What were the structures of the ML models?</a:t>
            </a:r>
          </a:p>
          <a:p>
            <a:pPr lvl="1"/>
            <a:r>
              <a:rPr lang="en-CA" dirty="0"/>
              <a:t>We used a statistical regression algorithm (Lasso Regression) to compute the expected polynomial coefficients to model production rates</a:t>
            </a:r>
          </a:p>
          <a:p>
            <a:pPr lvl="1"/>
            <a:r>
              <a:rPr lang="en-CA" dirty="0"/>
              <a:t>We fed in the averaged porosity, thickness and permeability of the specific producer wells (19,20,24,25) as inputs</a:t>
            </a:r>
          </a:p>
          <a:p>
            <a:pPr lvl="1"/>
            <a:r>
              <a:rPr lang="en-CA" dirty="0"/>
              <a:t>We used the polynomial coefficients fitted from the training data as outputs for the 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8895-A003-CD49-9C9C-1A87493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AAB6-2C1B-48B5-7E2E-04A88A12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1: 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2892-B0B7-EDB9-C700-59A47350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do you think you obtained a top score? What did you do differently or better?</a:t>
            </a:r>
          </a:p>
          <a:p>
            <a:pPr lvl="1"/>
            <a:r>
              <a:rPr lang="en-CA" dirty="0"/>
              <a:t>Although our approach was able to get us into the middle of the leaderboard</a:t>
            </a:r>
          </a:p>
          <a:p>
            <a:pPr lvl="1"/>
            <a:r>
              <a:rPr lang="en-CA" dirty="0"/>
              <a:t>Our approach could have been improved by factoring in the different porosity, thickness and permeability rather than just the values at the producer wells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3119F-D90A-51C0-8474-61A543A0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E24C-D9F9-4E1F-B6E1-0D46832B0B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0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00"/>
        </a:lt1>
        <a:dk2>
          <a:srgbClr val="0066CC"/>
        </a:dk2>
        <a:lt2>
          <a:srgbClr val="FFFF00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00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Designs\Contemporary.pot</Template>
  <TotalTime>4011</TotalTime>
  <Words>1619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Contemporary</vt:lpstr>
      <vt:lpstr>Team composition</vt:lpstr>
      <vt:lpstr>Challenges</vt:lpstr>
      <vt:lpstr>Challenge 1: Solution strategy</vt:lpstr>
      <vt:lpstr>Challenge 1: Solution strategy</vt:lpstr>
      <vt:lpstr>Challenge 1: Solution strategy</vt:lpstr>
      <vt:lpstr>Challenge 1: Solution strategy</vt:lpstr>
      <vt:lpstr>Challenge 1: Solution strategy</vt:lpstr>
      <vt:lpstr>Challenge 1: Solution strategy</vt:lpstr>
      <vt:lpstr>Challenge 1: Solution strategy</vt:lpstr>
      <vt:lpstr>Challenge 2: Solution strategy</vt:lpstr>
      <vt:lpstr>Challenge 2: Solution strategy</vt:lpstr>
      <vt:lpstr>Challenge 2: Solution strategy</vt:lpstr>
      <vt:lpstr>Challenge 2: Solution strategy</vt:lpstr>
      <vt:lpstr>Challenge 2: Solution strategy</vt:lpstr>
      <vt:lpstr>Challenge 2: Solution strategy</vt:lpstr>
      <vt:lpstr>Classifier Results</vt:lpstr>
      <vt:lpstr>STA/LTA plot</vt:lpstr>
      <vt:lpstr>PowerPoint Presentation</vt:lpstr>
      <vt:lpstr>Challenge 2: Solution strategy</vt:lpstr>
      <vt:lpstr>Both Challenges: Software</vt:lpstr>
      <vt:lpstr>General feedback</vt:lpstr>
      <vt:lpstr>General feedback</vt:lpstr>
      <vt:lpstr>General feedback</vt:lpstr>
      <vt:lpstr>General feedback</vt:lpstr>
      <vt:lpstr>General feedback</vt:lpstr>
      <vt:lpstr>General feedback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lamp template</dc:title>
  <dc:creator>mirko</dc:creator>
  <cp:lastModifiedBy>Janukan Sivajeyan</cp:lastModifiedBy>
  <cp:revision>108</cp:revision>
  <cp:lastPrinted>2001-08-20T15:20:46Z</cp:lastPrinted>
  <dcterms:created xsi:type="dcterms:W3CDTF">2001-06-05T11:12:44Z</dcterms:created>
  <dcterms:modified xsi:type="dcterms:W3CDTF">2022-08-16T16:57:15Z</dcterms:modified>
</cp:coreProperties>
</file>