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0" r:id="rId4"/>
    <p:sldId id="271" r:id="rId5"/>
    <p:sldId id="258" r:id="rId6"/>
    <p:sldId id="259" r:id="rId7"/>
    <p:sldId id="272" r:id="rId8"/>
    <p:sldId id="260" r:id="rId9"/>
    <p:sldId id="273" r:id="rId10"/>
    <p:sldId id="274" r:id="rId11"/>
    <p:sldId id="265" r:id="rId12"/>
    <p:sldId id="266" r:id="rId13"/>
    <p:sldId id="275" r:id="rId14"/>
    <p:sldId id="276" r:id="rId15"/>
    <p:sldId id="277" r:id="rId16"/>
    <p:sldId id="278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9AC86-607B-40E6-B53B-511E8ACE6047}" type="datetimeFigureOut">
              <a:rPr lang="ru-RU" smtClean="0"/>
              <a:pPr/>
              <a:t>08.02.2022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8AABC-0A83-4279-B78B-02FB66A0B19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05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8AABC-0A83-4279-B78B-02FB66A0B19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08.02.2022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500174"/>
            <a:ext cx="9144000" cy="2286016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Случайные события.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ru-RU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Вероятность случайного события.</a:t>
            </a:r>
            <a:endParaRPr lang="ru-RU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98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Найти вероятность того, что при бросании игральной кости выпадет число, кратное 3.</a:t>
            </a:r>
          </a:p>
          <a:p>
            <a:pPr>
              <a:buNone/>
            </a:pPr>
            <a:r>
              <a:rPr lang="ru-RU" dirty="0" smtClean="0"/>
              <a:t>Количество возможных событий 6.</a:t>
            </a:r>
          </a:p>
          <a:p>
            <a:pPr>
              <a:buNone/>
            </a:pPr>
            <a:r>
              <a:rPr lang="ru-RU" dirty="0" smtClean="0"/>
              <a:t>Количество благоприятных событий 2 ( это выпадение числа 3 и числа 6)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Вероятность 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71472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Эксперимент: бросание игральной кости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454" y="4919670"/>
            <a:ext cx="1932196" cy="1938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4602624"/>
            <a:ext cx="1285884" cy="11021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Формула нахождения вероятности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768733"/>
          </a:xfrm>
        </p:spPr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Р – вероятность события</a:t>
            </a:r>
          </a:p>
          <a:p>
            <a:pPr>
              <a:buNone/>
            </a:pPr>
            <a:r>
              <a:rPr lang="en-US" dirty="0" smtClean="0"/>
              <a:t>m -  </a:t>
            </a:r>
            <a:r>
              <a:rPr lang="ru-RU" dirty="0" smtClean="0"/>
              <a:t>количество благоприятных событий,</a:t>
            </a:r>
          </a:p>
          <a:p>
            <a:pPr>
              <a:buNone/>
            </a:pPr>
            <a:r>
              <a:rPr lang="en-US" dirty="0" smtClean="0"/>
              <a:t>n – </a:t>
            </a:r>
            <a:r>
              <a:rPr lang="ru-RU" dirty="0" smtClean="0"/>
              <a:t>количество возможных событий.</a:t>
            </a:r>
            <a:r>
              <a:rPr lang="en-US" dirty="0" smtClean="0"/>
              <a:t> </a:t>
            </a:r>
            <a:endParaRPr lang="ru-RU" dirty="0" smtClean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54" y="1428736"/>
            <a:ext cx="1928826" cy="1414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29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282" y="285728"/>
            <a:ext cx="8643998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В коробке лежат два синих и пять жёлтых шаров. Наугад вынимают один шар. Какова вероятность того, что этот шар окажется:</a:t>
            </a:r>
          </a:p>
          <a:p>
            <a:pPr>
              <a:buNone/>
            </a:pPr>
            <a:r>
              <a:rPr lang="ru-RU" dirty="0" smtClean="0"/>
              <a:t>       1) синий, </a:t>
            </a:r>
          </a:p>
          <a:p>
            <a:pPr>
              <a:buNone/>
            </a:pPr>
            <a:r>
              <a:rPr lang="ru-RU" dirty="0" smtClean="0"/>
              <a:t>       2) красным? </a:t>
            </a:r>
            <a:endParaRPr lang="ru-RU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3071810"/>
            <a:ext cx="3643338" cy="31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0626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Вероятность того, что достали синий шар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 = 2  (</a:t>
            </a:r>
            <a:r>
              <a:rPr lang="ru-RU" dirty="0" smtClean="0"/>
              <a:t>благоприятные события)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n = 7</a:t>
            </a:r>
            <a:r>
              <a:rPr lang="ru-RU" dirty="0" smtClean="0"/>
              <a:t>    (общее количество событий)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4410075"/>
            <a:ext cx="34766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1538" y="3071810"/>
            <a:ext cx="1643074" cy="14787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Вероятность того, что достали красный  шар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 = </a:t>
            </a:r>
            <a:r>
              <a:rPr lang="ru-RU" dirty="0" smtClean="0"/>
              <a:t>0</a:t>
            </a:r>
            <a:r>
              <a:rPr lang="en-US" dirty="0" smtClean="0"/>
              <a:t>  (</a:t>
            </a:r>
            <a:r>
              <a:rPr lang="ru-RU" dirty="0" smtClean="0"/>
              <a:t>благоприятные события)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n = 7</a:t>
            </a:r>
            <a:r>
              <a:rPr lang="ru-RU" dirty="0" smtClean="0"/>
              <a:t>    (общее количество событий)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3214686"/>
            <a:ext cx="2758301" cy="1428760"/>
          </a:xfrm>
          <a:prstGeom prst="rect">
            <a:avLst/>
          </a:prstGeom>
          <a:noFill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3733137"/>
            <a:ext cx="3643338" cy="31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otohomka.ru/images/Sep/17/70249de7f20ac58ef726235655899c01/mini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428604"/>
            <a:ext cx="8001024" cy="59615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Составьте задачу на вероятность на шахматной доске, оформите ее в виде рисунка на альбомном листе и отправьте на почту </a:t>
            </a:r>
            <a:r>
              <a:rPr lang="en-US" smtClean="0"/>
              <a:t>natalyamayorova@mail.ru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53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2927504"/>
            <a:ext cx="3214678" cy="393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5720" y="28572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Представьте себе ситуации (</a:t>
            </a:r>
            <a:r>
              <a:rPr lang="ru-RU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события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): 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прозвенел школьный звонок, 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выпал снег,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тебя вызвали на уроке к доске, 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черный кот перебежал дорогу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5852" y="4429132"/>
            <a:ext cx="3571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Случайные события</a:t>
            </a:r>
            <a:endParaRPr lang="ru-RU" sz="4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5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285728"/>
            <a:ext cx="8786874" cy="4525963"/>
          </a:xfrm>
        </p:spPr>
        <p:txBody>
          <a:bodyPr/>
          <a:lstStyle/>
          <a:p>
            <a:pPr algn="just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		Вы участвуете в лотерее, в которой выпущено 1 000 000 билетов и разыгрывается только один автомобиль.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857364"/>
            <a:ext cx="6000792" cy="344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2910" y="5429264"/>
            <a:ext cx="8143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Выиграть можно, хотя это событие </a:t>
            </a:r>
          </a:p>
          <a:p>
            <a:pPr algn="ctr"/>
            <a:r>
              <a:rPr lang="ru-RU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маловероятно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0"/>
            <a:ext cx="8858280" cy="4525963"/>
          </a:xfrm>
        </p:spPr>
        <p:txBody>
          <a:bodyPr/>
          <a:lstStyle/>
          <a:p>
            <a:pPr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	А если разыгрывается 10 автомобилей? Вероятность выигрыша увеличивается.</a:t>
            </a:r>
          </a:p>
          <a:p>
            <a:pPr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А если представить, что разыгрывается     999 999 автомобилей?</a:t>
            </a:r>
          </a:p>
          <a:p>
            <a:pPr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Вероятность  выигрыша становиться очень большой.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28" y="2997429"/>
            <a:ext cx="6715172" cy="386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128588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 </a:t>
            </a:r>
            <a:r>
              <a:rPr lang="ru-RU" dirty="0" smtClean="0">
                <a:solidFill>
                  <a:srgbClr val="C00000"/>
                </a:solidFill>
              </a:rPr>
              <a:t>Вероятности случайных событий </a:t>
            </a:r>
            <a:r>
              <a:rPr lang="ru-RU" dirty="0" smtClean="0"/>
              <a:t>– это величины, которые можно сравнивать.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00108"/>
            <a:ext cx="3286148" cy="1889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94" y="1285860"/>
            <a:ext cx="1722450" cy="1000132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3000372"/>
            <a:ext cx="3230787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3214686"/>
            <a:ext cx="3670308" cy="971552"/>
          </a:xfrm>
          <a:prstGeom prst="rect">
            <a:avLst/>
          </a:prstGeom>
          <a:noFill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596" y="5009855"/>
            <a:ext cx="3214710" cy="1848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72132" y="5357826"/>
            <a:ext cx="2071702" cy="12029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08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57166"/>
            <a:ext cx="9144000" cy="578647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dirty="0" smtClean="0"/>
              <a:t>    Наука, которая занимается оценками вероятностей случайных событий, называется </a:t>
            </a:r>
            <a:r>
              <a:rPr lang="ru-RU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теорией вероятностей</a:t>
            </a:r>
            <a:r>
              <a:rPr lang="ru-RU" dirty="0" smtClean="0"/>
              <a:t>.</a:t>
            </a:r>
          </a:p>
          <a:p>
            <a:pPr algn="just">
              <a:buNone/>
            </a:pPr>
            <a:endParaRPr lang="ru-RU" dirty="0" smtClean="0"/>
          </a:p>
          <a:p>
            <a:pPr algn="just">
              <a:buNone/>
            </a:pPr>
            <a:r>
              <a:rPr lang="ru-RU" dirty="0" smtClean="0"/>
              <a:t>Случайные события могут произойти в результате:</a:t>
            </a:r>
          </a:p>
          <a:p>
            <a:pPr algn="just">
              <a:buFont typeface="Wingdings" pitchFamily="2" charset="2"/>
              <a:buChar char="v"/>
            </a:pPr>
            <a:r>
              <a:rPr lang="ru-RU" dirty="0" smtClean="0"/>
              <a:t> опыта,</a:t>
            </a:r>
          </a:p>
          <a:p>
            <a:pPr algn="just">
              <a:buFont typeface="Wingdings" pitchFamily="2" charset="2"/>
              <a:buChar char="v"/>
            </a:pPr>
            <a:r>
              <a:rPr lang="ru-RU" b="1" dirty="0" smtClean="0">
                <a:solidFill>
                  <a:srgbClr val="C00000"/>
                </a:solidFill>
              </a:rPr>
              <a:t>Эксперимента</a:t>
            </a:r>
            <a:r>
              <a:rPr lang="ru-RU" b="1" dirty="0" smtClean="0"/>
              <a:t>,</a:t>
            </a:r>
          </a:p>
          <a:p>
            <a:pPr algn="just">
              <a:buFont typeface="Wingdings" pitchFamily="2" charset="2"/>
              <a:buChar char="v"/>
            </a:pPr>
            <a:r>
              <a:rPr lang="ru-RU" dirty="0" smtClean="0"/>
              <a:t>Испытания,</a:t>
            </a:r>
          </a:p>
          <a:p>
            <a:pPr algn="just">
              <a:buFont typeface="Wingdings" pitchFamily="2" charset="2"/>
              <a:buChar char="v"/>
            </a:pPr>
            <a:r>
              <a:rPr lang="ru-RU" dirty="0" smtClean="0"/>
              <a:t>Наблюдения,</a:t>
            </a:r>
          </a:p>
          <a:p>
            <a:pPr algn="just">
              <a:buNone/>
            </a:pPr>
            <a:r>
              <a:rPr lang="ru-RU" dirty="0" smtClean="0"/>
              <a:t>Результаты которых заранее</a:t>
            </a:r>
          </a:p>
          <a:p>
            <a:pPr algn="just">
              <a:buNone/>
            </a:pPr>
            <a:r>
              <a:rPr lang="ru-RU" dirty="0" smtClean="0"/>
              <a:t>предсказать нельзя. </a:t>
            </a:r>
            <a:endParaRPr lang="ru-RU" dirty="0"/>
          </a:p>
        </p:txBody>
      </p:sp>
      <p:pic>
        <p:nvPicPr>
          <p:cNvPr id="11266" name="Picture 2" descr="https://fs00.infourok.ru/images/doc/79/95022/hello_html_56ff366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2969043"/>
            <a:ext cx="3214710" cy="38889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95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64" y="4572008"/>
            <a:ext cx="1932196" cy="1938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Эксперимент: бросание игральной кости</a:t>
            </a:r>
            <a:endParaRPr lang="ru-RU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71612"/>
            <a:ext cx="8229600" cy="4525963"/>
          </a:xfrm>
        </p:spPr>
        <p:txBody>
          <a:bodyPr/>
          <a:lstStyle/>
          <a:p>
            <a:pPr marL="514350" indent="-514350" algn="ctr">
              <a:buNone/>
            </a:pPr>
            <a:r>
              <a:rPr lang="ru-RU" dirty="0" smtClean="0"/>
              <a:t>Случайные события:</a:t>
            </a:r>
          </a:p>
          <a:p>
            <a:pPr marL="514350" indent="-514350">
              <a:buAutoNum type="arabicPeriod"/>
            </a:pPr>
            <a:r>
              <a:rPr lang="ru-RU" dirty="0" smtClean="0"/>
              <a:t>При бросании игральной кости выпадет число меньшее 7.</a:t>
            </a:r>
            <a:r>
              <a:rPr lang="en-US" dirty="0" smtClean="0"/>
              <a:t>   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При бросании игральной кости выпадет число большее 6.</a:t>
            </a:r>
          </a:p>
          <a:p>
            <a:pPr marL="514350" indent="-51435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85728"/>
            <a:ext cx="9144000" cy="4525963"/>
          </a:xfrm>
        </p:spPr>
        <p:txBody>
          <a:bodyPr/>
          <a:lstStyle/>
          <a:p>
            <a:r>
              <a:rPr lang="ru-RU" dirty="0" smtClean="0"/>
              <a:t>Событие называется </a:t>
            </a:r>
            <a:r>
              <a:rPr lang="ru-RU" b="1" dirty="0" smtClean="0">
                <a:solidFill>
                  <a:srgbClr val="C00000"/>
                </a:solidFill>
              </a:rPr>
              <a:t>достоверным</a:t>
            </a:r>
            <a:r>
              <a:rPr lang="ru-RU" dirty="0" smtClean="0"/>
              <a:t>, если его вероятность равна 1.</a:t>
            </a:r>
          </a:p>
          <a:p>
            <a:r>
              <a:rPr lang="ru-RU" dirty="0" smtClean="0"/>
              <a:t>Событие называется </a:t>
            </a:r>
            <a:r>
              <a:rPr lang="ru-RU" b="1" dirty="0" smtClean="0">
                <a:solidFill>
                  <a:srgbClr val="C00000"/>
                </a:solidFill>
              </a:rPr>
              <a:t>невозможным</a:t>
            </a:r>
            <a:r>
              <a:rPr lang="ru-RU" dirty="0" smtClean="0"/>
              <a:t>, если вероятность равна 0.</a:t>
            </a:r>
          </a:p>
          <a:p>
            <a:endParaRPr lang="ru-RU" dirty="0" smtClean="0"/>
          </a:p>
          <a:p>
            <a:endParaRPr lang="ru-RU" dirty="0" smtClean="0"/>
          </a:p>
          <a:p>
            <a:pPr algn="ctr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Вероятность случайного события может быть любым числом от 0 до 1.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806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бросании может получиться один из шести результатов: выпадет 1,2,3,4,5,6 очков. </a:t>
            </a:r>
          </a:p>
          <a:p>
            <a:pPr algn="ctr">
              <a:buNone/>
            </a:pPr>
            <a:r>
              <a:rPr lang="ru-RU" dirty="0" smtClean="0"/>
              <a:t>Эти события </a:t>
            </a:r>
            <a:r>
              <a:rPr lang="ru-RU" b="1" dirty="0" smtClean="0">
                <a:solidFill>
                  <a:srgbClr val="C00000"/>
                </a:solidFill>
              </a:rPr>
              <a:t>равновероятные.</a:t>
            </a:r>
          </a:p>
          <a:p>
            <a:pPr algn="just">
              <a:buNone/>
            </a:pPr>
            <a:r>
              <a:rPr lang="ru-RU" b="1" dirty="0" smtClean="0"/>
              <a:t>Вероятность выпадения 5 очков равна </a:t>
            </a:r>
            <a:endParaRPr lang="ru-RU" b="1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Эксперимент: бросание игральной кости</a:t>
            </a:r>
            <a:endParaRPr lang="ru-RU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4919670"/>
            <a:ext cx="1932196" cy="1938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3429000"/>
            <a:ext cx="285752" cy="1143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261</Words>
  <Application>Microsoft Office PowerPoint</Application>
  <PresentationFormat>Экран (4:3)</PresentationFormat>
  <Paragraphs>59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Случайные события.  Вероятность случайного события.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Эксперимент: бросание игральной кости</vt:lpstr>
      <vt:lpstr>Презентация PowerPoint</vt:lpstr>
      <vt:lpstr>Эксперимент: бросание игральной кости</vt:lpstr>
      <vt:lpstr>Презентация PowerPoint</vt:lpstr>
      <vt:lpstr>Формула нахождения вероятности</vt:lpstr>
      <vt:lpstr>Презентация PowerPoint</vt:lpstr>
      <vt:lpstr>Вероятность того, что достали синий шар</vt:lpstr>
      <vt:lpstr>Вероятность того, что достали красный  шар</vt:lpstr>
      <vt:lpstr>Презентация PowerPoint</vt:lpstr>
      <vt:lpstr>Домашнее задание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Случайные события. Вероятность случайного события.</dc:title>
  <dc:creator>Home</dc:creator>
  <cp:lastModifiedBy>Пользователь</cp:lastModifiedBy>
  <cp:revision>23</cp:revision>
  <dcterms:created xsi:type="dcterms:W3CDTF">2016-01-15T19:23:48Z</dcterms:created>
  <dcterms:modified xsi:type="dcterms:W3CDTF">2022-02-08T07:12:40Z</dcterms:modified>
</cp:coreProperties>
</file>