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225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8E9F6F-191B-17D1-4AA6-FA71990CDD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6047172-C2C6-554F-70DA-406FA10674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4A1B57-6170-F126-EABA-92CCB256C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FBE2F-93BB-4483-8386-07C6243C285B}" type="datetimeFigureOut">
              <a:rPr lang="zh-CN" altLang="en-US" smtClean="0"/>
              <a:t>2024/7/17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62ADA4-9DED-5B7A-62E0-3B7AB2F21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A36D54-3A60-3C30-C2F4-6344B211C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F3101-9935-425D-8EED-153D1CA62A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8516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901434-8B24-61FD-2187-C53501C9A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82AF27B-B4A2-70B6-2F63-D7DFE4D372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7F9D8B-22F7-CE53-A318-40EA7F951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FBE2F-93BB-4483-8386-07C6243C285B}" type="datetimeFigureOut">
              <a:rPr lang="zh-CN" altLang="en-US" smtClean="0"/>
              <a:t>2024/7/17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655142-B343-CE12-9F86-D87F435E6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05F97A-9BAF-FD41-97C9-4CD96343C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F3101-9935-425D-8EED-153D1CA62A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5242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2306B69-AFDC-487B-CAEA-83AC2292CC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5B42993-0A55-6CFF-320C-25947DB285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810D08-CF86-4714-239E-3444957D2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FBE2F-93BB-4483-8386-07C6243C285B}" type="datetimeFigureOut">
              <a:rPr lang="zh-CN" altLang="en-US" smtClean="0"/>
              <a:t>2024/7/17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059CB6-DAB7-E168-F333-6BC9454A0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ABD1AB-7942-DA5F-B202-C461E70DE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F3101-9935-425D-8EED-153D1CA62A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55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17B0A6-3F38-6D91-CBBA-77A2CADEA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CCCA3F-1745-11A1-EB18-CD105C7464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CC4054-83A7-28F0-387B-6862161F2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FBE2F-93BB-4483-8386-07C6243C285B}" type="datetimeFigureOut">
              <a:rPr lang="zh-CN" altLang="en-US" smtClean="0"/>
              <a:t>2024/7/17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CE2C0D-62D8-7644-371C-4CEBA812E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2B10D9-6672-1BC4-EF8D-D147A6226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F3101-9935-425D-8EED-153D1CA62A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4341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2792B5-1211-663B-D7A1-CC13B8363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7FD2EC7-DBDF-7DF4-BACE-0410D5E823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242BE8-67CA-DD39-7C73-9BD2E51EC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FBE2F-93BB-4483-8386-07C6243C285B}" type="datetimeFigureOut">
              <a:rPr lang="zh-CN" altLang="en-US" smtClean="0"/>
              <a:t>2024/7/17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3AACB1-A80B-6D64-BF77-9465B5D45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CEC29A-AE30-3925-F134-0376EAA37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F3101-9935-425D-8EED-153D1CA62A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1331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4ED248-C366-AB67-01DD-FBC7CDB16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F1C8E6-F6EE-525E-8C64-E6A9E6B571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6574BEC-3F23-A658-F5D8-161629F240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577E967-E62E-4CDB-B4D5-4767ED26D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FBE2F-93BB-4483-8386-07C6243C285B}" type="datetimeFigureOut">
              <a:rPr lang="zh-CN" altLang="en-US" smtClean="0"/>
              <a:t>2024/7/17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F086535-EE05-A7AA-D526-8BCFF112C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894BAAC-6947-B5FA-EE05-501CEE5E1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F3101-9935-425D-8EED-153D1CA62A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4791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9E3E3C-BE2B-8003-FA3E-6D7FAB820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A8EB78D-EE3F-E7C1-4DA5-8846C6DD2F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6D119FB-0805-A175-8144-3764C39D90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DB45ACB-763C-083D-D2BC-5BAB9B4B2C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FD9D24C-86C4-F992-D0D8-CD6697D2AE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08DFF29-A5FC-1A9C-F0AF-4550F7A4E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FBE2F-93BB-4483-8386-07C6243C285B}" type="datetimeFigureOut">
              <a:rPr lang="zh-CN" altLang="en-US" smtClean="0"/>
              <a:t>2024/7/17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BBF9685-45D2-21B1-C952-8710CAC45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CE7ED37-4E67-CED1-F927-63A91A61D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F3101-9935-425D-8EED-153D1CA62A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5583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733F57-E4A0-A299-FBAB-95E992494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D3C9758-91C2-D3E3-4B49-878A3E9A7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FBE2F-93BB-4483-8386-07C6243C285B}" type="datetimeFigureOut">
              <a:rPr lang="zh-CN" altLang="en-US" smtClean="0"/>
              <a:t>2024/7/17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69B416E-AC2B-B81C-D2D3-852BF40E7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622F38D-5342-22F3-320A-98593A776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F3101-9935-425D-8EED-153D1CA62A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1727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5D662B6-EF96-A158-BA46-E92013B95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FBE2F-93BB-4483-8386-07C6243C285B}" type="datetimeFigureOut">
              <a:rPr lang="zh-CN" altLang="en-US" smtClean="0"/>
              <a:t>2024/7/17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BAB1425-AEE7-5182-1650-B92F7371A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8F78AF9-2FCE-08A2-94DB-15A6AA22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F3101-9935-425D-8EED-153D1CA62A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28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94D8AB-1A6C-B2F6-16C2-4E7E3F038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9BDA20-0756-9CD3-B9B6-95C26C0AC2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561161A-F263-DAF9-6935-9541871654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09C0FE1-6E04-F38A-0C42-26990439A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FBE2F-93BB-4483-8386-07C6243C285B}" type="datetimeFigureOut">
              <a:rPr lang="zh-CN" altLang="en-US" smtClean="0"/>
              <a:t>2024/7/17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B6C2E04-0A19-DC28-1BA1-F801F125D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90B0B53-A223-019B-32BC-328B48959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F3101-9935-425D-8EED-153D1CA62A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344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0C75DB-851B-741E-2A22-4F25DFEA9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71AD470-B2BC-A4F1-9157-890AAE83BD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A9B749E-AA76-95C5-3EB9-F1CB14EBF2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704F016-6973-9746-1802-274BF5304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FBE2F-93BB-4483-8386-07C6243C285B}" type="datetimeFigureOut">
              <a:rPr lang="zh-CN" altLang="en-US" smtClean="0"/>
              <a:t>2024/7/17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B7BD56E-9777-DF6E-C6CE-7870C953C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4085800-7DA6-62A4-6320-5C3A60E01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F3101-9935-425D-8EED-153D1CA62A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0134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6A95BEA-EB7C-211D-E508-B6A9F3102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41AE5C4-1400-42DE-6AC3-586747D71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926621-6C8D-FAE4-5FFE-24CF2F8B86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FBE2F-93BB-4483-8386-07C6243C285B}" type="datetimeFigureOut">
              <a:rPr lang="zh-CN" altLang="en-US" smtClean="0"/>
              <a:t>2024/7/17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41729C-2052-0665-245E-1192848762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DF3EC5-C2FA-E48A-E3AA-88D3BB9FEF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7F3101-9935-425D-8EED-153D1CA62A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8748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2FB804-8BD0-53F7-E4DB-2A035A46B7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 anchor="ctr"/>
          <a:lstStyle/>
          <a:p>
            <a:r>
              <a:rPr lang="en-US" altLang="zh-CN" dirty="0">
                <a:latin typeface="Consolas" panose="020B0609020204030204" pitchFamily="49" charset="0"/>
                <a:ea typeface="微软雅黑" panose="020B0503020204020204" pitchFamily="34" charset="-122"/>
              </a:rPr>
              <a:t>LEGA</a:t>
            </a:r>
            <a:endParaRPr lang="zh-CN" altLang="en-US" dirty="0"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88238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D7371FB4-8868-AADC-56FF-E8102FD390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3289683"/>
              </p:ext>
            </p:extLst>
          </p:nvPr>
        </p:nvGraphicFramePr>
        <p:xfrm>
          <a:off x="2032000" y="719666"/>
          <a:ext cx="812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21179939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latin typeface="Consolas" panose="020B0609020204030204" pitchFamily="49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ScreenManager</a:t>
                      </a:r>
                      <a:endParaRPr lang="zh-CN" altLang="en-US" dirty="0">
                        <a:latin typeface="Consolas" panose="020B0609020204030204" pitchFamily="49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2632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latin typeface="Consolas" panose="020B0609020204030204" pitchFamily="49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8945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Consolas" panose="020B0609020204030204" pitchFamily="49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41498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603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2FB804-8BD0-53F7-E4DB-2A035A46B7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 anchor="ctr"/>
          <a:lstStyle/>
          <a:p>
            <a:r>
              <a:rPr lang="en-US" altLang="zh-CN" dirty="0">
                <a:latin typeface="Consolas" panose="020B0609020204030204" pitchFamily="49" charset="0"/>
                <a:ea typeface="微软雅黑" panose="020B0503020204020204" pitchFamily="34" charset="-122"/>
              </a:rPr>
              <a:t>Card Prisoner</a:t>
            </a:r>
            <a:endParaRPr lang="zh-CN" altLang="en-US" dirty="0"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53864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D7371FB4-8868-AADC-56FF-E8102FD390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3475911"/>
              </p:ext>
            </p:extLst>
          </p:nvPr>
        </p:nvGraphicFramePr>
        <p:xfrm>
          <a:off x="2032000" y="719666"/>
          <a:ext cx="8128000" cy="4668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117993999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622382168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nsolas" panose="020B0609020204030204" pitchFamily="49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Player</a:t>
                      </a:r>
                      <a:endParaRPr lang="zh-CN" altLang="en-US" dirty="0">
                        <a:latin typeface="Consolas" panose="020B0609020204030204" pitchFamily="49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2632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-HP: int</a:t>
                      </a:r>
                    </a:p>
                    <a:p>
                      <a:pPr algn="l"/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-MP: int</a:t>
                      </a:r>
                    </a:p>
                    <a:p>
                      <a:pPr algn="l"/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+age: int</a:t>
                      </a:r>
                    </a:p>
                    <a:p>
                      <a:pPr algn="l"/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+money: int</a:t>
                      </a:r>
                    </a:p>
                    <a:p>
                      <a:pPr algn="l"/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en-US" altLang="zh-CN" dirty="0" err="1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death_reason</a:t>
                      </a:r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: str</a:t>
                      </a:r>
                      <a:endParaRPr lang="zh-CN" altLang="en-US" dirty="0">
                        <a:latin typeface="Consolas" panose="020B0609020204030204" pitchFamily="49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+inventory: List</a:t>
                      </a:r>
                    </a:p>
                    <a:p>
                      <a:pPr algn="l"/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+talents: List</a:t>
                      </a:r>
                    </a:p>
                    <a:p>
                      <a:pPr algn="l"/>
                      <a:endParaRPr lang="zh-CN" altLang="en-US" dirty="0">
                        <a:latin typeface="Consolas" panose="020B0609020204030204" pitchFamily="49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8945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en-US" altLang="zh-CN" dirty="0" err="1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eat_food</a:t>
                      </a:r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()</a:t>
                      </a:r>
                    </a:p>
                    <a:p>
                      <a:pPr algn="l"/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en-US" altLang="zh-CN" dirty="0" err="1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drink_water</a:t>
                      </a:r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()</a:t>
                      </a:r>
                    </a:p>
                    <a:p>
                      <a:pPr algn="l"/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+sleep()</a:t>
                      </a:r>
                    </a:p>
                    <a:p>
                      <a:pPr algn="l"/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en-US" altLang="zh-CN" dirty="0" err="1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get_HP</a:t>
                      </a:r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()</a:t>
                      </a:r>
                    </a:p>
                    <a:p>
                      <a:pPr algn="l"/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en-US" altLang="zh-CN" dirty="0" err="1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set_HP</a:t>
                      </a:r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(value)</a:t>
                      </a:r>
                    </a:p>
                    <a:p>
                      <a:pPr algn="l"/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en-US" altLang="zh-CN" dirty="0" err="1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get_MP</a:t>
                      </a:r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()</a:t>
                      </a:r>
                    </a:p>
                    <a:p>
                      <a:pPr algn="l"/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en-US" altLang="zh-CN" dirty="0" err="1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set_MP</a:t>
                      </a:r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(value)</a:t>
                      </a:r>
                    </a:p>
                    <a:p>
                      <a:pPr algn="l"/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en-US" altLang="zh-CN" dirty="0" err="1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is_dead</a:t>
                      </a:r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()</a:t>
                      </a:r>
                    </a:p>
                    <a:p>
                      <a:pPr algn="l"/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en-US" altLang="zh-CN" dirty="0" err="1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has_won</a:t>
                      </a:r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()</a:t>
                      </a:r>
                    </a:p>
                    <a:p>
                      <a:pPr algn="l"/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en-US" altLang="zh-CN" dirty="0" err="1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is_game_over</a:t>
                      </a:r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()</a:t>
                      </a:r>
                      <a:endParaRPr lang="zh-CN" altLang="en-US" dirty="0">
                        <a:latin typeface="Consolas" panose="020B0609020204030204" pitchFamily="49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en-US" altLang="zh-CN" dirty="0" err="1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HP_decrease_per_day</a:t>
                      </a:r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()</a:t>
                      </a:r>
                    </a:p>
                    <a:p>
                      <a:pPr algn="l"/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en-US" altLang="zh-CN" dirty="0" err="1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MP_decrease_per_day</a:t>
                      </a:r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()</a:t>
                      </a:r>
                    </a:p>
                    <a:p>
                      <a:pPr algn="l"/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en-US" altLang="zh-CN" dirty="0" err="1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money_earned_per_day</a:t>
                      </a:r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()</a:t>
                      </a:r>
                    </a:p>
                    <a:p>
                      <a:pPr algn="l"/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en-US" altLang="zh-CN" dirty="0" err="1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HP_increase_per_food_card</a:t>
                      </a:r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()</a:t>
                      </a:r>
                    </a:p>
                    <a:p>
                      <a:pPr algn="l"/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en-US" altLang="zh-CN" dirty="0" err="1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MP_increase_per_water_card</a:t>
                      </a:r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()</a:t>
                      </a:r>
                      <a:endParaRPr lang="zh-CN" altLang="en-US" dirty="0">
                        <a:latin typeface="Consolas" panose="020B0609020204030204" pitchFamily="49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41498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7535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D7371FB4-8868-AADC-56FF-E8102FD390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4760828"/>
              </p:ext>
            </p:extLst>
          </p:nvPr>
        </p:nvGraphicFramePr>
        <p:xfrm>
          <a:off x="253041" y="327565"/>
          <a:ext cx="5727942" cy="2199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3971">
                  <a:extLst>
                    <a:ext uri="{9D8B030D-6E8A-4147-A177-3AD203B41FA5}">
                      <a16:colId xmlns:a16="http://schemas.microsoft.com/office/drawing/2014/main" val="2117993999"/>
                    </a:ext>
                  </a:extLst>
                </a:gridCol>
                <a:gridCol w="2863971">
                  <a:extLst>
                    <a:ext uri="{9D8B030D-6E8A-4147-A177-3AD203B41FA5}">
                      <a16:colId xmlns:a16="http://schemas.microsoft.com/office/drawing/2014/main" val="399008286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nsolas" panose="020B0609020204030204" pitchFamily="49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View</a:t>
                      </a:r>
                      <a:endParaRPr lang="zh-CN" altLang="en-US" dirty="0">
                        <a:latin typeface="Consolas" panose="020B0609020204030204" pitchFamily="49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2632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+sidebar</a:t>
                      </a:r>
                    </a:p>
                    <a:p>
                      <a:pPr algn="l"/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en-US" altLang="zh-CN" dirty="0" err="1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item_list</a:t>
                      </a:r>
                      <a:endParaRPr lang="en-US" altLang="zh-CN" dirty="0">
                        <a:latin typeface="Consolas" panose="020B0609020204030204" pitchFamily="49" charset="0"/>
                        <a:cs typeface="Calibri" panose="020F0502020204030204" pitchFamily="34" charset="0"/>
                      </a:endParaRPr>
                    </a:p>
                    <a:p>
                      <a:pPr algn="l"/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+textbox</a:t>
                      </a:r>
                      <a:endParaRPr lang="zh-CN" altLang="en-US" dirty="0">
                        <a:latin typeface="Consolas" panose="020B0609020204030204" pitchFamily="49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-mode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8945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en-US" altLang="zh-CN" dirty="0" err="1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set_mode</a:t>
                      </a:r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()</a:t>
                      </a:r>
                    </a:p>
                    <a:p>
                      <a:pPr algn="l"/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en-US" altLang="zh-CN" dirty="0" err="1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get_mode</a:t>
                      </a:r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()</a:t>
                      </a:r>
                    </a:p>
                    <a:p>
                      <a:pPr algn="l"/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en-US" altLang="zh-CN" dirty="0" err="1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draw_everything</a:t>
                      </a:r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()</a:t>
                      </a:r>
                      <a:endParaRPr lang="zh-CN" altLang="en-US" dirty="0">
                        <a:latin typeface="Consolas" panose="020B0609020204030204" pitchFamily="49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dirty="0">
                        <a:latin typeface="Consolas" panose="020B0609020204030204" pitchFamily="49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4149837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46C5E72A-188D-D982-8638-11ADA9F823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7891701"/>
              </p:ext>
            </p:extLst>
          </p:nvPr>
        </p:nvGraphicFramePr>
        <p:xfrm>
          <a:off x="560714" y="3145574"/>
          <a:ext cx="5339754" cy="274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9877">
                  <a:extLst>
                    <a:ext uri="{9D8B030D-6E8A-4147-A177-3AD203B41FA5}">
                      <a16:colId xmlns:a16="http://schemas.microsoft.com/office/drawing/2014/main" val="2117993999"/>
                    </a:ext>
                  </a:extLst>
                </a:gridCol>
                <a:gridCol w="2669877">
                  <a:extLst>
                    <a:ext uri="{9D8B030D-6E8A-4147-A177-3AD203B41FA5}">
                      <a16:colId xmlns:a16="http://schemas.microsoft.com/office/drawing/2014/main" val="48553239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latin typeface="Consolas" panose="020B0609020204030204" pitchFamily="49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SideBar</a:t>
                      </a:r>
                      <a:endParaRPr lang="zh-CN" altLang="en-US" dirty="0">
                        <a:latin typeface="Consolas" panose="020B0609020204030204" pitchFamily="49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2632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+surface</a:t>
                      </a:r>
                    </a:p>
                    <a:p>
                      <a:pPr algn="l"/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en-US" altLang="zh-CN" dirty="0" err="1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rect</a:t>
                      </a:r>
                      <a:endParaRPr lang="en-US" altLang="zh-CN" dirty="0">
                        <a:latin typeface="Consolas" panose="020B0609020204030204" pitchFamily="49" charset="0"/>
                        <a:cs typeface="Calibri" panose="020F0502020204030204" pitchFamily="34" charset="0"/>
                      </a:endParaRPr>
                    </a:p>
                    <a:p>
                      <a:pPr algn="l"/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en-US" altLang="zh-CN" dirty="0" err="1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border_rect</a:t>
                      </a:r>
                      <a:endParaRPr lang="en-US" altLang="zh-CN" dirty="0">
                        <a:latin typeface="Consolas" panose="020B0609020204030204" pitchFamily="49" charset="0"/>
                        <a:cs typeface="Calibri" panose="020F0502020204030204" pitchFamily="34" charset="0"/>
                      </a:endParaRPr>
                    </a:p>
                    <a:p>
                      <a:pPr algn="l"/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en-US" altLang="zh-CN" dirty="0" err="1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is_activated</a:t>
                      </a:r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: bool</a:t>
                      </a:r>
                      <a:endParaRPr lang="zh-CN" altLang="en-US" dirty="0">
                        <a:latin typeface="Consolas" panose="020B0609020204030204" pitchFamily="49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+options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en-US" altLang="zh-CN" dirty="0" err="1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selected_opt_idx</a:t>
                      </a:r>
                      <a:endParaRPr lang="zh-CN" altLang="en-US" dirty="0">
                        <a:latin typeface="Consolas" panose="020B0609020204030204" pitchFamily="49" charset="0"/>
                        <a:cs typeface="Calibri" panose="020F0502020204030204" pitchFamily="34" charset="0"/>
                      </a:endParaRPr>
                    </a:p>
                    <a:p>
                      <a:pPr algn="l"/>
                      <a:endParaRPr lang="zh-CN" altLang="en-US" dirty="0">
                        <a:latin typeface="Consolas" panose="020B0609020204030204" pitchFamily="49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8945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en-US" altLang="zh-CN" dirty="0" err="1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draw_everything</a:t>
                      </a:r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()</a:t>
                      </a:r>
                    </a:p>
                    <a:p>
                      <a:pPr algn="l"/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en-US" altLang="zh-CN" dirty="0" err="1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set_opt_index</a:t>
                      </a:r>
                      <a:endParaRPr lang="en-US" altLang="zh-CN" dirty="0">
                        <a:latin typeface="Consolas" panose="020B0609020204030204" pitchFamily="49" charset="0"/>
                        <a:cs typeface="Calibri" panose="020F0502020204030204" pitchFamily="34" charset="0"/>
                      </a:endParaRPr>
                    </a:p>
                    <a:p>
                      <a:pPr algn="l"/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en-US" altLang="zh-CN" dirty="0" err="1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get_opt_index</a:t>
                      </a:r>
                      <a:endParaRPr lang="en-US" altLang="zh-CN" dirty="0">
                        <a:latin typeface="Consolas" panose="020B0609020204030204" pitchFamily="49" charset="0"/>
                        <a:cs typeface="Calibri" panose="020F0502020204030204" pitchFamily="34" charset="0"/>
                      </a:endParaRPr>
                    </a:p>
                    <a:p>
                      <a:pPr algn="l"/>
                      <a:endParaRPr lang="en-US" altLang="zh-CN" dirty="0">
                        <a:latin typeface="Consolas" panose="020B0609020204030204" pitchFamily="49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-</a:t>
                      </a:r>
                      <a:r>
                        <a:rPr lang="en-US" altLang="zh-CN" dirty="0" err="1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draw_border</a:t>
                      </a:r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()</a:t>
                      </a:r>
                    </a:p>
                    <a:p>
                      <a:pPr algn="l"/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-</a:t>
                      </a:r>
                      <a:r>
                        <a:rPr lang="en-US" altLang="zh-CN" dirty="0" err="1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draw_upper</a:t>
                      </a:r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()</a:t>
                      </a:r>
                    </a:p>
                    <a:p>
                      <a:pPr algn="l"/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-</a:t>
                      </a:r>
                      <a:r>
                        <a:rPr lang="en-US" altLang="zh-CN" dirty="0" err="1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draw_lower</a:t>
                      </a:r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()</a:t>
                      </a:r>
                      <a:endParaRPr lang="zh-CN" altLang="en-US" dirty="0">
                        <a:latin typeface="Consolas" panose="020B0609020204030204" pitchFamily="49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4149837"/>
                  </a:ext>
                </a:extLst>
              </a:tr>
            </a:tbl>
          </a:graphicData>
        </a:graphic>
      </p:graphicFrame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E2CFD73F-34C5-7E67-F8A3-D1405414E6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6320897"/>
              </p:ext>
            </p:extLst>
          </p:nvPr>
        </p:nvGraphicFramePr>
        <p:xfrm>
          <a:off x="6205268" y="3145574"/>
          <a:ext cx="5339754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9877">
                  <a:extLst>
                    <a:ext uri="{9D8B030D-6E8A-4147-A177-3AD203B41FA5}">
                      <a16:colId xmlns:a16="http://schemas.microsoft.com/office/drawing/2014/main" val="2117993999"/>
                    </a:ext>
                  </a:extLst>
                </a:gridCol>
                <a:gridCol w="2669877">
                  <a:extLst>
                    <a:ext uri="{9D8B030D-6E8A-4147-A177-3AD203B41FA5}">
                      <a16:colId xmlns:a16="http://schemas.microsoft.com/office/drawing/2014/main" val="48553239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latin typeface="Consolas" panose="020B0609020204030204" pitchFamily="49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ItemList</a:t>
                      </a:r>
                      <a:endParaRPr lang="zh-CN" altLang="en-US" dirty="0">
                        <a:latin typeface="Consolas" panose="020B0609020204030204" pitchFamily="49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2632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+surface</a:t>
                      </a:r>
                    </a:p>
                    <a:p>
                      <a:pPr algn="l"/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en-US" altLang="zh-CN" dirty="0" err="1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rect</a:t>
                      </a:r>
                      <a:endParaRPr lang="en-US" altLang="zh-CN" dirty="0">
                        <a:latin typeface="Consolas" panose="020B0609020204030204" pitchFamily="49" charset="0"/>
                        <a:cs typeface="Calibri" panose="020F0502020204030204" pitchFamily="34" charset="0"/>
                      </a:endParaRPr>
                    </a:p>
                    <a:p>
                      <a:pPr algn="l"/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en-US" altLang="zh-CN" dirty="0" err="1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border_rect</a:t>
                      </a:r>
                      <a:endParaRPr lang="en-US" altLang="zh-CN" dirty="0">
                        <a:latin typeface="Consolas" panose="020B0609020204030204" pitchFamily="49" charset="0"/>
                        <a:cs typeface="Calibri" panose="020F0502020204030204" pitchFamily="34" charset="0"/>
                      </a:endParaRPr>
                    </a:p>
                    <a:p>
                      <a:pPr algn="l"/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en-US" altLang="zh-CN" dirty="0" err="1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is_activated</a:t>
                      </a:r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: bool</a:t>
                      </a:r>
                      <a:endParaRPr lang="zh-CN" altLang="en-US" dirty="0">
                        <a:latin typeface="Consolas" panose="020B0609020204030204" pitchFamily="49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en-US" altLang="zh-CN" dirty="0" err="1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n_rows</a:t>
                      </a:r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: int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en-US" altLang="zh-CN" dirty="0" err="1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n_cols</a:t>
                      </a:r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: int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+mode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en-US" altLang="zh-CN" dirty="0" err="1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selected_item_idx</a:t>
                      </a:r>
                      <a:endParaRPr lang="zh-CN" altLang="en-US" dirty="0">
                        <a:latin typeface="Consolas" panose="020B0609020204030204" pitchFamily="49" charset="0"/>
                        <a:cs typeface="Calibri" panose="020F0502020204030204" pitchFamily="34" charset="0"/>
                      </a:endParaRPr>
                    </a:p>
                    <a:p>
                      <a:pPr algn="l"/>
                      <a:endParaRPr lang="zh-CN" altLang="en-US" dirty="0">
                        <a:latin typeface="Consolas" panose="020B0609020204030204" pitchFamily="49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8945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en-US" altLang="zh-CN" dirty="0" err="1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draw_everything</a:t>
                      </a:r>
                      <a:endParaRPr lang="en-US" altLang="zh-CN" dirty="0">
                        <a:latin typeface="Consolas" panose="020B0609020204030204" pitchFamily="49" charset="0"/>
                        <a:cs typeface="Calibri" panose="020F0502020204030204" pitchFamily="34" charset="0"/>
                      </a:endParaRPr>
                    </a:p>
                    <a:p>
                      <a:pPr algn="l"/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-</a:t>
                      </a:r>
                      <a:r>
                        <a:rPr lang="en-US" altLang="zh-CN" dirty="0" err="1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draw_border</a:t>
                      </a:r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-</a:t>
                      </a:r>
                      <a:r>
                        <a:rPr lang="en-US" altLang="zh-CN" dirty="0" err="1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draw_item</a:t>
                      </a:r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()</a:t>
                      </a:r>
                      <a:endParaRPr lang="zh-CN" altLang="en-US" dirty="0">
                        <a:latin typeface="Consolas" panose="020B0609020204030204" pitchFamily="49" charset="0"/>
                        <a:cs typeface="Calibri" panose="020F0502020204030204" pitchFamily="34" charset="0"/>
                      </a:endParaRPr>
                    </a:p>
                    <a:p>
                      <a:pPr algn="l"/>
                      <a:endParaRPr lang="en-US" altLang="zh-CN" dirty="0">
                        <a:latin typeface="Consolas" panose="020B0609020204030204" pitchFamily="49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+color()</a:t>
                      </a:r>
                    </a:p>
                    <a:p>
                      <a:pPr algn="l"/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?</a:t>
                      </a:r>
                      <a:r>
                        <a:rPr lang="en-US" altLang="zh-CN" dirty="0" err="1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make_items</a:t>
                      </a:r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()</a:t>
                      </a:r>
                    </a:p>
                    <a:p>
                      <a:pPr algn="l"/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en-US" altLang="zh-CN" dirty="0" err="1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set_item_idx</a:t>
                      </a:r>
                      <a:endParaRPr lang="en-US" altLang="zh-CN" dirty="0">
                        <a:latin typeface="Consolas" panose="020B0609020204030204" pitchFamily="49" charset="0"/>
                        <a:cs typeface="Calibri" panose="020F0502020204030204" pitchFamily="34" charset="0"/>
                      </a:endParaRPr>
                    </a:p>
                    <a:p>
                      <a:pPr algn="l"/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en-US" altLang="zh-CN" dirty="0" err="1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get_item_idx</a:t>
                      </a:r>
                      <a:endParaRPr lang="en-US" altLang="zh-CN" dirty="0">
                        <a:latin typeface="Consolas" panose="020B0609020204030204" pitchFamily="49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4149837"/>
                  </a:ext>
                </a:extLst>
              </a:tr>
            </a:tbl>
          </a:graphicData>
        </a:graphic>
      </p:graphicFrame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CC53E323-EC09-78DB-7605-123F92C82D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078827"/>
              </p:ext>
            </p:extLst>
          </p:nvPr>
        </p:nvGraphicFramePr>
        <p:xfrm>
          <a:off x="6153510" y="596805"/>
          <a:ext cx="5339754" cy="165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9877">
                  <a:extLst>
                    <a:ext uri="{9D8B030D-6E8A-4147-A177-3AD203B41FA5}">
                      <a16:colId xmlns:a16="http://schemas.microsoft.com/office/drawing/2014/main" val="2117993999"/>
                    </a:ext>
                  </a:extLst>
                </a:gridCol>
                <a:gridCol w="2669877">
                  <a:extLst>
                    <a:ext uri="{9D8B030D-6E8A-4147-A177-3AD203B41FA5}">
                      <a16:colId xmlns:a16="http://schemas.microsoft.com/office/drawing/2014/main" val="48553239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latin typeface="Consolas" panose="020B0609020204030204" pitchFamily="49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TextBox</a:t>
                      </a:r>
                      <a:endParaRPr lang="zh-CN" altLang="en-US" dirty="0">
                        <a:latin typeface="Consolas" panose="020B0609020204030204" pitchFamily="49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2632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+surface</a:t>
                      </a:r>
                    </a:p>
                    <a:p>
                      <a:pPr algn="l"/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en-US" altLang="zh-CN" dirty="0" err="1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rect</a:t>
                      </a:r>
                      <a:endParaRPr lang="en-US" altLang="zh-CN" dirty="0">
                        <a:latin typeface="Consolas" panose="020B0609020204030204" pitchFamily="49" charset="0"/>
                        <a:cs typeface="Calibri" panose="020F0502020204030204" pitchFamily="34" charset="0"/>
                      </a:endParaRPr>
                    </a:p>
                    <a:p>
                      <a:pPr algn="l"/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en-US" altLang="zh-CN" dirty="0" err="1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border_rect</a:t>
                      </a:r>
                      <a:endParaRPr lang="en-US" altLang="zh-CN" dirty="0">
                        <a:latin typeface="Consolas" panose="020B0609020204030204" pitchFamily="49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-text: str</a:t>
                      </a:r>
                      <a:endParaRPr lang="zh-CN" altLang="en-US" dirty="0">
                        <a:latin typeface="Consolas" panose="020B0609020204030204" pitchFamily="49" charset="0"/>
                        <a:cs typeface="Calibri" panose="020F0502020204030204" pitchFamily="34" charset="0"/>
                      </a:endParaRPr>
                    </a:p>
                    <a:p>
                      <a:pPr algn="l"/>
                      <a:endParaRPr lang="zh-CN" altLang="en-US" dirty="0">
                        <a:latin typeface="Consolas" panose="020B0609020204030204" pitchFamily="49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8945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en-US" altLang="zh-CN" dirty="0" err="1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draw_everything</a:t>
                      </a:r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en-US" altLang="zh-CN" dirty="0" err="1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set_text</a:t>
                      </a:r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(text)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41498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80690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D7371FB4-8868-AADC-56FF-E8102FD390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2382574"/>
              </p:ext>
            </p:extLst>
          </p:nvPr>
        </p:nvGraphicFramePr>
        <p:xfrm>
          <a:off x="2032000" y="719666"/>
          <a:ext cx="8128000" cy="4119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117993999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729529058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latin typeface="Consolas" panose="020B0609020204030204" pitchFamily="49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GameController</a:t>
                      </a:r>
                      <a:endParaRPr lang="zh-CN" altLang="en-US" dirty="0">
                        <a:latin typeface="Consolas" panose="020B0609020204030204" pitchFamily="49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2632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-player</a:t>
                      </a:r>
                    </a:p>
                    <a:p>
                      <a:pPr algn="ctr"/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-view</a:t>
                      </a:r>
                      <a:endParaRPr lang="zh-CN" altLang="en-US" dirty="0">
                        <a:latin typeface="Consolas" panose="020B0609020204030204" pitchFamily="49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-</a:t>
                      </a:r>
                      <a:r>
                        <a:rPr lang="en-US" altLang="zh-CN" dirty="0" err="1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game_running</a:t>
                      </a:r>
                      <a:endParaRPr lang="en-US" altLang="zh-CN" dirty="0">
                        <a:latin typeface="Consolas" panose="020B0609020204030204" pitchFamily="49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-</a:t>
                      </a:r>
                      <a:r>
                        <a:rPr lang="en-US" altLang="zh-CN" dirty="0" err="1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pressed_key</a:t>
                      </a:r>
                      <a:endParaRPr lang="en-US" altLang="zh-CN" dirty="0">
                        <a:latin typeface="Consolas" panose="020B0609020204030204" pitchFamily="49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-</a:t>
                      </a:r>
                      <a:r>
                        <a:rPr lang="en-US" altLang="zh-CN" dirty="0" err="1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is_holding_key</a:t>
                      </a:r>
                      <a:endParaRPr lang="en-US" altLang="zh-CN" dirty="0">
                        <a:latin typeface="Consolas" panose="020B0609020204030204" pitchFamily="49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-</a:t>
                      </a:r>
                      <a:r>
                        <a:rPr lang="en-US" altLang="zh-CN" dirty="0" err="1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key_holding_timer</a:t>
                      </a:r>
                      <a:endParaRPr lang="en-US" altLang="zh-CN" dirty="0">
                        <a:latin typeface="Consolas" panose="020B0609020204030204" pitchFamily="49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-</a:t>
                      </a:r>
                      <a:r>
                        <a:rPr lang="en-US" altLang="zh-CN" dirty="0" err="1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draw_card_timer</a:t>
                      </a:r>
                      <a:endParaRPr lang="zh-CN" altLang="en-US" dirty="0">
                        <a:latin typeface="Consolas" panose="020B0609020204030204" pitchFamily="49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8945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en-US" altLang="zh-CN" dirty="0" err="1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initialize_game</a:t>
                      </a:r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()</a:t>
                      </a:r>
                    </a:p>
                    <a:p>
                      <a:pPr algn="ctr"/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en-US" altLang="zh-CN" dirty="0" err="1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start_game</a:t>
                      </a:r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() -&gt; bool</a:t>
                      </a:r>
                    </a:p>
                    <a:p>
                      <a:pPr algn="ctr"/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-</a:t>
                      </a:r>
                      <a:r>
                        <a:rPr lang="en-US" altLang="zh-CN" dirty="0" err="1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on_arrow_key_up</a:t>
                      </a:r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()</a:t>
                      </a:r>
                    </a:p>
                    <a:p>
                      <a:pPr algn="ctr"/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-</a:t>
                      </a:r>
                      <a:r>
                        <a:rPr lang="en-US" altLang="zh-CN" dirty="0" err="1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on_confirm</a:t>
                      </a:r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()</a:t>
                      </a:r>
                    </a:p>
                    <a:p>
                      <a:pPr algn="ctr"/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-</a:t>
                      </a:r>
                      <a:r>
                        <a:rPr lang="en-US" altLang="zh-CN" dirty="0" err="1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on_cancel</a:t>
                      </a:r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()</a:t>
                      </a:r>
                    </a:p>
                    <a:p>
                      <a:pPr algn="ctr"/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-</a:t>
                      </a:r>
                      <a:r>
                        <a:rPr lang="en-US" altLang="zh-CN" dirty="0" err="1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on_save_game</a:t>
                      </a:r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()</a:t>
                      </a:r>
                    </a:p>
                    <a:p>
                      <a:pPr algn="ctr"/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-</a:t>
                      </a:r>
                      <a:r>
                        <a:rPr lang="en-US" altLang="zh-CN" dirty="0" err="1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on_load_game</a:t>
                      </a:r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()</a:t>
                      </a:r>
                    </a:p>
                    <a:p>
                      <a:pPr algn="ctr"/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-</a:t>
                      </a:r>
                      <a:r>
                        <a:rPr lang="en-US" altLang="zh-CN" dirty="0" err="1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update_default_message</a:t>
                      </a:r>
                      <a:r>
                        <a:rPr lang="en-US" altLang="zh-CN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()</a:t>
                      </a:r>
                      <a:endParaRPr lang="zh-CN" altLang="en-US" dirty="0">
                        <a:latin typeface="Consolas" panose="020B0609020204030204" pitchFamily="49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-cheat()</a:t>
                      </a:r>
                    </a:p>
                    <a:p>
                      <a:pPr algn="ctr"/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-</a:t>
                      </a:r>
                      <a:r>
                        <a:rPr lang="en-US" altLang="zh-CN" dirty="0" err="1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draw_card</a:t>
                      </a:r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()</a:t>
                      </a:r>
                    </a:p>
                    <a:p>
                      <a:pPr algn="ctr"/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-</a:t>
                      </a:r>
                      <a:r>
                        <a:rPr lang="en-US" altLang="zh-CN" dirty="0" err="1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end_today</a:t>
                      </a:r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()</a:t>
                      </a:r>
                    </a:p>
                    <a:p>
                      <a:pPr algn="ctr"/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-</a:t>
                      </a:r>
                      <a:r>
                        <a:rPr lang="en-US" altLang="zh-CN" dirty="0" err="1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eat_food</a:t>
                      </a:r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()</a:t>
                      </a:r>
                    </a:p>
                    <a:p>
                      <a:pPr algn="ctr"/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-</a:t>
                      </a:r>
                      <a:r>
                        <a:rPr lang="en-US" altLang="zh-CN" dirty="0" err="1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drink_water</a:t>
                      </a:r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()</a:t>
                      </a:r>
                      <a:endParaRPr lang="zh-CN" altLang="en-US" dirty="0">
                        <a:latin typeface="Consolas" panose="020B0609020204030204" pitchFamily="49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41498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07605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</TotalTime>
  <Words>419</Words>
  <Application>Microsoft Office PowerPoint</Application>
  <PresentationFormat>宽屏</PresentationFormat>
  <Paragraphs>91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等线</vt:lpstr>
      <vt:lpstr>等线 Light</vt:lpstr>
      <vt:lpstr>Arial</vt:lpstr>
      <vt:lpstr>Consolas</vt:lpstr>
      <vt:lpstr>Office 主题​​</vt:lpstr>
      <vt:lpstr>LEGA</vt:lpstr>
      <vt:lpstr>PowerPoint 演示文稿</vt:lpstr>
      <vt:lpstr>Card Prisoner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雨泉 池</dc:creator>
  <cp:lastModifiedBy>雨泉 池</cp:lastModifiedBy>
  <cp:revision>17</cp:revision>
  <dcterms:created xsi:type="dcterms:W3CDTF">2024-07-16T13:08:52Z</dcterms:created>
  <dcterms:modified xsi:type="dcterms:W3CDTF">2024-07-17T07:44:57Z</dcterms:modified>
</cp:coreProperties>
</file>