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83" r:id="rId3"/>
    <p:sldId id="268" r:id="rId4"/>
    <p:sldId id="280" r:id="rId5"/>
    <p:sldId id="281" r:id="rId6"/>
    <p:sldId id="282" r:id="rId7"/>
    <p:sldId id="266" r:id="rId8"/>
    <p:sldId id="257" r:id="rId9"/>
    <p:sldId id="269" r:id="rId10"/>
    <p:sldId id="260" r:id="rId11"/>
    <p:sldId id="267" r:id="rId12"/>
    <p:sldId id="262" r:id="rId13"/>
    <p:sldId id="263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7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81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25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4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2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0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87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48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5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18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4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4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1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156704"/>
            <a:ext cx="6858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smtClean="0"/>
              <a:t>메인화면</a:t>
            </a:r>
            <a:r>
              <a:rPr lang="en-US" altLang="ko-KR" sz="10000" dirty="0" smtClean="0"/>
              <a:t> </a:t>
            </a:r>
          </a:p>
          <a:p>
            <a:pPr algn="ctr"/>
            <a:r>
              <a:rPr lang="ko-KR" altLang="en-US" sz="10000" dirty="0" smtClean="0"/>
              <a:t>및</a:t>
            </a:r>
            <a:endParaRPr lang="en-US" altLang="ko-KR" sz="10000" dirty="0" smtClean="0"/>
          </a:p>
          <a:p>
            <a:pPr algn="ctr"/>
            <a:r>
              <a:rPr lang="en-US" altLang="ko-KR" sz="10000" dirty="0" smtClean="0"/>
              <a:t>SNS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71779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웹 사이트 이름</a:t>
            </a:r>
            <a:endParaRPr lang="ko-KR" altLang="en-US" sz="25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327316"/>
              </p:ext>
            </p:extLst>
          </p:nvPr>
        </p:nvGraphicFramePr>
        <p:xfrm>
          <a:off x="575187" y="3205276"/>
          <a:ext cx="5604390" cy="65714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20878">
                  <a:extLst>
                    <a:ext uri="{9D8B030D-6E8A-4147-A177-3AD203B41FA5}">
                      <a16:colId xmlns:a16="http://schemas.microsoft.com/office/drawing/2014/main" val="3707121151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3159981903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3359778591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2334822660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3453068930"/>
                    </a:ext>
                  </a:extLst>
                </a:gridCol>
              </a:tblGrid>
              <a:tr h="597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글제목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117756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890107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645359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92632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92758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1261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867671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9991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038904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694134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2324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75187" y="2539529"/>
            <a:ext cx="2802194" cy="6608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커뮤니티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377381" y="2534654"/>
            <a:ext cx="2802194" cy="660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872054" y="10037200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글쓰기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43429" y="2230590"/>
            <a:ext cx="64728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커뮤니티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일반 유저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아티스트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가게 구분 없이 누구나 작성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첨부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댓글 작성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본인이 쓴 글에 한해서 수정 및 삭제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관리자는 특정 </a:t>
            </a:r>
            <a:r>
              <a:rPr lang="ko-KR" altLang="en-US" dirty="0" err="1" smtClean="0"/>
              <a:t>게시글의</a:t>
            </a:r>
            <a:r>
              <a:rPr lang="ko-KR" altLang="en-US" dirty="0" smtClean="0"/>
              <a:t> 내용에 문제가 있다고 판단이 될 경우 별도의 고지없이 해당 글 삭제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ko-KR" altLang="en-US" dirty="0" smtClean="0"/>
              <a:t>관리자만 작성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0905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925961"/>
            <a:ext cx="685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 smtClean="0"/>
              <a:t>관리자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36302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sp>
        <p:nvSpPr>
          <p:cNvPr id="15" name="TextBox 14"/>
          <p:cNvSpPr txBox="1"/>
          <p:nvPr/>
        </p:nvSpPr>
        <p:spPr>
          <a:xfrm>
            <a:off x="2064774" y="2833935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공연장 등록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114927" y="4906687"/>
          <a:ext cx="4572000" cy="347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948">
                  <a:extLst>
                    <a:ext uri="{9D8B030D-6E8A-4147-A177-3AD203B41FA5}">
                      <a16:colId xmlns:a16="http://schemas.microsoft.com/office/drawing/2014/main" val="4178389121"/>
                    </a:ext>
                  </a:extLst>
                </a:gridCol>
                <a:gridCol w="2957052">
                  <a:extLst>
                    <a:ext uri="{9D8B030D-6E8A-4147-A177-3AD203B41FA5}">
                      <a16:colId xmlns:a16="http://schemas.microsoft.com/office/drawing/2014/main" val="2937209942"/>
                    </a:ext>
                  </a:extLst>
                </a:gridCol>
              </a:tblGrid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공연장 이름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93273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공연장 주소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879644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사업자 등록번호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741568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영업 시간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09100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업종 구분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84746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1708781" y="3670669"/>
            <a:ext cx="914400" cy="914400"/>
            <a:chOff x="2971800" y="4176922"/>
            <a:chExt cx="914400" cy="914400"/>
          </a:xfrm>
        </p:grpSpPr>
        <p:sp>
          <p:nvSpPr>
            <p:cNvPr id="14" name="직사각형 13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덧셈 기호 12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080381" y="3670669"/>
            <a:ext cx="914400" cy="914400"/>
            <a:chOff x="2971800" y="4176922"/>
            <a:chExt cx="914400" cy="914400"/>
          </a:xfrm>
        </p:grpSpPr>
        <p:sp>
          <p:nvSpPr>
            <p:cNvPr id="24" name="직사각형 23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덧셈 기호 24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451981" y="3683287"/>
            <a:ext cx="914400" cy="914400"/>
            <a:chOff x="2971800" y="4176922"/>
            <a:chExt cx="914400" cy="914400"/>
          </a:xfrm>
        </p:grpSpPr>
        <p:sp>
          <p:nvSpPr>
            <p:cNvPr id="27" name="직사각형 26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덧셈 기호 27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27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sp>
        <p:nvSpPr>
          <p:cNvPr id="15" name="TextBox 14"/>
          <p:cNvSpPr txBox="1"/>
          <p:nvPr/>
        </p:nvSpPr>
        <p:spPr>
          <a:xfrm>
            <a:off x="2064774" y="2833935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아티스트 등록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143000" y="5611008"/>
          <a:ext cx="4572000" cy="278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948">
                  <a:extLst>
                    <a:ext uri="{9D8B030D-6E8A-4147-A177-3AD203B41FA5}">
                      <a16:colId xmlns:a16="http://schemas.microsoft.com/office/drawing/2014/main" val="4178389121"/>
                    </a:ext>
                  </a:extLst>
                </a:gridCol>
                <a:gridCol w="2957052">
                  <a:extLst>
                    <a:ext uri="{9D8B030D-6E8A-4147-A177-3AD203B41FA5}">
                      <a16:colId xmlns:a16="http://schemas.microsoft.com/office/drawing/2014/main" val="2937209942"/>
                    </a:ext>
                  </a:extLst>
                </a:gridCol>
              </a:tblGrid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</a:rPr>
                        <a:t>팀명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93273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팀 구성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879644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 장르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741568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팀 소개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09100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547440" y="3384012"/>
            <a:ext cx="1706973" cy="1706973"/>
            <a:chOff x="4148136" y="4630993"/>
            <a:chExt cx="1706973" cy="1706973"/>
          </a:xfrm>
        </p:grpSpPr>
        <p:sp>
          <p:nvSpPr>
            <p:cNvPr id="3" name="타원 2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5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웹 사이트 이름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1930400" y="404948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15886" y="4866302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144485" y="5681320"/>
            <a:ext cx="2569029" cy="60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17601" y="6935921"/>
            <a:ext cx="500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 </a:t>
            </a:r>
            <a:r>
              <a:rPr lang="en-US" altLang="ko-KR" dirty="0" smtClean="0"/>
              <a:t>| </a:t>
            </a:r>
            <a:r>
              <a:rPr lang="ko-KR" altLang="en-US" dirty="0" smtClean="0"/>
              <a:t>비밀번호찾기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-333829" y="4648461"/>
            <a:ext cx="2249715" cy="13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169885" y="4594547"/>
            <a:ext cx="216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Place holder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-943429" y="7108014"/>
            <a:ext cx="2068287" cy="12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1774371" y="692334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새창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-3468914" y="1799771"/>
            <a:ext cx="290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비번 </a:t>
            </a:r>
            <a:r>
              <a:rPr lang="ko-KR" altLang="en-US" dirty="0" err="1" smtClean="0"/>
              <a:t>미입력시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span</a:t>
            </a:r>
            <a:r>
              <a:rPr lang="ko-KR" altLang="en-US" dirty="0" smtClean="0"/>
              <a:t>을 활용해서 오류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웹 사이트 이름</a:t>
            </a:r>
            <a:endParaRPr kumimoji="0" lang="ko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229" y="2748329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아이디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0229" y="3671250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비밀번호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44485" y="9899119"/>
            <a:ext cx="2569029" cy="60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가입하기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229" y="8014403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이메일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0229" y="469086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비밀번호 재확인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0229" y="555596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이름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0229" y="6395837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생년월일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229" y="7205120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성별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35952" y="3213596"/>
            <a:ext cx="3427189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35952" y="4137967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Input </a:t>
            </a:r>
            <a:r>
              <a:rPr lang="en-US" altLang="ko-KR" dirty="0">
                <a:solidFill>
                  <a:prstClr val="white"/>
                </a:solidFill>
              </a:rPr>
              <a:t>type : password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35953" y="5061648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Input type : password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77897" y="5864771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77898" y="6671685"/>
            <a:ext cx="1315360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년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77897" y="7574452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77896" y="8415161"/>
            <a:ext cx="3216733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54294" y="6663830"/>
            <a:ext cx="1315360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63141" y="6685715"/>
            <a:ext cx="1315360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일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-992074" y="6731906"/>
            <a:ext cx="1878695" cy="138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-1103086" y="7906458"/>
            <a:ext cx="1962150" cy="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2278743" y="1881290"/>
            <a:ext cx="235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새 창 띄우기</a:t>
            </a:r>
            <a:endParaRPr lang="en-US" altLang="ko-KR" sz="2400" b="1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2285149" y="7728711"/>
            <a:ext cx="171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Radio </a:t>
            </a: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박스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45210" y="8415160"/>
            <a:ext cx="1961247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인증번호받기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577438" y="3226915"/>
            <a:ext cx="1729019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err="1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중복확인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6877" y="9049750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인증번호 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2252092" y="666637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셀렉트박스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-992074" y="9312633"/>
            <a:ext cx="1895024" cy="16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-2920599" y="9296001"/>
            <a:ext cx="235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일반회원은 </a:t>
            </a:r>
            <a:r>
              <a:rPr lang="ko-KR" altLang="en-US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난수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지정한 문장 입력 시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관리자 계정으로 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회원가입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3860800" y="3410857"/>
            <a:ext cx="342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필수입력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미기재시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span </a:t>
            </a:r>
            <a:r>
              <a:rPr lang="ko-KR" altLang="en-US" dirty="0" smtClean="0"/>
              <a:t>활용해서 오류 처리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242629" y="8375042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이메일로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보낸 후 인증번호 재확인 후 가입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2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웹 사이트 이름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1930400" y="404948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8630" y="5681557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인증번호 입력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064000" y="4821119"/>
            <a:ext cx="2394858" cy="48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인증번호 받기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-290285" y="4415956"/>
            <a:ext cx="2249715" cy="13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169885" y="4594547"/>
            <a:ext cx="216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Place holder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144485" y="6974299"/>
            <a:ext cx="2569029" cy="60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94115" y="4869709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이메일 주소</a:t>
            </a:r>
            <a:endParaRPr lang="en-US" altLang="ko-KR" dirty="0" smtClean="0"/>
          </a:p>
        </p:txBody>
      </p:sp>
      <p:cxnSp>
        <p:nvCxnSpPr>
          <p:cNvPr id="18" name="직선 화살표 연결선 17"/>
          <p:cNvCxnSpPr>
            <a:stCxn id="17" idx="1"/>
          </p:cNvCxnSpPr>
          <p:nvPr/>
        </p:nvCxnSpPr>
        <p:spPr>
          <a:xfrm flipH="1" flipV="1">
            <a:off x="-290285" y="4861335"/>
            <a:ext cx="2184400" cy="19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-290285" y="5141624"/>
            <a:ext cx="2249716" cy="65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2278742" y="1979867"/>
            <a:ext cx="216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아이디 찾기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페이지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290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웹 사이트 이름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1930400" y="404948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8630" y="5681557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인증번호 입력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064000" y="4821119"/>
            <a:ext cx="2394858" cy="48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인증번호 받기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-290285" y="4415956"/>
            <a:ext cx="2249715" cy="13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169885" y="4594547"/>
            <a:ext cx="216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Place holder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344057" y="6958597"/>
            <a:ext cx="2569029" cy="60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94115" y="4869709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이메일 주소</a:t>
            </a:r>
            <a:endParaRPr lang="en-US" altLang="ko-KR" dirty="0" smtClean="0"/>
          </a:p>
        </p:txBody>
      </p:sp>
      <p:cxnSp>
        <p:nvCxnSpPr>
          <p:cNvPr id="18" name="직선 화살표 연결선 17"/>
          <p:cNvCxnSpPr>
            <a:stCxn id="17" idx="1"/>
          </p:cNvCxnSpPr>
          <p:nvPr/>
        </p:nvCxnSpPr>
        <p:spPr>
          <a:xfrm flipH="1" flipV="1">
            <a:off x="-290285" y="4861335"/>
            <a:ext cx="2184400" cy="19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-290285" y="5141624"/>
            <a:ext cx="2249716" cy="65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2278742" y="1979867"/>
            <a:ext cx="216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비밀번호 찾기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페이지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30400" y="3189425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-290285" y="3451501"/>
            <a:ext cx="2217058" cy="96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6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18814" y="5245092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7137" y="2159156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승인요청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2657" y="4740017"/>
            <a:ext cx="231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아티스트 목록</a:t>
            </a:r>
            <a:endParaRPr lang="ko-KR" altLang="en-US" dirty="0"/>
          </a:p>
        </p:txBody>
      </p:sp>
      <p:sp>
        <p:nvSpPr>
          <p:cNvPr id="59" name="덧셈 기호 58"/>
          <p:cNvSpPr/>
          <p:nvPr/>
        </p:nvSpPr>
        <p:spPr>
          <a:xfrm>
            <a:off x="2329624" y="3319080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덧셈 기호 59"/>
          <p:cNvSpPr/>
          <p:nvPr/>
        </p:nvSpPr>
        <p:spPr>
          <a:xfrm>
            <a:off x="2338595" y="4746319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관리자 </a:t>
            </a:r>
            <a:r>
              <a:rPr lang="ko-KR" altLang="en-US" sz="2000" b="1" dirty="0" err="1" smtClean="0"/>
              <a:t>첫페이지</a:t>
            </a:r>
            <a:endParaRPr lang="ko-KR" altLang="en-US" sz="2000" b="1" dirty="0"/>
          </a:p>
        </p:txBody>
      </p:sp>
      <p:sp>
        <p:nvSpPr>
          <p:cNvPr id="58" name="덧셈 기호 57"/>
          <p:cNvSpPr/>
          <p:nvPr/>
        </p:nvSpPr>
        <p:spPr>
          <a:xfrm>
            <a:off x="2200457" y="6355506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31867" y="6386483"/>
            <a:ext cx="198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 목록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2657" y="7833912"/>
            <a:ext cx="193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가게 목록</a:t>
            </a:r>
            <a:endParaRPr lang="ko-KR" altLang="en-US" dirty="0"/>
          </a:p>
        </p:txBody>
      </p:sp>
      <p:sp>
        <p:nvSpPr>
          <p:cNvPr id="69" name="덧셈 기호 68"/>
          <p:cNvSpPr/>
          <p:nvPr/>
        </p:nvSpPr>
        <p:spPr>
          <a:xfrm>
            <a:off x="2191486" y="7802935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덧셈 기호 70"/>
          <p:cNvSpPr/>
          <p:nvPr/>
        </p:nvSpPr>
        <p:spPr>
          <a:xfrm>
            <a:off x="2053348" y="9318431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57137" y="9248704"/>
            <a:ext cx="148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게시글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118814" y="3718927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18814" y="6846795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18814" y="8204424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18814" y="9796961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H="1" flipV="1">
            <a:off x="-972457" y="5299033"/>
            <a:ext cx="1527416" cy="7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-2218373" y="5173400"/>
            <a:ext cx="124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DIV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33660" y="3293774"/>
            <a:ext cx="224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등록된 공연 목록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18814" y="2573497"/>
            <a:ext cx="5018544" cy="559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1755194" y="2160203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3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승인요청 페이지</a:t>
            </a:r>
            <a:endParaRPr lang="ko-KR" altLang="en-US" sz="2000" b="1" dirty="0"/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-841829" y="3340989"/>
            <a:ext cx="1605537" cy="388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-2450602" y="3544571"/>
            <a:ext cx="1245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상세정보 펼치기</a:t>
            </a:r>
            <a:endParaRPr lang="en-US" altLang="ko-KR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25204" y="2430430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승인요청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9374" y="3094008"/>
            <a:ext cx="328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</a:t>
            </a:r>
            <a:r>
              <a:rPr lang="en-US" altLang="ko-KR" dirty="0" smtClean="0"/>
              <a:t>|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신청유형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428343" y="3037309"/>
            <a:ext cx="983619" cy="42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063999" y="3065659"/>
            <a:ext cx="1085219" cy="39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승인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99374" y="3729237"/>
            <a:ext cx="591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상세정보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95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버스타그램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3491149" y="7238252"/>
            <a:ext cx="3141692" cy="3813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54957" y="2541716"/>
            <a:ext cx="5748086" cy="1572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38439" y="2621926"/>
            <a:ext cx="1150687" cy="1450595"/>
            <a:chOff x="481263" y="2117557"/>
            <a:chExt cx="1150687" cy="1450595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565483" y="2117557"/>
              <a:ext cx="1010653" cy="11430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공연명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1263" y="3321931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아티스트      장소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081464" y="2621926"/>
            <a:ext cx="1150687" cy="1450595"/>
            <a:chOff x="481263" y="2117557"/>
            <a:chExt cx="1150687" cy="1450595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565483" y="2117557"/>
              <a:ext cx="1010653" cy="11430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공연명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1263" y="3321931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아티스트      장소</a:t>
              </a: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3504197" y="2621926"/>
            <a:ext cx="1150687" cy="1450595"/>
            <a:chOff x="481263" y="2117557"/>
            <a:chExt cx="1150687" cy="1450595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565483" y="2117557"/>
              <a:ext cx="1010653" cy="11430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공연명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1263" y="3321931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아티스트      장소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926930" y="2621926"/>
            <a:ext cx="1150687" cy="1450595"/>
            <a:chOff x="481263" y="2117557"/>
            <a:chExt cx="1150687" cy="1450595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565483" y="2117557"/>
              <a:ext cx="1010653" cy="11430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공연명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81263" y="3321931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아티스트      장소</a:t>
              </a:r>
            </a:p>
          </p:txBody>
        </p:sp>
      </p:grpSp>
      <p:sp>
        <p:nvSpPr>
          <p:cNvPr id="75" name="이등변 삼각형 74"/>
          <p:cNvSpPr/>
          <p:nvPr/>
        </p:nvSpPr>
        <p:spPr>
          <a:xfrm rot="16200000">
            <a:off x="207514" y="3243863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이등변 삼각형 75"/>
          <p:cNvSpPr/>
          <p:nvPr/>
        </p:nvSpPr>
        <p:spPr>
          <a:xfrm rot="5400000">
            <a:off x="6451583" y="3243864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554957" y="4892597"/>
            <a:ext cx="5748086" cy="1572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이등변 삼각형 78"/>
          <p:cNvSpPr/>
          <p:nvPr/>
        </p:nvSpPr>
        <p:spPr>
          <a:xfrm rot="16200000">
            <a:off x="207514" y="5594744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이등변 삼각형 79"/>
          <p:cNvSpPr/>
          <p:nvPr/>
        </p:nvSpPr>
        <p:spPr>
          <a:xfrm rot="5400000">
            <a:off x="6451583" y="5594745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20941" y="7242436"/>
            <a:ext cx="3141691" cy="3908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37312" y="7407657"/>
            <a:ext cx="2712977" cy="78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33016" y="8357368"/>
            <a:ext cx="2712977" cy="78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33016" y="9307079"/>
            <a:ext cx="2712977" cy="78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33016" y="10238901"/>
            <a:ext cx="2712977" cy="78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4516" y="2117324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진행 예정 공연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10989" y="4405986"/>
            <a:ext cx="294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 달의 떠오르는 버스커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92423" y="6521602"/>
            <a:ext cx="140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TOP10 </a:t>
            </a:r>
            <a:r>
              <a:rPr lang="ko-KR" altLang="en-US" dirty="0" smtClean="0"/>
              <a:t>차트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575589" y="498137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err="1" smtClean="0"/>
              <a:t>버스타그램</a:t>
            </a:r>
            <a:endParaRPr lang="ko-KR" altLang="en-US" sz="2500" dirty="0"/>
          </a:p>
        </p:txBody>
      </p:sp>
      <p:sp>
        <p:nvSpPr>
          <p:cNvPr id="90" name="직사각형 89"/>
          <p:cNvSpPr/>
          <p:nvPr/>
        </p:nvSpPr>
        <p:spPr>
          <a:xfrm>
            <a:off x="220940" y="6829184"/>
            <a:ext cx="1612371" cy="4090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음악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1833311" y="6829184"/>
            <a:ext cx="1529321" cy="4090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공연 장소</a:t>
            </a:r>
            <a:endParaRPr lang="ko-KR" altLang="en-US" dirty="0"/>
          </a:p>
        </p:txBody>
      </p:sp>
      <p:grpSp>
        <p:nvGrpSpPr>
          <p:cNvPr id="92" name="그룹 91"/>
          <p:cNvGrpSpPr/>
          <p:nvPr/>
        </p:nvGrpSpPr>
        <p:grpSpPr>
          <a:xfrm>
            <a:off x="456563" y="7478300"/>
            <a:ext cx="3414557" cy="656507"/>
            <a:chOff x="456563" y="7478300"/>
            <a:chExt cx="3414557" cy="656507"/>
          </a:xfrm>
        </p:grpSpPr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182" y="7493238"/>
              <a:ext cx="628650" cy="619125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1533832" y="7545834"/>
              <a:ext cx="191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어떻게 지내</a:t>
              </a:r>
              <a:endParaRPr lang="ko-KR" altLang="en-US" sz="1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33832" y="7800557"/>
              <a:ext cx="1917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런치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8623" y="7478300"/>
              <a:ext cx="505882" cy="445382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2486820" y="7888586"/>
              <a:ext cx="1384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바로 듣기</a:t>
              </a:r>
              <a:endParaRPr lang="ko-KR" altLang="en-US" sz="1000" dirty="0"/>
            </a:p>
          </p:txBody>
        </p: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563" y="7553551"/>
              <a:ext cx="472552" cy="423047"/>
            </a:xfrm>
            <a:prstGeom prst="rect">
              <a:avLst/>
            </a:prstGeom>
          </p:spPr>
        </p:pic>
      </p:grpSp>
      <p:grpSp>
        <p:nvGrpSpPr>
          <p:cNvPr id="99" name="그룹 98"/>
          <p:cNvGrpSpPr/>
          <p:nvPr/>
        </p:nvGrpSpPr>
        <p:grpSpPr>
          <a:xfrm>
            <a:off x="891467" y="8468016"/>
            <a:ext cx="2965938" cy="656507"/>
            <a:chOff x="905182" y="7478300"/>
            <a:chExt cx="2965938" cy="656507"/>
          </a:xfrm>
        </p:grpSpPr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182" y="7493238"/>
              <a:ext cx="628650" cy="619125"/>
            </a:xfrm>
            <a:prstGeom prst="rect">
              <a:avLst/>
            </a:prstGeom>
          </p:spPr>
        </p:pic>
        <p:sp>
          <p:nvSpPr>
            <p:cNvPr id="101" name="TextBox 100"/>
            <p:cNvSpPr txBox="1"/>
            <p:nvPr/>
          </p:nvSpPr>
          <p:spPr>
            <a:xfrm>
              <a:off x="1533832" y="7545834"/>
              <a:ext cx="191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어떻게 지내</a:t>
              </a:r>
              <a:endParaRPr lang="ko-KR" altLang="en-US" sz="14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33832" y="7800557"/>
              <a:ext cx="1917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런치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8623" y="7478300"/>
              <a:ext cx="505882" cy="445382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2486820" y="7888586"/>
              <a:ext cx="1384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바로 듣기</a:t>
              </a:r>
              <a:endParaRPr lang="ko-KR" altLang="en-US" sz="1000" dirty="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456563" y="9430878"/>
            <a:ext cx="3414557" cy="656507"/>
            <a:chOff x="456563" y="7478300"/>
            <a:chExt cx="3414557" cy="656507"/>
          </a:xfrm>
        </p:grpSpPr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182" y="7493238"/>
              <a:ext cx="628650" cy="619125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1533832" y="7545834"/>
              <a:ext cx="191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어떻게 지내</a:t>
              </a:r>
              <a:endParaRPr lang="ko-KR" altLang="en-US" sz="14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533832" y="7800557"/>
              <a:ext cx="1917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런치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8623" y="7478300"/>
              <a:ext cx="505882" cy="445382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2486820" y="7888586"/>
              <a:ext cx="1384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바로 듣기</a:t>
              </a:r>
              <a:endParaRPr lang="ko-KR" altLang="en-US" sz="1000" dirty="0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563" y="7553551"/>
              <a:ext cx="472552" cy="423047"/>
            </a:xfrm>
            <a:prstGeom prst="rect">
              <a:avLst/>
            </a:prstGeom>
          </p:spPr>
        </p:pic>
      </p:grpSp>
      <p:grpSp>
        <p:nvGrpSpPr>
          <p:cNvPr id="112" name="그룹 111"/>
          <p:cNvGrpSpPr/>
          <p:nvPr/>
        </p:nvGrpSpPr>
        <p:grpSpPr>
          <a:xfrm>
            <a:off x="912933" y="10360891"/>
            <a:ext cx="2965938" cy="656507"/>
            <a:chOff x="905182" y="7478300"/>
            <a:chExt cx="2965938" cy="656507"/>
          </a:xfrm>
        </p:grpSpPr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182" y="7493238"/>
              <a:ext cx="628650" cy="619125"/>
            </a:xfrm>
            <a:prstGeom prst="rect">
              <a:avLst/>
            </a:prstGeom>
          </p:spPr>
        </p:pic>
        <p:sp>
          <p:nvSpPr>
            <p:cNvPr id="114" name="TextBox 113"/>
            <p:cNvSpPr txBox="1"/>
            <p:nvPr/>
          </p:nvSpPr>
          <p:spPr>
            <a:xfrm>
              <a:off x="1533832" y="7545834"/>
              <a:ext cx="191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어떻게 지내</a:t>
              </a:r>
              <a:endParaRPr lang="ko-KR" altLang="en-US" sz="14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533832" y="7800557"/>
              <a:ext cx="1917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런치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8623" y="7478300"/>
              <a:ext cx="505882" cy="445382"/>
            </a:xfrm>
            <a:prstGeom prst="rect">
              <a:avLst/>
            </a:prstGeom>
          </p:spPr>
        </p:pic>
        <p:sp>
          <p:nvSpPr>
            <p:cNvPr id="117" name="TextBox 116"/>
            <p:cNvSpPr txBox="1"/>
            <p:nvPr/>
          </p:nvSpPr>
          <p:spPr>
            <a:xfrm>
              <a:off x="2486820" y="7888586"/>
              <a:ext cx="1384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바로 듣기</a:t>
              </a:r>
              <a:endParaRPr lang="ko-KR" altLang="en-US" sz="1000" dirty="0"/>
            </a:p>
          </p:txBody>
        </p:sp>
      </p:grpSp>
      <p:pic>
        <p:nvPicPr>
          <p:cNvPr id="118" name="그림 1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344" y="8591927"/>
            <a:ext cx="456273" cy="345180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79" y="9550294"/>
            <a:ext cx="435854" cy="360418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41458" y="1049639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3243871" y="6851455"/>
            <a:ext cx="140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122" name="표 121"/>
          <p:cNvGraphicFramePr>
            <a:graphicFrameLocks noGrp="1"/>
          </p:cNvGraphicFramePr>
          <p:nvPr>
            <p:extLst/>
          </p:nvPr>
        </p:nvGraphicFramePr>
        <p:xfrm>
          <a:off x="3513227" y="7264163"/>
          <a:ext cx="3119614" cy="3787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9614">
                  <a:extLst>
                    <a:ext uri="{9D8B030D-6E8A-4147-A177-3AD203B41FA5}">
                      <a16:colId xmlns:a16="http://schemas.microsoft.com/office/drawing/2014/main" val="332429775"/>
                    </a:ext>
                  </a:extLst>
                </a:gridCol>
              </a:tblGrid>
              <a:tr h="47344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공지</a:t>
                      </a:r>
                      <a:r>
                        <a:rPr lang="en-US" altLang="ko-KR" dirty="0" smtClean="0"/>
                        <a:t>] </a:t>
                      </a:r>
                      <a:r>
                        <a:rPr lang="ko-KR" altLang="en-US" dirty="0" smtClean="0"/>
                        <a:t>버스커 여러분을 응원합니다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05750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공지</a:t>
                      </a:r>
                      <a:r>
                        <a:rPr lang="en-US" altLang="ko-KR" dirty="0" smtClean="0"/>
                        <a:t>] </a:t>
                      </a:r>
                      <a:r>
                        <a:rPr lang="ko-KR" altLang="en-US" dirty="0" smtClean="0"/>
                        <a:t>이용 안내 가이드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874612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공지</a:t>
                      </a:r>
                      <a:r>
                        <a:rPr lang="en-US" altLang="ko-KR" dirty="0" smtClean="0"/>
                        <a:t>] </a:t>
                      </a:r>
                      <a:r>
                        <a:rPr lang="ko-KR" altLang="en-US" dirty="0" smtClean="0"/>
                        <a:t>코로나</a:t>
                      </a:r>
                      <a:r>
                        <a:rPr lang="ko-KR" altLang="en-US" baseline="0" dirty="0" smtClean="0"/>
                        <a:t> 관련 버스킹 주의사항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70479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11767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026592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414448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573593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463314"/>
                  </a:ext>
                </a:extLst>
              </a:tr>
            </a:tbl>
          </a:graphicData>
        </a:graphic>
      </p:graphicFrame>
      <p:sp>
        <p:nvSpPr>
          <p:cNvPr id="123" name="TextBox 122"/>
          <p:cNvSpPr txBox="1"/>
          <p:nvPr/>
        </p:nvSpPr>
        <p:spPr>
          <a:xfrm>
            <a:off x="6858000" y="1016544"/>
            <a:ext cx="410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버튼 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858000" y="493701"/>
            <a:ext cx="410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또는 </a:t>
            </a:r>
            <a:r>
              <a:rPr lang="en-US" altLang="ko-KR" dirty="0" smtClean="0"/>
              <a:t>ID/PW </a:t>
            </a:r>
            <a:r>
              <a:rPr lang="ko-KR" altLang="en-US" dirty="0" smtClean="0"/>
              <a:t>찾기 페이지 이동</a:t>
            </a:r>
            <a:endParaRPr lang="ko-KR" altLang="en-US" dirty="0"/>
          </a:p>
        </p:txBody>
      </p:sp>
      <p:pic>
        <p:nvPicPr>
          <p:cNvPr id="125" name="그림 1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cxnSp>
        <p:nvCxnSpPr>
          <p:cNvPr id="126" name="직선 화살표 연결선 125"/>
          <p:cNvCxnSpPr>
            <a:endCxn id="124" idx="1"/>
          </p:cNvCxnSpPr>
          <p:nvPr/>
        </p:nvCxnSpPr>
        <p:spPr>
          <a:xfrm flipV="1">
            <a:off x="5791200" y="678367"/>
            <a:ext cx="1066800" cy="13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endCxn id="123" idx="1"/>
          </p:cNvCxnSpPr>
          <p:nvPr/>
        </p:nvCxnSpPr>
        <p:spPr>
          <a:xfrm>
            <a:off x="6548925" y="1201210"/>
            <a:ext cx="309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-2882901" y="1416070"/>
            <a:ext cx="238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 별 </a:t>
            </a:r>
            <a:endParaRPr lang="en-US" altLang="ko-KR" dirty="0" smtClean="0"/>
          </a:p>
          <a:p>
            <a:r>
              <a:rPr lang="ko-KR" altLang="en-US" dirty="0" smtClean="0"/>
              <a:t>해당하는 페이지 이동 </a:t>
            </a:r>
            <a:endParaRPr lang="ko-KR" altLang="en-US" dirty="0"/>
          </a:p>
        </p:txBody>
      </p:sp>
      <p:cxnSp>
        <p:nvCxnSpPr>
          <p:cNvPr id="129" name="직선 화살표 연결선 128"/>
          <p:cNvCxnSpPr>
            <a:stCxn id="49" idx="1"/>
            <a:endCxn id="128" idx="3"/>
          </p:cNvCxnSpPr>
          <p:nvPr/>
        </p:nvCxnSpPr>
        <p:spPr>
          <a:xfrm flipH="1">
            <a:off x="-492992" y="1739236"/>
            <a:ext cx="492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-6210299" y="2301990"/>
            <a:ext cx="5717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시작 까지 </a:t>
            </a:r>
            <a:r>
              <a:rPr lang="en-US" altLang="ko-KR" dirty="0" smtClean="0"/>
              <a:t>48</a:t>
            </a:r>
            <a:r>
              <a:rPr lang="ko-KR" altLang="en-US" dirty="0" smtClean="0"/>
              <a:t>시간 이하인 공연장 소개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페이징</a:t>
            </a:r>
            <a:r>
              <a:rPr lang="ko-KR" altLang="en-US" dirty="0" smtClean="0"/>
              <a:t> 하나당 해당하는 공연장 전체 리스트에서</a:t>
            </a:r>
            <a:r>
              <a:rPr lang="en-US" altLang="ko-KR" dirty="0"/>
              <a:t> </a:t>
            </a:r>
            <a:r>
              <a:rPr lang="en-US" altLang="ko-KR" dirty="0" smtClean="0"/>
              <a:t>    4</a:t>
            </a:r>
            <a:r>
              <a:rPr lang="ko-KR" altLang="en-US" dirty="0" smtClean="0"/>
              <a:t>개 랜덤으로 표시</a:t>
            </a:r>
            <a:endParaRPr lang="en-US" altLang="ko-KR" dirty="0" smtClean="0"/>
          </a:p>
        </p:txBody>
      </p:sp>
      <p:cxnSp>
        <p:nvCxnSpPr>
          <p:cNvPr id="131" name="직선 화살표 연결선 130"/>
          <p:cNvCxnSpPr>
            <a:endCxn id="130" idx="3"/>
          </p:cNvCxnSpPr>
          <p:nvPr/>
        </p:nvCxnSpPr>
        <p:spPr>
          <a:xfrm flipH="1">
            <a:off x="-492991" y="2301990"/>
            <a:ext cx="1034452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738438" y="5024269"/>
            <a:ext cx="1150687" cy="1429458"/>
            <a:chOff x="738438" y="5024269"/>
            <a:chExt cx="1150687" cy="1429458"/>
          </a:xfrm>
        </p:grpSpPr>
        <p:grpSp>
          <p:nvGrpSpPr>
            <p:cNvPr id="133" name="그룹 132"/>
            <p:cNvGrpSpPr/>
            <p:nvPr/>
          </p:nvGrpSpPr>
          <p:grpSpPr>
            <a:xfrm>
              <a:off x="738438" y="5024269"/>
              <a:ext cx="1150687" cy="1429458"/>
              <a:chOff x="481263" y="2240323"/>
              <a:chExt cx="1150687" cy="1429458"/>
            </a:xfrm>
          </p:grpSpPr>
          <p:sp>
            <p:nvSpPr>
              <p:cNvPr id="135" name="모서리가 둥근 직사각형 134"/>
              <p:cNvSpPr/>
              <p:nvPr/>
            </p:nvSpPr>
            <p:spPr>
              <a:xfrm>
                <a:off x="565483" y="2240323"/>
                <a:ext cx="1010653" cy="9714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81263" y="3423560"/>
                <a:ext cx="1150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아티스트</a:t>
                </a:r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738438" y="6013547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장르</a:t>
              </a:r>
              <a:endParaRPr lang="ko-KR" altLang="en-US" sz="10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2126867" y="5026506"/>
            <a:ext cx="1150687" cy="1429458"/>
            <a:chOff x="738438" y="5024269"/>
            <a:chExt cx="1150687" cy="1429458"/>
          </a:xfrm>
        </p:grpSpPr>
        <p:grpSp>
          <p:nvGrpSpPr>
            <p:cNvPr id="138" name="그룹 137"/>
            <p:cNvGrpSpPr/>
            <p:nvPr/>
          </p:nvGrpSpPr>
          <p:grpSpPr>
            <a:xfrm>
              <a:off x="738438" y="5024269"/>
              <a:ext cx="1150687" cy="1429458"/>
              <a:chOff x="481263" y="2240323"/>
              <a:chExt cx="1150687" cy="1429458"/>
            </a:xfrm>
          </p:grpSpPr>
          <p:sp>
            <p:nvSpPr>
              <p:cNvPr id="140" name="모서리가 둥근 직사각형 139"/>
              <p:cNvSpPr/>
              <p:nvPr/>
            </p:nvSpPr>
            <p:spPr>
              <a:xfrm>
                <a:off x="565483" y="2240323"/>
                <a:ext cx="1010653" cy="9714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81263" y="3423560"/>
                <a:ext cx="1150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아티스트</a:t>
                </a:r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738438" y="6013547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장르</a:t>
              </a:r>
              <a:endParaRPr lang="ko-KR" altLang="en-US" sz="10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518399" y="5024669"/>
            <a:ext cx="1150687" cy="1429458"/>
            <a:chOff x="738438" y="5024269"/>
            <a:chExt cx="1150687" cy="1429458"/>
          </a:xfrm>
        </p:grpSpPr>
        <p:grpSp>
          <p:nvGrpSpPr>
            <p:cNvPr id="143" name="그룹 142"/>
            <p:cNvGrpSpPr/>
            <p:nvPr/>
          </p:nvGrpSpPr>
          <p:grpSpPr>
            <a:xfrm>
              <a:off x="738438" y="5024269"/>
              <a:ext cx="1150687" cy="1429458"/>
              <a:chOff x="481263" y="2240323"/>
              <a:chExt cx="1150687" cy="1429458"/>
            </a:xfrm>
          </p:grpSpPr>
          <p:sp>
            <p:nvSpPr>
              <p:cNvPr id="145" name="모서리가 둥근 직사각형 144"/>
              <p:cNvSpPr/>
              <p:nvPr/>
            </p:nvSpPr>
            <p:spPr>
              <a:xfrm>
                <a:off x="565483" y="2240323"/>
                <a:ext cx="1010653" cy="9714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</a:t>
                </a: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481263" y="3423560"/>
                <a:ext cx="1150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아티스트</a:t>
                </a:r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738438" y="6013547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장르</a:t>
              </a:r>
              <a:endParaRPr lang="ko-KR" altLang="en-US" sz="10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4879543" y="5024269"/>
            <a:ext cx="1150687" cy="1429458"/>
            <a:chOff x="738438" y="5024269"/>
            <a:chExt cx="1150687" cy="1429458"/>
          </a:xfrm>
        </p:grpSpPr>
        <p:grpSp>
          <p:nvGrpSpPr>
            <p:cNvPr id="148" name="그룹 147"/>
            <p:cNvGrpSpPr/>
            <p:nvPr/>
          </p:nvGrpSpPr>
          <p:grpSpPr>
            <a:xfrm>
              <a:off x="738438" y="5024269"/>
              <a:ext cx="1150687" cy="1429458"/>
              <a:chOff x="481263" y="2240323"/>
              <a:chExt cx="1150687" cy="1429458"/>
            </a:xfrm>
          </p:grpSpPr>
          <p:sp>
            <p:nvSpPr>
              <p:cNvPr id="150" name="모서리가 둥근 직사각형 149"/>
              <p:cNvSpPr/>
              <p:nvPr/>
            </p:nvSpPr>
            <p:spPr>
              <a:xfrm>
                <a:off x="565483" y="2240323"/>
                <a:ext cx="1010653" cy="9714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481263" y="3423560"/>
                <a:ext cx="1150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아티스트</a:t>
                </a:r>
              </a:p>
            </p:txBody>
          </p:sp>
        </p:grpSp>
        <p:sp>
          <p:nvSpPr>
            <p:cNvPr id="149" name="TextBox 148"/>
            <p:cNvSpPr txBox="1"/>
            <p:nvPr/>
          </p:nvSpPr>
          <p:spPr>
            <a:xfrm>
              <a:off x="738438" y="6013547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장르</a:t>
              </a:r>
              <a:endParaRPr lang="ko-KR" altLang="en-US" sz="1000" dirty="0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-6210299" y="4373553"/>
            <a:ext cx="571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장르별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증가수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한달 기준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가장 높은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버스커 표시</a:t>
            </a:r>
            <a:endParaRPr lang="en-US" altLang="ko-KR" dirty="0" smtClean="0"/>
          </a:p>
        </p:txBody>
      </p:sp>
      <p:cxnSp>
        <p:nvCxnSpPr>
          <p:cNvPr id="153" name="직선 화살표 연결선 152"/>
          <p:cNvCxnSpPr>
            <a:stCxn id="87" idx="1"/>
            <a:endCxn id="152" idx="3"/>
          </p:cNvCxnSpPr>
          <p:nvPr/>
        </p:nvCxnSpPr>
        <p:spPr>
          <a:xfrm flipH="1">
            <a:off x="-492991" y="4590652"/>
            <a:ext cx="1003980" cy="106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-6099571" y="6156741"/>
            <a:ext cx="57173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즐겨찾기 수가 가장 많은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곡 표시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즐겨찾기 수가 동점일 경우 해당 </a:t>
            </a:r>
            <a:r>
              <a:rPr lang="ko-KR" altLang="en-US" dirty="0" err="1" smtClean="0"/>
              <a:t>버스커의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비교하여 높은 </a:t>
            </a:r>
            <a:r>
              <a:rPr lang="ko-KR" altLang="en-US" dirty="0" err="1" smtClean="0"/>
              <a:t>팔로워를</a:t>
            </a:r>
            <a:r>
              <a:rPr lang="ko-KR" altLang="en-US" dirty="0" smtClean="0"/>
              <a:t> 가진 사람이 순위 높게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위 항목이 모두 동점일 경우 공동 순위로 처리 </a:t>
            </a: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평가 점수가 가장 높은 공연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곳 표시 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평가 점수가 동점일 경우 공연을 비교적 많이 실행한 곳을 순위 높게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위 항목이 모두 동점일 경우 공동 순위로 처리 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en-US" altLang="ko-KR" dirty="0" smtClean="0"/>
              <a:t>4~6</a:t>
            </a:r>
            <a:r>
              <a:rPr lang="ko-KR" altLang="en-US" dirty="0" smtClean="0"/>
              <a:t>은 공연 팀의 화면 설계에 따라 수정 필요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음악 차트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오른쪽 바로 듣기 아이콘을 누르면 해당 </a:t>
            </a:r>
            <a:endParaRPr lang="en-US" altLang="ko-KR" dirty="0" smtClean="0"/>
          </a:p>
          <a:p>
            <a:r>
              <a:rPr lang="ko-KR" altLang="en-US" dirty="0" err="1" smtClean="0"/>
              <a:t>버스커의</a:t>
            </a:r>
            <a:r>
              <a:rPr lang="en-US" altLang="ko-KR" dirty="0"/>
              <a:t> </a:t>
            </a:r>
            <a:r>
              <a:rPr lang="ko-KR" altLang="en-US" dirty="0" smtClean="0"/>
              <a:t>뮤직 스테이션 페이지로 이동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공연 장소 차트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살펴 보기 아이콘을 누르면 해당 공연장 보기 페이지로 이동   </a:t>
            </a:r>
            <a:endParaRPr lang="en-US" altLang="ko-KR" dirty="0" smtClean="0"/>
          </a:p>
        </p:txBody>
      </p:sp>
      <p:cxnSp>
        <p:nvCxnSpPr>
          <p:cNvPr id="155" name="직선 화살표 연결선 154"/>
          <p:cNvCxnSpPr/>
          <p:nvPr/>
        </p:nvCxnSpPr>
        <p:spPr>
          <a:xfrm flipH="1">
            <a:off x="-466691" y="6694114"/>
            <a:ext cx="687631" cy="15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>
            <a:off x="6467421" y="7394230"/>
            <a:ext cx="1112559" cy="2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579980" y="7118743"/>
            <a:ext cx="571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관리자가 작성한 공지사항 표시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최신날짜가</a:t>
            </a:r>
            <a:r>
              <a:rPr lang="ko-KR" altLang="en-US" dirty="0" smtClean="0"/>
              <a:t> 상단에 위치 함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455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공연 아티스트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가게 회원 상세 페이지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(CRUD)</a:t>
            </a:r>
            <a:endParaRPr lang="ko-KR" altLang="en-US" sz="2000" b="1" dirty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5958210" y="2463101"/>
            <a:ext cx="1382112" cy="23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63477" y="2561290"/>
            <a:ext cx="124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Select box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06608" y="2245764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지역별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9918" y="2278435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343781" y="2258030"/>
            <a:ext cx="1085219" cy="39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찾기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31010" y="3486291"/>
          <a:ext cx="6595980" cy="1264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196">
                  <a:extLst>
                    <a:ext uri="{9D8B030D-6E8A-4147-A177-3AD203B41FA5}">
                      <a16:colId xmlns:a16="http://schemas.microsoft.com/office/drawing/2014/main" val="659713853"/>
                    </a:ext>
                  </a:extLst>
                </a:gridCol>
                <a:gridCol w="756347">
                  <a:extLst>
                    <a:ext uri="{9D8B030D-6E8A-4147-A177-3AD203B41FA5}">
                      <a16:colId xmlns:a16="http://schemas.microsoft.com/office/drawing/2014/main" val="830841773"/>
                    </a:ext>
                  </a:extLst>
                </a:gridCol>
                <a:gridCol w="1882045">
                  <a:extLst>
                    <a:ext uri="{9D8B030D-6E8A-4147-A177-3AD203B41FA5}">
                      <a16:colId xmlns:a16="http://schemas.microsoft.com/office/drawing/2014/main" val="1168322707"/>
                    </a:ext>
                  </a:extLst>
                </a:gridCol>
                <a:gridCol w="1319196">
                  <a:extLst>
                    <a:ext uri="{9D8B030D-6E8A-4147-A177-3AD203B41FA5}">
                      <a16:colId xmlns:a16="http://schemas.microsoft.com/office/drawing/2014/main" val="1324973421"/>
                    </a:ext>
                  </a:extLst>
                </a:gridCol>
                <a:gridCol w="1319196">
                  <a:extLst>
                    <a:ext uri="{9D8B030D-6E8A-4147-A177-3AD203B41FA5}">
                      <a16:colId xmlns:a16="http://schemas.microsoft.com/office/drawing/2014/main" val="3184925390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공연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회원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가게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7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12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9776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63477" y="4107543"/>
            <a:ext cx="4135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항목을 클릭하면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밑으로 상세 페이지가 펼쳐지고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블랙리스트 버튼이 보여진다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0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게시글</a:t>
            </a:r>
            <a:r>
              <a:rPr lang="ko-KR" altLang="en-US" sz="2000" b="1" dirty="0" smtClean="0"/>
              <a:t> 상세 페이지</a:t>
            </a:r>
            <a:endParaRPr lang="en-US" altLang="ko-KR" sz="2000" b="1" dirty="0" smtClean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6246679" y="2448183"/>
            <a:ext cx="1382112" cy="23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63477" y="2561290"/>
            <a:ext cx="124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Select box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06608" y="2245764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커뮤니티 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9918" y="2278435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343781" y="2258030"/>
            <a:ext cx="1085219" cy="39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찾기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83865" y="3174894"/>
          <a:ext cx="63137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286">
                  <a:extLst>
                    <a:ext uri="{9D8B030D-6E8A-4147-A177-3AD203B41FA5}">
                      <a16:colId xmlns:a16="http://schemas.microsoft.com/office/drawing/2014/main" val="353260893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279060822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410944961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4065212858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4238639801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3790166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커뮤니티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52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6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84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8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081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4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웹 사이트 이름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1255622" y="6615067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이메일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773715" y="9703982"/>
            <a:ext cx="2394858" cy="48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-108857" y="4813745"/>
            <a:ext cx="1233715" cy="15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169885" y="4594547"/>
            <a:ext cx="2590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box </a:t>
            </a:r>
          </a:p>
          <a:p>
            <a:r>
              <a:rPr lang="ko-KR" altLang="en-US" dirty="0" err="1" smtClean="0"/>
              <a:t>버스커</a:t>
            </a:r>
            <a:r>
              <a:rPr lang="ko-KR" altLang="en-US" dirty="0" smtClean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가게 </a:t>
            </a:r>
            <a:r>
              <a:rPr lang="ko-KR" altLang="en-US" dirty="0" err="1" smtClean="0"/>
              <a:t>선택시</a:t>
            </a:r>
            <a:endParaRPr lang="en-US" altLang="ko-KR" dirty="0" smtClean="0"/>
          </a:p>
          <a:p>
            <a:r>
              <a:rPr lang="ko-KR" altLang="en-US" dirty="0" smtClean="0"/>
              <a:t>필수입력항목 나타내기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-2278742" y="1979867"/>
            <a:ext cx="2169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마이 페이지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1034142" y="9687428"/>
            <a:ext cx="2394858" cy="48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24858" y="3102541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프로필사진</a:t>
            </a: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230085" y="4385938"/>
            <a:ext cx="391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분류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일반회원  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버스커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가게</a:t>
            </a:r>
            <a:r>
              <a:rPr lang="en-US" altLang="ko-KR" dirty="0" smtClean="0"/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0085" y="736596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연락처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230085" y="8103089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</a:t>
            </a:r>
            <a:endParaRPr lang="en-US" altLang="ko-KR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255622" y="5131930"/>
            <a:ext cx="1719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(</a:t>
            </a:r>
            <a:r>
              <a:rPr lang="ko-KR" altLang="en-US" dirty="0" err="1" smtClean="0"/>
              <a:t>버스커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팀명</a:t>
            </a:r>
            <a:endParaRPr lang="en-US" altLang="ko-KR" dirty="0" smtClean="0"/>
          </a:p>
          <a:p>
            <a:r>
              <a:rPr lang="ko-KR" altLang="en-US" dirty="0" err="1" smtClean="0"/>
              <a:t>구성인원</a:t>
            </a:r>
            <a:endParaRPr lang="en-US" altLang="ko-KR" dirty="0" smtClean="0"/>
          </a:p>
          <a:p>
            <a:r>
              <a:rPr lang="ko-KR" altLang="en-US" dirty="0" smtClean="0"/>
              <a:t>장르</a:t>
            </a:r>
            <a:endParaRPr lang="en-US" altLang="ko-KR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476172" y="5140816"/>
            <a:ext cx="1719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가게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상호명</a:t>
            </a:r>
            <a:endParaRPr lang="en-US" altLang="ko-KR" dirty="0" smtClean="0"/>
          </a:p>
          <a:p>
            <a:r>
              <a:rPr lang="ko-KR" altLang="en-US" dirty="0" err="1" smtClean="0"/>
              <a:t>사업자번호</a:t>
            </a:r>
            <a:endParaRPr lang="en-US" altLang="ko-KR" dirty="0" smtClean="0"/>
          </a:p>
          <a:p>
            <a:r>
              <a:rPr lang="ko-KR" altLang="en-US" dirty="0" err="1" smtClean="0"/>
              <a:t>가게주소</a:t>
            </a:r>
            <a:endParaRPr lang="en-US" altLang="ko-KR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1237343" y="3828160"/>
            <a:ext cx="1193936" cy="435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사진변경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558143" y="3804479"/>
            <a:ext cx="870857" cy="435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2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블랙리스트 페이지</a:t>
            </a:r>
            <a:endParaRPr lang="en-US" altLang="ko-KR" sz="2000" b="1" dirty="0" smtClean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6246679" y="2448183"/>
            <a:ext cx="1382112" cy="23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63477" y="2561290"/>
            <a:ext cx="124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Select box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06608" y="2245764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커뮤니티 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80346" y="2266823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50225" y="2277646"/>
            <a:ext cx="1085219" cy="39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찾기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310105" y="3018398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6209485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1665989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0969584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55058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회원명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51642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916006" y="3500690"/>
            <a:ext cx="770921" cy="486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098971" y="4310743"/>
            <a:ext cx="476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블랙리스트 삭제를 하면 다시 정상회원으로 복귀한다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1" y="2245764"/>
            <a:ext cx="1248229" cy="50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선택항목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3303872" y="1979867"/>
            <a:ext cx="302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선택항목은  </a:t>
            </a:r>
            <a:r>
              <a:rPr lang="en-US" altLang="ko-KR" dirty="0" smtClean="0"/>
              <a:t>select box</a:t>
            </a:r>
          </a:p>
          <a:p>
            <a:r>
              <a:rPr lang="ko-KR" altLang="en-US" dirty="0" err="1" smtClean="0"/>
              <a:t>회원명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0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버스타그램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grpSp>
        <p:nvGrpSpPr>
          <p:cNvPr id="51" name="그룹 50"/>
          <p:cNvGrpSpPr/>
          <p:nvPr/>
        </p:nvGrpSpPr>
        <p:grpSpPr>
          <a:xfrm>
            <a:off x="288328" y="2733157"/>
            <a:ext cx="922370" cy="922370"/>
            <a:chOff x="4148136" y="4630993"/>
            <a:chExt cx="1706973" cy="1706973"/>
          </a:xfrm>
        </p:grpSpPr>
        <p:sp>
          <p:nvSpPr>
            <p:cNvPr id="54" name="타원 53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cxnSp>
        <p:nvCxnSpPr>
          <p:cNvPr id="3" name="직선 연결선 2"/>
          <p:cNvCxnSpPr/>
          <p:nvPr/>
        </p:nvCxnSpPr>
        <p:spPr>
          <a:xfrm>
            <a:off x="0" y="2394857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73070" y="377922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버스커</a:t>
            </a:r>
            <a:r>
              <a:rPr lang="ko-KR" altLang="en-US" sz="1000" dirty="0" smtClean="0"/>
              <a:t> 명</a:t>
            </a:r>
            <a:endParaRPr lang="en-US" altLang="ko-KR" sz="1000" dirty="0" smtClean="0"/>
          </a:p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분 전</a:t>
            </a:r>
            <a:endParaRPr lang="en-US" altLang="ko-KR" sz="8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388200" y="2017972"/>
            <a:ext cx="2221650" cy="33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235200" y="2017972"/>
            <a:ext cx="0" cy="331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2393529" y="2095500"/>
            <a:ext cx="116897" cy="11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stCxn id="32" idx="3"/>
          </p:cNvCxnSpPr>
          <p:nvPr/>
        </p:nvCxnSpPr>
        <p:spPr>
          <a:xfrm flipH="1">
            <a:off x="2330451" y="2195278"/>
            <a:ext cx="80197" cy="91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499025" y="2426771"/>
            <a:ext cx="0" cy="97971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104775" y="4102070"/>
            <a:ext cx="1295400" cy="374680"/>
          </a:xfrm>
          <a:prstGeom prst="roundRect">
            <a:avLst/>
          </a:prstGeom>
          <a:solidFill>
            <a:srgbClr val="FF6D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뮤직 스테이션</a:t>
            </a:r>
            <a:endParaRPr lang="ko-KR" altLang="en-US" dirty="0"/>
          </a:p>
        </p:txBody>
      </p:sp>
      <p:sp>
        <p:nvSpPr>
          <p:cNvPr id="66" name="이등변 삼각형 65"/>
          <p:cNvSpPr/>
          <p:nvPr/>
        </p:nvSpPr>
        <p:spPr>
          <a:xfrm rot="5400000">
            <a:off x="196524" y="4245073"/>
            <a:ext cx="94934" cy="8867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47135" y="4616623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팔로잉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팔로워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52609" y="4887301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13          20</a:t>
            </a:r>
            <a:endParaRPr lang="ko-KR" altLang="en-US" sz="1100" dirty="0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0" y="5305589"/>
            <a:ext cx="14990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9178" y="5500047"/>
            <a:ext cx="1499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장르가 유사한 </a:t>
            </a:r>
            <a:r>
              <a:rPr lang="ko-KR" altLang="en-US" sz="1050" dirty="0" err="1" smtClean="0"/>
              <a:t>버스커</a:t>
            </a:r>
            <a:endParaRPr lang="ko-KR" altLang="en-US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367598" y="5872819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버스커</a:t>
            </a:r>
            <a:r>
              <a:rPr lang="ko-KR" altLang="en-US" sz="1100" dirty="0" smtClean="0"/>
              <a:t> 명</a:t>
            </a:r>
            <a:endParaRPr lang="en-US" altLang="ko-KR" sz="1100" dirty="0" smtClean="0"/>
          </a:p>
        </p:txBody>
      </p:sp>
      <p:grpSp>
        <p:nvGrpSpPr>
          <p:cNvPr id="78" name="그룹 77"/>
          <p:cNvGrpSpPr/>
          <p:nvPr/>
        </p:nvGrpSpPr>
        <p:grpSpPr>
          <a:xfrm>
            <a:off x="82878" y="5864382"/>
            <a:ext cx="284720" cy="286892"/>
            <a:chOff x="4148136" y="4630993"/>
            <a:chExt cx="1706973" cy="1706973"/>
          </a:xfrm>
        </p:grpSpPr>
        <p:sp>
          <p:nvSpPr>
            <p:cNvPr id="79" name="타원 78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81" name="덧셈 기호 80"/>
          <p:cNvSpPr/>
          <p:nvPr/>
        </p:nvSpPr>
        <p:spPr>
          <a:xfrm>
            <a:off x="1173194" y="5878474"/>
            <a:ext cx="221204" cy="221204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367598" y="6257023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버스커</a:t>
            </a:r>
            <a:r>
              <a:rPr lang="ko-KR" altLang="en-US" sz="1100" dirty="0" smtClean="0"/>
              <a:t> 명</a:t>
            </a:r>
            <a:endParaRPr lang="en-US" altLang="ko-KR" sz="1100" dirty="0" smtClean="0"/>
          </a:p>
        </p:txBody>
      </p:sp>
      <p:grpSp>
        <p:nvGrpSpPr>
          <p:cNvPr id="83" name="그룹 82"/>
          <p:cNvGrpSpPr/>
          <p:nvPr/>
        </p:nvGrpSpPr>
        <p:grpSpPr>
          <a:xfrm>
            <a:off x="82878" y="6248586"/>
            <a:ext cx="284720" cy="286892"/>
            <a:chOff x="4148136" y="4630993"/>
            <a:chExt cx="1706973" cy="1706973"/>
          </a:xfrm>
        </p:grpSpPr>
        <p:sp>
          <p:nvSpPr>
            <p:cNvPr id="84" name="타원 83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림 84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86" name="덧셈 기호 85"/>
          <p:cNvSpPr/>
          <p:nvPr/>
        </p:nvSpPr>
        <p:spPr>
          <a:xfrm>
            <a:off x="1173194" y="6269028"/>
            <a:ext cx="221204" cy="221204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67598" y="6671451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버스커</a:t>
            </a:r>
            <a:r>
              <a:rPr lang="ko-KR" altLang="en-US" sz="1100" dirty="0" smtClean="0"/>
              <a:t> 명</a:t>
            </a:r>
            <a:endParaRPr lang="en-US" altLang="ko-KR" sz="1100" dirty="0" smtClean="0"/>
          </a:p>
        </p:txBody>
      </p:sp>
      <p:grpSp>
        <p:nvGrpSpPr>
          <p:cNvPr id="88" name="그룹 87"/>
          <p:cNvGrpSpPr/>
          <p:nvPr/>
        </p:nvGrpSpPr>
        <p:grpSpPr>
          <a:xfrm>
            <a:off x="82878" y="6663014"/>
            <a:ext cx="284720" cy="286892"/>
            <a:chOff x="4148136" y="4630993"/>
            <a:chExt cx="1706973" cy="1706973"/>
          </a:xfrm>
        </p:grpSpPr>
        <p:sp>
          <p:nvSpPr>
            <p:cNvPr id="89" name="타원 88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91" name="덧셈 기호 90"/>
          <p:cNvSpPr/>
          <p:nvPr/>
        </p:nvSpPr>
        <p:spPr>
          <a:xfrm>
            <a:off x="1173194" y="6677106"/>
            <a:ext cx="221204" cy="221204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367598" y="7107745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버스커</a:t>
            </a:r>
            <a:r>
              <a:rPr lang="ko-KR" altLang="en-US" sz="1100" dirty="0" smtClean="0"/>
              <a:t> 명</a:t>
            </a:r>
            <a:endParaRPr lang="en-US" altLang="ko-KR" sz="1100" dirty="0" smtClean="0"/>
          </a:p>
        </p:txBody>
      </p:sp>
      <p:grpSp>
        <p:nvGrpSpPr>
          <p:cNvPr id="93" name="그룹 92"/>
          <p:cNvGrpSpPr/>
          <p:nvPr/>
        </p:nvGrpSpPr>
        <p:grpSpPr>
          <a:xfrm>
            <a:off x="82878" y="7099308"/>
            <a:ext cx="284720" cy="286892"/>
            <a:chOff x="4148136" y="4630993"/>
            <a:chExt cx="1706973" cy="1706973"/>
          </a:xfrm>
        </p:grpSpPr>
        <p:sp>
          <p:nvSpPr>
            <p:cNvPr id="94" name="타원 93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96" name="덧셈 기호 95"/>
          <p:cNvSpPr/>
          <p:nvPr/>
        </p:nvSpPr>
        <p:spPr>
          <a:xfrm>
            <a:off x="1173194" y="7113400"/>
            <a:ext cx="221204" cy="221204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 flipH="1">
            <a:off x="1499026" y="3635351"/>
            <a:ext cx="53589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342125" y="280667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버스커들이</a:t>
            </a:r>
            <a:r>
              <a:rPr lang="ko-KR" altLang="en-US" dirty="0" smtClean="0"/>
              <a:t> 작성한 소개 글 </a:t>
            </a:r>
            <a:r>
              <a:rPr lang="ko-KR" altLang="en-US" dirty="0" err="1" smtClean="0"/>
              <a:t>같은거</a:t>
            </a:r>
            <a:endParaRPr lang="ko-KR" altLang="en-US" dirty="0"/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1499026" y="6426263"/>
            <a:ext cx="53589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>
          <a:xfrm>
            <a:off x="1618396" y="3768624"/>
            <a:ext cx="357026" cy="359749"/>
            <a:chOff x="4148136" y="4630993"/>
            <a:chExt cx="1706973" cy="1706973"/>
          </a:xfrm>
        </p:grpSpPr>
        <p:sp>
          <p:nvSpPr>
            <p:cNvPr id="102" name="타원 101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graphicFrame>
        <p:nvGraphicFramePr>
          <p:cNvPr id="104" name="표 103"/>
          <p:cNvGraphicFramePr>
            <a:graphicFrameLocks noGrp="1"/>
          </p:cNvGraphicFramePr>
          <p:nvPr>
            <p:extLst/>
          </p:nvPr>
        </p:nvGraphicFramePr>
        <p:xfrm>
          <a:off x="1627053" y="4170347"/>
          <a:ext cx="5070528" cy="216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0528">
                  <a:extLst>
                    <a:ext uri="{9D8B030D-6E8A-4147-A177-3AD203B41FA5}">
                      <a16:colId xmlns:a16="http://schemas.microsoft.com/office/drawing/2014/main" val="3161838165"/>
                    </a:ext>
                  </a:extLst>
                </a:gridCol>
              </a:tblGrid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글 작성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48469"/>
                  </a:ext>
                </a:extLst>
              </a:tr>
              <a:tr h="10845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또는 이미지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94421"/>
                  </a:ext>
                </a:extLst>
              </a:tr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좋아요 댓글 </a:t>
                      </a:r>
                      <a:r>
                        <a:rPr lang="ko-KR" altLang="en-US" dirty="0" err="1" smtClean="0"/>
                        <a:t>같은거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21894"/>
                  </a:ext>
                </a:extLst>
              </a:tr>
            </a:tbl>
          </a:graphicData>
        </a:graphic>
      </p:graphicFrame>
      <p:pic>
        <p:nvPicPr>
          <p:cNvPr id="105" name="그림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25" y="6026956"/>
            <a:ext cx="827701" cy="265711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1973070" y="658794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버스커</a:t>
            </a:r>
            <a:r>
              <a:rPr lang="ko-KR" altLang="en-US" sz="1000" dirty="0" smtClean="0"/>
              <a:t> 명</a:t>
            </a:r>
            <a:endParaRPr lang="en-US" altLang="ko-KR" sz="1000" dirty="0" smtClean="0"/>
          </a:p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분 전</a:t>
            </a:r>
            <a:endParaRPr lang="en-US" altLang="ko-KR" sz="800" dirty="0" smtClean="0"/>
          </a:p>
        </p:txBody>
      </p:sp>
      <p:grpSp>
        <p:nvGrpSpPr>
          <p:cNvPr id="107" name="그룹 106"/>
          <p:cNvGrpSpPr/>
          <p:nvPr/>
        </p:nvGrpSpPr>
        <p:grpSpPr>
          <a:xfrm>
            <a:off x="1618396" y="6577344"/>
            <a:ext cx="357026" cy="359749"/>
            <a:chOff x="4148136" y="4630993"/>
            <a:chExt cx="1706973" cy="1706973"/>
          </a:xfrm>
        </p:grpSpPr>
        <p:sp>
          <p:nvSpPr>
            <p:cNvPr id="108" name="타원 107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graphicFrame>
        <p:nvGraphicFramePr>
          <p:cNvPr id="110" name="표 109"/>
          <p:cNvGraphicFramePr>
            <a:graphicFrameLocks noGrp="1"/>
          </p:cNvGraphicFramePr>
          <p:nvPr>
            <p:extLst/>
          </p:nvPr>
        </p:nvGraphicFramePr>
        <p:xfrm>
          <a:off x="1627053" y="6979067"/>
          <a:ext cx="5070528" cy="216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0528">
                  <a:extLst>
                    <a:ext uri="{9D8B030D-6E8A-4147-A177-3AD203B41FA5}">
                      <a16:colId xmlns:a16="http://schemas.microsoft.com/office/drawing/2014/main" val="3161838165"/>
                    </a:ext>
                  </a:extLst>
                </a:gridCol>
              </a:tblGrid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글 작성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48469"/>
                  </a:ext>
                </a:extLst>
              </a:tr>
              <a:tr h="10845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동영상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재생 가능하게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94421"/>
                  </a:ext>
                </a:extLst>
              </a:tr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좋아요 댓글 </a:t>
                      </a:r>
                      <a:r>
                        <a:rPr lang="ko-KR" altLang="en-US" dirty="0" err="1" smtClean="0"/>
                        <a:t>같은거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21894"/>
                  </a:ext>
                </a:extLst>
              </a:tr>
            </a:tbl>
          </a:graphicData>
        </a:graphic>
      </p:graphicFrame>
      <p:pic>
        <p:nvPicPr>
          <p:cNvPr id="111" name="그림 1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25" y="8835676"/>
            <a:ext cx="827701" cy="265711"/>
          </a:xfrm>
          <a:prstGeom prst="rect">
            <a:avLst/>
          </a:prstGeom>
        </p:spPr>
      </p:pic>
      <p:cxnSp>
        <p:nvCxnSpPr>
          <p:cNvPr id="112" name="직선 연결선 111"/>
          <p:cNvCxnSpPr/>
          <p:nvPr/>
        </p:nvCxnSpPr>
        <p:spPr>
          <a:xfrm flipH="1">
            <a:off x="1499026" y="9340913"/>
            <a:ext cx="53589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973070" y="941477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버스커</a:t>
            </a:r>
            <a:r>
              <a:rPr lang="ko-KR" altLang="en-US" sz="1000" dirty="0" smtClean="0"/>
              <a:t> 명</a:t>
            </a:r>
            <a:endParaRPr lang="en-US" altLang="ko-KR" sz="1000" dirty="0" smtClean="0"/>
          </a:p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분 전</a:t>
            </a:r>
            <a:endParaRPr lang="en-US" altLang="ko-KR" sz="800" dirty="0" smtClean="0"/>
          </a:p>
        </p:txBody>
      </p:sp>
      <p:grpSp>
        <p:nvGrpSpPr>
          <p:cNvPr id="114" name="그룹 113"/>
          <p:cNvGrpSpPr/>
          <p:nvPr/>
        </p:nvGrpSpPr>
        <p:grpSpPr>
          <a:xfrm>
            <a:off x="1618396" y="9404173"/>
            <a:ext cx="357026" cy="359749"/>
            <a:chOff x="4148136" y="4630993"/>
            <a:chExt cx="1706973" cy="1706973"/>
          </a:xfrm>
        </p:grpSpPr>
        <p:sp>
          <p:nvSpPr>
            <p:cNvPr id="115" name="타원 114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graphicFrame>
        <p:nvGraphicFramePr>
          <p:cNvPr id="117" name="표 116"/>
          <p:cNvGraphicFramePr>
            <a:graphicFrameLocks noGrp="1"/>
          </p:cNvGraphicFramePr>
          <p:nvPr>
            <p:extLst/>
          </p:nvPr>
        </p:nvGraphicFramePr>
        <p:xfrm>
          <a:off x="1627053" y="9805896"/>
          <a:ext cx="5070528" cy="216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0528">
                  <a:extLst>
                    <a:ext uri="{9D8B030D-6E8A-4147-A177-3AD203B41FA5}">
                      <a16:colId xmlns:a16="http://schemas.microsoft.com/office/drawing/2014/main" val="3161838165"/>
                    </a:ext>
                  </a:extLst>
                </a:gridCol>
              </a:tblGrid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글 작성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48469"/>
                  </a:ext>
                </a:extLst>
              </a:tr>
              <a:tr h="10845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음악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재생가능하게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94421"/>
                  </a:ext>
                </a:extLst>
              </a:tr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좋아요 댓글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음악의 경우엔 즐겨찾기 아이콘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21894"/>
                  </a:ext>
                </a:extLst>
              </a:tr>
            </a:tbl>
          </a:graphicData>
        </a:graphic>
      </p:graphicFrame>
      <p:pic>
        <p:nvPicPr>
          <p:cNvPr id="118" name="그림 1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25" y="11662505"/>
            <a:ext cx="827701" cy="265711"/>
          </a:xfrm>
          <a:prstGeom prst="rect">
            <a:avLst/>
          </a:prstGeom>
        </p:spPr>
      </p:pic>
      <p:cxnSp>
        <p:nvCxnSpPr>
          <p:cNvPr id="119" name="직선 연결선 118"/>
          <p:cNvCxnSpPr/>
          <p:nvPr/>
        </p:nvCxnSpPr>
        <p:spPr>
          <a:xfrm flipH="1">
            <a:off x="1499026" y="12167742"/>
            <a:ext cx="53589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-6981372" y="1048042"/>
            <a:ext cx="64728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버스타그램</a:t>
            </a:r>
            <a:r>
              <a:rPr lang="en-US" altLang="ko-KR" dirty="0" smtClean="0"/>
              <a:t>.html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생성해야함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&amp;</a:t>
            </a:r>
            <a:r>
              <a:rPr lang="ko-KR" altLang="en-US" dirty="0" err="1" smtClean="0"/>
              <a:t>플레이서가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버스커</a:t>
            </a:r>
            <a:r>
              <a:rPr lang="ko-KR" altLang="en-US" dirty="0" smtClean="0"/>
              <a:t> 검색할 수 있도록 기능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버스커</a:t>
            </a:r>
            <a:r>
              <a:rPr lang="ko-KR" altLang="en-US" dirty="0" smtClean="0"/>
              <a:t> 프로필 이미지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버스커</a:t>
            </a:r>
            <a:r>
              <a:rPr lang="ko-KR" altLang="en-US" dirty="0" smtClean="0"/>
              <a:t> 등록될 때 업로드한 이미지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뮤직 스테이션으로 </a:t>
            </a:r>
            <a:r>
              <a:rPr lang="ko-KR" altLang="en-US" dirty="0" err="1" smtClean="0"/>
              <a:t>버스커가</a:t>
            </a:r>
            <a:r>
              <a:rPr lang="ko-KR" altLang="en-US" dirty="0" smtClean="0"/>
              <a:t> 올린 음악을 스트리밍으로 들을 수 있도록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ko-KR" altLang="en-US" dirty="0" err="1" smtClean="0"/>
              <a:t>팔로잉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장르가 유사한 </a:t>
            </a:r>
            <a:r>
              <a:rPr lang="ko-KR" altLang="en-US" dirty="0" err="1"/>
              <a:t>버스커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버스커로</a:t>
            </a:r>
            <a:r>
              <a:rPr lang="ko-KR" altLang="en-US" dirty="0"/>
              <a:t> 등록될 때 음악 장르 데이터를 통해 같은 장르의 다른 </a:t>
            </a:r>
            <a:r>
              <a:rPr lang="ko-KR" altLang="en-US" dirty="0" err="1"/>
              <a:t>버스커들을</a:t>
            </a:r>
            <a:r>
              <a:rPr lang="ko-KR" altLang="en-US" dirty="0"/>
              <a:t> 출력함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cxnSp>
        <p:nvCxnSpPr>
          <p:cNvPr id="122" name="직선 화살표 연결선 121"/>
          <p:cNvCxnSpPr/>
          <p:nvPr/>
        </p:nvCxnSpPr>
        <p:spPr>
          <a:xfrm flipH="1" flipV="1">
            <a:off x="-3120571" y="1190171"/>
            <a:ext cx="3256981" cy="43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H="1" flipV="1">
            <a:off x="-1291771" y="1726333"/>
            <a:ext cx="1753519" cy="48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H="1" flipV="1">
            <a:off x="-827314" y="2318166"/>
            <a:ext cx="1289062" cy="70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H="1" flipV="1">
            <a:off x="-2336800" y="3041236"/>
            <a:ext cx="2798548" cy="114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67" idx="1"/>
          </p:cNvCxnSpPr>
          <p:nvPr/>
        </p:nvCxnSpPr>
        <p:spPr>
          <a:xfrm flipH="1" flipV="1">
            <a:off x="-619354" y="3907613"/>
            <a:ext cx="866489" cy="83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 flipV="1">
            <a:off x="-4310743" y="3650104"/>
            <a:ext cx="3691389" cy="23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76" idx="1"/>
          </p:cNvCxnSpPr>
          <p:nvPr/>
        </p:nvCxnSpPr>
        <p:spPr>
          <a:xfrm flipH="1" flipV="1">
            <a:off x="-827314" y="4336877"/>
            <a:ext cx="856492" cy="129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208444" y="2287403"/>
            <a:ext cx="647284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 err="1"/>
              <a:t>버스커의</a:t>
            </a:r>
            <a:r>
              <a:rPr lang="ko-KR" altLang="en-US" dirty="0"/>
              <a:t> 프로필 소개 글</a:t>
            </a:r>
            <a:r>
              <a:rPr lang="en-US" altLang="ko-KR" dirty="0"/>
              <a:t>(</a:t>
            </a:r>
            <a:r>
              <a:rPr lang="ko-KR" altLang="en-US" dirty="0" err="1"/>
              <a:t>버스커</a:t>
            </a:r>
            <a:r>
              <a:rPr lang="ko-KR" altLang="en-US" dirty="0"/>
              <a:t> 등록될 때 업로드한 소개 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8. 10</a:t>
            </a:r>
            <a:r>
              <a:rPr lang="ko-KR" altLang="en-US" dirty="0"/>
              <a:t>분 전 </a:t>
            </a:r>
            <a:r>
              <a:rPr lang="en-US" altLang="ko-KR" dirty="0"/>
              <a:t>: DB</a:t>
            </a:r>
            <a:r>
              <a:rPr lang="ko-KR" altLang="en-US" dirty="0"/>
              <a:t>에 저장된 </a:t>
            </a:r>
            <a:r>
              <a:rPr lang="ko-KR" altLang="en-US" dirty="0" err="1"/>
              <a:t>피드</a:t>
            </a:r>
            <a:r>
              <a:rPr lang="ko-KR" altLang="en-US" dirty="0"/>
              <a:t> 시간과 현재 시간을 빼서 구현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좋아요 </a:t>
            </a:r>
            <a:r>
              <a:rPr lang="en-US" altLang="ko-KR" dirty="0"/>
              <a:t>: </a:t>
            </a:r>
            <a:r>
              <a:rPr lang="ko-KR" altLang="en-US" dirty="0"/>
              <a:t>일반 회원이 </a:t>
            </a:r>
            <a:r>
              <a:rPr lang="ko-KR" altLang="en-US" dirty="0" err="1"/>
              <a:t>좋아요를</a:t>
            </a:r>
            <a:r>
              <a:rPr lang="ko-KR" altLang="en-US" dirty="0"/>
              <a:t> 누름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10. </a:t>
            </a:r>
            <a:r>
              <a:rPr lang="ko-KR" altLang="en-US" dirty="0"/>
              <a:t>댓글 </a:t>
            </a:r>
            <a:r>
              <a:rPr lang="en-US" altLang="ko-KR" dirty="0"/>
              <a:t>: </a:t>
            </a:r>
            <a:r>
              <a:rPr lang="ko-KR" altLang="en-US" dirty="0"/>
              <a:t>모든 회원이 댓글을 달 수 있는 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11. </a:t>
            </a:r>
            <a:r>
              <a:rPr lang="ko-KR" altLang="en-US" dirty="0"/>
              <a:t>동영상이 업로드 되면 재생 가능하도록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12. </a:t>
            </a:r>
            <a:r>
              <a:rPr lang="ko-KR" altLang="en-US" dirty="0"/>
              <a:t>음악이 업로드 되면 재생 가능하도록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12-1. </a:t>
            </a:r>
            <a:r>
              <a:rPr lang="ko-KR" altLang="en-US" dirty="0"/>
              <a:t>음악에 대해 즐겨찾기 아이콘을 추가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12-2. </a:t>
            </a:r>
            <a:r>
              <a:rPr lang="ko-KR" altLang="en-US" dirty="0"/>
              <a:t>모든 회원에 대해 </a:t>
            </a:r>
            <a:r>
              <a:rPr lang="ko-KR" altLang="en-US" dirty="0" err="1"/>
              <a:t>즐겨찾기를</a:t>
            </a:r>
            <a:r>
              <a:rPr lang="ko-KR" altLang="en-US" dirty="0"/>
              <a:t> 한 음악을 들을 수 있도록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13. </a:t>
            </a:r>
            <a:r>
              <a:rPr lang="ko-KR" altLang="en-US" dirty="0" err="1"/>
              <a:t>피드는</a:t>
            </a:r>
            <a:r>
              <a:rPr lang="ko-KR" altLang="en-US" dirty="0"/>
              <a:t> 실시간으로 생성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삭제가 </a:t>
            </a:r>
            <a:r>
              <a:rPr lang="ko-KR" altLang="en-US" dirty="0" err="1"/>
              <a:t>가능해야하며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13-1. </a:t>
            </a:r>
            <a:r>
              <a:rPr lang="ko-KR" altLang="en-US" dirty="0"/>
              <a:t>최대 </a:t>
            </a:r>
            <a:r>
              <a:rPr lang="ko-KR" altLang="en-US" dirty="0" err="1"/>
              <a:t>피드가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개 출력되는 </a:t>
            </a:r>
            <a:r>
              <a:rPr lang="ko-KR" altLang="en-US" dirty="0" err="1"/>
              <a:t>피드가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개라면 </a:t>
            </a:r>
            <a:r>
              <a:rPr lang="en-US" altLang="ko-KR" dirty="0"/>
              <a:t>10</a:t>
            </a:r>
            <a:r>
              <a:rPr lang="ko-KR" altLang="en-US" dirty="0"/>
              <a:t>개를 먼저 출력하고 스크롤을 내렸을 때 나머지 </a:t>
            </a:r>
            <a:r>
              <a:rPr lang="en-US" altLang="ko-KR" dirty="0"/>
              <a:t>10</a:t>
            </a:r>
            <a:r>
              <a:rPr lang="ko-KR" altLang="en-US" dirty="0"/>
              <a:t>개 </a:t>
            </a:r>
            <a:r>
              <a:rPr lang="ko-KR" altLang="en-US" dirty="0" err="1"/>
              <a:t>피드가</a:t>
            </a:r>
            <a:r>
              <a:rPr lang="ko-KR" altLang="en-US" dirty="0"/>
              <a:t> 출력되는 식으로 구현</a:t>
            </a:r>
            <a:r>
              <a:rPr lang="en-US" altLang="ko-KR" dirty="0"/>
              <a:t>..</a:t>
            </a:r>
          </a:p>
        </p:txBody>
      </p:sp>
      <p:cxnSp>
        <p:nvCxnSpPr>
          <p:cNvPr id="137" name="직선 화살표 연결선 136"/>
          <p:cNvCxnSpPr/>
          <p:nvPr/>
        </p:nvCxnSpPr>
        <p:spPr>
          <a:xfrm flipV="1">
            <a:off x="6192254" y="2733157"/>
            <a:ext cx="1016190" cy="7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V="1">
            <a:off x="2451977" y="3338565"/>
            <a:ext cx="4756467" cy="72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V="1">
            <a:off x="1849470" y="3829427"/>
            <a:ext cx="5358974" cy="227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105" idx="0"/>
          </p:cNvCxnSpPr>
          <p:nvPr/>
        </p:nvCxnSpPr>
        <p:spPr>
          <a:xfrm flipV="1">
            <a:off x="2096576" y="4416497"/>
            <a:ext cx="5111868" cy="161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 flipV="1">
            <a:off x="2179512" y="4963941"/>
            <a:ext cx="5028932" cy="271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 flipV="1">
            <a:off x="3252010" y="6110275"/>
            <a:ext cx="3956434" cy="430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7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156" y="644044"/>
            <a:ext cx="17978283" cy="107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7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버스타그램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09" y="2701761"/>
            <a:ext cx="2105867" cy="21716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44176" y="3750122"/>
            <a:ext cx="351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이한빛의 뮤직스테이션 </a:t>
            </a:r>
            <a:endParaRPr lang="ko-KR" altLang="en-US" sz="2400" b="1" dirty="0"/>
          </a:p>
        </p:txBody>
      </p:sp>
      <p:sp>
        <p:nvSpPr>
          <p:cNvPr id="11" name="직사각형 10"/>
          <p:cNvSpPr/>
          <p:nvPr/>
        </p:nvSpPr>
        <p:spPr>
          <a:xfrm>
            <a:off x="2760052" y="3412183"/>
            <a:ext cx="1524348" cy="306909"/>
          </a:xfrm>
          <a:prstGeom prst="rect">
            <a:avLst/>
          </a:prstGeom>
          <a:solidFill>
            <a:srgbClr val="FF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이 달의 아티스트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400276" y="3418153"/>
            <a:ext cx="752167" cy="294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포크</a:t>
            </a:r>
            <a:endParaRPr lang="ko-KR" altLang="en-US" dirty="0"/>
          </a:p>
        </p:txBody>
      </p:sp>
      <p:cxnSp>
        <p:nvCxnSpPr>
          <p:cNvPr id="125" name="직선 연결선 124"/>
          <p:cNvCxnSpPr/>
          <p:nvPr/>
        </p:nvCxnSpPr>
        <p:spPr>
          <a:xfrm flipH="1">
            <a:off x="437143" y="5079913"/>
            <a:ext cx="5801425" cy="724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0" y="2394857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388200" y="2017972"/>
            <a:ext cx="2221650" cy="33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2235200" y="2017972"/>
            <a:ext cx="0" cy="331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2393529" y="2095500"/>
            <a:ext cx="116897" cy="11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연결선 135"/>
          <p:cNvCxnSpPr>
            <a:stCxn id="133" idx="3"/>
          </p:cNvCxnSpPr>
          <p:nvPr/>
        </p:nvCxnSpPr>
        <p:spPr>
          <a:xfrm flipH="1">
            <a:off x="2330451" y="2195278"/>
            <a:ext cx="80197" cy="91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28146" y="2071337"/>
            <a:ext cx="245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즐겨 찾기 리스트로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61" b="89394" l="0" r="89313">
                        <a14:foregroundMark x1="66412" y1="25758" x2="66412" y2="25758"/>
                        <a14:foregroundMark x1="69466" y1="81818" x2="69466" y2="8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6850" y="2005900"/>
            <a:ext cx="346743" cy="34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버스타그램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2644176" y="3750122"/>
            <a:ext cx="351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김원익님의 즐겨찾기 </a:t>
            </a:r>
            <a:endParaRPr lang="ko-KR" altLang="en-US" sz="2400" b="1" dirty="0"/>
          </a:p>
        </p:txBody>
      </p:sp>
      <p:cxnSp>
        <p:nvCxnSpPr>
          <p:cNvPr id="125" name="직선 연결선 124"/>
          <p:cNvCxnSpPr/>
          <p:nvPr/>
        </p:nvCxnSpPr>
        <p:spPr>
          <a:xfrm flipH="1">
            <a:off x="437143" y="5079913"/>
            <a:ext cx="5801425" cy="724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0" y="2394857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388200" y="2017972"/>
            <a:ext cx="2221650" cy="33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2235200" y="2017972"/>
            <a:ext cx="0" cy="331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2393529" y="2095500"/>
            <a:ext cx="116897" cy="11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연결선 135"/>
          <p:cNvCxnSpPr>
            <a:stCxn id="133" idx="3"/>
          </p:cNvCxnSpPr>
          <p:nvPr/>
        </p:nvCxnSpPr>
        <p:spPr>
          <a:xfrm flipH="1">
            <a:off x="2330451" y="2195278"/>
            <a:ext cx="80197" cy="91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598579" y="3062111"/>
            <a:ext cx="1771970" cy="1837686"/>
            <a:chOff x="4148136" y="4630993"/>
            <a:chExt cx="1706973" cy="1706973"/>
          </a:xfrm>
        </p:grpSpPr>
        <p:sp>
          <p:nvSpPr>
            <p:cNvPr id="17" name="타원 16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19" name="직사각형 18"/>
          <p:cNvSpPr/>
          <p:nvPr/>
        </p:nvSpPr>
        <p:spPr>
          <a:xfrm>
            <a:off x="2760051" y="3412182"/>
            <a:ext cx="1826463" cy="337939"/>
          </a:xfrm>
          <a:prstGeom prst="rect">
            <a:avLst/>
          </a:prstGeom>
          <a:solidFill>
            <a:srgbClr val="FF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버스타그램의 소중한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2793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925961"/>
            <a:ext cx="685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 smtClean="0"/>
              <a:t>공연 일정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408033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86222"/>
              </p:ext>
            </p:extLst>
          </p:nvPr>
        </p:nvGraphicFramePr>
        <p:xfrm>
          <a:off x="1041638" y="2516341"/>
          <a:ext cx="46452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271">
                  <a:extLst>
                    <a:ext uri="{9D8B030D-6E8A-4147-A177-3AD203B41FA5}">
                      <a16:colId xmlns:a16="http://schemas.microsoft.com/office/drawing/2014/main" val="1643327279"/>
                    </a:ext>
                  </a:extLst>
                </a:gridCol>
                <a:gridCol w="2979018">
                  <a:extLst>
                    <a:ext uri="{9D8B030D-6E8A-4147-A177-3AD203B41FA5}">
                      <a16:colId xmlns:a16="http://schemas.microsoft.com/office/drawing/2014/main" val="2724369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2020 - 09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0441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270" y="2551685"/>
            <a:ext cx="394339" cy="28215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273643"/>
              </p:ext>
            </p:extLst>
          </p:nvPr>
        </p:nvGraphicFramePr>
        <p:xfrm>
          <a:off x="145523" y="3248178"/>
          <a:ext cx="6566952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1329">
                  <a:extLst>
                    <a:ext uri="{9D8B030D-6E8A-4147-A177-3AD203B41FA5}">
                      <a16:colId xmlns:a16="http://schemas.microsoft.com/office/drawing/2014/main" val="1555025890"/>
                    </a:ext>
                  </a:extLst>
                </a:gridCol>
                <a:gridCol w="1209367">
                  <a:extLst>
                    <a:ext uri="{9D8B030D-6E8A-4147-A177-3AD203B41FA5}">
                      <a16:colId xmlns:a16="http://schemas.microsoft.com/office/drawing/2014/main" val="3864729740"/>
                    </a:ext>
                  </a:extLst>
                </a:gridCol>
                <a:gridCol w="1238865">
                  <a:extLst>
                    <a:ext uri="{9D8B030D-6E8A-4147-A177-3AD203B41FA5}">
                      <a16:colId xmlns:a16="http://schemas.microsoft.com/office/drawing/2014/main" val="629128204"/>
                    </a:ext>
                  </a:extLst>
                </a:gridCol>
                <a:gridCol w="2907391">
                  <a:extLst>
                    <a:ext uri="{9D8B030D-6E8A-4147-A177-3AD203B41FA5}">
                      <a16:colId xmlns:a16="http://schemas.microsoft.com/office/drawing/2014/main" val="2485880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지역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아티스트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공연정보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00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댄스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BTS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아티스트 명 </a:t>
                      </a:r>
                      <a:r>
                        <a:rPr lang="en-US" altLang="ko-KR" dirty="0" smtClean="0"/>
                        <a:t>: </a:t>
                      </a:r>
                    </a:p>
                    <a:p>
                      <a:pPr algn="l" latinLnBrk="1"/>
                      <a:endParaRPr lang="en-US" altLang="ko-KR" dirty="0" smtClean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공연 일자 </a:t>
                      </a:r>
                      <a:r>
                        <a:rPr lang="en-US" altLang="ko-KR" dirty="0" smtClean="0"/>
                        <a:t>: </a:t>
                      </a: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공연 장소 </a:t>
                      </a:r>
                      <a:r>
                        <a:rPr lang="en-US" altLang="ko-KR" dirty="0" smtClean="0"/>
                        <a:t>: </a:t>
                      </a:r>
                    </a:p>
                    <a:p>
                      <a:pPr algn="l" latinLnBrk="1"/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공연 소개 </a:t>
                      </a:r>
                      <a:r>
                        <a:rPr lang="en-US" altLang="ko-KR" dirty="0" smtClean="0"/>
                        <a:t>: </a:t>
                      </a:r>
                    </a:p>
                    <a:p>
                      <a:pPr algn="l" latinLnBrk="1"/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48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경기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인천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인디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인디언밥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04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강원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일리네어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2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대전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충청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밴드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그</a:t>
                      </a:r>
                      <a:r>
                        <a:rPr lang="en-US" altLang="ko-KR" dirty="0" smtClean="0"/>
                        <a:t>_</a:t>
                      </a:r>
                      <a:r>
                        <a:rPr lang="ko-KR" altLang="en-US" dirty="0" smtClean="0"/>
                        <a:t>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64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137328"/>
                  </a:ext>
                </a:extLst>
              </a:tr>
            </a:tbl>
          </a:graphicData>
        </a:graphic>
      </p:graphicFrame>
      <p:sp>
        <p:nvSpPr>
          <p:cNvPr id="20" name="이등변 삼각형 19"/>
          <p:cNvSpPr/>
          <p:nvPr/>
        </p:nvSpPr>
        <p:spPr>
          <a:xfrm rot="16200000">
            <a:off x="2879033" y="6003509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5400000">
            <a:off x="3784281" y="6003509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045541" y="5738763"/>
            <a:ext cx="766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9</a:t>
            </a:r>
            <a:endParaRPr lang="ko-KR" altLang="en-US" sz="4000" b="1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70643"/>
              </p:ext>
            </p:extLst>
          </p:nvPr>
        </p:nvGraphicFramePr>
        <p:xfrm>
          <a:off x="287592" y="6601021"/>
          <a:ext cx="6282815" cy="399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545">
                  <a:extLst>
                    <a:ext uri="{9D8B030D-6E8A-4147-A177-3AD203B41FA5}">
                      <a16:colId xmlns:a16="http://schemas.microsoft.com/office/drawing/2014/main" val="124807604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356606149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848560034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1605486564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910590550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2789634230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403679592"/>
                    </a:ext>
                  </a:extLst>
                </a:gridCol>
              </a:tblGrid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801118"/>
                  </a:ext>
                </a:extLst>
              </a:tr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86573"/>
                  </a:ext>
                </a:extLst>
              </a:tr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229563"/>
                  </a:ext>
                </a:extLst>
              </a:tr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656919"/>
                  </a:ext>
                </a:extLst>
              </a:tr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05490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-7157474" y="1499512"/>
            <a:ext cx="647284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공연 일정을 보고자 하는 날짜를 월 단위로 선택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( </a:t>
            </a:r>
            <a:r>
              <a:rPr lang="ko-KR" altLang="en-US" dirty="0" smtClean="0"/>
              <a:t>선택한 날짜를 기준으로 어느정도 </a:t>
            </a:r>
            <a:r>
              <a:rPr lang="ko-KR" altLang="en-US" dirty="0" err="1" smtClean="0"/>
              <a:t>기간동안의</a:t>
            </a:r>
            <a:r>
              <a:rPr lang="ko-KR" altLang="en-US" dirty="0" smtClean="0"/>
              <a:t> 일정을 보여줄 것인가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해당 달만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해당 달을 포함하여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 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 smtClean="0"/>
              <a:t>지역을 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도 및 구 단위까지 선택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공연 장르 선택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공연 장르까지 선택이 완료되면 하단의 달력에 선택한 조건에 부합되는 공연 일정 표현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특정 아티스트를 선택하고자 할 경우 선택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장르는 필수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아티스트는 선택 </a:t>
            </a:r>
            <a:r>
              <a:rPr lang="en-US" altLang="ko-KR" dirty="0" smtClean="0"/>
              <a:t>)</a:t>
            </a:r>
          </a:p>
        </p:txBody>
      </p:sp>
      <p:cxnSp>
        <p:nvCxnSpPr>
          <p:cNvPr id="16" name="직선 화살표 연결선 15"/>
          <p:cNvCxnSpPr>
            <a:stCxn id="9" idx="1"/>
          </p:cNvCxnSpPr>
          <p:nvPr/>
        </p:nvCxnSpPr>
        <p:spPr>
          <a:xfrm flipH="1" flipV="1">
            <a:off x="-2094271" y="1651819"/>
            <a:ext cx="3135909" cy="104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-3539613" y="3382693"/>
            <a:ext cx="3896621" cy="59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-2086949" y="5473218"/>
            <a:ext cx="2780124" cy="112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5686927" y="2526285"/>
            <a:ext cx="1710179" cy="856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-2763742" y="3458610"/>
            <a:ext cx="5473116" cy="282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5597031" y="5034235"/>
            <a:ext cx="1010654" cy="3314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상세 페이지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42630" y="2236305"/>
            <a:ext cx="64728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달력에서 특정 공연을 클릭할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공연에 대한 간략한 정보 표현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상세 페이지 버튼을 클릭할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공연에 대한 상세 페이지로 이동</a:t>
            </a:r>
            <a:endParaRPr lang="en-US" altLang="ko-KR" dirty="0" smtClean="0"/>
          </a:p>
          <a:p>
            <a:endParaRPr lang="en-US" altLang="ko-KR" dirty="0"/>
          </a:p>
        </p:txBody>
      </p:sp>
      <p:cxnSp>
        <p:nvCxnSpPr>
          <p:cNvPr id="45" name="직선 화살표 연결선 44"/>
          <p:cNvCxnSpPr>
            <a:stCxn id="40" idx="3"/>
          </p:cNvCxnSpPr>
          <p:nvPr/>
        </p:nvCxnSpPr>
        <p:spPr>
          <a:xfrm flipV="1">
            <a:off x="6607685" y="3743689"/>
            <a:ext cx="934945" cy="1456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7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662995" y="5270935"/>
            <a:ext cx="1706973" cy="1706973"/>
            <a:chOff x="4148136" y="4630993"/>
            <a:chExt cx="1706973" cy="1706973"/>
          </a:xfrm>
        </p:grpSpPr>
        <p:sp>
          <p:nvSpPr>
            <p:cNvPr id="29" name="타원 28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975910"/>
              </p:ext>
            </p:extLst>
          </p:nvPr>
        </p:nvGraphicFramePr>
        <p:xfrm>
          <a:off x="2690905" y="5284782"/>
          <a:ext cx="3786985" cy="1681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661">
                  <a:extLst>
                    <a:ext uri="{9D8B030D-6E8A-4147-A177-3AD203B41FA5}">
                      <a16:colId xmlns:a16="http://schemas.microsoft.com/office/drawing/2014/main" val="4178389121"/>
                    </a:ext>
                  </a:extLst>
                </a:gridCol>
                <a:gridCol w="2449324">
                  <a:extLst>
                    <a:ext uri="{9D8B030D-6E8A-4147-A177-3AD203B41FA5}">
                      <a16:colId xmlns:a16="http://schemas.microsoft.com/office/drawing/2014/main" val="2937209942"/>
                    </a:ext>
                  </a:extLst>
                </a:gridCol>
              </a:tblGrid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아티스트 명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93273"/>
                  </a:ext>
                </a:extLst>
              </a:tr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장르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879644"/>
                  </a:ext>
                </a:extLst>
              </a:tr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아티스트 소개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741568"/>
                  </a:ext>
                </a:extLst>
              </a:tr>
            </a:tbl>
          </a:graphicData>
        </a:graphic>
      </p:graphicFrame>
      <p:sp>
        <p:nvSpPr>
          <p:cNvPr id="33" name="모서리가 둥근 직사각형 32"/>
          <p:cNvSpPr/>
          <p:nvPr/>
        </p:nvSpPr>
        <p:spPr>
          <a:xfrm>
            <a:off x="729042" y="2210601"/>
            <a:ext cx="1707504" cy="21960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30831" y="2874096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공연 정보</a:t>
            </a:r>
            <a:endParaRPr lang="en-US" altLang="ko-KR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14385" y="4699953"/>
            <a:ext cx="237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아티스트</a:t>
            </a:r>
            <a:endParaRPr lang="en-US" altLang="ko-KR" dirty="0" smtClean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70439"/>
              </p:ext>
            </p:extLst>
          </p:nvPr>
        </p:nvGraphicFramePr>
        <p:xfrm>
          <a:off x="983933" y="9233135"/>
          <a:ext cx="4572000" cy="1681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948">
                  <a:extLst>
                    <a:ext uri="{9D8B030D-6E8A-4147-A177-3AD203B41FA5}">
                      <a16:colId xmlns:a16="http://schemas.microsoft.com/office/drawing/2014/main" val="4178389121"/>
                    </a:ext>
                  </a:extLst>
                </a:gridCol>
                <a:gridCol w="2957052">
                  <a:extLst>
                    <a:ext uri="{9D8B030D-6E8A-4147-A177-3AD203B41FA5}">
                      <a16:colId xmlns:a16="http://schemas.microsoft.com/office/drawing/2014/main" val="2937209942"/>
                    </a:ext>
                  </a:extLst>
                </a:gridCol>
              </a:tblGrid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공연장 이름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93273"/>
                  </a:ext>
                </a:extLst>
              </a:tr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공연장 주소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879644"/>
                  </a:ext>
                </a:extLst>
              </a:tr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업종 구분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84746"/>
                  </a:ext>
                </a:extLst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844008" y="8145226"/>
            <a:ext cx="914400" cy="914400"/>
            <a:chOff x="2971800" y="4176922"/>
            <a:chExt cx="914400" cy="914400"/>
          </a:xfrm>
        </p:grpSpPr>
        <p:sp>
          <p:nvSpPr>
            <p:cNvPr id="42" name="직사각형 41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덧셈 기호 42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2215608" y="8145226"/>
            <a:ext cx="914400" cy="914400"/>
            <a:chOff x="2971800" y="4176922"/>
            <a:chExt cx="914400" cy="914400"/>
          </a:xfrm>
        </p:grpSpPr>
        <p:sp>
          <p:nvSpPr>
            <p:cNvPr id="46" name="직사각형 45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덧셈 기호 46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587208" y="8157844"/>
            <a:ext cx="914400" cy="914400"/>
            <a:chOff x="2971800" y="4176922"/>
            <a:chExt cx="914400" cy="914400"/>
          </a:xfrm>
        </p:grpSpPr>
        <p:sp>
          <p:nvSpPr>
            <p:cNvPr id="49" name="직사각형 48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덧셈 기호 49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14384" y="7541620"/>
            <a:ext cx="237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공연장</a:t>
            </a:r>
            <a:endParaRPr lang="en-US" altLang="ko-KR" dirty="0" smtClean="0"/>
          </a:p>
        </p:txBody>
      </p:sp>
      <p:grpSp>
        <p:nvGrpSpPr>
          <p:cNvPr id="64" name="그룹 63"/>
          <p:cNvGrpSpPr/>
          <p:nvPr/>
        </p:nvGrpSpPr>
        <p:grpSpPr>
          <a:xfrm>
            <a:off x="4958808" y="8164967"/>
            <a:ext cx="914400" cy="914400"/>
            <a:chOff x="2971800" y="4176922"/>
            <a:chExt cx="914400" cy="914400"/>
          </a:xfrm>
        </p:grpSpPr>
        <p:sp>
          <p:nvSpPr>
            <p:cNvPr id="65" name="직사각형 64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덧셈 기호 65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모서리가 둥근 직사각형 67"/>
          <p:cNvSpPr/>
          <p:nvPr/>
        </p:nvSpPr>
        <p:spPr>
          <a:xfrm>
            <a:off x="3496259" y="3709099"/>
            <a:ext cx="1480647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평가하기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/>
          <p:cNvCxnSpPr>
            <a:stCxn id="68" idx="3"/>
            <a:endCxn id="71" idx="1"/>
          </p:cNvCxnSpPr>
          <p:nvPr/>
        </p:nvCxnSpPr>
        <p:spPr>
          <a:xfrm flipV="1">
            <a:off x="4976906" y="3251968"/>
            <a:ext cx="2565724" cy="67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542630" y="2236305"/>
            <a:ext cx="64728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 유저일 경우 아티스트와 가게 모두 평가 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가게일 경우 아티스트 평가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아티스트일 경우 가게 평가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85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</TotalTime>
  <Words>1200</Words>
  <Application>Microsoft Office PowerPoint</Application>
  <PresentationFormat>와이드스크린</PresentationFormat>
  <Paragraphs>443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PKNU</dc:creator>
  <cp:lastModifiedBy>PKNU</cp:lastModifiedBy>
  <cp:revision>41</cp:revision>
  <dcterms:created xsi:type="dcterms:W3CDTF">2020-09-23T04:54:46Z</dcterms:created>
  <dcterms:modified xsi:type="dcterms:W3CDTF">2020-09-28T06:50:06Z</dcterms:modified>
</cp:coreProperties>
</file>