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7" r:id="rId2"/>
    <p:sldId id="279" r:id="rId3"/>
    <p:sldId id="280" r:id="rId4"/>
    <p:sldId id="262" r:id="rId5"/>
    <p:sldId id="290" r:id="rId6"/>
    <p:sldId id="332" r:id="rId7"/>
    <p:sldId id="333" r:id="rId8"/>
    <p:sldId id="296" r:id="rId9"/>
    <p:sldId id="259" r:id="rId10"/>
    <p:sldId id="334" r:id="rId11"/>
    <p:sldId id="335" r:id="rId12"/>
    <p:sldId id="336" r:id="rId13"/>
    <p:sldId id="338" r:id="rId14"/>
    <p:sldId id="337" r:id="rId15"/>
    <p:sldId id="339" r:id="rId16"/>
    <p:sldId id="340" r:id="rId17"/>
    <p:sldId id="341" r:id="rId18"/>
    <p:sldId id="310" r:id="rId19"/>
    <p:sldId id="347" r:id="rId20"/>
    <p:sldId id="348" r:id="rId21"/>
    <p:sldId id="342" r:id="rId22"/>
    <p:sldId id="344" r:id="rId23"/>
    <p:sldId id="349" r:id="rId24"/>
    <p:sldId id="345" r:id="rId25"/>
    <p:sldId id="346" r:id="rId26"/>
    <p:sldId id="315" r:id="rId27"/>
    <p:sldId id="325" r:id="rId28"/>
    <p:sldId id="331" r:id="rId29"/>
  </p:sldIdLst>
  <p:sldSz cx="9144000" cy="6858000" type="screen4x3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740969824@qq.com" initials="7" lastIdx="1" clrIdx="0">
    <p:extLst>
      <p:ext uri="{19B8F6BF-5375-455C-9EA6-DF929625EA0E}">
        <p15:presenceInfo xmlns:p15="http://schemas.microsoft.com/office/powerpoint/2012/main" userId="8fd6ad04f1a1d0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885"/>
    <a:srgbClr val="20B3A1"/>
    <a:srgbClr val="D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6314" autoAdjust="0"/>
  </p:normalViewPr>
  <p:slideViewPr>
    <p:cSldViewPr snapToGrid="0" showGuides="1">
      <p:cViewPr varScale="1">
        <p:scale>
          <a:sx n="86" d="100"/>
          <a:sy n="86" d="100"/>
        </p:scale>
        <p:origin x="1618" y="67"/>
      </p:cViewPr>
      <p:guideLst>
        <p:guide orient="horz" pos="116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重污染企业周边</a:t>
            </a:r>
          </a:p>
        </c:rich>
      </c:tx>
      <c:layout>
        <c:manualLayout>
          <c:xMode val="edge"/>
          <c:yMode val="edge"/>
          <c:x val="0.27463683992439952"/>
          <c:y val="0.136403923725877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0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073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042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187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713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558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635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944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917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855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110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8776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752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79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670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0610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983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969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406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516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987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321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623D83-E2A8-4D3F-811F-9DA8DA5A0060}"/>
              </a:ext>
            </a:extLst>
          </p:cNvPr>
          <p:cNvSpPr/>
          <p:nvPr userDrawn="1"/>
        </p:nvSpPr>
        <p:spPr>
          <a:xfrm>
            <a:off x="7488494" y="5407352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A20394-4E92-4CFF-8460-5E5F892C023F}"/>
              </a:ext>
            </a:extLst>
          </p:cNvPr>
          <p:cNvSpPr/>
          <p:nvPr userDrawn="1"/>
        </p:nvSpPr>
        <p:spPr>
          <a:xfrm>
            <a:off x="165508" y="235196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3B1382-C2B6-4A78-AC70-E5FB5018C6F3}"/>
              </a:ext>
            </a:extLst>
          </p:cNvPr>
          <p:cNvSpPr/>
          <p:nvPr userDrawn="1"/>
        </p:nvSpPr>
        <p:spPr>
          <a:xfrm>
            <a:off x="184354" y="5387032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8DFBC0-340E-4E3E-AE22-7BE154B8B660}"/>
              </a:ext>
            </a:extLst>
          </p:cNvPr>
          <p:cNvSpPr/>
          <p:nvPr userDrawn="1"/>
        </p:nvSpPr>
        <p:spPr>
          <a:xfrm>
            <a:off x="7488494" y="235196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圆角矩形 7">
            <a:extLst>
              <a:ext uri="{FF2B5EF4-FFF2-40B4-BE49-F238E27FC236}">
                <a16:creationId xmlns:a16="http://schemas.microsoft.com/office/drawing/2014/main" id="{A65551B7-532D-49E9-8D41-1778D936C0EE}"/>
              </a:ext>
            </a:extLst>
          </p:cNvPr>
          <p:cNvSpPr/>
          <p:nvPr userDrawn="1"/>
        </p:nvSpPr>
        <p:spPr>
          <a:xfrm>
            <a:off x="302342" y="374650"/>
            <a:ext cx="8536858" cy="6169025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16" name="图片 15" descr="徽标&#10;&#10;描述已自动生成">
            <a:extLst>
              <a:ext uri="{FF2B5EF4-FFF2-40B4-BE49-F238E27FC236}">
                <a16:creationId xmlns:a16="http://schemas.microsoft.com/office/drawing/2014/main" id="{06A4D7F9-7391-4F03-A07B-B260B803E2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56" y="623231"/>
            <a:ext cx="1152147" cy="81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2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76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895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568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16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623D83-E2A8-4D3F-811F-9DA8DA5A0060}"/>
              </a:ext>
            </a:extLst>
          </p:cNvPr>
          <p:cNvSpPr/>
          <p:nvPr userDrawn="1"/>
        </p:nvSpPr>
        <p:spPr>
          <a:xfrm>
            <a:off x="7488494" y="5407352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A20394-4E92-4CFF-8460-5E5F892C023F}"/>
              </a:ext>
            </a:extLst>
          </p:cNvPr>
          <p:cNvSpPr/>
          <p:nvPr userDrawn="1"/>
        </p:nvSpPr>
        <p:spPr>
          <a:xfrm>
            <a:off x="165508" y="235196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3B1382-C2B6-4A78-AC70-E5FB5018C6F3}"/>
              </a:ext>
            </a:extLst>
          </p:cNvPr>
          <p:cNvSpPr/>
          <p:nvPr userDrawn="1"/>
        </p:nvSpPr>
        <p:spPr>
          <a:xfrm>
            <a:off x="184354" y="5387032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8DFBC0-340E-4E3E-AE22-7BE154B8B660}"/>
              </a:ext>
            </a:extLst>
          </p:cNvPr>
          <p:cNvSpPr/>
          <p:nvPr userDrawn="1"/>
        </p:nvSpPr>
        <p:spPr>
          <a:xfrm>
            <a:off x="7488494" y="235196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圆角矩形 7">
            <a:extLst>
              <a:ext uri="{FF2B5EF4-FFF2-40B4-BE49-F238E27FC236}">
                <a16:creationId xmlns:a16="http://schemas.microsoft.com/office/drawing/2014/main" id="{A65551B7-532D-49E9-8D41-1778D936C0EE}"/>
              </a:ext>
            </a:extLst>
          </p:cNvPr>
          <p:cNvSpPr/>
          <p:nvPr userDrawn="1"/>
        </p:nvSpPr>
        <p:spPr>
          <a:xfrm>
            <a:off x="302342" y="374650"/>
            <a:ext cx="8536858" cy="6169025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16" name="图片 15" descr="徽标&#10;&#10;描述已自动生成">
            <a:extLst>
              <a:ext uri="{FF2B5EF4-FFF2-40B4-BE49-F238E27FC236}">
                <a16:creationId xmlns:a16="http://schemas.microsoft.com/office/drawing/2014/main" id="{06A4D7F9-7391-4F03-A07B-B260B803E2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56" y="623231"/>
            <a:ext cx="1152147" cy="81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9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90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03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63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50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79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56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4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7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47EA8E34-74A9-429A-8E85-6109A376960E}"/>
              </a:ext>
            </a:extLst>
          </p:cNvPr>
          <p:cNvSpPr txBox="1"/>
          <p:nvPr/>
        </p:nvSpPr>
        <p:spPr>
          <a:xfrm>
            <a:off x="1439190" y="1888924"/>
            <a:ext cx="6480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大规模信息系统构建技术导论</a:t>
            </a:r>
            <a:endParaRPr lang="en-US" altLang="zh-CN" sz="3600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0D8AE7B-ACA8-43B8-A342-DAA45A6B823B}"/>
              </a:ext>
            </a:extLst>
          </p:cNvPr>
          <p:cNvSpPr txBox="1"/>
          <p:nvPr/>
        </p:nvSpPr>
        <p:spPr>
          <a:xfrm>
            <a:off x="2179202" y="3875167"/>
            <a:ext cx="500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指导老师：鲁伟明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09BE029-82BA-4BA8-8172-F8C6599D1E96}"/>
              </a:ext>
            </a:extLst>
          </p:cNvPr>
          <p:cNvSpPr txBox="1"/>
          <p:nvPr/>
        </p:nvSpPr>
        <p:spPr>
          <a:xfrm>
            <a:off x="2013158" y="2943601"/>
            <a:ext cx="5065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</a:t>
            </a:r>
            <a:r>
              <a:rPr lang="en-US" altLang="zh-CN" sz="2800" dirty="0" err="1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MiniSQL</a:t>
            </a:r>
            <a:r>
              <a:rPr lang="zh-CN" altLang="en-US" sz="2800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项目结题答辩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991357" y="4560512"/>
            <a:ext cx="626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小组成员：张溢弛、张琦、聂俊哲</a:t>
            </a:r>
          </a:p>
        </p:txBody>
      </p:sp>
    </p:spTree>
    <p:extLst>
      <p:ext uri="{BB962C8B-B14F-4D97-AF65-F5344CB8AC3E}">
        <p14:creationId xmlns:p14="http://schemas.microsoft.com/office/powerpoint/2010/main" val="26029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8557" y="1549706"/>
            <a:ext cx="2247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Architecture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7685" y="1134208"/>
            <a:ext cx="17584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客户端模块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F30F71-A3A2-44EC-9D08-A1EDEB6B2D5C}"/>
              </a:ext>
            </a:extLst>
          </p:cNvPr>
          <p:cNvSpPr txBox="1"/>
          <p:nvPr/>
        </p:nvSpPr>
        <p:spPr>
          <a:xfrm>
            <a:off x="328557" y="1899260"/>
            <a:ext cx="315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主负责人：张溢弛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6C88C21-5146-42F9-BAE1-7C5803F104A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96401" y="2480088"/>
            <a:ext cx="7351197" cy="366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8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8557" y="1549706"/>
            <a:ext cx="2247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Architecture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7685" y="1134208"/>
            <a:ext cx="17584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客户端模块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40556A9-3307-44E3-9F45-D9335A0E3F5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26424" y="399495"/>
            <a:ext cx="3888418" cy="609008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B5BA021-D1BA-4B62-A042-1EF82C797FFE}"/>
              </a:ext>
            </a:extLst>
          </p:cNvPr>
          <p:cNvSpPr txBox="1"/>
          <p:nvPr/>
        </p:nvSpPr>
        <p:spPr>
          <a:xfrm>
            <a:off x="967666" y="2228295"/>
            <a:ext cx="36043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工作逻辑：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解析语句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查询</a:t>
            </a:r>
            <a:r>
              <a:rPr lang="zh-CN" altLang="en-US" b="1" dirty="0"/>
              <a:t>缓存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得到</a:t>
            </a:r>
            <a:r>
              <a:rPr lang="en-US" altLang="zh-CN" dirty="0"/>
              <a:t>Region</a:t>
            </a:r>
            <a:r>
              <a:rPr lang="zh-CN" altLang="en-US" dirty="0"/>
              <a:t>位置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发送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呈现执行结果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设计亮点：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缓存机制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异步</a:t>
            </a:r>
            <a:r>
              <a:rPr lang="en-US" altLang="zh-CN" dirty="0"/>
              <a:t>I/O</a:t>
            </a:r>
          </a:p>
        </p:txBody>
      </p:sp>
    </p:spTree>
    <p:extLst>
      <p:ext uri="{BB962C8B-B14F-4D97-AF65-F5344CB8AC3E}">
        <p14:creationId xmlns:p14="http://schemas.microsoft.com/office/powerpoint/2010/main" val="43349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615066" y="660025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7685" y="718710"/>
            <a:ext cx="17584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主节点模块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F30F71-A3A2-44EC-9D08-A1EDEB6B2D5C}"/>
              </a:ext>
            </a:extLst>
          </p:cNvPr>
          <p:cNvSpPr txBox="1"/>
          <p:nvPr/>
        </p:nvSpPr>
        <p:spPr>
          <a:xfrm>
            <a:off x="1855516" y="741793"/>
            <a:ext cx="315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主负责人：聂俊哲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96FC65-7B02-49D8-BEDD-0081311CCF4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95" y="1111126"/>
            <a:ext cx="7865592" cy="549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4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606188" y="569837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78587" y="599179"/>
            <a:ext cx="28701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主节点模块工作逻辑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5BA021-D1BA-4B62-A042-1EF82C797FFE}"/>
              </a:ext>
            </a:extLst>
          </p:cNvPr>
          <p:cNvSpPr txBox="1"/>
          <p:nvPr/>
        </p:nvSpPr>
        <p:spPr>
          <a:xfrm>
            <a:off x="967666" y="2228295"/>
            <a:ext cx="36043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工作逻辑：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解析语句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查询</a:t>
            </a:r>
            <a:r>
              <a:rPr lang="zh-CN" altLang="en-US" b="1" dirty="0"/>
              <a:t>缓存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得到</a:t>
            </a:r>
            <a:r>
              <a:rPr lang="en-US" altLang="zh-CN" dirty="0"/>
              <a:t>Region</a:t>
            </a:r>
            <a:r>
              <a:rPr lang="zh-CN" altLang="en-US" dirty="0"/>
              <a:t>位置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发送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呈现执行结果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设计亮点：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缓存机制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异步</a:t>
            </a:r>
            <a:r>
              <a:rPr lang="en-US" altLang="zh-CN" dirty="0"/>
              <a:t>I/O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CBEDB0-4100-47B7-8E1B-79EDE4D9B1F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1" y="1109709"/>
            <a:ext cx="8191503" cy="558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0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99655" y="418918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93397" y="448260"/>
            <a:ext cx="17584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从节点模块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F30F71-A3A2-44EC-9D08-A1EDEB6B2D5C}"/>
              </a:ext>
            </a:extLst>
          </p:cNvPr>
          <p:cNvSpPr txBox="1"/>
          <p:nvPr/>
        </p:nvSpPr>
        <p:spPr>
          <a:xfrm>
            <a:off x="2041948" y="485438"/>
            <a:ext cx="3152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主负责人：张琦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622704-E701-4607-BA8A-B4022D8BDC5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7" y="900935"/>
            <a:ext cx="8095496" cy="682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6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35167" y="43667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82174" y="495357"/>
            <a:ext cx="17584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从节点模块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31BFFC1-C030-4ECB-BB6D-3EF5E6C5C34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21" y="910855"/>
            <a:ext cx="8176329" cy="570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2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8557" y="1549706"/>
            <a:ext cx="2247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Architecture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7685" y="1134208"/>
            <a:ext cx="23871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miniSQL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928A3D0-A06F-44B0-B823-1578581BAC3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4801" y="2062197"/>
            <a:ext cx="4358640" cy="379476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72A4EFB-5E8A-4503-90F0-BB3734A1C0E6}"/>
              </a:ext>
            </a:extLst>
          </p:cNvPr>
          <p:cNvSpPr txBox="1"/>
          <p:nvPr/>
        </p:nvSpPr>
        <p:spPr>
          <a:xfrm>
            <a:off x="5326602" y="1935332"/>
            <a:ext cx="30006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主要模块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Interpreter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Record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Index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Catalog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Buffer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语言实现</a:t>
            </a:r>
          </a:p>
        </p:txBody>
      </p:sp>
    </p:spTree>
    <p:extLst>
      <p:ext uri="{BB962C8B-B14F-4D97-AF65-F5344CB8AC3E}">
        <p14:creationId xmlns:p14="http://schemas.microsoft.com/office/powerpoint/2010/main" val="66293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8557" y="1549706"/>
            <a:ext cx="2247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Architecture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7685" y="1134208"/>
            <a:ext cx="23871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miniSQL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1DCA17-CAA7-448E-A6DF-E6594BD62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0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415476" y="2672859"/>
            <a:ext cx="1194134" cy="119413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350" b="1" dirty="0">
                <a:solidFill>
                  <a:schemeClr val="bg1"/>
                </a:solidFill>
                <a:latin typeface="FuturaBookC" pitchFamily="2" charset="-52"/>
              </a:rPr>
              <a:t>3</a:t>
            </a:r>
            <a:endParaRPr lang="zh-CN" altLang="en-US" sz="1035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497665" y="3428999"/>
            <a:ext cx="83430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284612" y="3605383"/>
            <a:ext cx="6094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锐字逼格青春粗黑体简2.0" panose="02010604000000000000" pitchFamily="2" charset="-122"/>
                <a:cs typeface="Times New Roman" panose="02020603050405020304" pitchFamily="18" charset="0"/>
              </a:rPr>
              <a:t>Core Function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05339" y="2672858"/>
            <a:ext cx="40424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00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核心功能介绍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7685" y="1229494"/>
            <a:ext cx="42958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通信框架与通信协议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65600-049D-4DFF-BC1C-D295F9FA7C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09" y="1862656"/>
            <a:ext cx="5270829" cy="442273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D31D215-9243-428F-9F68-9D2D44BF54B7}"/>
              </a:ext>
            </a:extLst>
          </p:cNvPr>
          <p:cNvSpPr txBox="1"/>
          <p:nvPr/>
        </p:nvSpPr>
        <p:spPr>
          <a:xfrm>
            <a:off x="6063449" y="2219417"/>
            <a:ext cx="22638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全双工通信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异步</a:t>
            </a:r>
            <a:r>
              <a:rPr lang="en-US" altLang="zh-CN" dirty="0"/>
              <a:t>I/O</a:t>
            </a:r>
            <a:r>
              <a:rPr lang="zh-CN" altLang="en-US" dirty="0"/>
              <a:t>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多线程通信</a:t>
            </a:r>
          </a:p>
        </p:txBody>
      </p:sp>
    </p:spTree>
    <p:extLst>
      <p:ext uri="{BB962C8B-B14F-4D97-AF65-F5344CB8AC3E}">
        <p14:creationId xmlns:p14="http://schemas.microsoft.com/office/powerpoint/2010/main" val="120170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DA3F82F-14FA-45F1-9997-32F63A845908}"/>
              </a:ext>
            </a:extLst>
          </p:cNvPr>
          <p:cNvSpPr/>
          <p:nvPr/>
        </p:nvSpPr>
        <p:spPr>
          <a:xfrm>
            <a:off x="4547009" y="1195109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Introduction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B413CC9-0242-419D-AC3B-75832B8D346A}"/>
              </a:ext>
            </a:extLst>
          </p:cNvPr>
          <p:cNvSpPr/>
          <p:nvPr/>
        </p:nvSpPr>
        <p:spPr>
          <a:xfrm>
            <a:off x="4627159" y="2253326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Project Modules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E614A84-7A83-4A51-A3ED-208538A31B58}"/>
              </a:ext>
            </a:extLst>
          </p:cNvPr>
          <p:cNvSpPr/>
          <p:nvPr/>
        </p:nvSpPr>
        <p:spPr>
          <a:xfrm>
            <a:off x="4639859" y="3362631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Core Function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149EBF-AC6E-4CB0-A5A9-CBAC75BD91D4}"/>
              </a:ext>
            </a:extLst>
          </p:cNvPr>
          <p:cNvSpPr/>
          <p:nvPr/>
        </p:nvSpPr>
        <p:spPr>
          <a:xfrm>
            <a:off x="4639859" y="4506677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Demo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54AAE2-A0ED-408C-8C4C-F341EB35AA4E}"/>
              </a:ext>
            </a:extLst>
          </p:cNvPr>
          <p:cNvSpPr/>
          <p:nvPr/>
        </p:nvSpPr>
        <p:spPr>
          <a:xfrm>
            <a:off x="4534309" y="74659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</a:rPr>
              <a:t>项目基本情况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思源黑体 CN Light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3EB2D2-BD40-46F3-A20A-9B4C2A634186}"/>
              </a:ext>
            </a:extLst>
          </p:cNvPr>
          <p:cNvSpPr/>
          <p:nvPr/>
        </p:nvSpPr>
        <p:spPr>
          <a:xfrm>
            <a:off x="4614459" y="18437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</a:rPr>
              <a:t>项目模块介绍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思源黑体 CN Light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AACF2E-2333-47F3-8480-F3A7A3DF1185}"/>
              </a:ext>
            </a:extLst>
          </p:cNvPr>
          <p:cNvSpPr/>
          <p:nvPr/>
        </p:nvSpPr>
        <p:spPr>
          <a:xfrm>
            <a:off x="4627159" y="2948687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核心功能介绍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D705C11-362D-4882-AE66-ACD5BABA7A9C}"/>
              </a:ext>
            </a:extLst>
          </p:cNvPr>
          <p:cNvSpPr/>
          <p:nvPr/>
        </p:nvSpPr>
        <p:spPr>
          <a:xfrm>
            <a:off x="4627159" y="405475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</a:rPr>
              <a:t>系统演示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思源黑体 CN Light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7075A7F-322C-45AB-B182-A8EF6644F5FF}"/>
              </a:ext>
            </a:extLst>
          </p:cNvPr>
          <p:cNvSpPr txBox="1"/>
          <p:nvPr/>
        </p:nvSpPr>
        <p:spPr>
          <a:xfrm>
            <a:off x="3752568" y="603241"/>
            <a:ext cx="596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034C9C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1</a:t>
            </a:r>
            <a:endParaRPr lang="zh-CN" altLang="en-US" sz="6000" dirty="0">
              <a:solidFill>
                <a:srgbClr val="034C9C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C144087-E51A-4B15-9827-3768BFCBE2F6}"/>
              </a:ext>
            </a:extLst>
          </p:cNvPr>
          <p:cNvSpPr/>
          <p:nvPr/>
        </p:nvSpPr>
        <p:spPr>
          <a:xfrm>
            <a:off x="233680" y="233680"/>
            <a:ext cx="2342573" cy="6390639"/>
          </a:xfrm>
          <a:prstGeom prst="rect">
            <a:avLst/>
          </a:prstGeom>
          <a:solidFill>
            <a:srgbClr val="034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C31AC9F-384C-4456-9D73-CCCDC494E411}"/>
              </a:ext>
            </a:extLst>
          </p:cNvPr>
          <p:cNvSpPr txBox="1"/>
          <p:nvPr/>
        </p:nvSpPr>
        <p:spPr>
          <a:xfrm>
            <a:off x="3832718" y="1706693"/>
            <a:ext cx="596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034C9C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2</a:t>
            </a:r>
            <a:endParaRPr lang="zh-CN" altLang="en-US" sz="6000" dirty="0">
              <a:solidFill>
                <a:srgbClr val="034C9C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B048FA4-ECBC-46A2-BD5C-AD16C43AF3C5}"/>
              </a:ext>
            </a:extLst>
          </p:cNvPr>
          <p:cNvSpPr txBox="1"/>
          <p:nvPr/>
        </p:nvSpPr>
        <p:spPr>
          <a:xfrm>
            <a:off x="3845418" y="2814819"/>
            <a:ext cx="596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034C9C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3</a:t>
            </a:r>
            <a:endParaRPr lang="zh-CN" altLang="en-US" sz="6000" dirty="0">
              <a:solidFill>
                <a:srgbClr val="034C9C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F796DE6-F068-42B0-B98B-DFC6590F4DC8}"/>
              </a:ext>
            </a:extLst>
          </p:cNvPr>
          <p:cNvSpPr txBox="1"/>
          <p:nvPr/>
        </p:nvSpPr>
        <p:spPr>
          <a:xfrm>
            <a:off x="3845418" y="3924044"/>
            <a:ext cx="596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034C9C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4</a:t>
            </a:r>
            <a:endParaRPr lang="zh-CN" altLang="en-US" sz="6000" dirty="0">
              <a:solidFill>
                <a:srgbClr val="034C9C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93776A7-E0DE-41EB-8DEA-4C5EBC015415}"/>
              </a:ext>
            </a:extLst>
          </p:cNvPr>
          <p:cNvSpPr txBox="1"/>
          <p:nvPr/>
        </p:nvSpPr>
        <p:spPr>
          <a:xfrm>
            <a:off x="983597" y="2591905"/>
            <a:ext cx="6719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415D32A-215D-4FAC-8312-003A700ED75E}"/>
              </a:ext>
            </a:extLst>
          </p:cNvPr>
          <p:cNvSpPr/>
          <p:nvPr/>
        </p:nvSpPr>
        <p:spPr>
          <a:xfrm>
            <a:off x="4627159" y="5612530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Summary and Question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1F2F370-4018-4542-96CA-D3CE0BCAE868}"/>
              </a:ext>
            </a:extLst>
          </p:cNvPr>
          <p:cNvSpPr/>
          <p:nvPr/>
        </p:nvSpPr>
        <p:spPr>
          <a:xfrm>
            <a:off x="4614459" y="5160604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</a:rPr>
              <a:t>总结与提问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思源黑体 CN Light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48F4309-F1DF-4A94-8986-0A4248B35661}"/>
              </a:ext>
            </a:extLst>
          </p:cNvPr>
          <p:cNvSpPr txBox="1"/>
          <p:nvPr/>
        </p:nvSpPr>
        <p:spPr>
          <a:xfrm>
            <a:off x="3832718" y="5029897"/>
            <a:ext cx="596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034C9C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5</a:t>
            </a:r>
            <a:endParaRPr lang="zh-CN" altLang="en-US" sz="6000" dirty="0">
              <a:solidFill>
                <a:srgbClr val="034C9C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19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623943" y="640859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58707" y="640859"/>
            <a:ext cx="42958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通信框架与通信协议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8A8500E-AA30-470A-A4AC-CC1E32C9C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168421"/>
              </p:ext>
            </p:extLst>
          </p:nvPr>
        </p:nvGraphicFramePr>
        <p:xfrm>
          <a:off x="958788" y="1251750"/>
          <a:ext cx="7439439" cy="5070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3820">
                  <a:extLst>
                    <a:ext uri="{9D8B030D-6E8A-4147-A177-3AD203B41FA5}">
                      <a16:colId xmlns:a16="http://schemas.microsoft.com/office/drawing/2014/main" val="3708631015"/>
                    </a:ext>
                  </a:extLst>
                </a:gridCol>
                <a:gridCol w="1253154">
                  <a:extLst>
                    <a:ext uri="{9D8B030D-6E8A-4147-A177-3AD203B41FA5}">
                      <a16:colId xmlns:a16="http://schemas.microsoft.com/office/drawing/2014/main" val="1774367508"/>
                    </a:ext>
                  </a:extLst>
                </a:gridCol>
                <a:gridCol w="1833521">
                  <a:extLst>
                    <a:ext uri="{9D8B030D-6E8A-4147-A177-3AD203B41FA5}">
                      <a16:colId xmlns:a16="http://schemas.microsoft.com/office/drawing/2014/main" val="1849208084"/>
                    </a:ext>
                  </a:extLst>
                </a:gridCol>
                <a:gridCol w="1998944">
                  <a:extLst>
                    <a:ext uri="{9D8B030D-6E8A-4147-A177-3AD203B41FA5}">
                      <a16:colId xmlns:a16="http://schemas.microsoft.com/office/drawing/2014/main" val="2348811347"/>
                    </a:ext>
                  </a:extLst>
                </a:gridCol>
              </a:tblGrid>
              <a:tr h="2373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协议格式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004" marR="6300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返回格式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004" marR="6300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用途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004" marR="6300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含义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004" marR="63004" marT="0" marB="0"/>
                </a:tc>
                <a:extLst>
                  <a:ext uri="{0D108BD9-81ED-4DB2-BD59-A6C34878D82A}">
                    <a16:rowId xmlns:a16="http://schemas.microsoft.com/office/drawing/2014/main" val="1310864376"/>
                  </a:ext>
                </a:extLst>
              </a:tr>
              <a:tr h="7808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&lt;client&gt;[1] </a:t>
                      </a:r>
                      <a:r>
                        <a:rPr lang="en-US" sz="1600" kern="100" dirty="0" err="1">
                          <a:effectLst/>
                        </a:rPr>
                        <a:t>tableName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004" marR="6300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&lt;master&gt;[1]ip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004" marR="6300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用于客户端和主服务器的通信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004" marR="6300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向主服务器查询该表所在的</a:t>
                      </a:r>
                      <a:r>
                        <a:rPr lang="en-US" sz="1600" kern="100">
                          <a:effectLst/>
                        </a:rPr>
                        <a:t>Region</a:t>
                      </a:r>
                      <a:r>
                        <a:rPr lang="zh-CN" sz="1600" kern="100">
                          <a:effectLst/>
                        </a:rPr>
                        <a:t>服务器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004" marR="63004" marT="0" marB="0"/>
                </a:tc>
                <a:extLst>
                  <a:ext uri="{0D108BD9-81ED-4DB2-BD59-A6C34878D82A}">
                    <a16:rowId xmlns:a16="http://schemas.microsoft.com/office/drawing/2014/main" val="3304392180"/>
                  </a:ext>
                </a:extLst>
              </a:tr>
              <a:tr h="13638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&lt;client&gt;[2] </a:t>
                      </a:r>
                      <a:r>
                        <a:rPr lang="en-US" sz="1600" kern="100" dirty="0" err="1">
                          <a:effectLst/>
                        </a:rPr>
                        <a:t>tableName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004" marR="6300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&lt;master&gt;[2]ip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004" marR="6300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用于客户端和主服务器的通信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004" marR="6300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向主服务器发送一个建表的请求，并由主服务器使用负载均衡算法分配一个</a:t>
                      </a:r>
                      <a:r>
                        <a:rPr lang="en-US" sz="1600" kern="100" dirty="0">
                          <a:effectLst/>
                        </a:rPr>
                        <a:t>Region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004" marR="63004" marT="0" marB="0"/>
                </a:tc>
                <a:extLst>
                  <a:ext uri="{0D108BD9-81ED-4DB2-BD59-A6C34878D82A}">
                    <a16:rowId xmlns:a16="http://schemas.microsoft.com/office/drawing/2014/main" val="937004981"/>
                  </a:ext>
                </a:extLst>
              </a:tr>
              <a:tr h="17047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&lt;master&gt;[3]</a:t>
                      </a:r>
                      <a:r>
                        <a:rPr lang="en-US" sz="1600" kern="100" dirty="0" err="1">
                          <a:effectLst/>
                        </a:rPr>
                        <a:t>ip</a:t>
                      </a:r>
                      <a:r>
                        <a:rPr lang="en-US" sz="1600" kern="100" dirty="0">
                          <a:effectLst/>
                        </a:rPr>
                        <a:t>#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name@name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004" marR="6300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&lt;region&gt;[3]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Complete disaster recovery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004" marR="6300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用于主服务器和从节点的通信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004" marR="6300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容错容灾策略，主节点给负载小的从节点发送挂掉从节点的</a:t>
                      </a:r>
                      <a:r>
                        <a:rPr lang="en-US" sz="1600" kern="100" dirty="0" err="1">
                          <a:effectLst/>
                        </a:rPr>
                        <a:t>ip</a:t>
                      </a:r>
                      <a:r>
                        <a:rPr lang="zh-CN" sz="1600" kern="100" dirty="0">
                          <a:effectLst/>
                        </a:rPr>
                        <a:t>与所有的表，从节点根据这些信息去</a:t>
                      </a:r>
                      <a:r>
                        <a:rPr lang="en-US" sz="1600" kern="100" dirty="0">
                          <a:effectLst/>
                        </a:rPr>
                        <a:t>ftp</a:t>
                      </a:r>
                      <a:r>
                        <a:rPr lang="zh-CN" sz="1600" kern="100" dirty="0">
                          <a:effectLst/>
                        </a:rPr>
                        <a:t>服务器上下载相应备份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004" marR="63004" marT="0" marB="0"/>
                </a:tc>
                <a:extLst>
                  <a:ext uri="{0D108BD9-81ED-4DB2-BD59-A6C34878D82A}">
                    <a16:rowId xmlns:a16="http://schemas.microsoft.com/office/drawing/2014/main" val="3645825361"/>
                  </a:ext>
                </a:extLst>
              </a:tr>
              <a:tr h="9495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&lt;master&gt;[4]recover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004" marR="6300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&lt;region&gt;[4]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Online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004" marR="6300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用于主服务器和从节点的通信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004" marR="6300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恢复策略，从节点重新上线，主节点给从节点发消息，让该从节点删除所有旧的表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004" marR="63004" marT="0" marB="0"/>
                </a:tc>
                <a:extLst>
                  <a:ext uri="{0D108BD9-81ED-4DB2-BD59-A6C34878D82A}">
                    <a16:rowId xmlns:a16="http://schemas.microsoft.com/office/drawing/2014/main" val="2788421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87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7685" y="1229494"/>
            <a:ext cx="23871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客户端缓存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5E17A9-0968-432F-9F50-776BE0768B45}"/>
              </a:ext>
            </a:extLst>
          </p:cNvPr>
          <p:cNvSpPr txBox="1"/>
          <p:nvPr/>
        </p:nvSpPr>
        <p:spPr>
          <a:xfrm>
            <a:off x="1056443" y="2166151"/>
            <a:ext cx="67115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HashMap</a:t>
            </a:r>
            <a:r>
              <a:rPr lang="zh-CN" altLang="en-US" dirty="0"/>
              <a:t>结构实现了客户端缓存，存储</a:t>
            </a:r>
            <a:r>
              <a:rPr lang="en-US" altLang="zh-CN" dirty="0"/>
              <a:t>Region-IP</a:t>
            </a:r>
            <a:r>
              <a:rPr lang="zh-CN" altLang="en-US" dirty="0"/>
              <a:t>键值对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Client</a:t>
            </a:r>
            <a:r>
              <a:rPr lang="zh-CN" altLang="en-US" dirty="0"/>
              <a:t>模块中的</a:t>
            </a:r>
            <a:r>
              <a:rPr lang="en-US" altLang="zh-CN" dirty="0" err="1"/>
              <a:t>CacheManager</a:t>
            </a:r>
            <a:r>
              <a:rPr lang="zh-CN" altLang="en-US" dirty="0"/>
              <a:t>具体实现了缓存机制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工作原理：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客户端对</a:t>
            </a:r>
            <a:r>
              <a:rPr lang="en-US" altLang="zh-CN" dirty="0"/>
              <a:t>SQL</a:t>
            </a:r>
            <a:r>
              <a:rPr lang="zh-CN" altLang="en-US" dirty="0"/>
              <a:t>语句进行简单解析获取</a:t>
            </a:r>
            <a:r>
              <a:rPr lang="zh-CN" altLang="en-US" b="1" dirty="0"/>
              <a:t>表名等元数据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查询缓存中是否有</a:t>
            </a:r>
            <a:r>
              <a:rPr lang="en-US" altLang="zh-CN" dirty="0"/>
              <a:t>Region</a:t>
            </a:r>
            <a:r>
              <a:rPr lang="zh-CN" altLang="en-US"/>
              <a:t>信息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查到缓存就直接使用缓存中的</a:t>
            </a:r>
            <a:r>
              <a:rPr lang="en-US" altLang="zh-CN" dirty="0"/>
              <a:t>IP</a:t>
            </a:r>
            <a:r>
              <a:rPr lang="zh-CN" altLang="en-US" dirty="0"/>
              <a:t>地址和</a:t>
            </a:r>
            <a:r>
              <a:rPr lang="en-US" altLang="zh-CN" dirty="0"/>
              <a:t>Region</a:t>
            </a:r>
            <a:r>
              <a:rPr lang="zh-CN" altLang="en-US" dirty="0"/>
              <a:t>连接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查不到缓存则从主服务器中获取</a:t>
            </a:r>
            <a:r>
              <a:rPr lang="en-US" altLang="zh-CN" dirty="0"/>
              <a:t>Region</a:t>
            </a:r>
            <a:r>
              <a:rPr lang="zh-CN" altLang="en-US" dirty="0"/>
              <a:t>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927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7685" y="1229494"/>
            <a:ext cx="51924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数据分布与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集群管理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CC22BF-BAD5-44FE-8B01-02D1EA0671D6}"/>
              </a:ext>
            </a:extLst>
          </p:cNvPr>
          <p:cNvSpPr txBox="1"/>
          <p:nvPr/>
        </p:nvSpPr>
        <p:spPr>
          <a:xfrm>
            <a:off x="1162975" y="2254928"/>
            <a:ext cx="72619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一个表就是一个</a:t>
            </a:r>
            <a:r>
              <a:rPr lang="en-US" altLang="zh-CN" dirty="0"/>
              <a:t>Region</a:t>
            </a:r>
            <a:r>
              <a:rPr lang="zh-CN" altLang="zh-CN" dirty="0"/>
              <a:t>。每个从节点管理着若干个</a:t>
            </a:r>
            <a:r>
              <a:rPr lang="zh-CN" altLang="en-US" dirty="0"/>
              <a:t>数据表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主节点则记录了每个从节点和自己管理的表的对应关系。</a:t>
            </a:r>
            <a:r>
              <a:rPr lang="zh-CN" altLang="en-US" dirty="0"/>
              <a:t>客户端可以通过主节点得知从节点信息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Zookeeper</a:t>
            </a:r>
            <a:r>
              <a:rPr lang="zh-CN" altLang="en-US" dirty="0"/>
              <a:t>进行集群管理：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每个从节点连入时，首先需要在</a:t>
            </a:r>
            <a:r>
              <a:rPr lang="en-US" altLang="zh-CN" dirty="0"/>
              <a:t>zookeeper</a:t>
            </a:r>
            <a:r>
              <a:rPr lang="zh-CN" altLang="zh-CN" dirty="0"/>
              <a:t>的</a:t>
            </a:r>
            <a:r>
              <a:rPr lang="en-US" altLang="zh-CN" dirty="0" err="1"/>
              <a:t>db</a:t>
            </a:r>
            <a:r>
              <a:rPr lang="zh-CN" altLang="zh-CN" dirty="0"/>
              <a:t>目录下完成自己的注册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dirty="0"/>
              <a:t>确保当节点增加、失效、恢复时，能够监听到，并做出相应的处理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873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7685" y="1229494"/>
            <a:ext cx="23871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CC22BF-BAD5-44FE-8B01-02D1EA0671D6}"/>
              </a:ext>
            </a:extLst>
          </p:cNvPr>
          <p:cNvSpPr txBox="1"/>
          <p:nvPr/>
        </p:nvSpPr>
        <p:spPr>
          <a:xfrm>
            <a:off x="1162975" y="2254928"/>
            <a:ext cx="72619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均衡负载策略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当新建一张表时，主节点永远会选择表最少的从节点进行创建。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当执行容错容灾时，永远是把挂掉从节点的表的备份转移到表最少的从节点上。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“热点”问题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dirty="0"/>
              <a:t>主节点每隔一段时间，都会给自己管理的所有从节点发消息</a:t>
            </a:r>
            <a:r>
              <a:rPr lang="zh-CN" altLang="en-US" dirty="0"/>
              <a:t>，</a:t>
            </a:r>
            <a:r>
              <a:rPr lang="zh-CN" altLang="en-US" b="1" dirty="0"/>
              <a:t>获得</a:t>
            </a:r>
            <a:r>
              <a:rPr lang="zh-CN" altLang="en-US" dirty="0"/>
              <a:t>一段时间内</a:t>
            </a:r>
            <a:r>
              <a:rPr lang="zh-CN" altLang="zh-CN" dirty="0"/>
              <a:t>所收到的</a:t>
            </a:r>
            <a:r>
              <a:rPr lang="zh-CN" altLang="zh-CN" b="1" dirty="0"/>
              <a:t>访问次数</a:t>
            </a:r>
            <a:r>
              <a:rPr lang="zh-CN" altLang="zh-CN" dirty="0"/>
              <a:t>以及每张表的访问次数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如有热点问题出现，即一个</a:t>
            </a:r>
            <a:r>
              <a:rPr lang="en-US" altLang="zh-CN" dirty="0" err="1"/>
              <a:t>RegionServer</a:t>
            </a:r>
            <a:r>
              <a:rPr lang="zh-CN" altLang="zh-CN" dirty="0"/>
              <a:t>中有两张表都访问非常频繁时，把</a:t>
            </a:r>
            <a:r>
              <a:rPr lang="zh-CN" altLang="en-US" dirty="0"/>
              <a:t>一张</a:t>
            </a:r>
            <a:r>
              <a:rPr lang="zh-CN" altLang="zh-CN" dirty="0"/>
              <a:t>表</a:t>
            </a:r>
            <a:r>
              <a:rPr lang="zh-CN" altLang="zh-CN" b="1" dirty="0"/>
              <a:t>删除</a:t>
            </a:r>
            <a:r>
              <a:rPr lang="zh-CN" altLang="zh-CN" dirty="0"/>
              <a:t>，</a:t>
            </a:r>
            <a:r>
              <a:rPr lang="zh-CN" altLang="zh-CN" b="1" dirty="0"/>
              <a:t>转移</a:t>
            </a:r>
            <a:r>
              <a:rPr lang="zh-CN" altLang="zh-CN" dirty="0"/>
              <a:t>到另一个访问相对不频繁的从节点上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90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7685" y="1229494"/>
            <a:ext cx="23871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副本管理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7D48F4-BAB4-479E-9AC3-F1A329CB24D1}"/>
              </a:ext>
            </a:extLst>
          </p:cNvPr>
          <p:cNvSpPr txBox="1"/>
          <p:nvPr/>
        </p:nvSpPr>
        <p:spPr>
          <a:xfrm>
            <a:off x="1100831" y="2166151"/>
            <a:ext cx="66582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FTP</a:t>
            </a:r>
            <a:r>
              <a:rPr lang="zh-CN" altLang="en-US" dirty="0"/>
              <a:t>服务器实现了副本管理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当从节点检测到客户端发送的命令对数据库的数据进行了修改，就把修改后的数据在</a:t>
            </a:r>
            <a:r>
              <a:rPr lang="en-US" altLang="zh-CN" dirty="0"/>
              <a:t>FTP</a:t>
            </a:r>
            <a:r>
              <a:rPr lang="zh-CN" altLang="zh-CN" dirty="0"/>
              <a:t>上进行更新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FTP</a:t>
            </a:r>
            <a:r>
              <a:rPr lang="zh-CN" altLang="en-US" dirty="0"/>
              <a:t>服务器独立于</a:t>
            </a:r>
            <a:r>
              <a:rPr lang="en-US" altLang="zh-CN" dirty="0"/>
              <a:t>Region</a:t>
            </a:r>
            <a:r>
              <a:rPr lang="zh-CN" altLang="en-US" dirty="0"/>
              <a:t>和</a:t>
            </a:r>
            <a:r>
              <a:rPr lang="en-US" altLang="zh-CN" dirty="0"/>
              <a:t>Master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运行</a:t>
            </a:r>
          </a:p>
        </p:txBody>
      </p:sp>
    </p:spTree>
    <p:extLst>
      <p:ext uri="{BB962C8B-B14F-4D97-AF65-F5344CB8AC3E}">
        <p14:creationId xmlns:p14="http://schemas.microsoft.com/office/powerpoint/2010/main" val="216541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7685" y="1229494"/>
            <a:ext cx="23871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容错容灾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BD795D-940F-4B9D-8516-BEA1E677562C}"/>
              </a:ext>
            </a:extLst>
          </p:cNvPr>
          <p:cNvSpPr txBox="1"/>
          <p:nvPr/>
        </p:nvSpPr>
        <p:spPr>
          <a:xfrm>
            <a:off x="1056443" y="2112885"/>
            <a:ext cx="70044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基于副本管理机制实现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主节点通过</a:t>
            </a:r>
            <a:r>
              <a:rPr lang="en-US" altLang="zh-CN" dirty="0"/>
              <a:t>zookeeper</a:t>
            </a:r>
            <a:r>
              <a:rPr lang="zh-CN" altLang="zh-CN" b="1" dirty="0"/>
              <a:t>监测到有从节点宕机</a:t>
            </a:r>
            <a:r>
              <a:rPr lang="zh-CN" altLang="zh-CN" dirty="0"/>
              <a:t>，立刻从正常工作的从节点中</a:t>
            </a:r>
            <a:r>
              <a:rPr lang="zh-CN" altLang="zh-CN" b="1" dirty="0"/>
              <a:t>选出最优的从节点</a:t>
            </a:r>
            <a:r>
              <a:rPr lang="zh-CN" altLang="en-US" b="1" dirty="0"/>
              <a:t>，</a:t>
            </a:r>
            <a:r>
              <a:rPr lang="zh-CN" altLang="zh-CN" dirty="0"/>
              <a:t>让该最优从节点执行失效策略，把信息中包含的表全部通过</a:t>
            </a:r>
            <a:r>
              <a:rPr lang="en-US" altLang="zh-CN" dirty="0"/>
              <a:t>FTP</a:t>
            </a:r>
            <a:r>
              <a:rPr lang="zh-CN" altLang="zh-CN" dirty="0"/>
              <a:t>下载到本地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当</a:t>
            </a:r>
            <a:r>
              <a:rPr lang="zh-CN" altLang="zh-CN" b="1" dirty="0"/>
              <a:t>宕机的从节点重启后</a:t>
            </a:r>
            <a:r>
              <a:rPr lang="zh-CN" altLang="zh-CN" dirty="0"/>
              <a:t>，主节点监测到该事件，向其发送</a:t>
            </a:r>
            <a:r>
              <a:rPr lang="zh-CN" altLang="en-US" dirty="0"/>
              <a:t>信息</a:t>
            </a:r>
            <a:r>
              <a:rPr lang="zh-CN" altLang="zh-CN" dirty="0"/>
              <a:t>，要求该从节点执行恢复策略，即把之前的表和索引数据全部清空，完成之后向主节点发送</a:t>
            </a:r>
            <a:r>
              <a:rPr lang="zh-CN" altLang="en-US" dirty="0"/>
              <a:t>消息，</a:t>
            </a:r>
            <a:r>
              <a:rPr lang="zh-CN" altLang="zh-CN" dirty="0"/>
              <a:t>即完成容错容灾流程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0059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415476" y="2672859"/>
            <a:ext cx="1194134" cy="119413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350" b="1" dirty="0">
                <a:solidFill>
                  <a:schemeClr val="bg1"/>
                </a:solidFill>
                <a:latin typeface="FuturaBookC" pitchFamily="2" charset="-52"/>
              </a:rPr>
              <a:t>4</a:t>
            </a:r>
            <a:endParaRPr lang="zh-CN" altLang="en-US" sz="1035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497665" y="3428999"/>
            <a:ext cx="83430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05339" y="3592255"/>
            <a:ext cx="6131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205339" y="2672858"/>
            <a:ext cx="40424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00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系统演示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415476" y="2672859"/>
            <a:ext cx="1194134" cy="119413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350" b="1" dirty="0">
                <a:solidFill>
                  <a:schemeClr val="bg1"/>
                </a:solidFill>
                <a:latin typeface="FuturaBookC" pitchFamily="2" charset="-52"/>
              </a:rPr>
              <a:t>5</a:t>
            </a:r>
            <a:endParaRPr lang="zh-CN" altLang="en-US" sz="1035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497665" y="3428999"/>
            <a:ext cx="83430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109366" y="3605383"/>
            <a:ext cx="6131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Summary and Question</a:t>
            </a:r>
            <a:endParaRPr lang="zh-CN" altLang="en-US" sz="2800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05339" y="2672858"/>
            <a:ext cx="40424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00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总结与提问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039195" y="2417739"/>
            <a:ext cx="506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感谢您的观看！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4051197" y="3679043"/>
            <a:ext cx="104160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039196" y="3064070"/>
            <a:ext cx="5065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1C488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Thank You</a:t>
            </a:r>
            <a:endParaRPr lang="zh-CN" altLang="en-US" sz="2800" dirty="0">
              <a:solidFill>
                <a:srgbClr val="1C488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71674" y="4233621"/>
            <a:ext cx="4714043" cy="995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汇报人：张溢弛、张琦、聂俊哲</a:t>
            </a:r>
            <a:endParaRPr lang="en-US" altLang="zh-CN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5000"/>
              </a:lnSpc>
            </a:pP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ACD620D-70BB-4582-BDFE-D90AF72ADC1D}"/>
              </a:ext>
            </a:extLst>
          </p:cNvPr>
          <p:cNvSpPr/>
          <p:nvPr/>
        </p:nvSpPr>
        <p:spPr>
          <a:xfrm>
            <a:off x="1415476" y="2672859"/>
            <a:ext cx="1194134" cy="119413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350" b="1" dirty="0">
                <a:solidFill>
                  <a:schemeClr val="bg1"/>
                </a:solidFill>
                <a:latin typeface="FuturaBookC" pitchFamily="2" charset="-52"/>
              </a:rPr>
              <a:t>1</a:t>
            </a:r>
            <a:endParaRPr lang="zh-CN" altLang="en-US" sz="1035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43545C-94CA-45FB-B3C0-D84839B373E8}"/>
              </a:ext>
            </a:extLst>
          </p:cNvPr>
          <p:cNvSpPr txBox="1"/>
          <p:nvPr/>
        </p:nvSpPr>
        <p:spPr>
          <a:xfrm>
            <a:off x="3205339" y="2672858"/>
            <a:ext cx="40424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00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项目基本情况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77D765-D815-4701-8646-F5248BF32D3F}"/>
              </a:ext>
            </a:extLst>
          </p:cNvPr>
          <p:cNvSpPr txBox="1"/>
          <p:nvPr/>
        </p:nvSpPr>
        <p:spPr>
          <a:xfrm>
            <a:off x="3205339" y="3584977"/>
            <a:ext cx="4726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Introduction</a:t>
            </a:r>
            <a:endParaRPr lang="zh-CN" altLang="en-US" sz="2800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C297397-6034-4550-B477-8221B19419DE}"/>
              </a:ext>
            </a:extLst>
          </p:cNvPr>
          <p:cNvCxnSpPr/>
          <p:nvPr/>
        </p:nvCxnSpPr>
        <p:spPr>
          <a:xfrm>
            <a:off x="3497665" y="3428999"/>
            <a:ext cx="83430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84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2739" y="1164695"/>
            <a:ext cx="21295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7310" y="1520772"/>
            <a:ext cx="2060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锐字逼格青春粗黑体简2.0" panose="02010604000000000000" pitchFamily="2" charset="-122"/>
                <a:cs typeface="Times New Roman" panose="02020603050405020304" pitchFamily="18" charset="0"/>
              </a:rPr>
              <a:t>Research Topic Background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锐字逼格青春粗黑体简2.0" panose="02010604000000000000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4633263" y="2106850"/>
            <a:ext cx="1021894" cy="741434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28" name="矩形 27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9" name="矩形 28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4723171" y="2184605"/>
            <a:ext cx="3632159" cy="862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2" name="矩形 31"/>
          <p:cNvSpPr/>
          <p:nvPr/>
        </p:nvSpPr>
        <p:spPr>
          <a:xfrm>
            <a:off x="4723171" y="3244293"/>
            <a:ext cx="3632159" cy="862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3" name="矩形 32"/>
          <p:cNvSpPr/>
          <p:nvPr/>
        </p:nvSpPr>
        <p:spPr>
          <a:xfrm>
            <a:off x="4723171" y="4303981"/>
            <a:ext cx="3632159" cy="862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4" name="组合 33"/>
          <p:cNvGrpSpPr/>
          <p:nvPr/>
        </p:nvGrpSpPr>
        <p:grpSpPr>
          <a:xfrm>
            <a:off x="4633263" y="3166476"/>
            <a:ext cx="1021894" cy="741434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35" name="矩形 34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6" name="矩形 35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633263" y="4230412"/>
            <a:ext cx="1021894" cy="741434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38" name="矩形 37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9" name="矩形 38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4813080" y="2337015"/>
            <a:ext cx="7742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rPr>
              <a:t>01</a:t>
            </a:r>
            <a:endParaRPr lang="zh-CN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813080" y="3410225"/>
            <a:ext cx="7742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rPr>
              <a:t>02</a:t>
            </a:r>
            <a:endParaRPr lang="zh-CN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813080" y="4457857"/>
            <a:ext cx="7742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rPr>
              <a:t>03</a:t>
            </a:r>
            <a:endParaRPr lang="zh-CN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587369" y="2419787"/>
            <a:ext cx="260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分布式存储与查询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5655037" y="3479475"/>
            <a:ext cx="29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副本管理、容错容灾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587369" y="4505073"/>
            <a:ext cx="295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负载均衡、客户端缓存</a:t>
            </a:r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01F45C78-E94B-4B80-AEEB-8344B5EBDE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1163120"/>
              </p:ext>
            </p:extLst>
          </p:nvPr>
        </p:nvGraphicFramePr>
        <p:xfrm>
          <a:off x="707196" y="1702642"/>
          <a:ext cx="3212151" cy="2141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52854" y="2337015"/>
            <a:ext cx="3870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分布式关系型数据库引擎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Distributed-</a:t>
            </a:r>
            <a:r>
              <a:rPr lang="en-US" altLang="zh-CN" dirty="0" err="1"/>
              <a:t>MiniSQL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360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8557" y="1549706"/>
            <a:ext cx="2247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cooperation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7685" y="1134208"/>
            <a:ext cx="24492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小组成员分工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D8DAFD3-AE93-4F83-9D5A-36FE7C360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572893"/>
              </p:ext>
            </p:extLst>
          </p:nvPr>
        </p:nvGraphicFramePr>
        <p:xfrm>
          <a:off x="985422" y="1899260"/>
          <a:ext cx="6924584" cy="44482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0890">
                  <a:extLst>
                    <a:ext uri="{9D8B030D-6E8A-4147-A177-3AD203B41FA5}">
                      <a16:colId xmlns:a16="http://schemas.microsoft.com/office/drawing/2014/main" val="3432802136"/>
                    </a:ext>
                  </a:extLst>
                </a:gridCol>
                <a:gridCol w="1301281">
                  <a:extLst>
                    <a:ext uri="{9D8B030D-6E8A-4147-A177-3AD203B41FA5}">
                      <a16:colId xmlns:a16="http://schemas.microsoft.com/office/drawing/2014/main" val="3825674704"/>
                    </a:ext>
                  </a:extLst>
                </a:gridCol>
                <a:gridCol w="4562413">
                  <a:extLst>
                    <a:ext uri="{9D8B030D-6E8A-4147-A177-3AD203B41FA5}">
                      <a16:colId xmlns:a16="http://schemas.microsoft.com/office/drawing/2014/main" val="2563629599"/>
                    </a:ext>
                  </a:extLst>
                </a:gridCol>
              </a:tblGrid>
              <a:tr h="4154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成员姓名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分工职责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9389532"/>
                  </a:ext>
                </a:extLst>
              </a:tr>
              <a:tr h="134428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张溢弛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3180103772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总体架构的设计和搭建，客户端和通信协议模块以及</a:t>
                      </a:r>
                      <a:r>
                        <a:rPr lang="zh-CN" altLang="en-US" sz="1600" kern="100" dirty="0">
                          <a:effectLst/>
                        </a:rPr>
                        <a:t>分布式存储</a:t>
                      </a:r>
                      <a:r>
                        <a:rPr lang="zh-CN" sz="1600" kern="100" dirty="0">
                          <a:effectLst/>
                        </a:rPr>
                        <a:t>、缓存机制的开发，</a:t>
                      </a:r>
                      <a:r>
                        <a:rPr lang="en-US" sz="1600" kern="100" dirty="0" err="1">
                          <a:effectLst/>
                        </a:rPr>
                        <a:t>miniSQL</a:t>
                      </a:r>
                      <a:r>
                        <a:rPr lang="zh-CN" sz="1600" kern="100" dirty="0">
                          <a:effectLst/>
                        </a:rPr>
                        <a:t>的</a:t>
                      </a:r>
                      <a:r>
                        <a:rPr lang="en-US" sz="1600" kern="100" dirty="0">
                          <a:effectLst/>
                        </a:rPr>
                        <a:t>Interpreter</a:t>
                      </a:r>
                      <a:r>
                        <a:rPr lang="zh-CN" sz="1600" kern="100" dirty="0">
                          <a:effectLst/>
                        </a:rPr>
                        <a:t>，</a:t>
                      </a:r>
                      <a:r>
                        <a:rPr lang="en-US" sz="1600" kern="100" dirty="0">
                          <a:effectLst/>
                        </a:rPr>
                        <a:t>Catalog Manager</a:t>
                      </a:r>
                      <a:r>
                        <a:rPr lang="zh-CN" sz="1600" kern="100" dirty="0">
                          <a:effectLst/>
                        </a:rPr>
                        <a:t>和</a:t>
                      </a:r>
                      <a:r>
                        <a:rPr lang="en-US" sz="1600" kern="100" dirty="0">
                          <a:effectLst/>
                        </a:rPr>
                        <a:t>API</a:t>
                      </a:r>
                      <a:r>
                        <a:rPr lang="zh-CN" sz="1600" kern="100" dirty="0">
                          <a:effectLst/>
                        </a:rPr>
                        <a:t>模块的开发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292915"/>
                  </a:ext>
                </a:extLst>
              </a:tr>
              <a:tr h="134428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张琦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3180103162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从节点模块的开发，副本管理和容错容灾</a:t>
                      </a:r>
                      <a:r>
                        <a:rPr lang="zh-CN" altLang="en-US" sz="1600" kern="100" dirty="0">
                          <a:effectLst/>
                        </a:rPr>
                        <a:t>等核心</a:t>
                      </a:r>
                      <a:r>
                        <a:rPr lang="zh-CN" sz="1600" kern="100" dirty="0">
                          <a:effectLst/>
                        </a:rPr>
                        <a:t>功能的开发，</a:t>
                      </a:r>
                      <a:r>
                        <a:rPr lang="en-US" sz="1600" kern="100" dirty="0" err="1">
                          <a:effectLst/>
                        </a:rPr>
                        <a:t>miniSQL</a:t>
                      </a:r>
                      <a:r>
                        <a:rPr lang="zh-CN" sz="1600" kern="100" dirty="0">
                          <a:effectLst/>
                        </a:rPr>
                        <a:t>的</a:t>
                      </a:r>
                      <a:r>
                        <a:rPr lang="en-US" sz="1600" kern="100" dirty="0">
                          <a:effectLst/>
                        </a:rPr>
                        <a:t>Buffer Manager</a:t>
                      </a:r>
                      <a:r>
                        <a:rPr lang="zh-CN" sz="1600" kern="100" dirty="0">
                          <a:effectLst/>
                        </a:rPr>
                        <a:t>和</a:t>
                      </a:r>
                      <a:r>
                        <a:rPr lang="en-US" sz="1600" kern="100" dirty="0">
                          <a:effectLst/>
                        </a:rPr>
                        <a:t>Record Manager</a:t>
                      </a:r>
                      <a:r>
                        <a:rPr lang="zh-CN" sz="1600" kern="100" dirty="0">
                          <a:effectLst/>
                        </a:rPr>
                        <a:t>等模块的开发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2464686"/>
                  </a:ext>
                </a:extLst>
              </a:tr>
              <a:tr h="134428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聂俊哲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3180103501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主节点的开发，</a:t>
                      </a:r>
                      <a:r>
                        <a:rPr lang="en-US" sz="1600" kern="100" dirty="0">
                          <a:effectLst/>
                        </a:rPr>
                        <a:t>Zookeeper</a:t>
                      </a:r>
                      <a:r>
                        <a:rPr lang="zh-CN" sz="1600" kern="100" dirty="0">
                          <a:effectLst/>
                        </a:rPr>
                        <a:t>服务的开发，容错容灾和均衡负载功能的开发，</a:t>
                      </a:r>
                      <a:r>
                        <a:rPr lang="en-US" sz="1600" kern="100" dirty="0" err="1">
                          <a:effectLst/>
                        </a:rPr>
                        <a:t>miniSQL</a:t>
                      </a:r>
                      <a:r>
                        <a:rPr lang="zh-CN" sz="1600" kern="100" dirty="0">
                          <a:effectLst/>
                        </a:rPr>
                        <a:t>的</a:t>
                      </a:r>
                      <a:r>
                        <a:rPr lang="en-US" sz="1600" kern="100" dirty="0">
                          <a:effectLst/>
                        </a:rPr>
                        <a:t>Index Manager</a:t>
                      </a:r>
                      <a:r>
                        <a:rPr lang="zh-CN" sz="1600" kern="100" dirty="0">
                          <a:effectLst/>
                        </a:rPr>
                        <a:t>的开发，以及</a:t>
                      </a:r>
                      <a:r>
                        <a:rPr lang="en-US" sz="1600" kern="100" dirty="0" err="1">
                          <a:effectLst/>
                        </a:rPr>
                        <a:t>miniSQL</a:t>
                      </a:r>
                      <a:r>
                        <a:rPr lang="zh-CN" sz="1600" kern="100" dirty="0">
                          <a:effectLst/>
                        </a:rPr>
                        <a:t>测试集成工作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3561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5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8557" y="1549706"/>
            <a:ext cx="2247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cooperation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7685" y="1134208"/>
            <a:ext cx="49705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小组成员合作：基于</a:t>
            </a:r>
            <a:r>
              <a:rPr lang="en-US" altLang="zh-CN" sz="2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协作开发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A0E0A3-CAFA-4D52-9A63-D28AC7AB0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94" y="2176259"/>
            <a:ext cx="7270812" cy="384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6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8557" y="1549706"/>
            <a:ext cx="2247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cooperation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7685" y="1134208"/>
            <a:ext cx="49705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项目成果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BD6D3B-9FAD-4179-902A-0BEACD2ED41D}"/>
              </a:ext>
            </a:extLst>
          </p:cNvPr>
          <p:cNvSpPr txBox="1"/>
          <p:nvPr/>
        </p:nvSpPr>
        <p:spPr>
          <a:xfrm>
            <a:off x="817685" y="2242203"/>
            <a:ext cx="69635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5000+</a:t>
            </a:r>
            <a:r>
              <a:rPr lang="zh-CN" altLang="en-US" dirty="0"/>
              <a:t>行代码，</a:t>
            </a:r>
            <a:r>
              <a:rPr lang="en-US" altLang="zh-CN" dirty="0"/>
              <a:t>3</a:t>
            </a:r>
            <a:r>
              <a:rPr lang="zh-CN" altLang="en-US" dirty="0"/>
              <a:t>轮迭代开发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重构</a:t>
            </a:r>
            <a:r>
              <a:rPr lang="en-US" altLang="zh-CN" dirty="0" err="1"/>
              <a:t>miniSQL</a:t>
            </a:r>
            <a:r>
              <a:rPr lang="zh-CN" altLang="en-US" dirty="0"/>
              <a:t>关系型数据库引擎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</a:t>
            </a:r>
            <a:r>
              <a:rPr lang="en-US" altLang="zh-CN" dirty="0" err="1"/>
              <a:t>miniSQL</a:t>
            </a:r>
            <a:r>
              <a:rPr lang="zh-CN" altLang="en-US" dirty="0"/>
              <a:t>实现了分布式数据库的若干功能：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Socket</a:t>
            </a:r>
            <a:r>
              <a:rPr lang="zh-CN" altLang="en-US" dirty="0"/>
              <a:t>通信框架与协议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分布式存储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集群管理调度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客户端缓存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均衡负载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副本管理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容错容灾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0852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8557" y="1549706"/>
            <a:ext cx="2247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Architecture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7685" y="1134208"/>
            <a:ext cx="17584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项目架构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7D09B7A-5A8B-4C6E-A55B-81EDD9DEB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0" y="2176259"/>
            <a:ext cx="7873866" cy="366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5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415476" y="2672859"/>
            <a:ext cx="1194134" cy="119413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350" b="1" dirty="0">
                <a:solidFill>
                  <a:schemeClr val="bg1"/>
                </a:solidFill>
                <a:latin typeface="FuturaBookC" pitchFamily="2" charset="-52"/>
              </a:rPr>
              <a:t>2</a:t>
            </a:r>
            <a:endParaRPr lang="zh-CN" altLang="en-US" sz="1035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497665" y="3428999"/>
            <a:ext cx="83430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205339" y="3584977"/>
            <a:ext cx="6622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Project Modules</a:t>
            </a:r>
            <a:endParaRPr lang="zh-CN" altLang="en-US" sz="2800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43545C-94CA-45FB-B3C0-D84839B373E8}"/>
              </a:ext>
            </a:extLst>
          </p:cNvPr>
          <p:cNvSpPr txBox="1"/>
          <p:nvPr/>
        </p:nvSpPr>
        <p:spPr>
          <a:xfrm>
            <a:off x="3205339" y="2669762"/>
            <a:ext cx="40424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00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项目模块介绍</a:t>
            </a:r>
          </a:p>
        </p:txBody>
      </p:sp>
    </p:spTree>
    <p:extLst>
      <p:ext uri="{BB962C8B-B14F-4D97-AF65-F5344CB8AC3E}">
        <p14:creationId xmlns:p14="http://schemas.microsoft.com/office/powerpoint/2010/main" val="252872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洁毕业答辩PPT模板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2664</TotalTime>
  <Words>1090</Words>
  <Application>Microsoft Office PowerPoint</Application>
  <PresentationFormat>全屏显示(4:3)</PresentationFormat>
  <Paragraphs>225</Paragraphs>
  <Slides>28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4" baseType="lpstr">
      <vt:lpstr>FuturaBookC</vt:lpstr>
      <vt:lpstr>FZZhengHeiS-DB-GB</vt:lpstr>
      <vt:lpstr>等线</vt:lpstr>
      <vt:lpstr>等线 Light</vt:lpstr>
      <vt:lpstr>锐字逼格青春粗黑体简2.0</vt:lpstr>
      <vt:lpstr>思源黑体 CN ExtraLight</vt:lpstr>
      <vt:lpstr>思源黑体 CN Light</vt:lpstr>
      <vt:lpstr>思源宋体 CN Heavy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740969824@qq.com</cp:lastModifiedBy>
  <cp:revision>230</cp:revision>
  <dcterms:created xsi:type="dcterms:W3CDTF">2018-02-27T12:12:58Z</dcterms:created>
  <dcterms:modified xsi:type="dcterms:W3CDTF">2021-06-10T05:25:06Z</dcterms:modified>
</cp:coreProperties>
</file>