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89" r:id="rId3"/>
    <p:sldId id="447" r:id="rId4"/>
    <p:sldId id="448" r:id="rId5"/>
    <p:sldId id="449" r:id="rId6"/>
    <p:sldId id="450" r:id="rId7"/>
    <p:sldId id="502" r:id="rId8"/>
    <p:sldId id="451" r:id="rId9"/>
    <p:sldId id="452" r:id="rId10"/>
    <p:sldId id="453" r:id="rId11"/>
    <p:sldId id="261" r:id="rId12"/>
    <p:sldId id="455" r:id="rId13"/>
    <p:sldId id="456" r:id="rId14"/>
    <p:sldId id="457" r:id="rId15"/>
    <p:sldId id="300" r:id="rId16"/>
    <p:sldId id="465" r:id="rId17"/>
    <p:sldId id="466" r:id="rId18"/>
    <p:sldId id="467" r:id="rId19"/>
    <p:sldId id="468" r:id="rId20"/>
    <p:sldId id="469" r:id="rId21"/>
    <p:sldId id="460" r:id="rId22"/>
    <p:sldId id="461" r:id="rId23"/>
    <p:sldId id="462" r:id="rId24"/>
    <p:sldId id="463" r:id="rId25"/>
    <p:sldId id="464" r:id="rId26"/>
    <p:sldId id="470" r:id="rId27"/>
    <p:sldId id="458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307" r:id="rId39"/>
    <p:sldId id="481" r:id="rId40"/>
    <p:sldId id="482" r:id="rId41"/>
    <p:sldId id="308" r:id="rId42"/>
    <p:sldId id="483" r:id="rId43"/>
    <p:sldId id="484" r:id="rId44"/>
    <p:sldId id="485" r:id="rId45"/>
    <p:sldId id="503" r:id="rId46"/>
    <p:sldId id="44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ia Bielov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FF"/>
    <a:srgbClr val="FF9794"/>
    <a:srgbClr val="FF4E28"/>
    <a:srgbClr val="7AC4FF"/>
    <a:srgbClr val="FFBC13"/>
    <a:srgbClr val="D3EE8A"/>
    <a:srgbClr val="D9A8C3"/>
    <a:srgbClr val="FF4B4B"/>
    <a:srgbClr val="29D5CF"/>
    <a:srgbClr val="3CB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/>
    <p:restoredTop sz="87150"/>
  </p:normalViewPr>
  <p:slideViewPr>
    <p:cSldViewPr snapToGrid="0" snapToObjects="1" showGuides="1">
      <p:cViewPr varScale="1">
        <p:scale>
          <a:sx n="98" d="100"/>
          <a:sy n="98" d="100"/>
        </p:scale>
        <p:origin x="224" y="424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E2DB-DFE7-8042-A17B-950DAD0C456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9F49A-9140-1E48-A01F-36CFD0A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7AF-49CE-224B-B3F5-AA475A390AF9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F659-1F50-6249-9FC0-09A2442FE6CD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A036-2FB5-1D4B-862F-F383B762EBEF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023-C716-4E45-B2A6-A0B81E4C9ACD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CAF6-7C21-5049-A139-56F7C56405FA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300B-DAAF-4A42-A95B-83E3BE32522F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B72-EBDA-7A42-B6E2-AA79F2BF3B79}" type="datetime1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FFB-8664-2048-9767-D20058138CBF}" type="datetime1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22C6-0C0C-7944-B33D-C890BC50491A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8A3F-A3B0-0142-AFC8-2022863DAE0E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1AE5-C486-754B-AF14-8C78E200401F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CS660 - Advanced Information Assurance - UMassAmherst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A586-2C71-F745-81D7-E3D8A4FE1B3D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CS660 - Advanced Information Assurance - UMassAmherst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10" Type="http://schemas.openxmlformats.org/officeDocument/2006/relationships/image" Target="../media/image33.jpe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iff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iff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iff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if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nc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81" y="3939588"/>
            <a:ext cx="4563920" cy="21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AAD0F5-8001-294C-A2A1-C2FE282C2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039600" cy="2387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CSC 533: Privacy in the Digital Age (Fall 2020)</a:t>
            </a:r>
            <a:b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b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Lecture 11: </a:t>
            </a: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Anonymous communication</a:t>
            </a:r>
            <a:b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C78B91-9983-3741-9A57-7E0C35F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481269"/>
            <a:ext cx="4747846" cy="1655762"/>
          </a:xfrm>
        </p:spPr>
        <p:txBody>
          <a:bodyPr/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Anupam Das</a:t>
            </a:r>
          </a:p>
          <a:p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Sept. 17,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27" y="27463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You Have to Protect at All Layers!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5" descr="tcpipstac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8" r="-27928"/>
          <a:stretch>
            <a:fillRect/>
          </a:stretch>
        </p:blipFill>
        <p:spPr>
          <a:xfrm>
            <a:off x="263913" y="1600200"/>
            <a:ext cx="7531138" cy="41418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87578" y="1600199"/>
            <a:ext cx="4034701" cy="4525963"/>
          </a:xfrm>
        </p:spPr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Challenge: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Maintain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38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C7D96C1-A5A0-AA44-84F7-9241326A9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524" y="227313"/>
            <a:ext cx="10996551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attackers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A8E2959-90D8-EB41-9634-35E817CF5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8039" y="1708149"/>
            <a:ext cx="9941627" cy="48307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From whom do we want to hide?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attackers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eavesdropper (sniffing on a particular link (e.g., LAN))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eavesdropper (observing traffic in the whole network)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internal attackers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(colluding) compromised system elements (e.g., routers)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E78A1BD-4817-6840-A0FD-7B4E22ECA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5A53DD-BBA3-A14E-8A30-C2619EE3A35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Types of anonymity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690688"/>
            <a:ext cx="10515600" cy="44862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Sender anonymity (who sent this?)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sending to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doesn’t know who is sending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Receiver anonymity (who is the destination?)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sending to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doesn’t know who it is being sent to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anonymity (are sender A and receiver B linked?)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sending to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no one else knows who is interacting with whom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Other desirable properties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Unlinkability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the inability to link two or more items of interests to break anonymity, like packets, events, people, actions, etc.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Pr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visiting site </a:t>
            </a:r>
            <a:r>
              <a:rPr lang="en-US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XYZ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=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Pr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visiting site </a:t>
            </a:r>
            <a:r>
              <a:rPr lang="en-US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XYZ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Knows someone visited but doesn’t know who exactly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Unobservability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items of interest are indistinguishable from all other items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Can’t distinguish whether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visiting site </a:t>
            </a:r>
            <a:r>
              <a:rPr lang="en-US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XYZ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Doesn’t knows if some visited the site at all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5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Quantifying Anonymity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265830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How can we calculate how anonymous we are?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Anonymity Sets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692320" y="6155141"/>
            <a:ext cx="8839200" cy="6164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Larger anonymity set = stronger anonymity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 descr="D:\Classes\5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53" y="4808039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Classes\5700\assets\Email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80" y="5036967"/>
            <a:ext cx="888052" cy="888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 flipH="1">
            <a:off x="6475288" y="4970913"/>
            <a:ext cx="2691457" cy="954107"/>
            <a:chOff x="1219200" y="4876799"/>
            <a:chExt cx="5181605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2523"/>
                <a:gd name="adj2" fmla="val -62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Who sent this message?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92320" y="2729553"/>
            <a:ext cx="8839200" cy="185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9071" y="2729555"/>
            <a:ext cx="335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Suspects (Anonymity Set)</a:t>
            </a:r>
          </a:p>
        </p:txBody>
      </p:sp>
      <p:pic>
        <p:nvPicPr>
          <p:cNvPr id="3076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80" y="285641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99" y="296038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60" y="285641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72" y="312416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20" y="312416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96" y="312416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62" y="346483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93" y="346483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66" y="346483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90" y="346483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Pictures\soft-scraps icons\User Administrator Red-0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15" y="346483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163" y="346483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9">
            <a:extLst>
              <a:ext uri="{FF2B5EF4-FFF2-40B4-BE49-F238E27FC236}">
                <a16:creationId xmlns:a16="http://schemas.microsoft.com/office/drawing/2014/main" id="{7E68E7FD-BCF8-0E4F-B89F-BAA5C26C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6" y="1228756"/>
            <a:ext cx="80506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The sole mechanism of anonymity is blending and obfuscation.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6B9DB138-061E-7B4B-8ADD-66C2111A7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44" y="3517841"/>
            <a:ext cx="2435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Mix approach </a:t>
            </a:r>
            <a:endParaRPr lang="en-US" dirty="0">
              <a:latin typeface="Arial" charset="0"/>
            </a:endParaRP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08436C90-8B89-0746-A342-0E14D495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27" y="3878061"/>
            <a:ext cx="4572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Obfuscate the data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Blend the data with cover traffic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4B6F4869-6DD2-334C-B532-80271DF7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44" y="4981545"/>
            <a:ext cx="3719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Onion Routing approach</a:t>
            </a:r>
            <a:endParaRPr lang="en-US" dirty="0">
              <a:latin typeface="Arial" charset="0"/>
            </a:endParaRP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D7D2A30-7477-AF4C-8442-80802C70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95" y="5398968"/>
            <a:ext cx="56991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Obfuscate the data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Use cell padding to make data look similar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3DC05ABF-F7C9-DE41-8251-A7D34CBC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44" y="1832680"/>
            <a:ext cx="2879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Crowds approach</a:t>
            </a:r>
            <a:endParaRPr lang="en-US" dirty="0">
              <a:latin typeface="Arial" charset="0"/>
            </a:endParaRP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732AFCB8-627A-6B48-B47F-F3A95437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13" y="2286706"/>
            <a:ext cx="620880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Data may be in clear text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Hide in a group and make everyone in the group equally responsible for an act</a:t>
            </a:r>
          </a:p>
        </p:txBody>
      </p:sp>
      <p:pic>
        <p:nvPicPr>
          <p:cNvPr id="6161" name="Picture 17" descr="C:\Documents and Settings\Munawar.UIUC-FA7A2SD9IG\Desktop\Crowds Presentation\250px-Onions_700x530.jpg">
            <a:extLst>
              <a:ext uri="{FF2B5EF4-FFF2-40B4-BE49-F238E27FC236}">
                <a16:creationId xmlns:a16="http://schemas.microsoft.com/office/drawing/2014/main" id="{C4E13B71-23F8-7244-920A-B31DA252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94" y="4947099"/>
            <a:ext cx="2684278" cy="131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 descr="C:\Documents and Settings\Munawar.UIUC-FA7A2SD9IG\Desktop\Crowds Presentation\mapcrowds.jpg">
            <a:extLst>
              <a:ext uri="{FF2B5EF4-FFF2-40B4-BE49-F238E27FC236}">
                <a16:creationId xmlns:a16="http://schemas.microsoft.com/office/drawing/2014/main" id="{DEDA9BBF-B34E-354D-8348-AA55C607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94" y="1696042"/>
            <a:ext cx="2601150" cy="127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Title 1">
            <a:extLst>
              <a:ext uri="{FF2B5EF4-FFF2-40B4-BE49-F238E27FC236}">
                <a16:creationId xmlns:a16="http://schemas.microsoft.com/office/drawing/2014/main" id="{25E80B3B-8B95-BE4B-8F0A-47CD1648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5" y="85756"/>
            <a:ext cx="8936182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Anonymity loves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9BCD7-69C2-5C4B-867D-35E8180CE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009" y="3245412"/>
            <a:ext cx="2762563" cy="1314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8DF8C-4261-5849-9DC1-AB926EA3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  <p:bldP spid="6155" grpId="0" autoUpdateAnimBg="0"/>
      <p:bldP spid="6156" grpId="0" autoUpdateAnimBg="0"/>
      <p:bldP spid="6157" grpId="0" autoUpdateAnimBg="0"/>
      <p:bldP spid="6158" grpId="0" autoUpdateAnimBg="0"/>
      <p:bldP spid="61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50306" y="2066306"/>
            <a:ext cx="9863959" cy="2671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Some Crypto Background:</a:t>
            </a:r>
            <a:b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Anonymity systems rely on some crypto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Crypto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t>17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Symmetric algorithms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Conventional algorithms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Encryption and decryption keys are the 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same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Examples: DES, 3DES, AES, Blowfish</a:t>
            </a:r>
          </a:p>
          <a:p>
            <a:pPr lvl="1"/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Asymmetric algorithms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Commonly known as Public Key algorithms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Encryption key and decryption key are 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different</a:t>
            </a:r>
          </a:p>
          <a:p>
            <a:pPr lvl="1"/>
            <a:r>
              <a:rPr lang="en-US" sz="2800">
                <a:latin typeface="Arial" charset="0"/>
                <a:ea typeface="Arial" charset="0"/>
                <a:cs typeface="Arial" charset="0"/>
              </a:rPr>
              <a:t>Examples: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RSA, Elliptic curve</a:t>
            </a:r>
          </a:p>
          <a:p>
            <a:pPr lvl="1"/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Symmetric Key Crypto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Let’s say we have a plaintext message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M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a symmetric encryption algorithm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and a key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45720" indent="0" algn="ctr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E(K, M) = C  E(K, C) = M</a:t>
            </a:r>
          </a:p>
          <a:p>
            <a:pPr marL="45720" indent="0">
              <a:buNone/>
            </a:pPr>
            <a:endParaRPr lang="en-US" i="1" dirty="0">
              <a:latin typeface="Arial" charset="0"/>
              <a:ea typeface="Arial" charset="0"/>
              <a:cs typeface="Arial" charset="0"/>
              <a:sym typeface="Wingdings" panose="05000000000000000000" pitchFamily="2" charset="2"/>
            </a:endParaRPr>
          </a:p>
          <a:p>
            <a:pPr marL="502920" indent="-457200"/>
            <a:r>
              <a:rPr lang="en-US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Advantages:</a:t>
            </a:r>
          </a:p>
          <a:p>
            <a:pPr marL="822960" lvl="1" indent="-457200"/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Fast and easy to use</a:t>
            </a:r>
          </a:p>
          <a:p>
            <a:pPr marL="502920" indent="-457200"/>
            <a:r>
              <a:rPr lang="en-US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Disadvantages</a:t>
            </a:r>
          </a:p>
          <a:p>
            <a:pPr marL="822960" lvl="1" indent="-457200"/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How to securely communicate the key?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5137808" y="2853318"/>
            <a:ext cx="2330741" cy="523220"/>
            <a:chOff x="1219200" y="4876799"/>
            <a:chExt cx="5181605" cy="1441762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654"/>
                <a:gd name="adj2" fmla="val 1033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4" y="4876799"/>
              <a:ext cx="5181601" cy="14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Cyphertext</a:t>
              </a: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2800" i="1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6630719" y="4425088"/>
            <a:ext cx="3805267" cy="972617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5532"/>
                <a:gd name="adj2" fmla="val -8190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4" y="4876799"/>
              <a:ext cx="5181601" cy="1358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Symmetric encryption is reversible</a:t>
              </a:r>
              <a:endParaRPr lang="en-US" sz="2800" i="1" kern="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64EAC-692E-FE4E-B551-E28B2BD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Public Key Crypto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Let’s say we have plaintext message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a public key algorithm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F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and two keys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i="1" baseline="-25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(public)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i="1" baseline="-25000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(private)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F(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i="1" baseline="-25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, M) = C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F(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i="1" baseline="-250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, C) = M</a:t>
            </a: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2800" i="1" dirty="0">
              <a:latin typeface="Arial" charset="0"/>
              <a:ea typeface="Arial" charset="0"/>
              <a:cs typeface="Arial" charset="0"/>
              <a:sym typeface="Wingdings" panose="05000000000000000000" pitchFamily="2" charset="2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2800" i="1" dirty="0">
              <a:latin typeface="Arial" charset="0"/>
              <a:ea typeface="Arial" charset="0"/>
              <a:cs typeface="Arial" charset="0"/>
              <a:sym typeface="Wingdings" panose="05000000000000000000" pitchFamily="2" charset="2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2800" i="1" dirty="0">
              <a:latin typeface="Arial" charset="0"/>
              <a:ea typeface="Arial" charset="0"/>
              <a:cs typeface="Arial" charset="0"/>
              <a:sym typeface="Wingdings" panose="05000000000000000000" pitchFamily="2" charset="2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F(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i="1" baseline="-250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, M) = C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F(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i="1" baseline="-25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, C) = M</a:t>
            </a:r>
            <a:endParaRPr lang="en-US" sz="2800" i="1" dirty="0">
              <a:latin typeface="Arial" charset="0"/>
              <a:ea typeface="Arial" charset="0"/>
              <a:cs typeface="Arial" charset="0"/>
            </a:endParaRP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2800" i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2138153" y="3030057"/>
            <a:ext cx="4997925" cy="523220"/>
            <a:chOff x="1219205" y="4831914"/>
            <a:chExt cx="5224395" cy="1442565"/>
          </a:xfrm>
        </p:grpSpPr>
        <p:sp>
          <p:nvSpPr>
            <p:cNvPr id="8" name="Rectangular Callout 7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5" y="4831914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Encrypt with the public key…</a:t>
              </a:r>
              <a:endParaRPr lang="en-US" sz="2800" i="1" kern="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5697068" y="4769389"/>
            <a:ext cx="4997925" cy="523220"/>
            <a:chOff x="1219205" y="4876799"/>
            <a:chExt cx="5224395" cy="1442565"/>
          </a:xfrm>
        </p:grpSpPr>
        <p:sp>
          <p:nvSpPr>
            <p:cNvPr id="11" name="Rectangular Callout 10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15787"/>
                <a:gd name="adj2" fmla="val -95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Decrypt with the private key</a:t>
              </a:r>
              <a:endParaRPr lang="en-US" sz="2800" i="1" kern="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E2DC7-4C36-3343-A5B5-9B13E1F8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571" y="328202"/>
            <a:ext cx="4325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Goals for today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681" y="1767787"/>
            <a:ext cx="109097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What it means to be anonymous?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Anonymity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w.r.t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. sender, receiver and both party</a:t>
            </a:r>
          </a:p>
          <a:p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Two types of anonymous communication protocol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Crowds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Chaum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Mix / Mix Networks </a:t>
            </a:r>
          </a:p>
          <a:p>
            <a:pPr marL="457200" indent="-457200">
              <a:buFont typeface="Wingdings" charset="2"/>
              <a:buChar char="Ø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FC87A-D460-754D-8FDC-46A5237C0345}"/>
              </a:ext>
            </a:extLst>
          </p:cNvPr>
          <p:cNvSpPr/>
          <p:nvPr/>
        </p:nvSpPr>
        <p:spPr>
          <a:xfrm>
            <a:off x="901263" y="6202461"/>
            <a:ext cx="7709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slide contents have been taken from Amir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Houmansadr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59303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eft Arrow 20"/>
          <p:cNvSpPr/>
          <p:nvPr/>
        </p:nvSpPr>
        <p:spPr>
          <a:xfrm rot="169667">
            <a:off x="4072872" y="2584859"/>
            <a:ext cx="5129687" cy="334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57016" y="1746314"/>
            <a:ext cx="6250675" cy="4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Public Key Crypto in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926842"/>
            <a:ext cx="8839200" cy="177875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Safe to distribute the public key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3200" baseline="-25000" dirty="0">
                <a:latin typeface="Arial" charset="0"/>
                <a:ea typeface="Arial" charset="0"/>
                <a:cs typeface="Arial" charset="0"/>
              </a:rPr>
              <a:t>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only decrypt with the private key K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Computationally infeasible to derive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baseline="-25000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800" baseline="-25000" dirty="0">
                <a:latin typeface="Arial" charset="0"/>
                <a:ea typeface="Arial" charset="0"/>
                <a:cs typeface="Arial" charset="0"/>
              </a:rPr>
              <a:t>P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88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52" y="308447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40" y="2622875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75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83325" y="2553311"/>
            <a:ext cx="137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400" baseline="-25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400" baseline="-250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1" name="Pentagon 10"/>
          <p:cNvSpPr/>
          <p:nvPr/>
        </p:nvSpPr>
        <p:spPr>
          <a:xfrm rot="5400000">
            <a:off x="5214199" y="2246211"/>
            <a:ext cx="1463855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3072" y="420309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ea typeface="Arial" charset="0"/>
                <a:cs typeface="Arial" charset="0"/>
              </a:rPr>
              <a:t>P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7855" y="235254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ea typeface="Arial" charset="0"/>
                <a:cs typeface="Arial" charset="0"/>
              </a:rPr>
              <a:t>P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9213499" y="2898658"/>
            <a:ext cx="440195" cy="440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70" y="3887321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6479229" y="4163104"/>
            <a:ext cx="440195" cy="440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83" y="2293997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3058542" y="2569780"/>
            <a:ext cx="440195" cy="440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&quot;No&quot; Symbol 21"/>
          <p:cNvSpPr/>
          <p:nvPr/>
        </p:nvSpPr>
        <p:spPr>
          <a:xfrm>
            <a:off x="6525185" y="3767924"/>
            <a:ext cx="976534" cy="976534"/>
          </a:xfrm>
          <a:prstGeom prst="noSmoking">
            <a:avLst>
              <a:gd name="adj" fmla="val 13955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12" grpId="1" animBg="1"/>
      <p:bldP spid="4" grpId="0" build="p"/>
      <p:bldP spid="14" grpId="0"/>
      <p:bldP spid="15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Crypto (SSL)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3" y="206482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Classes\5700\assets\w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18" y="1554888"/>
            <a:ext cx="880470" cy="20287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2997958" y="1784524"/>
            <a:ext cx="6387152" cy="1504580"/>
          </a:xfrm>
          <a:prstGeom prst="leftRightArrow">
            <a:avLst>
              <a:gd name="adj1" fmla="val 50000"/>
              <a:gd name="adj2" fmla="val 57257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270913" y="2123349"/>
            <a:ext cx="5800300" cy="852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Traffic</a:t>
            </a:r>
          </a:p>
        </p:txBody>
      </p:sp>
      <p:pic>
        <p:nvPicPr>
          <p:cNvPr id="10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74" y="425651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3551547" y="2615829"/>
            <a:ext cx="812044" cy="81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>
          <a:xfrm rot="5400000">
            <a:off x="3909509" y="2865546"/>
            <a:ext cx="2374711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5818346" y="3684889"/>
            <a:ext cx="4683606" cy="26476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Content is unobservable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Due to encryption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Source and destination are trivially linkable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anonymity!</a:t>
            </a:r>
          </a:p>
        </p:txBody>
      </p:sp>
    </p:spTree>
    <p:extLst>
      <p:ext uri="{BB962C8B-B14F-4D97-AF65-F5344CB8AC3E}">
        <p14:creationId xmlns:p14="http://schemas.microsoft.com/office/powerpoint/2010/main" val="110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Anonymizing Proxies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46352" y="4904008"/>
            <a:ext cx="2458703" cy="18060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Source is known</a:t>
            </a:r>
          </a:p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Destination anonymity</a:t>
            </a: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684802" y="1830460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4" y="2562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91072" y="3806649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HTTPS Proxy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565" y="1560134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779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2618094" y="3756672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7033827" y="2952312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Left-Right Arrow 23"/>
          <p:cNvSpPr/>
          <p:nvPr/>
        </p:nvSpPr>
        <p:spPr>
          <a:xfrm rot="20753170">
            <a:off x="6843065" y="2076377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 rot="687103">
            <a:off x="6778775" y="3684791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2855087" y="3393004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8267352" y="4963192"/>
            <a:ext cx="2468888" cy="18060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Destination is known</a:t>
            </a:r>
          </a:p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Source anonymity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6251990" y="3379356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2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30" y="251083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 Placeholder 3"/>
          <p:cNvSpPr txBox="1">
            <a:spLocks/>
          </p:cNvSpPr>
          <p:nvPr/>
        </p:nvSpPr>
        <p:spPr>
          <a:xfrm>
            <a:off x="4609790" y="4206710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No anonymity!</a:t>
            </a:r>
          </a:p>
        </p:txBody>
      </p:sp>
    </p:spTree>
    <p:extLst>
      <p:ext uri="{BB962C8B-B14F-4D97-AF65-F5344CB8AC3E}">
        <p14:creationId xmlns:p14="http://schemas.microsoft.com/office/powerpoint/2010/main" val="4110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3" grpId="0" animBg="1"/>
      <p:bldP spid="24" grpId="0" animBg="1"/>
      <p:bldP spid="25" grpId="0" animBg="1"/>
      <p:bldP spid="11" grpId="0" animBg="1"/>
      <p:bldP spid="11" grpId="1" animBg="1"/>
      <p:bldP spid="29" grpId="0"/>
      <p:bldP spid="29" grpId="1"/>
      <p:bldP spid="31" grpId="0" animBg="1"/>
      <p:bldP spid="31" grpId="1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Anonymizing VPNs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46352" y="4904008"/>
            <a:ext cx="2458703" cy="18060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Source is known</a:t>
            </a:r>
          </a:p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Destination anonymity</a:t>
            </a: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684802" y="1830460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91072" y="3806649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VPN Gateway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565" y="1560134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779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2618094" y="3756672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7033827" y="2952312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Left-Right Arrow 23"/>
          <p:cNvSpPr/>
          <p:nvPr/>
        </p:nvSpPr>
        <p:spPr>
          <a:xfrm rot="20753170">
            <a:off x="6843065" y="2076377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 rot="687103">
            <a:off x="6778775" y="3684791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2855087" y="3393004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8267352" y="4963192"/>
            <a:ext cx="2468888" cy="18060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Destination is known</a:t>
            </a:r>
          </a:p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Source anonymity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6251990" y="3379356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4609790" y="4206710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No anonymity!</a:t>
            </a:r>
          </a:p>
        </p:txBody>
      </p:sp>
      <p:pic>
        <p:nvPicPr>
          <p:cNvPr id="7170" name="Picture 2" descr="D:\Pictures\Server_icons_lnx\Icons\128X128\firewall_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37" y="25335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37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29" grpId="0"/>
      <p:bldP spid="31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325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Using Metadata to </a:t>
            </a:r>
            <a:r>
              <a:rPr lang="en-US" b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Deanonymize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2" y="1827056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684802" y="1987496"/>
            <a:ext cx="2773920" cy="528250"/>
            <a:chOff x="1160802" y="1830459"/>
            <a:chExt cx="2773920" cy="528250"/>
          </a:xfrm>
        </p:grpSpPr>
        <p:sp>
          <p:nvSpPr>
            <p:cNvPr id="8" name="Left-Right Arrow 7"/>
            <p:cNvSpPr/>
            <p:nvPr/>
          </p:nvSpPr>
          <p:spPr>
            <a:xfrm>
              <a:off x="1160802" y="187435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4" y="1642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90139" y="2862321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HTTPS Proxy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565" y="177627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6841772" y="2031390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7585035" y="4164564"/>
            <a:ext cx="2897228" cy="646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No anonymity!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12" y="2862320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7878181" y="2239961"/>
            <a:ext cx="1035264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 flipH="1">
            <a:off x="1779004" y="3405978"/>
            <a:ext cx="5709068" cy="1815883"/>
            <a:chOff x="1219200" y="4876799"/>
            <a:chExt cx="5181605" cy="1384995"/>
          </a:xfrm>
        </p:grpSpPr>
        <p:sp>
          <p:nvSpPr>
            <p:cNvPr id="35" name="Rectangular Callout 3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8611"/>
                <a:gd name="adj2" fmla="val -9619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19204" y="4876799"/>
              <a:ext cx="5181601" cy="1384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Reading Gmail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Watching YouTube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searching in Google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Etc…</a:t>
              </a:r>
            </a:p>
          </p:txBody>
        </p:sp>
      </p:grpSp>
      <p:sp>
        <p:nvSpPr>
          <p:cNvPr id="37" name="Content Placeholder 3"/>
          <p:cNvSpPr>
            <a:spLocks noGrp="1"/>
          </p:cNvSpPr>
          <p:nvPr>
            <p:ph sz="quarter" idx="1"/>
          </p:nvPr>
        </p:nvSpPr>
        <p:spPr>
          <a:xfrm>
            <a:off x="1546351" y="5527344"/>
            <a:ext cx="9394918" cy="11827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Fact: the NSA leverages packet size, timing correlation etc. to track users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To Protect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Personally Identifiable Information (PII)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Name, address, phone number, etc.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OS and browser information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Cookies, etc.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Language information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IP address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Amount of data sent and received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Traffic timing</a:t>
            </a:r>
          </a:p>
        </p:txBody>
      </p:sp>
    </p:spTree>
    <p:extLst>
      <p:ext uri="{BB962C8B-B14F-4D97-AF65-F5344CB8AC3E}">
        <p14:creationId xmlns:p14="http://schemas.microsoft.com/office/powerpoint/2010/main" val="127649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Anonymity System: Crowds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0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asses\5700\assets\crow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89" y="12864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28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454206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Key idea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Users’ traffic blends into a crowd of users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Eavesdroppers and end-hosts don’t know which user originated what traffic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High-level implementation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Every user runs a proxy on their system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Proxy is called a </a:t>
            </a:r>
            <a:r>
              <a:rPr lang="en-US" sz="28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jondo</a:t>
            </a:r>
            <a:endParaRPr lang="en-US" sz="28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From “John Doe,” i.e. an unknown person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When a message is received, select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[0, 1]</a:t>
            </a:r>
            <a:endParaRPr lang="en-US" sz="2800" i="1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x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800" i="1" baseline="-250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: forward the message to a random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Else: deliver the message to the actual receiver</a:t>
            </a:r>
          </a:p>
          <a:p>
            <a:pPr lvl="1"/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8" descr="C:\Documents and Settings\Munawar.UIUC-FA7A2SD9IG\Desktop\Crowds Presentation\coin flip.jpg">
            <a:extLst>
              <a:ext uri="{FF2B5EF4-FFF2-40B4-BE49-F238E27FC236}">
                <a16:creationId xmlns:a16="http://schemas.microsoft.com/office/drawing/2014/main" id="{BC542AA8-9FED-1041-B2DA-9EA02247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68" y="0"/>
            <a:ext cx="3974432" cy="199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8FA17-B0C6-3A4C-BA5E-0274D7BF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53" y="4584124"/>
            <a:ext cx="1524000" cy="133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71" y="1090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Crowds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6871" y="4811603"/>
            <a:ext cx="7716418" cy="190987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Links between users use public key crypto (but each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jondo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can view the plaintext)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Users may appear on the path multiple times</a:t>
            </a:r>
          </a:p>
          <a:p>
            <a:r>
              <a:rPr lang="en-US" dirty="0"/>
              <a:t>Request and reply follow the same virtual paths which are constructed using an algorithm involving probabilities.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12" y="144087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79" y="145750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46" y="183974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08" y="124303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9" y="1565538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124527" y="609529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Final Destination</a:t>
            </a:r>
          </a:p>
        </p:txBody>
      </p:sp>
      <p:sp>
        <p:nvSpPr>
          <p:cNvPr id="19" name="Curved Down Arrow 18"/>
          <p:cNvSpPr/>
          <p:nvPr/>
        </p:nvSpPr>
        <p:spPr>
          <a:xfrm rot="10800000">
            <a:off x="2534556" y="2524035"/>
            <a:ext cx="2840582" cy="8581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3836839" y="2023816"/>
            <a:ext cx="1525642" cy="2596112"/>
          </a:xfrm>
          <a:prstGeom prst="bentArrow">
            <a:avLst>
              <a:gd name="adj1" fmla="val 13371"/>
              <a:gd name="adj2" fmla="val 14713"/>
              <a:gd name="adj3" fmla="val 17844"/>
              <a:gd name="adj4" fmla="val 3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2059966" y="2574428"/>
            <a:ext cx="7696745" cy="13283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17" y="323859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289" y="279689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6" y="323859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03" y="3809709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10" y="4653288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82" y="3301337"/>
            <a:ext cx="528250" cy="52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59" y="2628041"/>
            <a:ext cx="528250" cy="52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62" y="3035874"/>
            <a:ext cx="528250" cy="52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32" y="2853894"/>
            <a:ext cx="528250" cy="52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C 0.0191 0.00301 0.03819 0.00139 0.05781 -0.00139 C 0.06771 -0.00578 0.0776 -0.01018 0.08767 -0.01318 C 0.09305 -0.02058 0.10121 -0.02267 0.10851 -0.02521 C 0.11823 -0.02868 0.12726 -0.03654 0.1368 -0.04117 C 0.14114 -0.04649 0.14462 -0.04718 0.15035 -0.04903 C 0.1684 -0.06106 0.18559 -0.07401 0.2026 -0.08881 C 0.20486 -0.09089 0.20625 -0.09436 0.20851 -0.09667 C 0.21684 -0.10569 0.21649 -0.10245 0.22344 -0.11078 C 0.23785 -0.12789 0.22726 -0.11795 0.2368 -0.1265 C 0.24201 -0.13645 0.23837 -0.13113 0.24878 -0.14061 C 0.25434 -0.1457 0.26111 -0.15726 0.26528 -0.16443 C 0.26788 -0.16883 0.275 -0.18062 0.27708 -0.18617 C 0.27778 -0.18802 0.27778 -0.19033 0.27864 -0.19218 C 0.27986 -0.1945 0.28177 -0.19588 0.28316 -0.1982 C 0.28542 -0.2019 0.28715 -0.20606 0.28906 -0.20999 C 0.29271 -0.21716 0.29305 -0.22341 0.29809 -0.22988 C 0.29965 -0.23682 0.30243 -0.24283 0.30399 -0.24977 C 0.30451 -0.25254 0.30555 -0.25786 0.30555 -0.25786 " pathEditMode="relative" ptsTypes="ffffffffffffffffffA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-0.25763 C 0.30278 -0.24723 0.30122 -0.23682 0.29653 -0.2278 C 0.29253 -0.21046 0.28472 -0.19565 0.27118 -0.1901 C 0.26562 -0.18224 0.24792 -0.17276 0.23993 -0.16813 C 0.23785 -0.16698 0.23316 -0.16513 0.2309 -0.1642 C 0.22795 -0.16281 0.22205 -0.16027 0.22205 -0.16027 C 0.21701 -0.15356 0.21059 -0.1531 0.20399 -0.15033 C 0.19219 -0.13899 0.17187 -0.13622 0.15781 -0.13437 C 0.13889 -0.13506 0.11997 -0.13506 0.10104 -0.13622 C 0.09444 -0.13668 0.08941 -0.14015 0.08316 -0.14223 C 0.06545 -0.14801 0.04983 -0.15888 0.03247 -0.16605 C 0.02656 -0.17438 0.01719 -0.17392 0.01007 -0.18016 C 0.00295 -0.1864 -0.00226 -0.18872 -0.00938 -0.19404 C -0.01944 -0.20167 -0.02431 -0.21554 -0.03333 -0.22387 C -0.03438 -0.22572 -0.03559 -0.22757 -0.03628 -0.22965 C -0.03698 -0.2315 -0.03681 -0.23381 -0.03767 -0.23566 C -0.03924 -0.2389 -0.04184 -0.24098 -0.04375 -0.24376 C -0.04566 -0.25139 -0.04514 -0.24746 -0.04514 -0.25555 " pathEditMode="relative" ptsTypes="fffffffffffffffffA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8 -0.25555 C -0.03386 -0.24583 -0.04518 -0.25787 -0.03932 -0.2456 C -0.03841 -0.24375 -0.03685 -0.24329 -0.03581 -0.24167 C -0.03386 -0.23866 -0.03216 -0.23449 -0.02995 -0.23171 C -0.02396 -0.22384 -0.0181 -0.2162 -0.01237 -0.20764 C -0.01068 -0.20509 -0.00912 -0.20255 -0.00781 -0.19977 C -0.0069 -0.19792 -0.00651 -0.19537 -0.00547 -0.19375 C -0.00456 -0.19213 -0.003 -0.19143 -0.00195 -0.18981 C 0.00443 -0.18055 0.00976 -0.16991 0.0168 -0.16204 C 0.01992 -0.15417 0.02656 -0.14514 0.0319 -0.14213 C 0.03854 -0.13495 0.04284 -0.12569 0.05078 -0.12245 C 0.06081 -0.11111 0.07213 -0.10463 0.08359 -0.09861 C 0.0875 -0.09167 0.09114 -0.09329 0.09635 -0.08866 C 0.11133 -0.07569 0.12904 -0.07083 0.14544 -0.06667 C 0.15156 -0.06343 0.15807 -0.06227 0.16432 -0.06065 C 0.17995 -0.05231 0.19713 -0.0493 0.21354 -0.04676 C 0.22786 -0.04097 0.24336 -0.04074 0.25794 -0.03889 C 0.27591 -0.03958 0.29375 -0.03958 0.31159 -0.04074 C 0.32604 -0.04167 0.34075 -0.05069 0.35495 -0.05278 C 0.36432 -0.05602 0.37383 -0.05671 0.3832 -0.0588 C 0.39232 -0.06088 0.40078 -0.06505 0.41002 -0.06667 C 0.42435 -0.07292 0.43945 -0.07407 0.45338 -0.08264 C 0.45768 -0.08958 0.46367 -0.08843 0.46849 -0.09444 C 0.46992 -0.09606 0.47083 -0.09884 0.47213 -0.10046 C 0.47318 -0.10162 0.47461 -0.10162 0.47565 -0.10255 C 0.48073 -0.10694 0.48529 -0.11134 0.49088 -0.11435 C 0.49505 -0.11944 0.4987 -0.12222 0.50364 -0.1243 C 0.50716 -0.13055 0.51185 -0.13148 0.51667 -0.13403 C 0.52005 -0.13819 0.52383 -0.13935 0.52708 -0.14398 C 0.53099 -0.14954 0.52995 -0.15278 0.53529 -0.15602 C 0.5362 -0.16088 0.54127 -0.17083 0.54349 -0.17384 C 0.5444 -0.17523 0.54596 -0.175 0.547 -0.17593 C 0.54805 -0.17708 0.54935 -0.17824 0.55052 -0.17986 C 0.55299 -0.18356 0.55612 -0.1868 0.55755 -0.1919 C 0.55833 -0.19444 0.55872 -0.19768 0.55989 -0.19977 C 0.56068 -0.20116 0.56224 -0.20116 0.56354 -0.20185 C 0.56588 -0.21458 0.56406 -0.21065 0.56693 -0.21574 " pathEditMode="relative" rAng="0" ptsTypes="AAAAAAAAAAAAAAAAAAAAAAAAAAAAAAAAAAAAA">
                                      <p:cBhvr>
                                        <p:cTn id="2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99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8 -0.21574 C 0.5694 -0.16921 0.57031 -0.12314 0.57422 -0.07662 C 0.5737 -0.06273 0.5737 -0.04884 0.57292 -0.03495 C 0.57162 -0.01435 0.56511 0.00695 0.56094 0.02686 C 0.55847 0.03797 0.55677 0.04908 0.55182 0.0588 C 0.54792 0.07477 0.54388 0.0882 0.53698 0.10255 C 0.5349 0.11111 0.53125 0.11806 0.52656 0.12431 " pathEditMode="relative" rAng="0" ptsTypes="AAAAAAA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139 C 0.00651 -0.00208 0.00703 -0.0081 0.01185 -0.01852 C 0.01393 -0.02986 0.01498 -0.0419 0.02018 -0.05046 C 0.02109 -0.06528 0.0207 -0.08195 0.02383 -0.09607 C 0.02487 -0.10602 0.02539 -0.11621 0.02734 -0.1257 C 0.028 -0.12986 0.02982 -0.13773 0.02982 -0.1375 C 0.03242 -0.17153 0.03112 -0.15764 0.0332 -0.17963 C 0.03477 -0.21597 0.04323 -0.26551 0.03086 -0.29699 C 0.02904 -0.30764 0.02292 -0.31412 0.01784 -0.32083 C 0.0112 -0.3294 0.01953 -0.31945 0.01289 -0.33079 C 0.01068 -0.33449 0.00807 -0.33704 0.00586 -0.34074 C -0.00013 -0.33426 -0.00091 -0.32176 -0.00729 -0.31482 C -0.01146 -0.30417 -0.01224 -0.3007 -0.01927 -0.29699 C -0.02864 -0.28658 -0.02383 -0.29051 -0.03359 -0.28496 C -0.03867 -0.28218 -0.04284 -0.2757 -0.04805 -0.27315 C -0.05781 -0.26134 -0.06862 -0.25486 -0.07917 -0.24514 C -0.08906 -0.23611 -0.07864 -0.24097 -0.08867 -0.23727 C -0.0944 -0.23079 -0.10117 -0.22685 -0.10781 -0.22338 C -0.1125 -0.21528 -0.10742 -0.22269 -0.11497 -0.21736 C -0.11641 -0.21644 -0.11745 -0.21458 -0.11862 -0.21343 C -0.12604 -0.20718 -0.13737 -0.20648 -0.14492 -0.20533 C -0.15273 -0.20116 -0.16172 -0.19954 -0.16992 -0.19746 C -0.17669 -0.19352 -0.1832 -0.19283 -0.19036 -0.19144 C -0.21081 -0.17963 -0.23229 -0.17222 -0.25377 -0.16759 C -0.26354 -0.16181 -0.27552 -0.16204 -0.28594 -0.15972 C -0.30638 -0.15533 -0.32643 -0.14838 -0.347 -0.1456 C -0.37318 -0.13542 -0.40273 -0.14583 -0.42956 -0.14977 C -0.43568 -0.15301 -0.4487 -0.15556 -0.4487 -0.15533 C -0.45885 -0.16158 -0.44232 -0.15255 -0.46549 -0.15972 C -0.46758 -0.16042 -0.46927 -0.16296 -0.47135 -0.16366 C -0.47448 -0.16482 -0.4776 -0.16482 -0.48086 -0.16551 C -0.48893 -0.17014 -0.49635 -0.17546 -0.50482 -0.17755 C -0.51315 -0.18241 -0.50299 -0.17708 -0.51797 -0.18148 C -0.52083 -0.18241 -0.52357 -0.18449 -0.52643 -0.18542 C -0.5418 -0.19051 -0.55885 -0.19445 -0.57305 -0.20741 C -0.57891 -0.21273 -0.58411 -0.21968 -0.58984 -0.22523 C -0.59284 -0.22824 -0.59648 -0.22986 -0.59935 -0.23333 C -0.61406 -0.25 -0.58984 -0.22222 -0.60651 -0.24329 C -0.60872 -0.2463 -0.61367 -0.25116 -0.61367 -0.25093 C -0.61667 -0.2588 -0.62096 -0.26227 -0.62448 -0.26898 C -0.62773 -0.27546 -0.62917 -0.28195 -0.63164 -0.28889 C -0.63502 -0.29815 -0.63815 -0.30394 -0.63997 -0.31482 C -0.64154 -0.33658 -0.64232 -0.35116 -0.64232 -0.37431 C -0.63607 -0.36783 -0.63971 -0.36667 -0.63646 -0.35857 C -0.63268 -0.34931 -0.62734 -0.34121 -0.62318 -0.33264 C -0.61979 -0.32546 -0.61719 -0.31806 -0.6125 -0.31296 C -0.60612 -0.29699 -0.61445 -0.31621 -0.60651 -0.30301 C -0.60221 -0.29583 -0.59935 -0.28565 -0.59453 -0.27894 C -0.59023 -0.27315 -0.5845 -0.27361 -0.58021 -0.26898 C -0.57435 -0.2625 -0.5668 -0.25996 -0.55989 -0.25718 C -0.53359 -0.25833 -0.52344 -0.25787 -0.50247 -0.2632 C -0.49141 -0.26875 -0.48021 -0.27176 -0.46888 -0.275 C -0.45794 -0.27824 -0.44779 -0.2831 -0.43659 -0.28496 C -0.42904 -0.28958 -0.42122 -0.29283 -0.41406 -0.29884 C -0.40703 -0.31111 -0.41667 -0.29537 -0.40794 -0.30486 C -0.40286 -0.31042 -0.39987 -0.31968 -0.39362 -0.32269 C -0.38828 -0.33241 -0.38151 -0.33982 -0.37682 -0.3507 C -0.37409 -0.35718 -0.37435 -0.36296 -0.37083 -0.36829 C -0.36875 -0.37963 -0.36484 -0.38796 -0.36484 -0.40023 C -0.36406 -0.35093 -0.36289 -0.33472 -0.36484 -0.28889 C -0.36523 -0.27801 -0.37187 -0.26158 -0.37565 -0.25324 C -0.3819 -0.24028 -0.38411 -0.23542 -0.39127 -0.22338 C -0.39779 -0.21273 -0.38893 -0.22176 -0.39726 -0.21134 C -0.40534 -0.20139 -0.41419 -0.19329 -0.42239 -0.18357 C -0.42799 -0.17685 -0.43333 -0.1706 -0.44023 -0.16759 C -0.44609 -0.16134 -0.45325 -0.15625 -0.4595 -0.15162 C -0.46289 -0.14908 -0.4668 -0.14838 -0.47018 -0.1456 C -0.48802 -0.13079 -0.50794 -0.12408 -0.5276 -0.12176 C -0.53997 -0.1169 -0.5543 -0.11389 -0.56588 -0.12384 " pathEditMode="relative" rAng="0" ptsTypes="AAAAAAAAAAAAAAAAAAAAAAAAAAAAAAAAAAAAAAAAAAAAAAAAAAAAAAAAAAAAAAAAAAAAA">
                                      <p:cBhvr>
                                        <p:cTn id="5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04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9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 does it mean to be anonymous?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Hiding the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identities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the parties involved in digital communications from </a:t>
            </a:r>
            <a:r>
              <a:rPr lang="en-US" dirty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each other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or from </a:t>
            </a:r>
            <a:r>
              <a:rPr lang="en-US" dirty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third-parties</a:t>
            </a:r>
          </a:p>
          <a:p>
            <a:endParaRPr lang="en-US" dirty="0">
              <a:solidFill>
                <a:srgbClr val="3366FF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“Who you are” from the communicating party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“Who you are talking to” from everyone else</a:t>
            </a:r>
          </a:p>
          <a:p>
            <a:endParaRPr lang="en-US" dirty="0">
              <a:solidFill>
                <a:srgbClr val="3366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AD61159B-A897-7547-9591-09CFA15AEF0F}"/>
              </a:ext>
            </a:extLst>
          </p:cNvPr>
          <p:cNvSpPr/>
          <p:nvPr/>
        </p:nvSpPr>
        <p:spPr>
          <a:xfrm>
            <a:off x="1877864" y="1064648"/>
            <a:ext cx="2553195" cy="2648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92" y="9540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30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46780" y="4216616"/>
            <a:ext cx="9353212" cy="2504859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No source anonymity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target receives (m&gt;=0) messages and send m+1 messages then target must be a sender (source)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proxy should receive even number of messages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Destination anonymity is maintained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the source isn’t sending directly to the receiver</a:t>
            </a:r>
          </a:p>
        </p:txBody>
      </p:sp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76" y="220018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92" y="220018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34" y="132672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18" y="132672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3887629" y="205343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Left-Right Arrow 10"/>
          <p:cNvSpPr/>
          <p:nvPr/>
        </p:nvSpPr>
        <p:spPr>
          <a:xfrm rot="1239958">
            <a:off x="7915746" y="2042062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20379200">
            <a:off x="5784209" y="204206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 rot="20379200">
            <a:off x="9812324" y="2055583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67" y="296943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entagon 14"/>
          <p:cNvSpPr/>
          <p:nvPr/>
        </p:nvSpPr>
        <p:spPr>
          <a:xfrm rot="5400000">
            <a:off x="3766757" y="2237260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27" y="2365317"/>
            <a:ext cx="447063" cy="44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15" y="1745154"/>
            <a:ext cx="455029" cy="455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518" y="1773735"/>
            <a:ext cx="426448" cy="426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571" y="1817085"/>
            <a:ext cx="382334" cy="3823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Callout 20">
            <a:extLst>
              <a:ext uri="{FF2B5EF4-FFF2-40B4-BE49-F238E27FC236}">
                <a16:creationId xmlns:a16="http://schemas.microsoft.com/office/drawing/2014/main" id="{FFB6842B-329A-0949-ACAF-09E5C6684658}"/>
              </a:ext>
            </a:extLst>
          </p:cNvPr>
          <p:cNvSpPr/>
          <p:nvPr/>
        </p:nvSpPr>
        <p:spPr>
          <a:xfrm>
            <a:off x="-44378" y="1549534"/>
            <a:ext cx="3137502" cy="2538517"/>
          </a:xfrm>
          <a:prstGeom prst="cloudCallout">
            <a:avLst>
              <a:gd name="adj1" fmla="val 71528"/>
              <a:gd name="adj2" fmla="val 212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91CB18-A91E-5545-B392-91B5E521E93A}"/>
              </a:ext>
            </a:extLst>
          </p:cNvPr>
          <p:cNvSpPr/>
          <p:nvPr/>
        </p:nvSpPr>
        <p:spPr>
          <a:xfrm>
            <a:off x="200109" y="1990737"/>
            <a:ext cx="2753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log all incoming message and all outgoing message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more outgoing message then target is a source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A4C2FD-4D4C-D245-9968-8AE48C1F4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9154" y="1500456"/>
            <a:ext cx="1112664" cy="9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8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18" y="25914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z="1400" smtClean="0">
                <a:latin typeface="Arial" charset="0"/>
                <a:ea typeface="Arial" charset="0"/>
                <a:cs typeface="Arial" charset="0"/>
              </a:rPr>
              <a:pPr/>
              <a:t>31</a:t>
            </a:fld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812" y="4653395"/>
            <a:ext cx="8677289" cy="22046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Source and destination are anonymous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Source and destination are behind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proxies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Destination is hidden by encryption</a:t>
            </a:r>
          </a:p>
        </p:txBody>
      </p:sp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28" y="246527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44" y="246527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86" y="159181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0" y="159181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2726481" y="2318528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Left-Right Arrow 10"/>
          <p:cNvSpPr/>
          <p:nvPr/>
        </p:nvSpPr>
        <p:spPr>
          <a:xfrm rot="1239958">
            <a:off x="6754598" y="230715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20379200">
            <a:off x="4623061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 rot="20379200">
            <a:off x="8651176" y="2320672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00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 rot="5400000">
            <a:off x="4502648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36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18"/>
          <p:cNvSpPr/>
          <p:nvPr/>
        </p:nvSpPr>
        <p:spPr>
          <a:xfrm rot="5400000">
            <a:off x="6557684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79" y="2104932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47" y="1878336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50" y="1998919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161" y="2130630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BC165C-A240-1845-A04E-98FA5D67B3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374" y="1578986"/>
            <a:ext cx="1334444" cy="11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32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812" y="4339248"/>
            <a:ext cx="8854710" cy="2416394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Destination is known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Obviously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Source is anonymous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O(n) possible sources, where n is the number of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jondos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302" y="1650008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28" y="246527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44" y="246527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86" y="159181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0" y="159181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2726481" y="2318528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Left-Right Arrow 10"/>
          <p:cNvSpPr/>
          <p:nvPr/>
        </p:nvSpPr>
        <p:spPr>
          <a:xfrm rot="1239958">
            <a:off x="6754598" y="230715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20379200">
            <a:off x="4623061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 rot="20379200">
            <a:off x="8651176" y="2320672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88" y="3220630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/>
          <p:cNvSpPr/>
          <p:nvPr/>
        </p:nvSpPr>
        <p:spPr>
          <a:xfrm rot="5400000">
            <a:off x="8549436" y="247529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2" y="1536948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79" y="2104932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62" y="2098194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49" y="2095651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13" y="1998919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693323" y="3774184"/>
            <a:ext cx="166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IP will be different from all </a:t>
            </a:r>
            <a:r>
              <a:rPr lang="en-US" dirty="0" err="1"/>
              <a:t>jondo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33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7372" y="3478940"/>
            <a:ext cx="11162889" cy="3166281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Destination is known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Evil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jondo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able to decrypt the message and see the final destination (needed in the case where a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jondo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needs to send to the final destination)</a:t>
            </a:r>
          </a:p>
          <a:p>
            <a:pPr lvl="1"/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Source is somewhat anonymous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Suppose there are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evil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jondos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out of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jondos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i="1" baseline="-250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&gt; 0.5, and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3(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+ 1), then the source cannot be inferred with probability &gt; 0.5 </a:t>
            </a:r>
          </a:p>
        </p:txBody>
      </p:sp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86" y="159181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0" y="159181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2726481" y="2318528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Left-Right Arrow 10"/>
          <p:cNvSpPr/>
          <p:nvPr/>
        </p:nvSpPr>
        <p:spPr>
          <a:xfrm rot="1239958">
            <a:off x="6754598" y="230715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20379200">
            <a:off x="4623061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 rot="20379200">
            <a:off x="8651176" y="2320672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3" y="235554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668" y="242564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79" y="2104932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50" y="2079317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059" y="2050029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80" y="2051925"/>
            <a:ext cx="410813" cy="41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879B5-FA9B-C742-BF81-0A5FDB91B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603" y="1510286"/>
            <a:ext cx="1388151" cy="12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Other Implementation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34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Crowds requires a central server called a </a:t>
            </a:r>
            <a:r>
              <a:rPr lang="en-US" sz="32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Blender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Keep track of who is running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Kind of like a BitTorrent tracker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Broadcasts new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jondos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to existing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Facilitates exchanges of public keys</a:t>
            </a:r>
          </a:p>
        </p:txBody>
      </p:sp>
    </p:spTree>
    <p:extLst>
      <p:ext uri="{BB962C8B-B14F-4D97-AF65-F5344CB8AC3E}">
        <p14:creationId xmlns:p14="http://schemas.microsoft.com/office/powerpoint/2010/main" val="1279739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Summary of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z="2800" smtClean="0">
                <a:latin typeface="Arial" charset="0"/>
                <a:ea typeface="Arial" charset="0"/>
                <a:cs typeface="Arial" charset="0"/>
              </a:rPr>
              <a:pPr/>
              <a:t>35</a:t>
            </a:fld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good: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Crowds has excellent scalability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Each user helps forward messages and handle load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More users = better anonymity for everyone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Strong source anonymity guarantees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bad: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Very weak destination anonymity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Evil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jondos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can always see the destination (a corrupt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jondo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can see the final destination)</a:t>
            </a:r>
          </a:p>
        </p:txBody>
      </p:sp>
    </p:spTree>
    <p:extLst>
      <p:ext uri="{BB962C8B-B14F-4D97-AF65-F5344CB8AC3E}">
        <p14:creationId xmlns:p14="http://schemas.microsoft.com/office/powerpoint/2010/main" val="153918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Mixes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Mix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z="1400" smtClean="0">
                <a:latin typeface="Arial" charset="0"/>
                <a:ea typeface="Arial" charset="0"/>
                <a:cs typeface="Arial" charset="0"/>
              </a:rPr>
              <a:t>37</a:t>
            </a:fld>
            <a:endParaRPr lang="en-US" sz="1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 different approach to anonymity than Crowds</a:t>
            </a: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Originally designed for anonymous email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David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Chaum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, 1981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Concept has since been generalized for TCP traffic</a:t>
            </a: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Hugely influential ideas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Onion routing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Traffic mixing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Dummy traffic (a.k.a. cover traffic)</a:t>
            </a:r>
          </a:p>
        </p:txBody>
      </p:sp>
    </p:spTree>
    <p:extLst>
      <p:ext uri="{BB962C8B-B14F-4D97-AF65-F5344CB8AC3E}">
        <p14:creationId xmlns:p14="http://schemas.microsoft.com/office/powerpoint/2010/main" val="41131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117F8AD-DC40-C844-B4DA-852FD982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60327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Chaum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9FD4B5-B806-5543-89D9-C5622BBF6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195" y="1042194"/>
            <a:ext cx="8077200" cy="136604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sender anonymity (for communication partner)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unlinkability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(for global eavesdropper)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EEC2DCD-A58F-7D4B-9104-1275CEB69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3DDFFC-9ADF-984C-B1B1-D22576A61F62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6" name="AutoShape 16">
            <a:extLst>
              <a:ext uri="{FF2B5EF4-FFF2-40B4-BE49-F238E27FC236}">
                <a16:creationId xmlns:a16="http://schemas.microsoft.com/office/drawing/2014/main" id="{38E369E2-0180-EE47-A496-D7791C3F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336" y="2837304"/>
            <a:ext cx="654050" cy="604838"/>
          </a:xfrm>
          <a:prstGeom prst="octagon">
            <a:avLst>
              <a:gd name="adj" fmla="val 29287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F1616C0B-D3A1-D54B-B451-6700EE77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311" y="2896042"/>
            <a:ext cx="654050" cy="577850"/>
          </a:xfrm>
          <a:prstGeom prst="plus">
            <a:avLst>
              <a:gd name="adj" fmla="val 25000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5F91A2B-839B-2348-B414-FE0B60C1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136" y="3065905"/>
            <a:ext cx="1154112" cy="1001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MIX</a:t>
            </a: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465B80D-1061-3449-8A42-0222E4C1B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336" y="3599304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D39A5869-FB6A-2244-B1E1-B38B557EF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3136" y="3599304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50C34FF9-1BDF-B24B-99EE-C06D2704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787" y="2991292"/>
            <a:ext cx="327025" cy="298450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2" name="Oval 12">
            <a:extLst>
              <a:ext uri="{FF2B5EF4-FFF2-40B4-BE49-F238E27FC236}">
                <a16:creationId xmlns:a16="http://schemas.microsoft.com/office/drawing/2014/main" id="{2F89D9A9-3DDB-2B4C-B480-AFD97C8C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061" y="2818254"/>
            <a:ext cx="665162" cy="65405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3" name="AutoShape 13">
            <a:extLst>
              <a:ext uri="{FF2B5EF4-FFF2-40B4-BE49-F238E27FC236}">
                <a16:creationId xmlns:a16="http://schemas.microsoft.com/office/drawing/2014/main" id="{5692F24A-6137-9F41-B7CE-F5526E0C7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136" y="2989704"/>
            <a:ext cx="404812" cy="280988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4" name="AutoShape 14">
            <a:extLst>
              <a:ext uri="{FF2B5EF4-FFF2-40B4-BE49-F238E27FC236}">
                <a16:creationId xmlns:a16="http://schemas.microsoft.com/office/drawing/2014/main" id="{91DC95E7-12E6-294F-9289-E137AB7E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37" y="2989705"/>
            <a:ext cx="384175" cy="328613"/>
          </a:xfrm>
          <a:prstGeom prst="hexagon">
            <a:avLst>
              <a:gd name="adj" fmla="val 29227"/>
              <a:gd name="vf" fmla="val 115470"/>
            </a:avLst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DBEA63A5-812C-B446-8275-F2D3D84F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737" y="3142104"/>
            <a:ext cx="327025" cy="298450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8" name="AutoShape 18">
            <a:extLst>
              <a:ext uri="{FF2B5EF4-FFF2-40B4-BE49-F238E27FC236}">
                <a16:creationId xmlns:a16="http://schemas.microsoft.com/office/drawing/2014/main" id="{EE2CC602-A29B-9F4D-9A2A-AC273BAE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136" y="3142104"/>
            <a:ext cx="404812" cy="280988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9" name="AutoShape 19">
            <a:extLst>
              <a:ext uri="{FF2B5EF4-FFF2-40B4-BE49-F238E27FC236}">
                <a16:creationId xmlns:a16="http://schemas.microsoft.com/office/drawing/2014/main" id="{7F47837E-67B8-4B49-AAE3-9BE92835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37" y="3142105"/>
            <a:ext cx="384175" cy="328613"/>
          </a:xfrm>
          <a:prstGeom prst="hexagon">
            <a:avLst>
              <a:gd name="adj" fmla="val 29227"/>
              <a:gd name="vf" fmla="val 115470"/>
            </a:avLst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D8CEBF05-62B7-E64D-AE87-30564286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936" y="4208905"/>
            <a:ext cx="2228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>
                <a:latin typeface="Arial" panose="020B0604020202020204" pitchFamily="34" charset="0"/>
              </a:rPr>
              <a:t> batches messages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>
                <a:latin typeface="Arial" panose="020B0604020202020204" pitchFamily="34" charset="0"/>
              </a:rPr>
              <a:t> discards repeats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>
                <a:latin typeface="Arial" panose="020B0604020202020204" pitchFamily="34" charset="0"/>
              </a:rPr>
              <a:t> changes order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>
                <a:latin typeface="Arial" panose="020B0604020202020204" pitchFamily="34" charset="0"/>
              </a:rPr>
              <a:t> changes encoding</a:t>
            </a:r>
          </a:p>
        </p:txBody>
      </p:sp>
    </p:spTree>
    <p:extLst>
      <p:ext uri="{BB962C8B-B14F-4D97-AF65-F5344CB8AC3E}">
        <p14:creationId xmlns:p14="http://schemas.microsoft.com/office/powerpoint/2010/main" val="863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  <p:bldP spid="35855" grpId="0" animBg="1"/>
      <p:bldP spid="35844" grpId="0" animBg="1"/>
      <p:bldP spid="35851" grpId="0" animBg="1"/>
      <p:bldP spid="35852" grpId="0" animBg="1"/>
      <p:bldP spid="35853" grpId="0" animBg="1"/>
      <p:bldP spid="35854" grpId="0" animBg="1"/>
      <p:bldP spid="35857" grpId="0" animBg="1"/>
      <p:bldP spid="35858" grpId="0" animBg="1"/>
      <p:bldP spid="35859" grpId="0" animBg="1"/>
      <p:bldP spid="358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74" y="9795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Mix Proxies and Onion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39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5589359"/>
            <a:ext cx="8839200" cy="117083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Mixes form a cascade of anonymous proxies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All traffic is protected with layers of encryption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74" y="159181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05" y="212220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69" y="3232115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08" y="1646844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99" y="342040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36" y="320179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6" y="188054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544" y="339589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234" y="184178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7297619" y="1202987"/>
            <a:ext cx="1067371" cy="523220"/>
            <a:chOff x="1219205" y="4876799"/>
            <a:chExt cx="5224395" cy="1442565"/>
          </a:xfrm>
        </p:grpSpPr>
        <p:sp>
          <p:nvSpPr>
            <p:cNvPr id="16" name="Rectangular Callout 15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Mix</a:t>
              </a:r>
              <a:endParaRPr lang="en-US" sz="2800" i="1" kern="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86644" y="3978930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0854" y="1769378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9091" y="4036681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03598" y="1454157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392" y="3471631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7116" y="2648248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9243" y="4137604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85073" y="242746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8" name="Left-Right Arrow 17"/>
          <p:cNvSpPr/>
          <p:nvPr/>
        </p:nvSpPr>
        <p:spPr>
          <a:xfrm rot="423273">
            <a:off x="2781921" y="2114291"/>
            <a:ext cx="1735061" cy="2771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Left-Right Arrow 27"/>
          <p:cNvSpPr/>
          <p:nvPr/>
        </p:nvSpPr>
        <p:spPr>
          <a:xfrm rot="1031070">
            <a:off x="5174670" y="2985860"/>
            <a:ext cx="2756661" cy="2609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eft-Right Arrow 28"/>
          <p:cNvSpPr/>
          <p:nvPr/>
        </p:nvSpPr>
        <p:spPr>
          <a:xfrm rot="20518316">
            <a:off x="8549987" y="2943390"/>
            <a:ext cx="1956646" cy="30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15977" y="2359226"/>
            <a:ext cx="16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,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  <p:grpSp>
        <p:nvGrpSpPr>
          <p:cNvPr id="36" name="Group 35"/>
          <p:cNvGrpSpPr/>
          <p:nvPr/>
        </p:nvGrpSpPr>
        <p:grpSpPr>
          <a:xfrm flipH="1">
            <a:off x="4370641" y="1037975"/>
            <a:ext cx="2182359" cy="954107"/>
            <a:chOff x="1255435" y="5066888"/>
            <a:chExt cx="5298693" cy="1450076"/>
          </a:xfrm>
        </p:grpSpPr>
        <p:sp>
          <p:nvSpPr>
            <p:cNvPr id="37" name="Rectangular Callout 36"/>
            <p:cNvSpPr/>
            <p:nvPr/>
          </p:nvSpPr>
          <p:spPr>
            <a:xfrm>
              <a:off x="1372526" y="5097230"/>
              <a:ext cx="5181602" cy="1384997"/>
            </a:xfrm>
            <a:prstGeom prst="wedgeRectCallout">
              <a:avLst>
                <a:gd name="adj1" fmla="val -5235"/>
                <a:gd name="adj2" fmla="val 1245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5435" y="5066888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Encrypted Tunnels</a:t>
              </a:r>
              <a:endParaRPr lang="en-US" sz="2800" i="1" kern="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9" name="Up-Down Arrow 38"/>
          <p:cNvSpPr/>
          <p:nvPr/>
        </p:nvSpPr>
        <p:spPr>
          <a:xfrm rot="20195750">
            <a:off x="10705336" y="2911271"/>
            <a:ext cx="229745" cy="1213878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H="1">
            <a:off x="7547174" y="4498714"/>
            <a:ext cx="2643124" cy="954107"/>
            <a:chOff x="1219205" y="4876799"/>
            <a:chExt cx="5224395" cy="1450076"/>
          </a:xfrm>
        </p:grpSpPr>
        <p:sp>
          <p:nvSpPr>
            <p:cNvPr id="42" name="Rectangular Callout 41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70260"/>
                <a:gd name="adj2" fmla="val -1507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5" y="4876799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Non-encrypted data</a:t>
              </a:r>
              <a:endParaRPr lang="en-US" sz="2800" i="1" kern="0" dirty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60425" y="4700422"/>
            <a:ext cx="330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E(</a:t>
            </a:r>
            <a:r>
              <a:rPr lang="en-US" sz="2000" i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M))) = C</a:t>
            </a:r>
          </a:p>
        </p:txBody>
      </p:sp>
      <p:sp>
        <p:nvSpPr>
          <p:cNvPr id="35" name="Oval 34"/>
          <p:cNvSpPr/>
          <p:nvPr/>
        </p:nvSpPr>
        <p:spPr>
          <a:xfrm>
            <a:off x="1746658" y="2820619"/>
            <a:ext cx="1176903" cy="11769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02243" y="2876204"/>
            <a:ext cx="1065730" cy="106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16066" y="2990027"/>
            <a:ext cx="838084" cy="8380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3" descr="D:\Classes\5700\assets\Email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59" y="3104520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78755D-0F2B-2A4B-89EB-0ECA227EC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631" y="4249973"/>
            <a:ext cx="152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774 -0.13367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668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34 -0.13182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-659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618 -0.13159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659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479 -0.12974 " pathEditMode="relative" rAng="0" ptsTypes="AA">
                                      <p:cBhvr>
                                        <p:cTn id="6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6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47 -0.01896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73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65 -0.02081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64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309 -0.02081 " pathEditMode="relative" rAng="0" ptsTypes="AA">
                                      <p:cBhvr>
                                        <p:cTn id="8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5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8 -0.01898 L 0.6763 -0.12245 " pathEditMode="relative" rAng="0" ptsTypes="AA">
                                      <p:cBhvr>
                                        <p:cTn id="8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-467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8 -0.01898 L 0.6763 -0.12245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63 -0.12245 L 0.73971 0.09167 " pathEditMode="relative" rAng="0" ptsTypes="AA">
                                      <p:cBhvr>
                                        <p:cTn id="10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28" grpId="0" animBg="1"/>
      <p:bldP spid="29" grpId="0" animBg="1"/>
      <p:bldP spid="31" grpId="0"/>
      <p:bldP spid="39" grpId="0" animBg="1"/>
      <p:bldP spid="40" grpId="0"/>
      <p:bldP spid="35" grpId="0" animBg="1"/>
      <p:bldP spid="35" grpId="1" animBg="1"/>
      <p:bldP spid="35" grpId="2" animBg="1"/>
      <p:bldP spid="34" grpId="0" animBg="1"/>
      <p:bldP spid="34" grpId="1" animBg="1"/>
      <p:bldP spid="34" grpId="2" animBg="1"/>
      <p:bldP spid="34" grpId="3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Why be Anonymous?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If you are a cyber-criminal!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DRM infringement, hacker, spammer, terrorist, etc.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But, also if you are: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Journalist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Whistleblower 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Human rights activist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Business executive 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Military/intelligence personnel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Abuse victims</a:t>
            </a:r>
          </a:p>
          <a:p>
            <a:pPr lvl="1"/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ED076-33A9-6D4E-B967-93014E32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26" y="3464517"/>
            <a:ext cx="5130140" cy="13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3" idx="2"/>
          </p:cNvCxnSpPr>
          <p:nvPr/>
        </p:nvCxnSpPr>
        <p:spPr>
          <a:xfrm flipH="1">
            <a:off x="5059337" y="3378044"/>
            <a:ext cx="1" cy="23267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64091" y="3364396"/>
            <a:ext cx="1" cy="23267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208563" y="3364396"/>
            <a:ext cx="1" cy="232672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208564" y="4695961"/>
            <a:ext cx="14358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84476" y="4444475"/>
            <a:ext cx="135994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 rot="16200000">
            <a:off x="6909534" y="3598668"/>
            <a:ext cx="947808" cy="1910686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an 5"/>
          <p:cNvSpPr/>
          <p:nvPr/>
        </p:nvSpPr>
        <p:spPr>
          <a:xfrm rot="16200000">
            <a:off x="5198802" y="3575709"/>
            <a:ext cx="1253035" cy="1910686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Another View of Encrypted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40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an 4"/>
          <p:cNvSpPr/>
          <p:nvPr/>
        </p:nvSpPr>
        <p:spPr>
          <a:xfrm rot="16200000">
            <a:off x="3509748" y="3553958"/>
            <a:ext cx="1542196" cy="19106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53" y="4267978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3372502" y="3869134"/>
            <a:ext cx="293426" cy="12530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03393" y="4106193"/>
            <a:ext cx="204348" cy="778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13" y="212608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70778" y="2977934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68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75533" y="296428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1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39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620004" y="2964286"/>
            <a:ext cx="11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67866" y="4695961"/>
            <a:ext cx="93770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67867" y="4444475"/>
            <a:ext cx="9377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FA0D11-D8D6-4E4F-BF7E-8A9029728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694415"/>
            <a:ext cx="152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2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3C8C16-F457-4448-B660-E07CB4C5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832" y="79377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 chaining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CC002A7-35D2-E044-A43A-33C7CE14E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2314" y="1091046"/>
            <a:ext cx="8534400" cy="9636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defense against colluding compromised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MIXes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a single MIX behaves correctly,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unlinkability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still achieved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4A55D53-C4C5-BE44-B56D-3C2B9B6D8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B568FF-EFCC-4545-87B0-83B62BB84B24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FFF8360E-EB5A-914E-9AF3-E3A21BC8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1" y="2209801"/>
            <a:ext cx="722313" cy="625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MIX</a:t>
            </a:r>
          </a:p>
        </p:txBody>
      </p:sp>
      <p:sp>
        <p:nvSpPr>
          <p:cNvPr id="39942" name="Rectangle 7">
            <a:extLst>
              <a:ext uri="{FF2B5EF4-FFF2-40B4-BE49-F238E27FC236}">
                <a16:creationId xmlns:a16="http://schemas.microsoft.com/office/drawing/2014/main" id="{9CB57843-0126-A747-B347-649FF1EA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2209801"/>
            <a:ext cx="722313" cy="62547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MIX</a:t>
            </a:r>
          </a:p>
        </p:txBody>
      </p:sp>
      <p:sp>
        <p:nvSpPr>
          <p:cNvPr id="39943" name="Rectangle 9">
            <a:extLst>
              <a:ext uri="{FF2B5EF4-FFF2-40B4-BE49-F238E27FC236}">
                <a16:creationId xmlns:a16="http://schemas.microsoft.com/office/drawing/2014/main" id="{01BB3DA4-D915-3C4F-B552-0C4CAE23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2209801"/>
            <a:ext cx="722313" cy="625475"/>
          </a:xfrm>
          <a:prstGeom prst="rect">
            <a:avLst/>
          </a:pr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MIX</a:t>
            </a:r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91760E8E-5608-374C-B1B1-DF038AA8D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6172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135E8A7D-7E50-C249-951D-26B92E608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81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087647FA-9375-9946-ABF5-710DD15FA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267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01" name="Group 37">
            <a:extLst>
              <a:ext uri="{FF2B5EF4-FFF2-40B4-BE49-F238E27FC236}">
                <a16:creationId xmlns:a16="http://schemas.microsoft.com/office/drawing/2014/main" id="{99592E71-A46F-8044-924C-4FD249B3303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1"/>
            <a:ext cx="1365250" cy="1279525"/>
            <a:chOff x="674" y="2311"/>
            <a:chExt cx="860" cy="806"/>
          </a:xfrm>
        </p:grpSpPr>
        <p:sp>
          <p:nvSpPr>
            <p:cNvPr id="39979" name="Oval 29">
              <a:extLst>
                <a:ext uri="{FF2B5EF4-FFF2-40B4-BE49-F238E27FC236}">
                  <a16:creationId xmlns:a16="http://schemas.microsoft.com/office/drawing/2014/main" id="{2D6FCE83-14D0-4041-BF14-A411DC390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2311"/>
              <a:ext cx="860" cy="806"/>
            </a:xfrm>
            <a:prstGeom prst="ellipse">
              <a:avLst/>
            </a:prstGeom>
            <a:solidFill>
              <a:srgbClr val="FF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80" name="AutoShape 28">
              <a:extLst>
                <a:ext uri="{FF2B5EF4-FFF2-40B4-BE49-F238E27FC236}">
                  <a16:creationId xmlns:a16="http://schemas.microsoft.com/office/drawing/2014/main" id="{5A8D9AC2-18C1-AE4B-94DE-52FA77DF3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443"/>
              <a:ext cx="619" cy="54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81" name="AutoShape 27">
              <a:extLst>
                <a:ext uri="{FF2B5EF4-FFF2-40B4-BE49-F238E27FC236}">
                  <a16:creationId xmlns:a16="http://schemas.microsoft.com/office/drawing/2014/main" id="{E5B265EB-4AF9-2A4D-850D-E76468AB4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2516"/>
              <a:ext cx="539" cy="388"/>
            </a:xfrm>
            <a:prstGeom prst="hexagon">
              <a:avLst>
                <a:gd name="adj" fmla="val 34729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82" name="AutoShape 26">
              <a:extLst>
                <a:ext uri="{FF2B5EF4-FFF2-40B4-BE49-F238E27FC236}">
                  <a16:creationId xmlns:a16="http://schemas.microsoft.com/office/drawing/2014/main" id="{5221E25F-A85E-BB45-A792-3E914DA6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601"/>
              <a:ext cx="291" cy="2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7 w 21600"/>
                <a:gd name="T13" fmla="*/ 2265 h 21600"/>
                <a:gd name="T14" fmla="*/ 16553 w 21600"/>
                <a:gd name="T15" fmla="*/ 136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AutoShape 30">
            <a:extLst>
              <a:ext uri="{FF2B5EF4-FFF2-40B4-BE49-F238E27FC236}">
                <a16:creationId xmlns:a16="http://schemas.microsoft.com/office/drawing/2014/main" id="{CE65AFFE-CD47-2B47-8312-415F6F3B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1" y="5715000"/>
            <a:ext cx="461963" cy="3937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3" name="Group 39">
            <a:extLst>
              <a:ext uri="{FF2B5EF4-FFF2-40B4-BE49-F238E27FC236}">
                <a16:creationId xmlns:a16="http://schemas.microsoft.com/office/drawing/2014/main" id="{0C69D823-AD97-4242-A00A-3B319A01E125}"/>
              </a:ext>
            </a:extLst>
          </p:cNvPr>
          <p:cNvGrpSpPr>
            <a:grpSpLocks/>
          </p:cNvGrpSpPr>
          <p:nvPr/>
        </p:nvGrpSpPr>
        <p:grpSpPr bwMode="auto">
          <a:xfrm>
            <a:off x="7620001" y="4572000"/>
            <a:ext cx="855663" cy="615950"/>
            <a:chOff x="3972" y="2279"/>
            <a:chExt cx="539" cy="388"/>
          </a:xfrm>
        </p:grpSpPr>
        <p:sp>
          <p:nvSpPr>
            <p:cNvPr id="39977" name="AutoShape 31">
              <a:extLst>
                <a:ext uri="{FF2B5EF4-FFF2-40B4-BE49-F238E27FC236}">
                  <a16:creationId xmlns:a16="http://schemas.microsoft.com/office/drawing/2014/main" id="{19ED0C6F-F220-D04B-824D-60C73398C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2279"/>
              <a:ext cx="539" cy="388"/>
            </a:xfrm>
            <a:prstGeom prst="hexagon">
              <a:avLst>
                <a:gd name="adj" fmla="val 34729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78" name="AutoShape 32">
              <a:extLst>
                <a:ext uri="{FF2B5EF4-FFF2-40B4-BE49-F238E27FC236}">
                  <a16:creationId xmlns:a16="http://schemas.microsoft.com/office/drawing/2014/main" id="{50B9933C-65A2-DD4F-8AE5-7DDB14AF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364"/>
              <a:ext cx="291" cy="2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7 w 21600"/>
                <a:gd name="T13" fmla="*/ 2265 h 21600"/>
                <a:gd name="T14" fmla="*/ 16553 w 21600"/>
                <a:gd name="T15" fmla="*/ 136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2" name="Group 38">
            <a:extLst>
              <a:ext uri="{FF2B5EF4-FFF2-40B4-BE49-F238E27FC236}">
                <a16:creationId xmlns:a16="http://schemas.microsoft.com/office/drawing/2014/main" id="{3A34241A-0E85-1C41-A1C9-C94522D2C29F}"/>
              </a:ext>
            </a:extLst>
          </p:cNvPr>
          <p:cNvGrpSpPr>
            <a:grpSpLocks/>
          </p:cNvGrpSpPr>
          <p:nvPr/>
        </p:nvGrpSpPr>
        <p:grpSpPr bwMode="auto">
          <a:xfrm>
            <a:off x="5257801" y="3276600"/>
            <a:ext cx="982663" cy="857250"/>
            <a:chOff x="2733" y="1915"/>
            <a:chExt cx="619" cy="540"/>
          </a:xfrm>
        </p:grpSpPr>
        <p:sp>
          <p:nvSpPr>
            <p:cNvPr id="39974" name="AutoShape 33">
              <a:extLst>
                <a:ext uri="{FF2B5EF4-FFF2-40B4-BE49-F238E27FC236}">
                  <a16:creationId xmlns:a16="http://schemas.microsoft.com/office/drawing/2014/main" id="{386685E7-9B34-F44E-864B-A99A33DB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1915"/>
              <a:ext cx="619" cy="54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75" name="AutoShape 34">
              <a:extLst>
                <a:ext uri="{FF2B5EF4-FFF2-40B4-BE49-F238E27FC236}">
                  <a16:creationId xmlns:a16="http://schemas.microsoft.com/office/drawing/2014/main" id="{954A5C5A-0218-5F40-87AA-0230E308B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988"/>
              <a:ext cx="539" cy="388"/>
            </a:xfrm>
            <a:prstGeom prst="hexagon">
              <a:avLst>
                <a:gd name="adj" fmla="val 34729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76" name="AutoShape 35">
              <a:extLst>
                <a:ext uri="{FF2B5EF4-FFF2-40B4-BE49-F238E27FC236}">
                  <a16:creationId xmlns:a16="http://schemas.microsoft.com/office/drawing/2014/main" id="{1940F0E7-253B-3241-8DF5-2D8818A0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2073"/>
              <a:ext cx="291" cy="2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7 w 21600"/>
                <a:gd name="T13" fmla="*/ 2265 h 21600"/>
                <a:gd name="T14" fmla="*/ 16553 w 21600"/>
                <a:gd name="T15" fmla="*/ 136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1" name="Line 40">
            <a:extLst>
              <a:ext uri="{FF2B5EF4-FFF2-40B4-BE49-F238E27FC236}">
                <a16:creationId xmlns:a16="http://schemas.microsoft.com/office/drawing/2014/main" id="{1A65238A-687F-894F-9B10-8739826EC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41">
            <a:extLst>
              <a:ext uri="{FF2B5EF4-FFF2-40B4-BE49-F238E27FC236}">
                <a16:creationId xmlns:a16="http://schemas.microsoft.com/office/drawing/2014/main" id="{D989D919-DE2C-B243-BA58-477D91B42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42">
            <a:extLst>
              <a:ext uri="{FF2B5EF4-FFF2-40B4-BE49-F238E27FC236}">
                <a16:creationId xmlns:a16="http://schemas.microsoft.com/office/drawing/2014/main" id="{7A281E2D-DB63-6144-AE55-7D2B47C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2971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Line 44">
            <a:extLst>
              <a:ext uri="{FF2B5EF4-FFF2-40B4-BE49-F238E27FC236}">
                <a16:creationId xmlns:a16="http://schemas.microsoft.com/office/drawing/2014/main" id="{3A8D9EE7-0E6A-5246-900C-6B8CDB02A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1" y="3962400"/>
            <a:ext cx="461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Line 45">
            <a:extLst>
              <a:ext uri="{FF2B5EF4-FFF2-40B4-BE49-F238E27FC236}">
                <a16:creationId xmlns:a16="http://schemas.microsoft.com/office/drawing/2014/main" id="{078D88A6-B54E-1446-AE6B-18B878BAB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1" y="3352800"/>
            <a:ext cx="461963" cy="0"/>
          </a:xfrm>
          <a:prstGeom prst="line">
            <a:avLst/>
          </a:prstGeom>
          <a:noFill/>
          <a:ln w="28575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Line 46">
            <a:extLst>
              <a:ext uri="{FF2B5EF4-FFF2-40B4-BE49-F238E27FC236}">
                <a16:creationId xmlns:a16="http://schemas.microsoft.com/office/drawing/2014/main" id="{E30F040F-1543-D546-AC68-D49F6F96E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1" y="4724400"/>
            <a:ext cx="461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47">
            <a:extLst>
              <a:ext uri="{FF2B5EF4-FFF2-40B4-BE49-F238E27FC236}">
                <a16:creationId xmlns:a16="http://schemas.microsoft.com/office/drawing/2014/main" id="{A22DFD78-2BAC-F24B-A2DE-1C62DB207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1" y="4495800"/>
            <a:ext cx="461963" cy="0"/>
          </a:xfrm>
          <a:prstGeom prst="line">
            <a:avLst/>
          </a:prstGeom>
          <a:noFill/>
          <a:ln w="28575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49">
            <a:extLst>
              <a:ext uri="{FF2B5EF4-FFF2-40B4-BE49-F238E27FC236}">
                <a16:creationId xmlns:a16="http://schemas.microsoft.com/office/drawing/2014/main" id="{651EF0AC-8DE1-8544-B820-675C7FB8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14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50">
            <a:extLst>
              <a:ext uri="{FF2B5EF4-FFF2-40B4-BE49-F238E27FC236}">
                <a16:creationId xmlns:a16="http://schemas.microsoft.com/office/drawing/2014/main" id="{2B2E3F03-B1F6-3843-B2E5-06533F9B0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52">
            <a:extLst>
              <a:ext uri="{FF2B5EF4-FFF2-40B4-BE49-F238E27FC236}">
                <a16:creationId xmlns:a16="http://schemas.microsoft.com/office/drawing/2014/main" id="{F2184FC9-90EC-1649-9105-60F0A5F8C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53">
            <a:extLst>
              <a:ext uri="{FF2B5EF4-FFF2-40B4-BE49-F238E27FC236}">
                <a16:creationId xmlns:a16="http://schemas.microsoft.com/office/drawing/2014/main" id="{B4E32EA4-2C89-664E-B303-CC4CE3B37E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1" y="3733800"/>
            <a:ext cx="461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Line 54">
            <a:extLst>
              <a:ext uri="{FF2B5EF4-FFF2-40B4-BE49-F238E27FC236}">
                <a16:creationId xmlns:a16="http://schemas.microsoft.com/office/drawing/2014/main" id="{BD268594-9B68-8246-8B89-F7D0555C9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1" y="3962400"/>
            <a:ext cx="461963" cy="0"/>
          </a:xfrm>
          <a:prstGeom prst="line">
            <a:avLst/>
          </a:prstGeom>
          <a:noFill/>
          <a:ln w="28575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Line 55">
            <a:extLst>
              <a:ext uri="{FF2B5EF4-FFF2-40B4-BE49-F238E27FC236}">
                <a16:creationId xmlns:a16="http://schemas.microsoft.com/office/drawing/2014/main" id="{8AE2DEF0-B25C-014F-9305-A08B5CEED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1" y="4495800"/>
            <a:ext cx="461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>
            <a:extLst>
              <a:ext uri="{FF2B5EF4-FFF2-40B4-BE49-F238E27FC236}">
                <a16:creationId xmlns:a16="http://schemas.microsoft.com/office/drawing/2014/main" id="{E4892862-99AE-CA49-B2C5-F7715B4F8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52578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>
            <a:extLst>
              <a:ext uri="{FF2B5EF4-FFF2-40B4-BE49-F238E27FC236}">
                <a16:creationId xmlns:a16="http://schemas.microsoft.com/office/drawing/2014/main" id="{DA72710F-2626-D040-A19B-C3E4CAB08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1" y="5486400"/>
            <a:ext cx="461963" cy="0"/>
          </a:xfrm>
          <a:prstGeom prst="line">
            <a:avLst/>
          </a:prstGeom>
          <a:noFill/>
          <a:ln w="28575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>
            <a:extLst>
              <a:ext uri="{FF2B5EF4-FFF2-40B4-BE49-F238E27FC236}">
                <a16:creationId xmlns:a16="http://schemas.microsoft.com/office/drawing/2014/main" id="{EB3025EC-E2F6-0B4A-A898-F09BD811F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1" y="5105400"/>
            <a:ext cx="461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>
            <a:extLst>
              <a:ext uri="{FF2B5EF4-FFF2-40B4-BE49-F238E27FC236}">
                <a16:creationId xmlns:a16="http://schemas.microsoft.com/office/drawing/2014/main" id="{E6956D78-96CD-C240-90F4-6CD58E661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1" y="4876800"/>
            <a:ext cx="461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60">
            <a:extLst>
              <a:ext uri="{FF2B5EF4-FFF2-40B4-BE49-F238E27FC236}">
                <a16:creationId xmlns:a16="http://schemas.microsoft.com/office/drawing/2014/main" id="{09ADFE57-B235-C244-9619-A51E6213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95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61">
            <a:extLst>
              <a:ext uri="{FF2B5EF4-FFF2-40B4-BE49-F238E27FC236}">
                <a16:creationId xmlns:a16="http://schemas.microsoft.com/office/drawing/2014/main" id="{6FDF1139-BEF6-D24E-A959-6659D4DDE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>
            <a:extLst>
              <a:ext uri="{FF2B5EF4-FFF2-40B4-BE49-F238E27FC236}">
                <a16:creationId xmlns:a16="http://schemas.microsoft.com/office/drawing/2014/main" id="{23053EAE-F23C-0842-92EA-058F658DE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1" y="5486400"/>
            <a:ext cx="461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>
            <a:extLst>
              <a:ext uri="{FF2B5EF4-FFF2-40B4-BE49-F238E27FC236}">
                <a16:creationId xmlns:a16="http://schemas.microsoft.com/office/drawing/2014/main" id="{FFD576F9-97B9-B74E-9302-F0B482A1D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1" y="5715000"/>
            <a:ext cx="461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Line 64">
            <a:extLst>
              <a:ext uri="{FF2B5EF4-FFF2-40B4-BE49-F238E27FC236}">
                <a16:creationId xmlns:a16="http://schemas.microsoft.com/office/drawing/2014/main" id="{3A275CBF-8482-E74E-9606-ECC4B8A34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1" y="6019800"/>
            <a:ext cx="461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Line 65">
            <a:extLst>
              <a:ext uri="{FF2B5EF4-FFF2-40B4-BE49-F238E27FC236}">
                <a16:creationId xmlns:a16="http://schemas.microsoft.com/office/drawing/2014/main" id="{DFB8C7BD-E315-5647-A091-16AF40995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1" y="6400800"/>
            <a:ext cx="461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8" name="Picture 2" descr="D:\Classes\5700\assets\devil-icon.png">
            <a:extLst>
              <a:ext uri="{FF2B5EF4-FFF2-40B4-BE49-F238E27FC236}">
                <a16:creationId xmlns:a16="http://schemas.microsoft.com/office/drawing/2014/main" id="{E2490502-24FE-754C-A9AA-57F333F6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837" y="2157982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2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Return Traffic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5760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 a mix network, how can the destination respond to the sender?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During path establishment, the sender places keys at each mix along the path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Data is re-encrypted as it travels the reverse path</a:t>
            </a:r>
          </a:p>
        </p:txBody>
      </p:sp>
      <p:pic>
        <p:nvPicPr>
          <p:cNvPr id="46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76" y="3836364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23" y="3820523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70" y="376776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5" y="376776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40" y="376776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Left-Right Arrow 50"/>
          <p:cNvSpPr/>
          <p:nvPr/>
        </p:nvSpPr>
        <p:spPr>
          <a:xfrm>
            <a:off x="1881446" y="4057155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16200000">
            <a:off x="8482859" y="3624683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3931018" y="4092811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5990703" y="4092811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7" y="390814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&lt;K</a:t>
            </a:r>
            <a:r>
              <a:rPr lang="en-US" baseline="-25000" dirty="0">
                <a:solidFill>
                  <a:schemeClr val="accent2"/>
                </a:solidFill>
              </a:rPr>
              <a:t>P1</a:t>
            </a:r>
            <a:r>
              <a:rPr lang="en-US" dirty="0">
                <a:solidFill>
                  <a:schemeClr val="accent2"/>
                </a:solidFill>
              </a:rPr>
              <a:t> , K</a:t>
            </a:r>
            <a:r>
              <a:rPr lang="en-US" baseline="-25000" dirty="0">
                <a:solidFill>
                  <a:schemeClr val="accent2"/>
                </a:solidFill>
              </a:rPr>
              <a:t>S1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04" y="42828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&lt;K</a:t>
            </a:r>
            <a:r>
              <a:rPr lang="en-US" baseline="-25000" dirty="0">
                <a:solidFill>
                  <a:schemeClr val="accent3"/>
                </a:solidFill>
              </a:rPr>
              <a:t>P2</a:t>
            </a:r>
            <a:r>
              <a:rPr lang="en-US" dirty="0">
                <a:solidFill>
                  <a:schemeClr val="accent3"/>
                </a:solidFill>
              </a:rPr>
              <a:t> , K</a:t>
            </a:r>
            <a:r>
              <a:rPr lang="en-US" baseline="-25000" dirty="0">
                <a:solidFill>
                  <a:schemeClr val="accent3"/>
                </a:solidFill>
              </a:rPr>
              <a:t>S2</a:t>
            </a:r>
            <a:r>
              <a:rPr lang="en-US" dirty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0" y="465059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&lt;K</a:t>
            </a:r>
            <a:r>
              <a:rPr lang="en-US" baseline="-25000" dirty="0">
                <a:solidFill>
                  <a:schemeClr val="accent4"/>
                </a:solidFill>
              </a:rPr>
              <a:t>P3</a:t>
            </a:r>
            <a:r>
              <a:rPr lang="en-US" dirty="0">
                <a:solidFill>
                  <a:schemeClr val="accent4"/>
                </a:solidFill>
              </a:rPr>
              <a:t> , K</a:t>
            </a:r>
            <a:r>
              <a:rPr lang="en-US" baseline="-25000" dirty="0">
                <a:solidFill>
                  <a:schemeClr val="accent4"/>
                </a:solidFill>
              </a:rPr>
              <a:t>S3</a:t>
            </a:r>
            <a:r>
              <a:rPr lang="en-US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2041" y="46285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</a:t>
            </a:r>
            <a:r>
              <a:rPr lang="en-US" baseline="-25000" dirty="0">
                <a:solidFill>
                  <a:schemeClr val="accent2"/>
                </a:solidFill>
              </a:rPr>
              <a:t>P1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01726" y="461952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</a:t>
            </a:r>
            <a:r>
              <a:rPr lang="en-US" baseline="-25000" dirty="0">
                <a:solidFill>
                  <a:schemeClr val="accent3"/>
                </a:solidFill>
              </a:rPr>
              <a:t>P2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61411" y="45918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</a:t>
            </a:r>
            <a:r>
              <a:rPr lang="en-US" baseline="-25000" dirty="0">
                <a:solidFill>
                  <a:schemeClr val="accent4"/>
                </a:solidFill>
              </a:rPr>
              <a:t>P3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70524" y="5312202"/>
            <a:ext cx="1400803" cy="1379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32329" y="5512609"/>
            <a:ext cx="1065730" cy="1065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298789" y="5626432"/>
            <a:ext cx="838084" cy="838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 descr="D:\Classes\5700\assets\Email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5747249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-0.1645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9 -0.00092 L -0.33646 -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-0.17187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85 -0.00093 L -0.50547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75 -1.48148E-6 L -0.33685 -0.0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-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1.48148E-6 L -0.17448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513 0 " pathEditMode="relative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8 -7.40741E-7 L -0.34049 -0.0094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97 -7.40741E-7 L -0.50755 -0.006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9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208 -0.00417 L -0.67083 -0.010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2" grpId="1" animBg="1"/>
      <p:bldP spid="62" grpId="2" animBg="1"/>
      <p:bldP spid="62" grpId="3" animBg="1"/>
      <p:bldP spid="62" grpId="4" animBg="1"/>
      <p:bldP spid="63" grpId="0" animBg="1"/>
      <p:bldP spid="63" grpId="1" animBg="1"/>
      <p:bldP spid="63" grpId="2" animBg="1"/>
      <p:bldP spid="63" grpId="3" animBg="1"/>
      <p:bldP spid="63" grpId="4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7427917" y="3877945"/>
            <a:ext cx="1229353" cy="122935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Traffic Mixing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43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3104" y="2349521"/>
            <a:ext cx="3992736" cy="3957608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Hinders timing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Messages may be artificially delayed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Temporal correlation is warped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Problems: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Requires lots of traffic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Adds latency to network flows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69" y="3198160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85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81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81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81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689092" y="3520613"/>
            <a:ext cx="1652075" cy="605674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585480" y="4369130"/>
            <a:ext cx="1755687" cy="615288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85480" y="4614407"/>
            <a:ext cx="1755687" cy="1102415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89092" y="3985898"/>
            <a:ext cx="1652075" cy="461665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96635" y="2998104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760682" y="3520614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07174" y="4049462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760682" y="4419830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760682" y="4676775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657269" y="301197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  <p:pic>
        <p:nvPicPr>
          <p:cNvPr id="5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51" y="5603386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entagon 57"/>
          <p:cNvSpPr/>
          <p:nvPr/>
        </p:nvSpPr>
        <p:spPr>
          <a:xfrm rot="5400000">
            <a:off x="7787881" y="5207675"/>
            <a:ext cx="476407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 flipH="1">
            <a:off x="5551018" y="109182"/>
            <a:ext cx="4580538" cy="2318566"/>
            <a:chOff x="1219200" y="4876798"/>
            <a:chExt cx="5181605" cy="1384996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963"/>
                <a:gd name="adj2" fmla="val 126751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5" y="4876798"/>
              <a:ext cx="5181600" cy="134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Mix collects messages for </a:t>
              </a:r>
              <a:r>
                <a:rPr lang="en-US" sz="2800" i="1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t </a:t>
              </a: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seconds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Messages are randomly shuffled and sent in a different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0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Dummy / Cover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44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156648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Simple idea: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 useless traffic to help obfuscate real traffic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72" y="4357237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219" y="4341396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6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50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3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6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50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3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2492991" y="3420302"/>
            <a:ext cx="1091174" cy="12942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4436014" y="3420302"/>
            <a:ext cx="1207837" cy="25680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9" idx="1"/>
          </p:cNvCxnSpPr>
          <p:nvPr/>
        </p:nvCxnSpPr>
        <p:spPr>
          <a:xfrm flipV="1">
            <a:off x="6495699" y="4714564"/>
            <a:ext cx="1207837" cy="127379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6" idx="1"/>
          </p:cNvCxnSpPr>
          <p:nvPr/>
        </p:nvCxnSpPr>
        <p:spPr>
          <a:xfrm>
            <a:off x="8555384" y="4714565"/>
            <a:ext cx="1207835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2492991" y="4714565"/>
            <a:ext cx="1091174" cy="1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2492991" y="4714566"/>
            <a:ext cx="1091174" cy="1273789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 flipV="1">
            <a:off x="4436014" y="3420302"/>
            <a:ext cx="1207837" cy="1294263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4436014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495699" y="3420301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5" idx="1"/>
          </p:cNvCxnSpPr>
          <p:nvPr/>
        </p:nvCxnSpPr>
        <p:spPr>
          <a:xfrm>
            <a:off x="6495699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&quot;No&quot; Symbol 36"/>
          <p:cNvSpPr/>
          <p:nvPr/>
        </p:nvSpPr>
        <p:spPr>
          <a:xfrm>
            <a:off x="8223772" y="3325989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&quot;No&quot; Symbol 37"/>
          <p:cNvSpPr/>
          <p:nvPr/>
        </p:nvSpPr>
        <p:spPr>
          <a:xfrm>
            <a:off x="8223772" y="5917673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1434" y="1965362"/>
            <a:ext cx="114813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a brief overview of some fundamental anonymity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they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anonymity guarantees?</a:t>
            </a:r>
          </a:p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We will look at other forms of MIX network next class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real-time MIX network – Onion routing (Tor)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914400" lvl="1" indent="-457200">
              <a:buFont typeface="Arial" charset="0"/>
              <a:buChar char="•"/>
            </a:pPr>
            <a:endParaRPr 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54" y="664093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4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1434" y="1965362"/>
            <a:ext cx="113852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Homework 2 due Sept. 21 @11:59pm.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54" y="664093"/>
            <a:ext cx="266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Logistics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38" y="1945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Why be Anonymous?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1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How about normal people?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Avoid tracking by advertising companies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Protect sensitive personal information 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on medical conditions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Advice on bankruptcy</a:t>
            </a:r>
            <a:endParaRPr lang="en-US" sz="28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Express unpopular or controversial opinions 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Have a dual life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 professor who is also a pro in World of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Warcraft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Try uncommon things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It feels good to have some privacy!</a:t>
            </a:r>
          </a:p>
          <a:p>
            <a:pPr lvl="1"/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Bottom-line: Anonymity is </a:t>
            </a:r>
            <a:r>
              <a:rPr lang="en-US" sz="4400" b="1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for criminals only!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7" y="12169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But, It’s Hard to be Anonymous!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mage result for on the internet nobody knows we are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37" y="1168193"/>
            <a:ext cx="8907519" cy="55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9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7" y="12169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You Are Not Anonymous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6894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Your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network location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(IP address) can be linked directly to you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ISPs store communications records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Usually for several years (Data Retention Laws)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Law enforcement can subpoena these records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Your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being tracked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Cookies, Flash cookies, E-Tags, HTML5 Storage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Centralized services like Skype, Google voice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Browser fingerprinting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Your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activities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can be used to identify you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Unique websites and apps that you use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Types of links that you click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13" y="2743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Wiretapping is Ubiquitous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9873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Your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Internet access point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can be wiretapped 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Wireless traffic can be trivially intercepted</a:t>
            </a:r>
          </a:p>
          <a:p>
            <a:pPr lvl="2"/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Airsnort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Firesheep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, etc.</a:t>
            </a:r>
          </a:p>
          <a:p>
            <a:pPr lvl="2"/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Wifi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and Cellular traffic!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Encryption helps, if it’s strong</a:t>
            </a:r>
          </a:p>
          <a:p>
            <a:pPr lvl="3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WEP and WPA are both vulnerable!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Tier 1 ASs and IXPs are compromised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NSA, GCHQ, “5 Eyes”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~1% of all Internet traffic</a:t>
            </a:r>
          </a:p>
          <a:p>
            <a:pPr lvl="2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Focus on 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encrypted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traffic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21315</TotalTime>
  <Words>1896</Words>
  <Application>Microsoft Macintosh PowerPoint</Application>
  <PresentationFormat>Widescreen</PresentationFormat>
  <Paragraphs>392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Helvetica Neue</vt:lpstr>
      <vt:lpstr>Tw Cen MT</vt:lpstr>
      <vt:lpstr>Wingdings</vt:lpstr>
      <vt:lpstr>Office Theme</vt:lpstr>
      <vt:lpstr>CSC 533: Privacy in the Digital Age (Fall 2020)  Lecture 11: Anonymous communication </vt:lpstr>
      <vt:lpstr>PowerPoint Presentation</vt:lpstr>
      <vt:lpstr>What does it mean to be anonymous?</vt:lpstr>
      <vt:lpstr>Why be Anonymous?</vt:lpstr>
      <vt:lpstr>Why be Anonymous?</vt:lpstr>
      <vt:lpstr>PowerPoint Presentation</vt:lpstr>
      <vt:lpstr>But, It’s Hard to be Anonymous!</vt:lpstr>
      <vt:lpstr>You Are Not Anonymous</vt:lpstr>
      <vt:lpstr>Wiretapping is Ubiquitous</vt:lpstr>
      <vt:lpstr>You Have to Protect at All Layers!</vt:lpstr>
      <vt:lpstr>Types of attackers</vt:lpstr>
      <vt:lpstr>Types of anonymity </vt:lpstr>
      <vt:lpstr>Other desirable properties </vt:lpstr>
      <vt:lpstr>Quantifying Anonymity</vt:lpstr>
      <vt:lpstr>Anonymity loves company</vt:lpstr>
      <vt:lpstr>Some Crypto Background: Anonymity systems rely on some crypto </vt:lpstr>
      <vt:lpstr>Crypto Algorithms</vt:lpstr>
      <vt:lpstr>Symmetric Key Crypto</vt:lpstr>
      <vt:lpstr>Public Key Crypto</vt:lpstr>
      <vt:lpstr>Public Key Crypto in Action</vt:lpstr>
      <vt:lpstr>Crypto (SSL)</vt:lpstr>
      <vt:lpstr>Anonymizing Proxies</vt:lpstr>
      <vt:lpstr>Anonymizing VPNs</vt:lpstr>
      <vt:lpstr>Using Metadata to Deanonymize</vt:lpstr>
      <vt:lpstr>Data To Protect</vt:lpstr>
      <vt:lpstr>Anonymity System: Crowds</vt:lpstr>
      <vt:lpstr>PowerPoint Presentation</vt:lpstr>
      <vt:lpstr>Crowds</vt:lpstr>
      <vt:lpstr>Crowds Example</vt:lpstr>
      <vt:lpstr>Anonymity in Crowds</vt:lpstr>
      <vt:lpstr>Anonymity in Crowds</vt:lpstr>
      <vt:lpstr>Anonymity in Crowds</vt:lpstr>
      <vt:lpstr>Anonymity in Crowds</vt:lpstr>
      <vt:lpstr>Other Implementation Details</vt:lpstr>
      <vt:lpstr>Summary of Crowds</vt:lpstr>
      <vt:lpstr>Mixes</vt:lpstr>
      <vt:lpstr>Mix Networks</vt:lpstr>
      <vt:lpstr>Chaum MIX</vt:lpstr>
      <vt:lpstr>Mix Proxies and Onion Routing</vt:lpstr>
      <vt:lpstr>Another View of Encrypted Paths</vt:lpstr>
      <vt:lpstr>MIX chaining</vt:lpstr>
      <vt:lpstr>Return Traffic</vt:lpstr>
      <vt:lpstr>Traffic Mixing</vt:lpstr>
      <vt:lpstr>Dummy / Cover Traffic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519</cp:revision>
  <cp:lastPrinted>2019-01-22T14:52:46Z</cp:lastPrinted>
  <dcterms:created xsi:type="dcterms:W3CDTF">2019-01-03T13:29:27Z</dcterms:created>
  <dcterms:modified xsi:type="dcterms:W3CDTF">2020-09-17T15:41:48Z</dcterms:modified>
</cp:coreProperties>
</file>