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0"/>
  </p:notesMasterIdLst>
  <p:sldIdLst>
    <p:sldId id="256" r:id="rId2"/>
    <p:sldId id="289" r:id="rId3"/>
    <p:sldId id="290" r:id="rId4"/>
    <p:sldId id="295" r:id="rId5"/>
    <p:sldId id="344" r:id="rId6"/>
    <p:sldId id="345" r:id="rId7"/>
    <p:sldId id="346" r:id="rId8"/>
    <p:sldId id="348" r:id="rId9"/>
    <p:sldId id="347" r:id="rId10"/>
    <p:sldId id="349" r:id="rId11"/>
    <p:sldId id="340" r:id="rId12"/>
    <p:sldId id="350" r:id="rId13"/>
    <p:sldId id="392" r:id="rId14"/>
    <p:sldId id="351" r:id="rId15"/>
    <p:sldId id="393" r:id="rId16"/>
    <p:sldId id="353" r:id="rId17"/>
    <p:sldId id="402" r:id="rId18"/>
    <p:sldId id="354" r:id="rId19"/>
    <p:sldId id="355" r:id="rId20"/>
    <p:sldId id="395" r:id="rId21"/>
    <p:sldId id="396" r:id="rId22"/>
    <p:sldId id="394" r:id="rId23"/>
    <p:sldId id="397" r:id="rId24"/>
    <p:sldId id="398" r:id="rId25"/>
    <p:sldId id="399" r:id="rId26"/>
    <p:sldId id="400" r:id="rId27"/>
    <p:sldId id="401" r:id="rId28"/>
    <p:sldId id="266" r:id="rId29"/>
    <p:sldId id="267" r:id="rId30"/>
    <p:sldId id="403" r:id="rId31"/>
    <p:sldId id="269" r:id="rId32"/>
    <p:sldId id="404" r:id="rId33"/>
    <p:sldId id="405" r:id="rId34"/>
    <p:sldId id="406" r:id="rId35"/>
    <p:sldId id="357" r:id="rId36"/>
    <p:sldId id="358" r:id="rId37"/>
    <p:sldId id="386" r:id="rId38"/>
    <p:sldId id="387" r:id="rId39"/>
    <p:sldId id="388" r:id="rId40"/>
    <p:sldId id="389" r:id="rId41"/>
    <p:sldId id="381" r:id="rId42"/>
    <p:sldId id="382" r:id="rId43"/>
    <p:sldId id="383" r:id="rId44"/>
    <p:sldId id="408" r:id="rId45"/>
    <p:sldId id="384" r:id="rId46"/>
    <p:sldId id="385" r:id="rId47"/>
    <p:sldId id="327" r:id="rId48"/>
    <p:sldId id="407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8" userDrawn="1">
          <p15:clr>
            <a:srgbClr val="A4A3A4"/>
          </p15:clr>
        </p15:guide>
        <p15:guide id="2" pos="38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0EFF"/>
    <a:srgbClr val="29D5CF"/>
    <a:srgbClr val="3CB6D5"/>
    <a:srgbClr val="FF4B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241"/>
    <p:restoredTop sz="94674"/>
  </p:normalViewPr>
  <p:slideViewPr>
    <p:cSldViewPr snapToGrid="0" snapToObjects="1" showGuides="1">
      <p:cViewPr varScale="1">
        <p:scale>
          <a:sx n="91" d="100"/>
          <a:sy n="91" d="100"/>
        </p:scale>
        <p:origin x="200" y="792"/>
      </p:cViewPr>
      <p:guideLst>
        <p:guide orient="horz" pos="1848"/>
        <p:guide pos="38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image" Target="../media/image10.emf"/><Relationship Id="rId4" Type="http://schemas.openxmlformats.org/officeDocument/2006/relationships/image" Target="../media/image1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8.emf"/><Relationship Id="rId1" Type="http://schemas.openxmlformats.org/officeDocument/2006/relationships/image" Target="../media/image11.emf"/><Relationship Id="rId5" Type="http://schemas.openxmlformats.org/officeDocument/2006/relationships/image" Target="../media/image19.emf"/><Relationship Id="rId4" Type="http://schemas.openxmlformats.org/officeDocument/2006/relationships/image" Target="../media/image1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image" Target="../media/image21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image" Target="../media/image24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image" Target="../media/image25.emf"/><Relationship Id="rId4" Type="http://schemas.openxmlformats.org/officeDocument/2006/relationships/image" Target="../media/image28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image" Target="../media/image3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9EE2DB-DFE7-8042-A17B-950DAD0C4565}" type="datetimeFigureOut">
              <a:rPr lang="en-US" smtClean="0"/>
              <a:t>8/17/20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F9F49A-9140-1E48-A01F-36CFD0A79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782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F9F49A-9140-1E48-A01F-36CFD0A79B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171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AF7EC-D57C-334D-9588-07D6F862FF2B}" type="datetime1">
              <a:rPr lang="en-US" smtClean="0"/>
              <a:t>8/17/20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BF5F9-4D9A-9543-85E8-59158CD2B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462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D86E3-6BFB-CB49-AFA8-E0C7398D61B1}" type="datetime1">
              <a:rPr lang="en-US" smtClean="0"/>
              <a:t>8/17/20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BF5F9-4D9A-9543-85E8-59158CD2B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501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7DBB1-26B7-DE4A-8CB7-0778F33CB586}" type="datetime1">
              <a:rPr lang="en-US" smtClean="0"/>
              <a:t>8/17/20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BF5F9-4D9A-9543-85E8-59158CD2B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274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5E216-ABAD-B24C-9673-F7FCE266B674}" type="datetime1">
              <a:rPr lang="en-US" smtClean="0"/>
              <a:t>8/17/20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BF5F9-4D9A-9543-85E8-59158CD2B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536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8C65D-06B1-154F-AAD3-44945E263655}" type="datetime1">
              <a:rPr lang="en-US" smtClean="0"/>
              <a:t>8/17/20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BF5F9-4D9A-9543-85E8-59158CD2B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3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0FB5F-2F24-024C-B9C4-64CABC99A4B5}" type="datetime1">
              <a:rPr lang="en-US" smtClean="0"/>
              <a:t>8/17/20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BF5F9-4D9A-9543-85E8-59158CD2B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779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4D8E3-3237-2946-B321-77C90DC847FC}" type="datetime1">
              <a:rPr lang="en-US" smtClean="0"/>
              <a:t>8/17/20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BF5F9-4D9A-9543-85E8-59158CD2B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913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4E3A4-D524-C34E-918E-9011E1D3138E}" type="datetime1">
              <a:rPr lang="en-US" smtClean="0"/>
              <a:t>8/17/20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BF5F9-4D9A-9543-85E8-59158CD2B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046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D89BE-EA69-C046-B6AF-10356CE58AB1}" type="datetime1">
              <a:rPr lang="en-US" smtClean="0"/>
              <a:t>8/17/20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BF5F9-4D9A-9543-85E8-59158CD2B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016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68C15-379E-3A47-B344-A160E022DF37}" type="datetime1">
              <a:rPr lang="en-US" smtClean="0"/>
              <a:t>8/17/20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BF5F9-4D9A-9543-85E8-59158CD2B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775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92FF3-5082-0D42-AA4B-8CB7AAC3FAB9}" type="datetime1">
              <a:rPr lang="en-US" smtClean="0"/>
              <a:t>8/17/20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BF5F9-4D9A-9543-85E8-59158CD2B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92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B4EC4-5501-CD40-B2F1-517A21CB19E8}" type="datetime1">
              <a:rPr lang="en-US" smtClean="0"/>
              <a:t>8/17/20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5BF5F9-4D9A-9543-85E8-59158CD2B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138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FF0000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3.emf"/><Relationship Id="rId4" Type="http://schemas.openxmlformats.org/officeDocument/2006/relationships/image" Target="../media/image10.emf"/><Relationship Id="rId9" Type="http://schemas.openxmlformats.org/officeDocument/2006/relationships/oleObject" Target="../embeddings/oleObject4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8.e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6.bin"/><Relationship Id="rId10" Type="http://schemas.openxmlformats.org/officeDocument/2006/relationships/image" Target="../media/image13.emf"/><Relationship Id="rId4" Type="http://schemas.openxmlformats.org/officeDocument/2006/relationships/image" Target="../media/image11.emf"/><Relationship Id="rId9" Type="http://schemas.openxmlformats.org/officeDocument/2006/relationships/oleObject" Target="../embeddings/oleObject7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0.e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2.e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21.e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4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image" Target="../media/image16.png"/><Relationship Id="rId7" Type="http://schemas.openxmlformats.org/officeDocument/2006/relationships/image" Target="../media/image2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6.bin"/><Relationship Id="rId11" Type="http://schemas.openxmlformats.org/officeDocument/2006/relationships/image" Target="../media/image28.emf"/><Relationship Id="rId5" Type="http://schemas.openxmlformats.org/officeDocument/2006/relationships/image" Target="../media/image25.emf"/><Relationship Id="rId10" Type="http://schemas.openxmlformats.org/officeDocument/2006/relationships/oleObject" Target="../embeddings/oleObject18.bin"/><Relationship Id="rId4" Type="http://schemas.openxmlformats.org/officeDocument/2006/relationships/oleObject" Target="../embeddings/oleObject15.bin"/><Relationship Id="rId9" Type="http://schemas.openxmlformats.org/officeDocument/2006/relationships/image" Target="../media/image27.e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1.e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30.e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w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anupamdas.org/teaching/csc-533-fa2020/projects.html" TargetMode="External"/><Relationship Id="rId2" Type="http://schemas.openxmlformats.org/officeDocument/2006/relationships/hyperlink" Target="https://piazza.com/class/kddxkw34mba52p?cid=11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moodle-courses2021.wolfware.ncsu.edu/course/view.php?id=2630" TargetMode="External"/><Relationship Id="rId7" Type="http://schemas.openxmlformats.org/officeDocument/2006/relationships/hyperlink" Target="https://ncsu.zoom.us/j/98902722937?pwd=NTdGVHphTzJ2VTZPMERLaGtScVNSUT09" TargetMode="External"/><Relationship Id="rId2" Type="http://schemas.openxmlformats.org/officeDocument/2006/relationships/hyperlink" Target="https://piazza.com/ncsu/fall2020/csc533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szhang42@ncsu.edu" TargetMode="External"/><Relationship Id="rId5" Type="http://schemas.openxmlformats.org/officeDocument/2006/relationships/hyperlink" Target="https://ncsu.zoom.us/j/91919947226?pwd=UmNNZjNVU093ajNFZEJYcnhrVXBDdz09" TargetMode="External"/><Relationship Id="rId4" Type="http://schemas.openxmlformats.org/officeDocument/2006/relationships/hyperlink" Target="https://ncsu.zoom.us/j/95186207307?pwd=YUdmMHJ0TkErcElzVytxampoaUlsdz09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age result for ncsu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1431" y="4022442"/>
            <a:ext cx="4563920" cy="2197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9A7208-5B11-0140-A259-8C5B81885F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878" y="1122363"/>
            <a:ext cx="11958452" cy="2387600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CSC 533: Privacy in the Digital Age (Fall 2020)</a:t>
            </a:r>
            <a:br>
              <a:rPr lang="en-US" sz="400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</a:br>
            <a:br>
              <a:rPr lang="en-US" sz="400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</a:br>
            <a:r>
              <a:rPr lang="en-US" sz="400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Lecture 3: k-anonymity</a:t>
            </a:r>
            <a:br>
              <a:rPr lang="en-US" sz="440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</a:b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126ACC-5E66-F94F-8384-167C064B8C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7106" y="4487738"/>
            <a:ext cx="4116779" cy="1655762"/>
          </a:xfrm>
        </p:spPr>
        <p:txBody>
          <a:bodyPr/>
          <a:lstStyle/>
          <a:p>
            <a:r>
              <a:rPr lang="en-US" sz="3200" dirty="0">
                <a:latin typeface="Helvetica Neue" charset="0"/>
                <a:ea typeface="Helvetica Neue" charset="0"/>
                <a:cs typeface="Helvetica Neue" charset="0"/>
              </a:rPr>
              <a:t>Anupam Das</a:t>
            </a:r>
          </a:p>
          <a:p>
            <a:endParaRPr lang="en-US" sz="1600" dirty="0">
              <a:latin typeface="Helvetica Neue" charset="0"/>
              <a:ea typeface="Helvetica Neue" charset="0"/>
              <a:cs typeface="Helvetica Neue" charset="0"/>
            </a:endParaRPr>
          </a:p>
          <a:p>
            <a:r>
              <a:rPr lang="en-US" dirty="0">
                <a:latin typeface="Helvetica Neue" charset="0"/>
                <a:ea typeface="Helvetica Neue" charset="0"/>
                <a:cs typeface="Helvetica Neue" charset="0"/>
              </a:rPr>
              <a:t>Aug 18, 2020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BF5F9-4D9A-9543-85E8-59158CD2B6E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8570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3A86672-BA21-F54F-9748-52B4C2545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Mitigation techniques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F26FF7B-91EA-A544-BD98-B95C5B485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en-US" sz="3200" dirty="0">
                <a:latin typeface="Arial" charset="0"/>
                <a:ea typeface="Arial" charset="0"/>
                <a:cs typeface="Arial" charset="0"/>
              </a:rPr>
              <a:t>k-anonymity (Sweeney et al. 2002)</a:t>
            </a:r>
          </a:p>
          <a:p>
            <a:pPr marL="457200" indent="-457200">
              <a:buFont typeface="Arial" charset="0"/>
              <a:buChar char="•"/>
            </a:pPr>
            <a:endParaRPr lang="en-US" sz="3200" dirty="0">
              <a:latin typeface="Arial" charset="0"/>
              <a:ea typeface="Arial" charset="0"/>
              <a:cs typeface="Arial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3200" dirty="0">
                <a:latin typeface="Arial" charset="0"/>
                <a:ea typeface="Arial" charset="0"/>
                <a:cs typeface="Arial" charset="0"/>
              </a:rPr>
              <a:t>l-diversity  (</a:t>
            </a:r>
            <a:r>
              <a:rPr lang="en-US" sz="3200" dirty="0" err="1">
                <a:latin typeface="Arial" charset="0"/>
                <a:ea typeface="Arial" charset="0"/>
                <a:cs typeface="Arial" charset="0"/>
              </a:rPr>
              <a:t>Machanavajjhala</a:t>
            </a:r>
            <a:r>
              <a:rPr lang="en-US" sz="3200" dirty="0">
                <a:latin typeface="Arial" charset="0"/>
                <a:ea typeface="Arial" charset="0"/>
                <a:cs typeface="Arial" charset="0"/>
              </a:rPr>
              <a:t> et al</a:t>
            </a:r>
            <a:r>
              <a:rPr lang="en-US" sz="3200" dirty="0"/>
              <a:t>. 2007)</a:t>
            </a:r>
            <a:endParaRPr lang="en-US" sz="3200" dirty="0">
              <a:latin typeface="Arial" charset="0"/>
              <a:ea typeface="Arial" charset="0"/>
              <a:cs typeface="Arial" charset="0"/>
            </a:endParaRPr>
          </a:p>
          <a:p>
            <a:pPr marL="457200" indent="-457200">
              <a:buFont typeface="Arial" charset="0"/>
              <a:buChar char="•"/>
            </a:pPr>
            <a:endParaRPr lang="en-US" sz="3200" dirty="0">
              <a:latin typeface="Arial" charset="0"/>
              <a:ea typeface="Arial" charset="0"/>
              <a:cs typeface="Arial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3200" dirty="0">
                <a:latin typeface="Arial" charset="0"/>
                <a:ea typeface="Arial" charset="0"/>
                <a:cs typeface="Arial" charset="0"/>
              </a:rPr>
              <a:t>t-closeness (Li et al. 2007)</a:t>
            </a:r>
          </a:p>
          <a:p>
            <a:endParaRPr lang="en-US" dirty="0"/>
          </a:p>
        </p:txBody>
      </p:sp>
      <p:sp>
        <p:nvSpPr>
          <p:cNvPr id="5" name="Rectangle 4" descr="highlighted box">
            <a:extLst>
              <a:ext uri="{FF2B5EF4-FFF2-40B4-BE49-F238E27FC236}">
                <a16:creationId xmlns:a16="http://schemas.microsoft.com/office/drawing/2014/main" id="{D19609F2-19F4-5947-B858-056B0690EE53}"/>
              </a:ext>
            </a:extLst>
          </p:cNvPr>
          <p:cNvSpPr/>
          <p:nvPr/>
        </p:nvSpPr>
        <p:spPr>
          <a:xfrm>
            <a:off x="838200" y="1621839"/>
            <a:ext cx="6966857" cy="1050471"/>
          </a:xfrm>
          <a:prstGeom prst="rect">
            <a:avLst/>
          </a:prstGeom>
          <a:noFill/>
          <a:ln w="889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BF5F9-4D9A-9543-85E8-59158CD2B6E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717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3AF67F5-DC65-4F46-A89D-D0F231C9C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k-anonymity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A1BAB67-0448-BA48-AA5D-1EB85BDD9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091" y="1825624"/>
            <a:ext cx="11445764" cy="4530725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3000" dirty="0">
                <a:latin typeface="Arial" charset="0"/>
                <a:ea typeface="Arial" charset="0"/>
                <a:cs typeface="Arial" charset="0"/>
              </a:rPr>
              <a:t>Generalize, modify, or distort quasi-identifier values so that no individual is uniquely identifiable from a group of </a:t>
            </a:r>
            <a:r>
              <a:rPr lang="en-US" sz="3000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k</a:t>
            </a:r>
          </a:p>
          <a:p>
            <a:pPr marL="457200" indent="-457200">
              <a:buFont typeface="Arial" charset="0"/>
              <a:buChar char="•"/>
            </a:pPr>
            <a:endParaRPr lang="en-US" sz="3000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3000" dirty="0">
                <a:latin typeface="Arial" charset="0"/>
                <a:ea typeface="Arial" charset="0"/>
                <a:cs typeface="Arial" charset="0"/>
              </a:rPr>
              <a:t>In SQL, table T is </a:t>
            </a:r>
            <a:r>
              <a:rPr lang="en-US" sz="30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k-anonymous</a:t>
            </a:r>
            <a:r>
              <a:rPr lang="en-US" sz="3000" dirty="0">
                <a:latin typeface="Arial" charset="0"/>
                <a:ea typeface="Arial" charset="0"/>
                <a:cs typeface="Arial" charset="0"/>
              </a:rPr>
              <a:t> if each </a:t>
            </a:r>
          </a:p>
          <a:p>
            <a:endParaRPr lang="en-US" sz="3000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sz="35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(SELECT COUNT(*) FROM T GROUP BY Quasi-Identifier) ≥ k</a:t>
            </a:r>
          </a:p>
          <a:p>
            <a:endParaRPr lang="en-US" sz="3000" dirty="0">
              <a:latin typeface="Arial" charset="0"/>
              <a:ea typeface="Arial" charset="0"/>
              <a:cs typeface="Arial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3000" dirty="0">
                <a:latin typeface="Arial" charset="0"/>
                <a:ea typeface="Arial" charset="0"/>
                <a:cs typeface="Arial" charset="0"/>
              </a:rPr>
              <a:t>Parameter </a:t>
            </a:r>
            <a:r>
              <a:rPr lang="en-US" sz="30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k</a:t>
            </a:r>
            <a:r>
              <a:rPr lang="en-US" sz="3000" dirty="0">
                <a:latin typeface="Arial" charset="0"/>
                <a:ea typeface="Arial" charset="0"/>
                <a:cs typeface="Arial" charset="0"/>
              </a:rPr>
              <a:t> indicates the “degree” of anonymity</a:t>
            </a:r>
          </a:p>
          <a:p>
            <a:pPr marL="457200" indent="-457200">
              <a:buFont typeface="Arial" charset="0"/>
              <a:buChar char="•"/>
            </a:pPr>
            <a:endParaRPr lang="en-US" sz="3000" dirty="0">
              <a:latin typeface="Arial" charset="0"/>
              <a:ea typeface="Arial" charset="0"/>
              <a:cs typeface="Arial" charset="0"/>
            </a:endParaRPr>
          </a:p>
          <a:p>
            <a:pPr indent="-457200">
              <a:buFont typeface="Arial" charset="0"/>
              <a:buChar char="•"/>
            </a:pPr>
            <a:r>
              <a:rPr lang="en-US" altLang="zh-CN" sz="3000" dirty="0">
                <a:latin typeface="Arial" charset="0"/>
                <a:ea typeface="Arial" charset="0"/>
                <a:cs typeface="Arial" charset="0"/>
              </a:rPr>
              <a:t>These </a:t>
            </a:r>
            <a:r>
              <a:rPr lang="en-US" altLang="zh-CN" sz="30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k</a:t>
            </a:r>
            <a:r>
              <a:rPr lang="en-US" altLang="zh-CN" sz="3000" dirty="0">
                <a:latin typeface="Arial" charset="0"/>
                <a:ea typeface="Arial" charset="0"/>
                <a:cs typeface="Arial" charset="0"/>
              </a:rPr>
              <a:t> records form an </a:t>
            </a:r>
            <a:r>
              <a:rPr lang="en-US" altLang="zh-CN" sz="30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equivalence class</a:t>
            </a:r>
            <a:r>
              <a:rPr lang="en-US" sz="30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 </a:t>
            </a:r>
          </a:p>
          <a:p>
            <a:pPr marL="457200" indent="-457200">
              <a:buFont typeface="Arial" charset="0"/>
              <a:buChar char="•"/>
            </a:pPr>
            <a:endParaRPr lang="en-US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BF5F9-4D9A-9543-85E8-59158CD2B6E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308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9728D5F-1C5D-7A45-B6B2-37A6FB089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081"/>
            <a:ext cx="10515600" cy="1325563"/>
          </a:xfrm>
        </p:spPr>
        <p:txBody>
          <a:bodyPr/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k-anonymity example</a:t>
            </a:r>
            <a:endParaRPr lang="en-US" dirty="0"/>
          </a:p>
        </p:txBody>
      </p:sp>
      <p:pic>
        <p:nvPicPr>
          <p:cNvPr id="5" name="Picture 4" descr="Table showing k-anonymous entrie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316" y="1186981"/>
            <a:ext cx="6248400" cy="3136900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A16CBBB-4C03-2C4F-8AA5-2B8267F6A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23881"/>
            <a:ext cx="10515600" cy="2010737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QID = { Age, Zip, Sex }</a:t>
            </a:r>
          </a:p>
          <a:p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SELECT COUNT(*) FROM Patient GROUP BY Sex, Zip, Age;</a:t>
            </a:r>
          </a:p>
          <a:p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If the results include groups with count less than k, then we don’t have k-anonymity property with respect to QID. 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394184" y="2895600"/>
            <a:ext cx="17139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rgbClr val="0D0EFF"/>
                </a:solidFill>
                <a:latin typeface="Arial" charset="0"/>
                <a:ea typeface="Arial" charset="0"/>
                <a:cs typeface="Arial" charset="0"/>
              </a:rPr>
              <a:t>Here k=?</a:t>
            </a:r>
            <a:endParaRPr lang="en-US" sz="2800" b="1" dirty="0">
              <a:solidFill>
                <a:srgbClr val="0D0EFF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BF5F9-4D9A-9543-85E8-59158CD2B6EB}" type="slidenum">
              <a:rPr lang="en-US" smtClean="0"/>
              <a:t>12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18C56A-9616-D842-99EB-F27A375EC88C}"/>
              </a:ext>
            </a:extLst>
          </p:cNvPr>
          <p:cNvSpPr/>
          <p:nvPr/>
        </p:nvSpPr>
        <p:spPr>
          <a:xfrm>
            <a:off x="2912533" y="1902565"/>
            <a:ext cx="880534" cy="22122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193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994F884-C587-6D4C-BE93-78984975E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Achieving k-anonymity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D7D44B-0589-5743-BD95-A2AE4DB5B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28283" cy="4351338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Wingdings" charset="2"/>
              <a:buChar char="Ø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Replace quasi-identifiers with less specific, but semantically consistent values until you get </a:t>
            </a:r>
            <a:r>
              <a:rPr lang="en-US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k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identical records</a:t>
            </a:r>
          </a:p>
          <a:p>
            <a:pPr marL="457200" indent="-457200">
              <a:buFont typeface="Wingdings" charset="2"/>
              <a:buChar char="Ø"/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marL="0" indent="0">
              <a:buNone/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marL="457200" indent="-457200">
              <a:buFont typeface="Wingdings" charset="2"/>
              <a:buChar char="Ø"/>
            </a:pPr>
            <a:r>
              <a:rPr lang="en-US" dirty="0"/>
              <a:t>There can be many sets of quasi-identifiers. If Q = {B, Z, S} is a quasi-identifier, then Q + {N} is also a quasi-identifier.</a:t>
            </a:r>
          </a:p>
          <a:p>
            <a:pPr marL="457200" indent="-457200">
              <a:buFont typeface="Wingdings" charset="2"/>
              <a:buChar char="Ø"/>
            </a:pPr>
            <a:endParaRPr lang="en-US" dirty="0"/>
          </a:p>
          <a:p>
            <a:pPr marL="457200" indent="-457200">
              <a:buFont typeface="Wingdings" charset="2"/>
              <a:buChar char="Ø"/>
            </a:pPr>
            <a:endParaRPr lang="en-US" dirty="0"/>
          </a:p>
          <a:p>
            <a:pPr marL="457200" indent="-457200">
              <a:buFont typeface="Wingdings" charset="2"/>
              <a:buChar char="Ø"/>
            </a:pPr>
            <a:r>
              <a:rPr lang="en-US" dirty="0"/>
              <a:t>Need to guarantee k-anonymity against the </a:t>
            </a:r>
            <a:r>
              <a:rPr lang="en-US" dirty="0">
                <a:solidFill>
                  <a:srgbClr val="FF0000"/>
                </a:solidFill>
              </a:rPr>
              <a:t>largest set of quasi-identifiers</a:t>
            </a:r>
            <a:endParaRPr lang="en-US" dirty="0">
              <a:solidFill>
                <a:srgbClr val="FF0000"/>
              </a:solidFill>
              <a:ea typeface="Arial" charset="0"/>
            </a:endParaRP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BF5F9-4D9A-9543-85E8-59158CD2B6E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3396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523314-62BF-0845-9E96-4D205C514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Methods to achieve k-anonymity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7B60E79-F3E6-D145-BD08-9AB0B9F00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2094316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en-US" sz="2900" dirty="0">
                <a:solidFill>
                  <a:srgbClr val="0D0EFF"/>
                </a:solidFill>
                <a:latin typeface="Arial" charset="0"/>
                <a:ea typeface="Arial" charset="0"/>
                <a:cs typeface="Arial" charset="0"/>
              </a:rPr>
              <a:t>Generalization</a:t>
            </a:r>
            <a:r>
              <a:rPr lang="en-US" sz="2900" dirty="0">
                <a:latin typeface="Arial" charset="0"/>
                <a:ea typeface="Arial" charset="0"/>
                <a:cs typeface="Arial" charset="0"/>
              </a:rPr>
              <a:t>: </a:t>
            </a:r>
            <a:r>
              <a:rPr lang="en-US" sz="2900" dirty="0"/>
              <a:t>a technique used to replace more specific value with generic and semantically similar values</a:t>
            </a:r>
          </a:p>
          <a:p>
            <a:pPr marL="285750" indent="-285750">
              <a:buFont typeface="Wingdings" charset="2"/>
              <a:buChar char="§"/>
            </a:pPr>
            <a:endParaRPr lang="en-US" sz="1600" dirty="0">
              <a:solidFill>
                <a:srgbClr val="0D0EFF"/>
              </a:solidFill>
              <a:ea typeface="Arial" charset="0"/>
            </a:endParaRPr>
          </a:p>
          <a:p>
            <a:pPr marL="285750" indent="-285750">
              <a:buFont typeface="Wingdings" charset="2"/>
              <a:buChar char="§"/>
            </a:pPr>
            <a:r>
              <a:rPr lang="en-US" sz="2900" dirty="0">
                <a:solidFill>
                  <a:srgbClr val="0D0EFF"/>
                </a:solidFill>
                <a:latin typeface="Arial" charset="0"/>
                <a:ea typeface="Arial" charset="0"/>
                <a:cs typeface="Arial" charset="0"/>
              </a:rPr>
              <a:t>Suppression</a:t>
            </a:r>
            <a:r>
              <a:rPr lang="en-US" sz="2900" dirty="0">
                <a:latin typeface="Arial" charset="0"/>
                <a:ea typeface="Arial" charset="0"/>
                <a:cs typeface="Arial" charset="0"/>
              </a:rPr>
              <a:t>: </a:t>
            </a:r>
            <a:r>
              <a:rPr lang="en-US" sz="2900" dirty="0"/>
              <a:t>Data not released at all</a:t>
            </a:r>
          </a:p>
          <a:p>
            <a:pPr marL="914400" lvl="1" indent="-457200">
              <a:buFont typeface="Arial" panose="020B0604020202020204" pitchFamily="34" charset="0"/>
              <a:buChar char="•"/>
              <a:defRPr/>
            </a:pPr>
            <a:r>
              <a:rPr lang="en-US" sz="2900" dirty="0"/>
              <a:t>Can be viewed as first level of generalization</a:t>
            </a:r>
          </a:p>
          <a:p>
            <a:pPr marL="742950" lvl="1" indent="-285750">
              <a:buFont typeface="Arial" charset="0"/>
              <a:buChar char="•"/>
            </a:pPr>
            <a:endParaRPr lang="en-US" sz="2800" dirty="0">
              <a:latin typeface="Arial" charset="0"/>
              <a:ea typeface="Arial" charset="0"/>
              <a:cs typeface="Arial" charset="0"/>
            </a:endParaRPr>
          </a:p>
          <a:p>
            <a:endParaRPr lang="en-US" dirty="0"/>
          </a:p>
        </p:txBody>
      </p:sp>
      <p:sp>
        <p:nvSpPr>
          <p:cNvPr id="5" name="Cube 4" descr="3d space (cube)">
            <a:extLst>
              <a:ext uri="{FF2B5EF4-FFF2-40B4-BE49-F238E27FC236}">
                <a16:creationId xmlns:a16="http://schemas.microsoft.com/office/drawing/2014/main" id="{FAD9A369-00DE-9F41-9100-68B2202B604B}"/>
              </a:ext>
            </a:extLst>
          </p:cNvPr>
          <p:cNvSpPr/>
          <p:nvPr/>
        </p:nvSpPr>
        <p:spPr>
          <a:xfrm>
            <a:off x="1101598" y="4407657"/>
            <a:ext cx="1415143" cy="1426029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C051CF-6BF2-3A4A-B0BF-6F9404A22938}"/>
              </a:ext>
            </a:extLst>
          </p:cNvPr>
          <p:cNvSpPr txBox="1"/>
          <p:nvPr/>
        </p:nvSpPr>
        <p:spPr>
          <a:xfrm>
            <a:off x="1101598" y="4278168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33E3AA2-2000-5643-9383-169F139B45FD}"/>
              </a:ext>
            </a:extLst>
          </p:cNvPr>
          <p:cNvSpPr txBox="1"/>
          <p:nvPr/>
        </p:nvSpPr>
        <p:spPr>
          <a:xfrm>
            <a:off x="1504277" y="5825501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CF5336-F520-3745-9B24-543968A3E5E2}"/>
              </a:ext>
            </a:extLst>
          </p:cNvPr>
          <p:cNvSpPr txBox="1"/>
          <p:nvPr/>
        </p:nvSpPr>
        <p:spPr>
          <a:xfrm>
            <a:off x="707286" y="5204261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6" name="Oval 5" descr="points in the 3d space">
            <a:extLst>
              <a:ext uri="{FF2B5EF4-FFF2-40B4-BE49-F238E27FC236}">
                <a16:creationId xmlns:a16="http://schemas.microsoft.com/office/drawing/2014/main" id="{A3C53318-81A0-3D48-8F38-FE96FE15C587}"/>
              </a:ext>
            </a:extLst>
          </p:cNvPr>
          <p:cNvSpPr/>
          <p:nvPr/>
        </p:nvSpPr>
        <p:spPr>
          <a:xfrm>
            <a:off x="2053473" y="4730926"/>
            <a:ext cx="194872" cy="23984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 descr="points in the 3d space">
            <a:extLst>
              <a:ext uri="{FF2B5EF4-FFF2-40B4-BE49-F238E27FC236}">
                <a16:creationId xmlns:a16="http://schemas.microsoft.com/office/drawing/2014/main" id="{DAE53654-A652-8144-8871-A39C7DC909DF}"/>
              </a:ext>
            </a:extLst>
          </p:cNvPr>
          <p:cNvSpPr/>
          <p:nvPr/>
        </p:nvSpPr>
        <p:spPr>
          <a:xfrm>
            <a:off x="2419305" y="4356127"/>
            <a:ext cx="194872" cy="23984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 descr="arrow">
            <a:extLst>
              <a:ext uri="{FF2B5EF4-FFF2-40B4-BE49-F238E27FC236}">
                <a16:creationId xmlns:a16="http://schemas.microsoft.com/office/drawing/2014/main" id="{EB0D7F36-2BF2-CA4C-B872-ACFBBF516CE1}"/>
              </a:ext>
            </a:extLst>
          </p:cNvPr>
          <p:cNvSpPr/>
          <p:nvPr/>
        </p:nvSpPr>
        <p:spPr>
          <a:xfrm>
            <a:off x="3048687" y="5010555"/>
            <a:ext cx="1729538" cy="5087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 descr="2d rectangle (one dimension reduced)">
            <a:extLst>
              <a:ext uri="{FF2B5EF4-FFF2-40B4-BE49-F238E27FC236}">
                <a16:creationId xmlns:a16="http://schemas.microsoft.com/office/drawing/2014/main" id="{E19927A4-CF17-0A41-8B2F-E6B439616300}"/>
              </a:ext>
            </a:extLst>
          </p:cNvPr>
          <p:cNvSpPr/>
          <p:nvPr/>
        </p:nvSpPr>
        <p:spPr>
          <a:xfrm>
            <a:off x="5309072" y="5491681"/>
            <a:ext cx="1169233" cy="11027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 descr="points in the 2d space">
            <a:extLst>
              <a:ext uri="{FF2B5EF4-FFF2-40B4-BE49-F238E27FC236}">
                <a16:creationId xmlns:a16="http://schemas.microsoft.com/office/drawing/2014/main" id="{88C3B255-3BB3-B34C-BFF8-7838EC8E181A}"/>
              </a:ext>
            </a:extLst>
          </p:cNvPr>
          <p:cNvSpPr/>
          <p:nvPr/>
        </p:nvSpPr>
        <p:spPr>
          <a:xfrm>
            <a:off x="6295868" y="5489780"/>
            <a:ext cx="194872" cy="23984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 descr="points in the 2d space">
            <a:extLst>
              <a:ext uri="{FF2B5EF4-FFF2-40B4-BE49-F238E27FC236}">
                <a16:creationId xmlns:a16="http://schemas.microsoft.com/office/drawing/2014/main" id="{AB2724EA-FEEB-6E4C-BA9B-81AC7674A1B9}"/>
              </a:ext>
            </a:extLst>
          </p:cNvPr>
          <p:cNvSpPr/>
          <p:nvPr/>
        </p:nvSpPr>
        <p:spPr>
          <a:xfrm>
            <a:off x="6393304" y="5489780"/>
            <a:ext cx="194872" cy="23984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D8117EE-00E6-9A4D-B546-3107A1301184}"/>
              </a:ext>
            </a:extLst>
          </p:cNvPr>
          <p:cNvSpPr txBox="1"/>
          <p:nvPr/>
        </p:nvSpPr>
        <p:spPr>
          <a:xfrm>
            <a:off x="6715245" y="5856494"/>
            <a:ext cx="1282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X,Y,Z </a:t>
            </a:r>
            <a:r>
              <a:rPr lang="en-US" dirty="0">
                <a:sym typeface="Wingdings" pitchFamily="2" charset="2"/>
              </a:rPr>
              <a:t> X,Y </a:t>
            </a:r>
            <a:endParaRPr lang="en-US" dirty="0"/>
          </a:p>
        </p:txBody>
      </p:sp>
      <p:sp>
        <p:nvSpPr>
          <p:cNvPr id="17" name="Cube 16" descr="3d space (cube)">
            <a:extLst>
              <a:ext uri="{FF2B5EF4-FFF2-40B4-BE49-F238E27FC236}">
                <a16:creationId xmlns:a16="http://schemas.microsoft.com/office/drawing/2014/main" id="{4995F491-CCCE-6C4A-9D1C-C418B6F18576}"/>
              </a:ext>
            </a:extLst>
          </p:cNvPr>
          <p:cNvSpPr/>
          <p:nvPr/>
        </p:nvSpPr>
        <p:spPr>
          <a:xfrm>
            <a:off x="5261365" y="3949299"/>
            <a:ext cx="1266849" cy="1102567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 descr="points in the 3d space">
            <a:extLst>
              <a:ext uri="{FF2B5EF4-FFF2-40B4-BE49-F238E27FC236}">
                <a16:creationId xmlns:a16="http://schemas.microsoft.com/office/drawing/2014/main" id="{6227FF5C-49B8-7C49-BAFF-FE271CAF7966}"/>
              </a:ext>
            </a:extLst>
          </p:cNvPr>
          <p:cNvSpPr/>
          <p:nvPr/>
        </p:nvSpPr>
        <p:spPr>
          <a:xfrm>
            <a:off x="6262372" y="3976409"/>
            <a:ext cx="194872" cy="23984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 descr="points in the 3d space">
            <a:extLst>
              <a:ext uri="{FF2B5EF4-FFF2-40B4-BE49-F238E27FC236}">
                <a16:creationId xmlns:a16="http://schemas.microsoft.com/office/drawing/2014/main" id="{BB3D9222-9CB3-8D4F-8B14-2AFA81F9674A}"/>
              </a:ext>
            </a:extLst>
          </p:cNvPr>
          <p:cNvSpPr/>
          <p:nvPr/>
        </p:nvSpPr>
        <p:spPr>
          <a:xfrm>
            <a:off x="6297857" y="3949299"/>
            <a:ext cx="194872" cy="23984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48C3B4-B7BF-3C49-AF1C-4D6A986C6883}"/>
              </a:ext>
            </a:extLst>
          </p:cNvPr>
          <p:cNvSpPr txBox="1"/>
          <p:nvPr/>
        </p:nvSpPr>
        <p:spPr>
          <a:xfrm>
            <a:off x="6644296" y="4244071"/>
            <a:ext cx="2707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X,Y,Z </a:t>
            </a:r>
            <a:r>
              <a:rPr lang="en-US" dirty="0">
                <a:sym typeface="Wingdings" pitchFamily="2" charset="2"/>
              </a:rPr>
              <a:t> mapped to middle 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28A9D64-2030-E048-AC6F-7E7055254EA6}"/>
              </a:ext>
            </a:extLst>
          </p:cNvPr>
          <p:cNvSpPr txBox="1"/>
          <p:nvPr/>
        </p:nvSpPr>
        <p:spPr>
          <a:xfrm>
            <a:off x="9761573" y="4146151"/>
            <a:ext cx="7665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= 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871ABA7-BAE5-AA44-BAD3-1FA9AC8F139D}"/>
              </a:ext>
            </a:extLst>
          </p:cNvPr>
          <p:cNvSpPr txBox="1"/>
          <p:nvPr/>
        </p:nvSpPr>
        <p:spPr>
          <a:xfrm>
            <a:off x="9761572" y="5533113"/>
            <a:ext cx="7665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= 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BF5F9-4D9A-9543-85E8-59158CD2B6EB}" type="slidenum">
              <a:rPr lang="en-US" smtClean="0"/>
              <a:t>14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3AC612-FE09-8944-A10B-FF9B958FFEDD}"/>
              </a:ext>
            </a:extLst>
          </p:cNvPr>
          <p:cNvSpPr txBox="1"/>
          <p:nvPr/>
        </p:nvSpPr>
        <p:spPr>
          <a:xfrm>
            <a:off x="2752653" y="5933222"/>
            <a:ext cx="19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 = quasi-identifier</a:t>
            </a:r>
          </a:p>
        </p:txBody>
      </p:sp>
    </p:spTree>
    <p:extLst>
      <p:ext uri="{BB962C8B-B14F-4D97-AF65-F5344CB8AC3E}">
        <p14:creationId xmlns:p14="http://schemas.microsoft.com/office/powerpoint/2010/main" val="2022124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/>
      <p:bldP spid="15" grpId="0"/>
      <p:bldP spid="16" grpId="0"/>
      <p:bldP spid="6" grpId="0" animBg="1"/>
      <p:bldP spid="8" grpId="0" animBg="1"/>
      <p:bldP spid="7" grpId="0" animBg="1"/>
      <p:bldP spid="9" grpId="0" animBg="1"/>
      <p:bldP spid="11" grpId="0" animBg="1"/>
      <p:bldP spid="12" grpId="0" animBg="1"/>
      <p:bldP spid="21" grpId="0"/>
      <p:bldP spid="17" grpId="0" animBg="1"/>
      <p:bldP spid="18" grpId="0" animBg="1"/>
      <p:bldP spid="19" grpId="0" animBg="1"/>
      <p:bldP spid="14" grpId="0"/>
      <p:bldP spid="20" grpId="0"/>
      <p:bldP spid="23" grpId="0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B57A504-A993-6341-8967-12E8CEDEE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Generalization: Numeric values </a:t>
            </a:r>
            <a:endParaRPr lang="en-US" dirty="0"/>
          </a:p>
        </p:txBody>
      </p:sp>
      <p:grpSp>
        <p:nvGrpSpPr>
          <p:cNvPr id="40" name="Group 56" descr="zip generalization hierarchy">
            <a:extLst>
              <a:ext uri="{FF2B5EF4-FFF2-40B4-BE49-F238E27FC236}">
                <a16:creationId xmlns:a16="http://schemas.microsoft.com/office/drawing/2014/main" id="{452461D0-FB85-5549-ABFF-88C751B46E00}"/>
              </a:ext>
            </a:extLst>
          </p:cNvPr>
          <p:cNvGrpSpPr>
            <a:grpSpLocks/>
          </p:cNvGrpSpPr>
          <p:nvPr/>
        </p:nvGrpSpPr>
        <p:grpSpPr bwMode="auto">
          <a:xfrm>
            <a:off x="1085056" y="1652829"/>
            <a:ext cx="3505200" cy="2232025"/>
            <a:chOff x="103" y="1104"/>
            <a:chExt cx="2208" cy="1406"/>
          </a:xfrm>
        </p:grpSpPr>
        <p:sp>
          <p:nvSpPr>
            <p:cNvPr id="41" name="AutoShape 4">
              <a:extLst>
                <a:ext uri="{FF2B5EF4-FFF2-40B4-BE49-F238E27FC236}">
                  <a16:creationId xmlns:a16="http://schemas.microsoft.com/office/drawing/2014/main" id="{ECE1D304-899E-A540-B506-3C4EB42257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" y="1104"/>
              <a:ext cx="2126" cy="1406"/>
            </a:xfrm>
            <a:prstGeom prst="roundRect">
              <a:avLst>
                <a:gd name="adj" fmla="val 5833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2" name="Text Box 7">
              <a:extLst>
                <a:ext uri="{FF2B5EF4-FFF2-40B4-BE49-F238E27FC236}">
                  <a16:creationId xmlns:a16="http://schemas.microsoft.com/office/drawing/2014/main" id="{9D643C26-EF3C-BA48-BB38-147E99DA11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1106"/>
              <a:ext cx="41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rtl="0"/>
              <a:r>
                <a:rPr lang="en-US" altLang="en-US" sz="2400"/>
                <a:t>ZIP</a:t>
              </a:r>
            </a:p>
          </p:txBody>
        </p:sp>
        <p:sp>
          <p:nvSpPr>
            <p:cNvPr id="43" name="Text Box 10">
              <a:extLst>
                <a:ext uri="{FF2B5EF4-FFF2-40B4-BE49-F238E27FC236}">
                  <a16:creationId xmlns:a16="http://schemas.microsoft.com/office/drawing/2014/main" id="{18B8216F-E17C-094F-866A-0043013531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9" y="2244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rtl="0" eaLnBrk="1" hangingPunct="1"/>
              <a:r>
                <a:rPr lang="en-US" altLang="en-US">
                  <a:latin typeface="Verdana" panose="020B0604030504040204" pitchFamily="34" charset="0"/>
                </a:rPr>
                <a:t>13058</a:t>
              </a:r>
            </a:p>
          </p:txBody>
        </p:sp>
        <p:sp>
          <p:nvSpPr>
            <p:cNvPr id="44" name="Text Box 11">
              <a:extLst>
                <a:ext uri="{FF2B5EF4-FFF2-40B4-BE49-F238E27FC236}">
                  <a16:creationId xmlns:a16="http://schemas.microsoft.com/office/drawing/2014/main" id="{2A37C796-6EB3-6443-BFA0-95706BA936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" y="2244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rtl="0" eaLnBrk="1" hangingPunct="1"/>
              <a:r>
                <a:rPr lang="en-US" altLang="en-US">
                  <a:latin typeface="Verdana" panose="020B0604030504040204" pitchFamily="34" charset="0"/>
                </a:rPr>
                <a:t>13053</a:t>
              </a:r>
            </a:p>
          </p:txBody>
        </p:sp>
        <p:sp>
          <p:nvSpPr>
            <p:cNvPr id="45" name="Text Box 12">
              <a:extLst>
                <a:ext uri="{FF2B5EF4-FFF2-40B4-BE49-F238E27FC236}">
                  <a16:creationId xmlns:a16="http://schemas.microsoft.com/office/drawing/2014/main" id="{FEA96694-B593-3045-A418-57F23EA577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" y="1870"/>
              <a:ext cx="5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rtl="0" eaLnBrk="1" hangingPunct="1"/>
              <a:r>
                <a:rPr lang="en-US" altLang="en-US">
                  <a:latin typeface="Verdana" panose="020B0604030504040204" pitchFamily="34" charset="0"/>
                </a:rPr>
                <a:t>1305</a:t>
              </a:r>
              <a:r>
                <a:rPr lang="en-US" altLang="en-US">
                  <a:latin typeface="Verdana" panose="020B0604030504040204" pitchFamily="34" charset="0"/>
                  <a:sym typeface="Symbol" pitchFamily="2" charset="2"/>
                </a:rPr>
                <a:t></a:t>
              </a:r>
              <a:endParaRPr lang="en-US" altLang="en-US">
                <a:latin typeface="Verdana" panose="020B0604030504040204" pitchFamily="34" charset="0"/>
              </a:endParaRPr>
            </a:p>
          </p:txBody>
        </p:sp>
        <p:sp>
          <p:nvSpPr>
            <p:cNvPr id="46" name="Line 13">
              <a:extLst>
                <a:ext uri="{FF2B5EF4-FFF2-40B4-BE49-F238E27FC236}">
                  <a16:creationId xmlns:a16="http://schemas.microsoft.com/office/drawing/2014/main" id="{198A8A5B-4A98-2E4B-A555-11E3979D59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1" y="2099"/>
              <a:ext cx="107" cy="1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Text Box 14">
              <a:extLst>
                <a:ext uri="{FF2B5EF4-FFF2-40B4-BE49-F238E27FC236}">
                  <a16:creationId xmlns:a16="http://schemas.microsoft.com/office/drawing/2014/main" id="{04492AA5-45E8-7D42-9EFB-775F45412C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6" y="1475"/>
              <a:ext cx="5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rtl="0" eaLnBrk="1" hangingPunct="1"/>
              <a:r>
                <a:rPr lang="en-US" altLang="en-US">
                  <a:latin typeface="Verdana" panose="020B0604030504040204" pitchFamily="34" charset="0"/>
                </a:rPr>
                <a:t>130</a:t>
              </a:r>
              <a:r>
                <a:rPr lang="en-US" altLang="en-US">
                  <a:latin typeface="Verdana" panose="020B0604030504040204" pitchFamily="34" charset="0"/>
                  <a:sym typeface="Symbol" pitchFamily="2" charset="2"/>
                </a:rPr>
                <a:t></a:t>
              </a:r>
              <a:endParaRPr lang="en-US" altLang="en-US">
                <a:latin typeface="Verdana" panose="020B0604030504040204" pitchFamily="34" charset="0"/>
              </a:endParaRPr>
            </a:p>
          </p:txBody>
        </p:sp>
        <p:sp>
          <p:nvSpPr>
            <p:cNvPr id="48" name="Text Box 15">
              <a:extLst>
                <a:ext uri="{FF2B5EF4-FFF2-40B4-BE49-F238E27FC236}">
                  <a16:creationId xmlns:a16="http://schemas.microsoft.com/office/drawing/2014/main" id="{AA07A290-27B3-CD48-B592-556F25CB3F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2" y="1152"/>
              <a:ext cx="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rtl="0" eaLnBrk="1" hangingPunct="1"/>
              <a:r>
                <a:rPr lang="en-US" altLang="en-US">
                  <a:latin typeface="Verdana" panose="020B0604030504040204" pitchFamily="34" charset="0"/>
                  <a:sym typeface="Symbol" pitchFamily="2" charset="2"/>
                </a:rPr>
                <a:t></a:t>
              </a:r>
            </a:p>
          </p:txBody>
        </p:sp>
        <p:sp>
          <p:nvSpPr>
            <p:cNvPr id="49" name="Line 16">
              <a:extLst>
                <a:ext uri="{FF2B5EF4-FFF2-40B4-BE49-F238E27FC236}">
                  <a16:creationId xmlns:a16="http://schemas.microsoft.com/office/drawing/2014/main" id="{77392B80-0B5A-D248-9412-84D4BD7054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60" y="2099"/>
              <a:ext cx="107" cy="1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Text Box 17">
              <a:extLst>
                <a:ext uri="{FF2B5EF4-FFF2-40B4-BE49-F238E27FC236}">
                  <a16:creationId xmlns:a16="http://schemas.microsoft.com/office/drawing/2014/main" id="{2E8FDD26-7EA0-3D4D-8C87-E7A930C55F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5" y="2244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rtl="0" eaLnBrk="1" hangingPunct="1"/>
              <a:r>
                <a:rPr lang="en-US" altLang="en-US">
                  <a:latin typeface="Verdana" panose="020B0604030504040204" pitchFamily="34" charset="0"/>
                </a:rPr>
                <a:t>13067</a:t>
              </a:r>
            </a:p>
          </p:txBody>
        </p:sp>
        <p:sp>
          <p:nvSpPr>
            <p:cNvPr id="51" name="Text Box 18">
              <a:extLst>
                <a:ext uri="{FF2B5EF4-FFF2-40B4-BE49-F238E27FC236}">
                  <a16:creationId xmlns:a16="http://schemas.microsoft.com/office/drawing/2014/main" id="{6BB22536-2000-FA49-A7EE-8B996CEAC6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9" y="2244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rtl="0" eaLnBrk="1" hangingPunct="1"/>
              <a:r>
                <a:rPr lang="en-US" altLang="en-US">
                  <a:latin typeface="Verdana" panose="020B0604030504040204" pitchFamily="34" charset="0"/>
                </a:rPr>
                <a:t>13063</a:t>
              </a:r>
            </a:p>
          </p:txBody>
        </p:sp>
        <p:sp>
          <p:nvSpPr>
            <p:cNvPr id="52" name="Text Box 19">
              <a:extLst>
                <a:ext uri="{FF2B5EF4-FFF2-40B4-BE49-F238E27FC236}">
                  <a16:creationId xmlns:a16="http://schemas.microsoft.com/office/drawing/2014/main" id="{1F0FF017-422B-7B41-8210-1CB812D7D5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5" y="1870"/>
              <a:ext cx="5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rtl="0" eaLnBrk="1" hangingPunct="1"/>
              <a:r>
                <a:rPr lang="en-US" altLang="en-US" dirty="0">
                  <a:latin typeface="Verdana" panose="020B0604030504040204" pitchFamily="34" charset="0"/>
                </a:rPr>
                <a:t>1306</a:t>
              </a:r>
              <a:r>
                <a:rPr lang="en-US" altLang="en-US" dirty="0">
                  <a:latin typeface="Verdana" panose="020B0604030504040204" pitchFamily="34" charset="0"/>
                  <a:sym typeface="Symbol" pitchFamily="2" charset="2"/>
                </a:rPr>
                <a:t></a:t>
              </a:r>
              <a:endParaRPr lang="en-US" altLang="en-US" dirty="0">
                <a:latin typeface="Verdana" panose="020B0604030504040204" pitchFamily="34" charset="0"/>
              </a:endParaRPr>
            </a:p>
          </p:txBody>
        </p:sp>
        <p:sp>
          <p:nvSpPr>
            <p:cNvPr id="53" name="Line 20">
              <a:extLst>
                <a:ext uri="{FF2B5EF4-FFF2-40B4-BE49-F238E27FC236}">
                  <a16:creationId xmlns:a16="http://schemas.microsoft.com/office/drawing/2014/main" id="{4A016944-3321-4146-8DE9-1AE8804075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07" y="2099"/>
              <a:ext cx="107" cy="1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Line 21">
              <a:extLst>
                <a:ext uri="{FF2B5EF4-FFF2-40B4-BE49-F238E27FC236}">
                  <a16:creationId xmlns:a16="http://schemas.microsoft.com/office/drawing/2014/main" id="{0CE10C0A-DCE2-F64B-B129-C1AF04825F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756" y="2099"/>
              <a:ext cx="107" cy="1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Line 22">
              <a:extLst>
                <a:ext uri="{FF2B5EF4-FFF2-40B4-BE49-F238E27FC236}">
                  <a16:creationId xmlns:a16="http://schemas.microsoft.com/office/drawing/2014/main" id="{D4B3BAFC-2DC3-FE4F-9C33-A8EFE33F12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57" y="1718"/>
              <a:ext cx="387" cy="1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Line 23">
              <a:extLst>
                <a:ext uri="{FF2B5EF4-FFF2-40B4-BE49-F238E27FC236}">
                  <a16:creationId xmlns:a16="http://schemas.microsoft.com/office/drawing/2014/main" id="{4C23B104-1E8A-F642-AA88-67A46919F3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203" y="1718"/>
              <a:ext cx="387" cy="1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Line 24">
              <a:extLst>
                <a:ext uri="{FF2B5EF4-FFF2-40B4-BE49-F238E27FC236}">
                  <a16:creationId xmlns:a16="http://schemas.microsoft.com/office/drawing/2014/main" id="{13CE7AD7-EDCC-1B49-8930-4173D4FFF6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14" y="1358"/>
              <a:ext cx="0" cy="144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Rectangle 40">
              <a:extLst>
                <a:ext uri="{FF2B5EF4-FFF2-40B4-BE49-F238E27FC236}">
                  <a16:creationId xmlns:a16="http://schemas.microsoft.com/office/drawing/2014/main" id="{DF323EA0-01D0-B34E-B64E-67FDF8D4E7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" y="1500"/>
              <a:ext cx="432" cy="192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78" name="Rectangle 77">
            <a:extLst>
              <a:ext uri="{FF2B5EF4-FFF2-40B4-BE49-F238E27FC236}">
                <a16:creationId xmlns:a16="http://schemas.microsoft.com/office/drawing/2014/main" id="{6EA721B2-B691-7540-9794-E77B8A0147DD}"/>
              </a:ext>
            </a:extLst>
          </p:cNvPr>
          <p:cNvSpPr/>
          <p:nvPr/>
        </p:nvSpPr>
        <p:spPr>
          <a:xfrm>
            <a:off x="5839045" y="2472035"/>
            <a:ext cx="40703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Suppress one digit at a time</a:t>
            </a:r>
          </a:p>
        </p:txBody>
      </p:sp>
      <p:grpSp>
        <p:nvGrpSpPr>
          <p:cNvPr id="59" name="Group 57" descr="age generalization hierarchy">
            <a:extLst>
              <a:ext uri="{FF2B5EF4-FFF2-40B4-BE49-F238E27FC236}">
                <a16:creationId xmlns:a16="http://schemas.microsoft.com/office/drawing/2014/main" id="{1ED5A2E3-B442-7340-99C5-8E53389CA3B6}"/>
              </a:ext>
            </a:extLst>
          </p:cNvPr>
          <p:cNvGrpSpPr>
            <a:grpSpLocks/>
          </p:cNvGrpSpPr>
          <p:nvPr/>
        </p:nvGrpSpPr>
        <p:grpSpPr bwMode="auto">
          <a:xfrm>
            <a:off x="1600994" y="4286249"/>
            <a:ext cx="2178050" cy="2252663"/>
            <a:chOff x="158" y="2614"/>
            <a:chExt cx="1372" cy="1419"/>
          </a:xfrm>
        </p:grpSpPr>
        <p:sp>
          <p:nvSpPr>
            <p:cNvPr id="60" name="AutoShape 6">
              <a:extLst>
                <a:ext uri="{FF2B5EF4-FFF2-40B4-BE49-F238E27FC236}">
                  <a16:creationId xmlns:a16="http://schemas.microsoft.com/office/drawing/2014/main" id="{6456415E-3F6A-C644-A3CD-24EA12F8E8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" y="2627"/>
              <a:ext cx="1372" cy="1406"/>
            </a:xfrm>
            <a:prstGeom prst="roundRect">
              <a:avLst>
                <a:gd name="adj" fmla="val 5833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" name="Text Box 8">
              <a:extLst>
                <a:ext uri="{FF2B5EF4-FFF2-40B4-BE49-F238E27FC236}">
                  <a16:creationId xmlns:a16="http://schemas.microsoft.com/office/drawing/2014/main" id="{4B90368F-7455-754D-BBC2-CAF162D003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" y="2614"/>
              <a:ext cx="45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rtl="0"/>
              <a:r>
                <a:rPr lang="en-US" altLang="en-US" sz="2400"/>
                <a:t>Age</a:t>
              </a:r>
            </a:p>
          </p:txBody>
        </p:sp>
        <p:sp>
          <p:nvSpPr>
            <p:cNvPr id="62" name="Text Box 25">
              <a:extLst>
                <a:ext uri="{FF2B5EF4-FFF2-40B4-BE49-F238E27FC236}">
                  <a16:creationId xmlns:a16="http://schemas.microsoft.com/office/drawing/2014/main" id="{2C25D8EC-7ECE-C44E-823B-B2B23F121E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5" y="3752"/>
              <a:ext cx="3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rtl="0" eaLnBrk="1" hangingPunct="1"/>
              <a:r>
                <a:rPr lang="en-US" altLang="en-US">
                  <a:latin typeface="Verdana" panose="020B0604030504040204" pitchFamily="34" charset="0"/>
                </a:rPr>
                <a:t>29</a:t>
              </a:r>
            </a:p>
          </p:txBody>
        </p:sp>
        <p:sp>
          <p:nvSpPr>
            <p:cNvPr id="63" name="Text Box 26">
              <a:extLst>
                <a:ext uri="{FF2B5EF4-FFF2-40B4-BE49-F238E27FC236}">
                  <a16:creationId xmlns:a16="http://schemas.microsoft.com/office/drawing/2014/main" id="{A4D2A490-A61B-F441-A9FF-BDBED2A8F3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9" y="3752"/>
              <a:ext cx="3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rtl="0" eaLnBrk="1" hangingPunct="1"/>
              <a:r>
                <a:rPr lang="en-US" altLang="en-US">
                  <a:latin typeface="Verdana" panose="020B0604030504040204" pitchFamily="34" charset="0"/>
                </a:rPr>
                <a:t>28</a:t>
              </a:r>
            </a:p>
          </p:txBody>
        </p:sp>
        <p:sp>
          <p:nvSpPr>
            <p:cNvPr id="64" name="Text Box 27">
              <a:extLst>
                <a:ext uri="{FF2B5EF4-FFF2-40B4-BE49-F238E27FC236}">
                  <a16:creationId xmlns:a16="http://schemas.microsoft.com/office/drawing/2014/main" id="{9A0B8C2B-55AF-3A47-9184-7804DDB25F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" y="3377"/>
              <a:ext cx="46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rtl="0" eaLnBrk="1" hangingPunct="1"/>
              <a:r>
                <a:rPr lang="en-US" altLang="en-US">
                  <a:latin typeface="Verdana" panose="020B0604030504040204" pitchFamily="34" charset="0"/>
                </a:rPr>
                <a:t>&lt; 30</a:t>
              </a:r>
            </a:p>
          </p:txBody>
        </p:sp>
        <p:sp>
          <p:nvSpPr>
            <p:cNvPr id="65" name="Line 28">
              <a:extLst>
                <a:ext uri="{FF2B5EF4-FFF2-40B4-BE49-F238E27FC236}">
                  <a16:creationId xmlns:a16="http://schemas.microsoft.com/office/drawing/2014/main" id="{29A68D2E-9C13-124D-965B-0FCC34E016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7" y="3607"/>
              <a:ext cx="107" cy="1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Text Box 29">
              <a:extLst>
                <a:ext uri="{FF2B5EF4-FFF2-40B4-BE49-F238E27FC236}">
                  <a16:creationId xmlns:a16="http://schemas.microsoft.com/office/drawing/2014/main" id="{3478C43F-B68C-2C4D-B48A-5636178DD5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6" y="2982"/>
              <a:ext cx="46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rtl="0" eaLnBrk="1" hangingPunct="1"/>
              <a:r>
                <a:rPr lang="en-US" altLang="en-US">
                  <a:latin typeface="Verdana" panose="020B0604030504040204" pitchFamily="34" charset="0"/>
                </a:rPr>
                <a:t>&lt; 40</a:t>
              </a:r>
            </a:p>
          </p:txBody>
        </p:sp>
        <p:sp>
          <p:nvSpPr>
            <p:cNvPr id="67" name="Text Box 30">
              <a:extLst>
                <a:ext uri="{FF2B5EF4-FFF2-40B4-BE49-F238E27FC236}">
                  <a16:creationId xmlns:a16="http://schemas.microsoft.com/office/drawing/2014/main" id="{194FBAAD-4E77-FC4C-9094-342939EE23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0" y="2659"/>
              <a:ext cx="2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rtl="0" eaLnBrk="1" hangingPunct="1"/>
              <a:r>
                <a:rPr lang="en-US" altLang="en-US">
                  <a:latin typeface="Verdana" panose="020B0604030504040204" pitchFamily="34" charset="0"/>
                  <a:sym typeface="Symbol" pitchFamily="2" charset="2"/>
                </a:rPr>
                <a:t>*</a:t>
              </a:r>
            </a:p>
          </p:txBody>
        </p:sp>
        <p:sp>
          <p:nvSpPr>
            <p:cNvPr id="68" name="Line 31">
              <a:extLst>
                <a:ext uri="{FF2B5EF4-FFF2-40B4-BE49-F238E27FC236}">
                  <a16:creationId xmlns:a16="http://schemas.microsoft.com/office/drawing/2014/main" id="{EDF97408-5CF4-F847-8CFD-C2F01FCF8D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34" y="2866"/>
              <a:ext cx="0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Line 32">
              <a:extLst>
                <a:ext uri="{FF2B5EF4-FFF2-40B4-BE49-F238E27FC236}">
                  <a16:creationId xmlns:a16="http://schemas.microsoft.com/office/drawing/2014/main" id="{28BCAB46-4BED-BE4E-8047-1878578377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88" y="3607"/>
              <a:ext cx="107" cy="1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Text Box 33">
              <a:extLst>
                <a:ext uri="{FF2B5EF4-FFF2-40B4-BE49-F238E27FC236}">
                  <a16:creationId xmlns:a16="http://schemas.microsoft.com/office/drawing/2014/main" id="{D143DC38-E27C-B947-B926-8EBAC9C663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9" y="3752"/>
              <a:ext cx="3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rtl="0" eaLnBrk="1" hangingPunct="1"/>
              <a:r>
                <a:rPr lang="en-US" altLang="en-US">
                  <a:latin typeface="Verdana" panose="020B0604030504040204" pitchFamily="34" charset="0"/>
                </a:rPr>
                <a:t>35</a:t>
              </a:r>
            </a:p>
          </p:txBody>
        </p:sp>
        <p:sp>
          <p:nvSpPr>
            <p:cNvPr id="71" name="Text Box 34">
              <a:extLst>
                <a:ext uri="{FF2B5EF4-FFF2-40B4-BE49-F238E27FC236}">
                  <a16:creationId xmlns:a16="http://schemas.microsoft.com/office/drawing/2014/main" id="{E2BBC0C5-7BB8-0946-82B9-51485ADAF9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5" y="3752"/>
              <a:ext cx="3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rtl="0" eaLnBrk="1" hangingPunct="1"/>
              <a:r>
                <a:rPr lang="en-US" altLang="en-US">
                  <a:latin typeface="Verdana" panose="020B0604030504040204" pitchFamily="34" charset="0"/>
                </a:rPr>
                <a:t>36</a:t>
              </a:r>
            </a:p>
          </p:txBody>
        </p:sp>
        <p:sp>
          <p:nvSpPr>
            <p:cNvPr id="72" name="Text Box 35">
              <a:extLst>
                <a:ext uri="{FF2B5EF4-FFF2-40B4-BE49-F238E27FC236}">
                  <a16:creationId xmlns:a16="http://schemas.microsoft.com/office/drawing/2014/main" id="{5113707F-F2FC-194B-B207-3B57DD98E4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9" y="3377"/>
              <a:ext cx="3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rtl="0" eaLnBrk="1" hangingPunct="1"/>
              <a:r>
                <a:rPr lang="en-US" altLang="en-US">
                  <a:latin typeface="Verdana" panose="020B0604030504040204" pitchFamily="34" charset="0"/>
                </a:rPr>
                <a:t>3*</a:t>
              </a:r>
            </a:p>
          </p:txBody>
        </p:sp>
        <p:sp>
          <p:nvSpPr>
            <p:cNvPr id="73" name="Line 36">
              <a:extLst>
                <a:ext uri="{FF2B5EF4-FFF2-40B4-BE49-F238E27FC236}">
                  <a16:creationId xmlns:a16="http://schemas.microsoft.com/office/drawing/2014/main" id="{276EDAB1-5619-6F44-8951-6C388F4267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19" y="3607"/>
              <a:ext cx="107" cy="1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Line 37">
              <a:extLst>
                <a:ext uri="{FF2B5EF4-FFF2-40B4-BE49-F238E27FC236}">
                  <a16:creationId xmlns:a16="http://schemas.microsoft.com/office/drawing/2014/main" id="{4AD8A5CA-1747-3B4A-B868-870DC22B01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220" y="3607"/>
              <a:ext cx="107" cy="1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Line 38">
              <a:extLst>
                <a:ext uri="{FF2B5EF4-FFF2-40B4-BE49-F238E27FC236}">
                  <a16:creationId xmlns:a16="http://schemas.microsoft.com/office/drawing/2014/main" id="{AB3FD7B4-033D-A64D-B065-7B983568F7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3" y="3235"/>
              <a:ext cx="243" cy="16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Line 39">
              <a:extLst>
                <a:ext uri="{FF2B5EF4-FFF2-40B4-BE49-F238E27FC236}">
                  <a16:creationId xmlns:a16="http://schemas.microsoft.com/office/drawing/2014/main" id="{49C31EAD-0ACE-2346-8879-97C518EA1F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76" y="3235"/>
              <a:ext cx="243" cy="16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Rectangle 41">
              <a:extLst>
                <a:ext uri="{FF2B5EF4-FFF2-40B4-BE49-F238E27FC236}">
                  <a16:creationId xmlns:a16="http://schemas.microsoft.com/office/drawing/2014/main" id="{916F787C-0FB1-E44D-869B-B92E73BB32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" y="2996"/>
              <a:ext cx="409" cy="24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6258770" y="5082937"/>
            <a:ext cx="33890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Range or bounding box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BF5F9-4D9A-9543-85E8-59158CD2B6E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1693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E21D18D-181B-464A-BD54-D37A426B1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Generalization: Categorical values 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8B03EB9-A1C7-9A4D-BD0A-ADA175F2CEAA}"/>
              </a:ext>
            </a:extLst>
          </p:cNvPr>
          <p:cNvSpPr/>
          <p:nvPr/>
        </p:nvSpPr>
        <p:spPr>
          <a:xfrm>
            <a:off x="3512695" y="1315032"/>
            <a:ext cx="38924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Domain Generalization</a:t>
            </a:r>
          </a:p>
        </p:txBody>
      </p:sp>
      <p:pic>
        <p:nvPicPr>
          <p:cNvPr id="38" name="Picture 6" descr="generalization for ra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54" y="2055641"/>
            <a:ext cx="4355184" cy="142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7" descr="generalization for marriage statu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38252"/>
            <a:ext cx="5519737" cy="2339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8" descr="generalization for gend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571" y="4736641"/>
            <a:ext cx="2497864" cy="1406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generalization for occupation">
            <a:extLst>
              <a:ext uri="{FF2B5EF4-FFF2-40B4-BE49-F238E27FC236}">
                <a16:creationId xmlns:a16="http://schemas.microsoft.com/office/drawing/2014/main" id="{3EAC07C6-6879-3D41-9BAA-5ED929243E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2451" y="4497773"/>
            <a:ext cx="8094689" cy="1645432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BF5F9-4D9A-9543-85E8-59158CD2B6E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4742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B6DE37E-A9A8-3545-9531-EAC18F24C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Full domain vs. Local generalization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DB69FF-C4D5-8B4C-94AE-F9452C38D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2347"/>
            <a:ext cx="10515600" cy="4654003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Wingdings" pitchFamily="2" charset="2"/>
              <a:buChar char="§"/>
            </a:pPr>
            <a:r>
              <a:rPr lang="en-US" dirty="0"/>
              <a:t>Full Domain: Generalize all values in an attribute to the same “level”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Every occurrence of 12345 is replaced with 123** in the database.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Answering queries on such datasets is easier. </a:t>
            </a:r>
          </a:p>
          <a:p>
            <a:endParaRPr lang="en-US" dirty="0"/>
          </a:p>
          <a:p>
            <a:pPr marL="457200" indent="-457200">
              <a:buFont typeface="Wingdings" pitchFamily="2" charset="2"/>
              <a:buChar char="§"/>
            </a:pPr>
            <a:r>
              <a:rPr lang="en-US" dirty="0"/>
              <a:t>Local Generalization: Values can be generalized to different levels.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12345 in one tuple may be generalized to 123**, and in another tuple entirely different generalization (say 1234*).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Allows k-anonymous datasets with lesser information loss. 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BF5F9-4D9A-9543-85E8-59158CD2B6E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5880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098E53C-45ED-9346-81EF-3D0B54366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k-anonymous table</a:t>
            </a:r>
            <a:endParaRPr lang="en-US" dirty="0"/>
          </a:p>
        </p:txBody>
      </p:sp>
      <p:pic>
        <p:nvPicPr>
          <p:cNvPr id="3" name="Picture 2" descr="table with quasi identifier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250" y="1367409"/>
            <a:ext cx="7785100" cy="4546600"/>
          </a:xfrm>
          <a:prstGeom prst="rect">
            <a:avLst/>
          </a:prstGeom>
        </p:spPr>
      </p:pic>
      <p:sp>
        <p:nvSpPr>
          <p:cNvPr id="5" name="Frame 4" descr="highlighted box"/>
          <p:cNvSpPr/>
          <p:nvPr/>
        </p:nvSpPr>
        <p:spPr>
          <a:xfrm>
            <a:off x="2064186" y="1876097"/>
            <a:ext cx="7899619" cy="736379"/>
          </a:xfrm>
          <a:prstGeom prst="frame">
            <a:avLst>
              <a:gd name="adj1" fmla="val 4781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Frame 6" descr="highlighted box"/>
          <p:cNvSpPr/>
          <p:nvPr/>
        </p:nvSpPr>
        <p:spPr>
          <a:xfrm>
            <a:off x="2079952" y="3952140"/>
            <a:ext cx="7899619" cy="1018815"/>
          </a:xfrm>
          <a:prstGeom prst="frame">
            <a:avLst>
              <a:gd name="adj1" fmla="val 4781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rame 7" descr="highlighted box"/>
          <p:cNvSpPr/>
          <p:nvPr/>
        </p:nvSpPr>
        <p:spPr>
          <a:xfrm>
            <a:off x="2064184" y="2643789"/>
            <a:ext cx="7899619" cy="654175"/>
          </a:xfrm>
          <a:prstGeom prst="frame">
            <a:avLst>
              <a:gd name="adj1" fmla="val 4781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rame 8" descr="highlighted box"/>
          <p:cNvSpPr/>
          <p:nvPr/>
        </p:nvSpPr>
        <p:spPr>
          <a:xfrm>
            <a:off x="2069990" y="3329277"/>
            <a:ext cx="7899619" cy="622864"/>
          </a:xfrm>
          <a:prstGeom prst="frame">
            <a:avLst>
              <a:gd name="adj1" fmla="val 4781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ame 9" descr="highlighted box"/>
          <p:cNvSpPr/>
          <p:nvPr/>
        </p:nvSpPr>
        <p:spPr>
          <a:xfrm>
            <a:off x="2064185" y="4992196"/>
            <a:ext cx="7899619" cy="648701"/>
          </a:xfrm>
          <a:prstGeom prst="frame">
            <a:avLst>
              <a:gd name="adj1" fmla="val 478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8102" y="6044965"/>
            <a:ext cx="17139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rgbClr val="0D0EFF"/>
                </a:solidFill>
                <a:latin typeface="Arial" charset="0"/>
                <a:ea typeface="Arial" charset="0"/>
                <a:cs typeface="Arial" charset="0"/>
              </a:rPr>
              <a:t>Here k=?</a:t>
            </a:r>
            <a:endParaRPr lang="en-US" sz="2800" b="1" dirty="0">
              <a:solidFill>
                <a:srgbClr val="0D0EFF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BF5F9-4D9A-9543-85E8-59158CD2B6E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889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DAD738E0-14D0-5541-B050-983174A76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Example of generalization (1)</a:t>
            </a:r>
            <a:endParaRPr lang="en-US" dirty="0"/>
          </a:p>
        </p:txBody>
      </p:sp>
      <p:pic>
        <p:nvPicPr>
          <p:cNvPr id="10" name="Picture 9" descr="table with k-anonymous entrie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953" y="2293715"/>
            <a:ext cx="6297489" cy="3677816"/>
          </a:xfrm>
          <a:prstGeom prst="rect">
            <a:avLst/>
          </a:prstGeom>
        </p:spPr>
      </p:pic>
      <p:sp>
        <p:nvSpPr>
          <p:cNvPr id="12" name="Rectangle 124"/>
          <p:cNvSpPr>
            <a:spLocks noChangeArrowheads="1"/>
          </p:cNvSpPr>
          <p:nvPr/>
        </p:nvSpPr>
        <p:spPr bwMode="auto">
          <a:xfrm>
            <a:off x="1942408" y="1930466"/>
            <a:ext cx="343905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9pPr>
          </a:lstStyle>
          <a:p>
            <a:pPr>
              <a:buFont typeface="Wingdings" charset="2"/>
              <a:buNone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Released data source</a:t>
            </a:r>
          </a:p>
        </p:txBody>
      </p:sp>
      <p:graphicFrame>
        <p:nvGraphicFramePr>
          <p:cNvPr id="14" name="Group 71" descr="auxiliary database">
            <a:extLst>
              <a:ext uri="{FF2B5EF4-FFF2-40B4-BE49-F238E27FC236}">
                <a16:creationId xmlns:a16="http://schemas.microsoft.com/office/drawing/2014/main" id="{5D9D4155-0CB5-3D4D-9A18-CFD11E5405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7978381"/>
              </p:ext>
            </p:extLst>
          </p:nvPr>
        </p:nvGraphicFramePr>
        <p:xfrm>
          <a:off x="7813675" y="2383570"/>
          <a:ext cx="3540125" cy="3200402"/>
        </p:xfrm>
        <a:graphic>
          <a:graphicData uri="http://schemas.openxmlformats.org/drawingml/2006/table">
            <a:tbl>
              <a:tblPr firstRow="1" bandRow="1"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7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40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7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Birth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Gender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ZIP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Race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Andre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1964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02135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White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Beth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1964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55410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Black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4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Carol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1964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90210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White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4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Dan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1967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02174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White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4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Ellen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1968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02237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White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Rectangle 124"/>
          <p:cNvSpPr>
            <a:spLocks noChangeArrowheads="1"/>
          </p:cNvSpPr>
          <p:nvPr/>
        </p:nvSpPr>
        <p:spPr bwMode="auto">
          <a:xfrm>
            <a:off x="7914744" y="1761368"/>
            <a:ext cx="343905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9pPr>
          </a:lstStyle>
          <a:p>
            <a:pPr>
              <a:buFont typeface="Wingdings" charset="2"/>
              <a:buNone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External data source</a:t>
            </a:r>
          </a:p>
        </p:txBody>
      </p:sp>
      <p:cxnSp>
        <p:nvCxnSpPr>
          <p:cNvPr id="7" name="AutoShape 73" descr="arrow"/>
          <p:cNvCxnSpPr>
            <a:cxnSpLocks noChangeShapeType="1"/>
          </p:cNvCxnSpPr>
          <p:nvPr/>
        </p:nvCxnSpPr>
        <p:spPr bwMode="auto">
          <a:xfrm flipH="1">
            <a:off x="6868442" y="3102429"/>
            <a:ext cx="908541" cy="1680640"/>
          </a:xfrm>
          <a:prstGeom prst="straightConnector1">
            <a:avLst/>
          </a:prstGeom>
          <a:noFill/>
          <a:ln w="38100">
            <a:solidFill>
              <a:srgbClr val="FF33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Frame 10" descr="highlighted box"/>
          <p:cNvSpPr/>
          <p:nvPr/>
        </p:nvSpPr>
        <p:spPr>
          <a:xfrm>
            <a:off x="492123" y="4367710"/>
            <a:ext cx="6339627" cy="862250"/>
          </a:xfrm>
          <a:prstGeom prst="frame">
            <a:avLst>
              <a:gd name="adj1" fmla="val 4781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125"/>
          <p:cNvSpPr>
            <a:spLocks noChangeArrowheads="1"/>
          </p:cNvSpPr>
          <p:nvPr/>
        </p:nvSpPr>
        <p:spPr bwMode="auto">
          <a:xfrm>
            <a:off x="1114652" y="6002338"/>
            <a:ext cx="9265800" cy="52322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9pPr>
          </a:lstStyle>
          <a:p>
            <a:pPr>
              <a:buFont typeface="Wingdings" charset="2"/>
              <a:buNone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By linking these 2 </a:t>
            </a:r>
            <a:r>
              <a:rPr lang="en-US" altLang="zh-CN" sz="28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tables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, you still don’t learn Andre’s problem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BF5F9-4D9A-9543-85E8-59158CD2B6E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335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142B308-70EE-2E47-9DBA-93FE5E0B9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Goals for today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A889EC-A0CD-924E-A9AE-BF0CC8500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en-US" dirty="0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</a:rPr>
              <a:t>What does k-anonymity mean?</a:t>
            </a:r>
          </a:p>
          <a:p>
            <a:pPr marL="457200" indent="-457200">
              <a:buFont typeface="Arial" charset="0"/>
              <a:buChar char="•"/>
            </a:pPr>
            <a:endParaRPr lang="en-US" dirty="0">
              <a:solidFill>
                <a:srgbClr val="333333"/>
              </a:solidFill>
              <a:latin typeface="Arial" charset="0"/>
              <a:ea typeface="Arial" charset="0"/>
              <a:cs typeface="Arial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dirty="0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</a:rPr>
              <a:t>Algorithms for achieving k-anonymity</a:t>
            </a:r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5A2A43-5C16-014C-B934-313B6515A119}"/>
              </a:ext>
            </a:extLst>
          </p:cNvPr>
          <p:cNvSpPr/>
          <p:nvPr/>
        </p:nvSpPr>
        <p:spPr>
          <a:xfrm>
            <a:off x="293690" y="6350577"/>
            <a:ext cx="103888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Some contents are borrowed from online material provided by 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Dimitris </a:t>
            </a:r>
            <a:r>
              <a:rPr lang="en-US" alt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Sacharidis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Vitaly </a:t>
            </a:r>
            <a:r>
              <a:rPr lang="en-US" alt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Shmatikov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Ashwin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Machanavajjhala</a:t>
            </a:r>
            <a:endParaRPr lang="en-US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BF5F9-4D9A-9543-85E8-59158CD2B6E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033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D65AA17-DAEA-1A4C-9028-8B6440EF7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Many generalizations possible</a:t>
            </a:r>
            <a:endParaRPr lang="en-US" dirty="0"/>
          </a:p>
        </p:txBody>
      </p:sp>
      <p:graphicFrame>
        <p:nvGraphicFramePr>
          <p:cNvPr id="8" name="Group 113" descr="sample table with name, zip, age, nationality and medical condition column">
            <a:extLst>
              <a:ext uri="{FF2B5EF4-FFF2-40B4-BE49-F238E27FC236}">
                <a16:creationId xmlns:a16="http://schemas.microsoft.com/office/drawing/2014/main" id="{5101B7BC-7248-D940-8A91-3C9A84B47A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9072451"/>
              </p:ext>
            </p:extLst>
          </p:nvPr>
        </p:nvGraphicFramePr>
        <p:xfrm>
          <a:off x="2764502" y="1510060"/>
          <a:ext cx="6120229" cy="1948277"/>
        </p:xfrm>
        <a:graphic>
          <a:graphicData uri="http://schemas.openxmlformats.org/drawingml/2006/table">
            <a:tbl>
              <a:tblPr firstRow="1" bandRow="1"/>
              <a:tblGrid>
                <a:gridCol w="400192">
                  <a:extLst>
                    <a:ext uri="{9D8B030D-6E8A-4147-A177-3AD203B41FA5}">
                      <a16:colId xmlns:a16="http://schemas.microsoft.com/office/drawing/2014/main" val="659749528"/>
                    </a:ext>
                  </a:extLst>
                </a:gridCol>
                <a:gridCol w="1143069">
                  <a:extLst>
                    <a:ext uri="{9D8B030D-6E8A-4147-A177-3AD203B41FA5}">
                      <a16:colId xmlns:a16="http://schemas.microsoft.com/office/drawing/2014/main" val="1584564634"/>
                    </a:ext>
                  </a:extLst>
                </a:gridCol>
                <a:gridCol w="852020">
                  <a:extLst>
                    <a:ext uri="{9D8B030D-6E8A-4147-A177-3AD203B41FA5}">
                      <a16:colId xmlns:a16="http://schemas.microsoft.com/office/drawing/2014/main" val="3394126839"/>
                    </a:ext>
                  </a:extLst>
                </a:gridCol>
                <a:gridCol w="532806">
                  <a:extLst>
                    <a:ext uri="{9D8B030D-6E8A-4147-A177-3AD203B41FA5}">
                      <a16:colId xmlns:a16="http://schemas.microsoft.com/office/drawing/2014/main" val="897234857"/>
                    </a:ext>
                  </a:extLst>
                </a:gridCol>
                <a:gridCol w="1383652">
                  <a:extLst>
                    <a:ext uri="{9D8B030D-6E8A-4147-A177-3AD203B41FA5}">
                      <a16:colId xmlns:a16="http://schemas.microsoft.com/office/drawing/2014/main" val="3516351842"/>
                    </a:ext>
                  </a:extLst>
                </a:gridCol>
                <a:gridCol w="1808490">
                  <a:extLst>
                    <a:ext uri="{9D8B030D-6E8A-4147-A177-3AD203B41FA5}">
                      <a16:colId xmlns:a16="http://schemas.microsoft.com/office/drawing/2014/main" val="1742421056"/>
                    </a:ext>
                  </a:extLst>
                </a:gridCol>
              </a:tblGrid>
              <a:tr h="226434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altLang="en-US" sz="12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Identifiers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 gridSpan="3"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Non-Sensitive data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Sensitive data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1702471"/>
                  </a:ext>
                </a:extLst>
              </a:tr>
              <a:tr h="332837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#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Name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Zip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Age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Nationality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Condition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794532"/>
                  </a:ext>
                </a:extLst>
              </a:tr>
              <a:tr h="276753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Kumar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13053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28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Indian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Heart Disease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0618871"/>
                  </a:ext>
                </a:extLst>
              </a:tr>
              <a:tr h="276753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Bob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13067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29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American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Heart Disease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8220698"/>
                  </a:ext>
                </a:extLst>
              </a:tr>
              <a:tr h="276753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Ivan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13053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35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Canadian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Viral Infection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2922120"/>
                  </a:ext>
                </a:extLst>
              </a:tr>
              <a:tr h="276753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Umeko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13067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36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Japanese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Cancer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212349"/>
                  </a:ext>
                </a:extLst>
              </a:tr>
            </a:tbl>
          </a:graphicData>
        </a:graphic>
      </p:graphicFrame>
      <p:cxnSp>
        <p:nvCxnSpPr>
          <p:cNvPr id="11" name="Straight Arrow Connector 10" descr="arrow">
            <a:extLst>
              <a:ext uri="{FF2B5EF4-FFF2-40B4-BE49-F238E27FC236}">
                <a16:creationId xmlns:a16="http://schemas.microsoft.com/office/drawing/2014/main" id="{D1F48176-13B4-F446-972F-CEF5404A26B7}"/>
              </a:ext>
            </a:extLst>
          </p:cNvPr>
          <p:cNvCxnSpPr/>
          <p:nvPr/>
        </p:nvCxnSpPr>
        <p:spPr>
          <a:xfrm flipH="1">
            <a:off x="4137285" y="3700133"/>
            <a:ext cx="584617" cy="554636"/>
          </a:xfrm>
          <a:prstGeom prst="straightConnector1">
            <a:avLst/>
          </a:prstGeom>
          <a:ln w="698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0F20407-C9C0-9846-8A68-21741AEBBB66}"/>
              </a:ext>
            </a:extLst>
          </p:cNvPr>
          <p:cNvSpPr txBox="1"/>
          <p:nvPr/>
        </p:nvSpPr>
        <p:spPr>
          <a:xfrm>
            <a:off x="1587696" y="3657807"/>
            <a:ext cx="2759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Generalize: Age, nationality</a:t>
            </a:r>
          </a:p>
        </p:txBody>
      </p:sp>
      <p:graphicFrame>
        <p:nvGraphicFramePr>
          <p:cNvPr id="5" name="Group 131" descr="anonymizing age and nationality columns">
            <a:extLst>
              <a:ext uri="{FF2B5EF4-FFF2-40B4-BE49-F238E27FC236}">
                <a16:creationId xmlns:a16="http://schemas.microsoft.com/office/drawing/2014/main" id="{44081AA1-3AEE-9D46-BA64-BA6BE46014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835891"/>
              </p:ext>
            </p:extLst>
          </p:nvPr>
        </p:nvGraphicFramePr>
        <p:xfrm>
          <a:off x="493503" y="4496565"/>
          <a:ext cx="4947925" cy="1731605"/>
        </p:xfrm>
        <a:graphic>
          <a:graphicData uri="http://schemas.openxmlformats.org/drawingml/2006/table">
            <a:tbl>
              <a:tblPr firstRow="1" bandRow="1"/>
              <a:tblGrid>
                <a:gridCol w="384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4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79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41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869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85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#</a:t>
                      </a:r>
                    </a:p>
                  </a:txBody>
                  <a:tcPr marT="45736" marB="45736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Zip</a:t>
                      </a:r>
                    </a:p>
                  </a:txBody>
                  <a:tcPr marT="45736" marB="4573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Age</a:t>
                      </a:r>
                    </a:p>
                  </a:txBody>
                  <a:tcPr marT="45736" marB="4573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Nationality</a:t>
                      </a:r>
                    </a:p>
                  </a:txBody>
                  <a:tcPr marT="45736" marB="4573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Condition</a:t>
                      </a:r>
                    </a:p>
                  </a:txBody>
                  <a:tcPr marT="45736" marB="4573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</a:p>
                  </a:txBody>
                  <a:tcPr marT="45736" marB="45736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13053</a:t>
                      </a:r>
                    </a:p>
                  </a:txBody>
                  <a:tcPr marT="45736" marB="4573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&lt; 40</a:t>
                      </a:r>
                    </a:p>
                  </a:txBody>
                  <a:tcPr marT="45736" marB="4573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*</a:t>
                      </a:r>
                    </a:p>
                  </a:txBody>
                  <a:tcPr marT="45736" marB="4573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Heart Disease</a:t>
                      </a:r>
                    </a:p>
                  </a:txBody>
                  <a:tcPr marT="45736" marB="4573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</a:p>
                  </a:txBody>
                  <a:tcPr marT="45736" marB="45736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13053</a:t>
                      </a:r>
                    </a:p>
                  </a:txBody>
                  <a:tcPr marT="45736" marB="4573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&lt; 40</a:t>
                      </a:r>
                    </a:p>
                  </a:txBody>
                  <a:tcPr marT="45736" marB="4573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*</a:t>
                      </a:r>
                    </a:p>
                  </a:txBody>
                  <a:tcPr marT="45736" marB="4573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Viral Infection</a:t>
                      </a:r>
                    </a:p>
                  </a:txBody>
                  <a:tcPr marT="45736" marB="4573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8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</a:p>
                  </a:txBody>
                  <a:tcPr marT="45736" marB="45736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13067</a:t>
                      </a:r>
                    </a:p>
                  </a:txBody>
                  <a:tcPr marT="45736" marB="4573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&lt; 40</a:t>
                      </a:r>
                    </a:p>
                  </a:txBody>
                  <a:tcPr marT="45736" marB="4573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*</a:t>
                      </a:r>
                    </a:p>
                  </a:txBody>
                  <a:tcPr marT="45736" marB="4573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Heart Disease</a:t>
                      </a:r>
                    </a:p>
                  </a:txBody>
                  <a:tcPr marT="45736" marB="4573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8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4</a:t>
                      </a:r>
                    </a:p>
                  </a:txBody>
                  <a:tcPr marT="45736" marB="45736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13067</a:t>
                      </a:r>
                    </a:p>
                  </a:txBody>
                  <a:tcPr marT="45736" marB="4573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&lt; 40</a:t>
                      </a:r>
                    </a:p>
                  </a:txBody>
                  <a:tcPr marT="45736" marB="4573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*</a:t>
                      </a:r>
                    </a:p>
                  </a:txBody>
                  <a:tcPr marT="45736" marB="4573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Cancer</a:t>
                      </a:r>
                    </a:p>
                  </a:txBody>
                  <a:tcPr marT="45736" marB="4573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2" name="Straight Arrow Connector 11" descr="arrow">
            <a:extLst>
              <a:ext uri="{FF2B5EF4-FFF2-40B4-BE49-F238E27FC236}">
                <a16:creationId xmlns:a16="http://schemas.microsoft.com/office/drawing/2014/main" id="{7F8A2E36-4609-3242-8E63-9265F0AEF8BD}"/>
              </a:ext>
            </a:extLst>
          </p:cNvPr>
          <p:cNvCxnSpPr>
            <a:cxnSpLocks/>
          </p:cNvCxnSpPr>
          <p:nvPr/>
        </p:nvCxnSpPr>
        <p:spPr>
          <a:xfrm>
            <a:off x="6925456" y="3700133"/>
            <a:ext cx="482185" cy="605641"/>
          </a:xfrm>
          <a:prstGeom prst="straightConnector1">
            <a:avLst/>
          </a:prstGeom>
          <a:ln w="698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E6253DD-E6D4-6646-A1E6-28EED6849D8F}"/>
              </a:ext>
            </a:extLst>
          </p:cNvPr>
          <p:cNvSpPr txBox="1"/>
          <p:nvPr/>
        </p:nvSpPr>
        <p:spPr>
          <a:xfrm>
            <a:off x="7166548" y="3649129"/>
            <a:ext cx="2040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Generalize: Zip, Age</a:t>
            </a:r>
          </a:p>
        </p:txBody>
      </p:sp>
      <p:graphicFrame>
        <p:nvGraphicFramePr>
          <p:cNvPr id="6" name="Group 133" descr="anonymizing age and zip columns">
            <a:extLst>
              <a:ext uri="{FF2B5EF4-FFF2-40B4-BE49-F238E27FC236}">
                <a16:creationId xmlns:a16="http://schemas.microsoft.com/office/drawing/2014/main" id="{A65C9EB6-3AAB-A348-A553-603F84090C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5164766"/>
              </p:ext>
            </p:extLst>
          </p:nvPr>
        </p:nvGraphicFramePr>
        <p:xfrm>
          <a:off x="6289623" y="4496566"/>
          <a:ext cx="5517069" cy="1731605"/>
        </p:xfrm>
        <a:graphic>
          <a:graphicData uri="http://schemas.openxmlformats.org/drawingml/2006/table">
            <a:tbl>
              <a:tblPr firstRow="1" bandRow="1"/>
              <a:tblGrid>
                <a:gridCol w="4267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85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31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25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260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6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#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Zip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Age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Nationality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Condition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3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130**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&lt; 30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American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Heart Disease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3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130**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&lt; 30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American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Viral Infection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3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130**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3*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Asian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Heart Disease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3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130**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3*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Asian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Cancer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BF5F9-4D9A-9543-85E8-59158CD2B6E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3199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110CF1BD-CA85-064F-97FC-E8ADCDD07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161" y="81941"/>
            <a:ext cx="10515600" cy="1325563"/>
          </a:xfrm>
        </p:spPr>
        <p:txBody>
          <a:bodyPr/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How many generalizations possible?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AEC476-3B21-C749-8321-E02271EF82AE}"/>
              </a:ext>
            </a:extLst>
          </p:cNvPr>
          <p:cNvSpPr/>
          <p:nvPr/>
        </p:nvSpPr>
        <p:spPr>
          <a:xfrm>
            <a:off x="541421" y="1302018"/>
            <a:ext cx="1034108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number of generalizations possible :</a:t>
            </a:r>
            <a:b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alt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DGH</a:t>
            </a:r>
            <a:r>
              <a:rPr lang="en-US" altLang="en-US" sz="28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sz="2800" baseline="-25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= Maximum generalization level of A</a:t>
            </a:r>
            <a:r>
              <a:rPr lang="en-US" altLang="en-US" sz="2800" baseline="-250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b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(note, not all generalization creates a k-anonymity table)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Object 4" descr="equation for maximum generalization possible">
            <a:extLst>
              <a:ext uri="{FF2B5EF4-FFF2-40B4-BE49-F238E27FC236}">
                <a16:creationId xmlns:a16="http://schemas.microsoft.com/office/drawing/2014/main" id="{E9E21651-AF93-EC47-B67D-DE3596B263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2894139"/>
              </p:ext>
            </p:extLst>
          </p:nvPr>
        </p:nvGraphicFramePr>
        <p:xfrm>
          <a:off x="2580859" y="2083774"/>
          <a:ext cx="2592388" cy="1087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69" name="משוואה" r:id="rId3" imgW="23698200" imgH="9944100" progId="Equation.3">
                  <p:embed/>
                </p:oleObj>
              </mc:Choice>
              <mc:Fallback>
                <p:oleObj name="משוואה" r:id="rId3" imgW="23698200" imgH="9944100" progId="Equation.3">
                  <p:embed/>
                  <p:pic>
                    <p:nvPicPr>
                      <p:cNvPr id="1026" name="Object 4">
                        <a:extLst>
                          <a:ext uri="{FF2B5EF4-FFF2-40B4-BE49-F238E27FC236}">
                            <a16:creationId xmlns:a16="http://schemas.microsoft.com/office/drawing/2014/main" id="{41E0A01E-1388-1D4E-86B0-6BF2710F1E5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0859" y="2083774"/>
                        <a:ext cx="2592388" cy="1087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Table 13" descr="quasi ientifer columns (gender and zip)">
            <a:extLst>
              <a:ext uri="{FF2B5EF4-FFF2-40B4-BE49-F238E27FC236}">
                <a16:creationId xmlns:a16="http://schemas.microsoft.com/office/drawing/2014/main" id="{2A1004F9-D0D3-E54F-BB58-48DA9DD765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5327581"/>
              </p:ext>
            </p:extLst>
          </p:nvPr>
        </p:nvGraphicFramePr>
        <p:xfrm>
          <a:off x="9630732" y="1226187"/>
          <a:ext cx="2438400" cy="2118636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Gender</a:t>
                      </a:r>
                      <a:endParaRPr lang="el-GR" sz="16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chemeClr val="tx1"/>
                          </a:solidFill>
                        </a:rPr>
                        <a:t>Zipcode</a:t>
                      </a:r>
                      <a:endParaRPr lang="el-GR" sz="16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/>
                        <a:t>male</a:t>
                      </a:r>
                      <a:endParaRPr lang="el-G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/>
                        <a:t>53715</a:t>
                      </a:r>
                      <a:endParaRPr lang="el-G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/>
                        <a:t>female</a:t>
                      </a:r>
                      <a:endParaRPr lang="el-G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/>
                        <a:t>55410</a:t>
                      </a:r>
                      <a:endParaRPr lang="el-G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/>
                        <a:t>female</a:t>
                      </a:r>
                      <a:endParaRPr lang="el-G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/>
                        <a:t>90210</a:t>
                      </a:r>
                      <a:endParaRPr lang="el-G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/>
                        <a:t>male</a:t>
                      </a:r>
                      <a:endParaRPr lang="el-G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/>
                        <a:t>02274</a:t>
                      </a:r>
                      <a:endParaRPr lang="el-G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/>
                        <a:t>male</a:t>
                      </a:r>
                      <a:endParaRPr lang="el-G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/>
                        <a:t>02237</a:t>
                      </a:r>
                      <a:endParaRPr lang="el-G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82398C6-B039-FB4B-8D40-AF6B71859ED5}"/>
              </a:ext>
            </a:extLst>
          </p:cNvPr>
          <p:cNvSpPr txBox="1">
            <a:spLocks/>
          </p:cNvSpPr>
          <p:nvPr/>
        </p:nvSpPr>
        <p:spPr bwMode="auto">
          <a:xfrm>
            <a:off x="491335" y="5902862"/>
            <a:ext cx="1418416" cy="571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sz="2000" i="0" kern="0" dirty="0" err="1">
                <a:solidFill>
                  <a:schemeClr val="accent2"/>
                </a:solidFill>
                <a:latin typeface="+mn-lt"/>
                <a:cs typeface="+mn-cs"/>
              </a:rPr>
              <a:t>zipcode</a:t>
            </a:r>
            <a:endParaRPr lang="el-GR" sz="2000" i="0" kern="0" dirty="0">
              <a:solidFill>
                <a:schemeClr val="accent2"/>
              </a:solidFill>
              <a:latin typeface="+mn-lt"/>
              <a:cs typeface="+mn-cs"/>
            </a:endParaRPr>
          </a:p>
        </p:txBody>
      </p:sp>
      <p:graphicFrame>
        <p:nvGraphicFramePr>
          <p:cNvPr id="9" name="Object 10" descr="zip generalization hierarcy">
            <a:extLst>
              <a:ext uri="{FF2B5EF4-FFF2-40B4-BE49-F238E27FC236}">
                <a16:creationId xmlns:a16="http://schemas.microsoft.com/office/drawing/2014/main" id="{3EB307FA-2144-5442-82D8-82C1A9150D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3196612"/>
              </p:ext>
            </p:extLst>
          </p:nvPr>
        </p:nvGraphicFramePr>
        <p:xfrm>
          <a:off x="1200543" y="4312926"/>
          <a:ext cx="2606675" cy="1474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70" name="Visio" r:id="rId5" imgW="2616200" imgH="1485900" progId="Visio.Drawing.11">
                  <p:embed/>
                </p:oleObj>
              </mc:Choice>
              <mc:Fallback>
                <p:oleObj name="Visio" r:id="rId5" imgW="2616200" imgH="1485900" progId="Visio.Drawing.11">
                  <p:embed/>
                  <p:pic>
                    <p:nvPicPr>
                      <p:cNvPr id="10250" name="Object 10">
                        <a:extLst>
                          <a:ext uri="{FF2B5EF4-FFF2-40B4-BE49-F238E27FC236}">
                            <a16:creationId xmlns:a16="http://schemas.microsoft.com/office/drawing/2014/main" id="{E03DF6F5-CE6C-CB45-905C-9CDD2DD537D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0543" y="4312926"/>
                        <a:ext cx="2606675" cy="1474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0DA4E63-3033-F04A-9F65-17B89352C6CF}"/>
              </a:ext>
            </a:extLst>
          </p:cNvPr>
          <p:cNvSpPr txBox="1"/>
          <p:nvPr/>
        </p:nvSpPr>
        <p:spPr>
          <a:xfrm>
            <a:off x="1714804" y="5902862"/>
            <a:ext cx="132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DGH</a:t>
            </a:r>
            <a:r>
              <a:rPr lang="en-US" baseline="-25000" dirty="0" err="1"/>
              <a:t>zipcode</a:t>
            </a:r>
            <a:r>
              <a:rPr lang="en-US" dirty="0"/>
              <a:t>=2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DC28AFE-BAF8-0148-A7A9-4BA224A311BD}"/>
              </a:ext>
            </a:extLst>
          </p:cNvPr>
          <p:cNvSpPr txBox="1">
            <a:spLocks/>
          </p:cNvSpPr>
          <p:nvPr/>
        </p:nvSpPr>
        <p:spPr bwMode="auto">
          <a:xfrm>
            <a:off x="4318010" y="5832215"/>
            <a:ext cx="1393952" cy="300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sz="2000" i="0" kern="0" dirty="0">
                <a:solidFill>
                  <a:schemeClr val="accent2"/>
                </a:solidFill>
                <a:latin typeface="+mn-lt"/>
                <a:cs typeface="+mn-cs"/>
              </a:rPr>
              <a:t>gender</a:t>
            </a:r>
            <a:endParaRPr lang="el-GR" sz="2000" i="0" kern="0" dirty="0">
              <a:solidFill>
                <a:schemeClr val="accent2"/>
              </a:solidFill>
              <a:latin typeface="+mn-lt"/>
              <a:cs typeface="+mn-cs"/>
            </a:endParaRPr>
          </a:p>
        </p:txBody>
      </p:sp>
      <p:graphicFrame>
        <p:nvGraphicFramePr>
          <p:cNvPr id="10" name="Object 16" descr="gender generalization hierarcy">
            <a:extLst>
              <a:ext uri="{FF2B5EF4-FFF2-40B4-BE49-F238E27FC236}">
                <a16:creationId xmlns:a16="http://schemas.microsoft.com/office/drawing/2014/main" id="{3FFB399D-3728-F34E-A317-4F801427DC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9852828"/>
              </p:ext>
            </p:extLst>
          </p:nvPr>
        </p:nvGraphicFramePr>
        <p:xfrm>
          <a:off x="4485693" y="4901326"/>
          <a:ext cx="1455737" cy="881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71" name="Visio" r:id="rId7" imgW="1473200" imgH="889000" progId="Visio.Drawing.11">
                  <p:embed/>
                </p:oleObj>
              </mc:Choice>
              <mc:Fallback>
                <p:oleObj name="Visio" r:id="rId7" imgW="1473200" imgH="889000" progId="Visio.Drawing.11">
                  <p:embed/>
                  <p:pic>
                    <p:nvPicPr>
                      <p:cNvPr id="10256" name="Object 16">
                        <a:extLst>
                          <a:ext uri="{FF2B5EF4-FFF2-40B4-BE49-F238E27FC236}">
                            <a16:creationId xmlns:a16="http://schemas.microsoft.com/office/drawing/2014/main" id="{3061CF7E-415C-4149-98E3-42CF1513258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5693" y="4901326"/>
                        <a:ext cx="1455737" cy="881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5384B1C4-1687-EF4D-B148-D11103BE0504}"/>
              </a:ext>
            </a:extLst>
          </p:cNvPr>
          <p:cNvSpPr txBox="1"/>
          <p:nvPr/>
        </p:nvSpPr>
        <p:spPr>
          <a:xfrm>
            <a:off x="5301897" y="5914590"/>
            <a:ext cx="128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DGH</a:t>
            </a:r>
            <a:r>
              <a:rPr lang="en-US" baseline="-25000" dirty="0" err="1"/>
              <a:t>gender</a:t>
            </a:r>
            <a:r>
              <a:rPr lang="en-US" dirty="0"/>
              <a:t>=1</a:t>
            </a:r>
          </a:p>
        </p:txBody>
      </p:sp>
      <p:graphicFrame>
        <p:nvGraphicFramePr>
          <p:cNvPr id="11" name="Object 13" descr="generalization lattice">
            <a:extLst>
              <a:ext uri="{FF2B5EF4-FFF2-40B4-BE49-F238E27FC236}">
                <a16:creationId xmlns:a16="http://schemas.microsoft.com/office/drawing/2014/main" id="{6212D03F-16E9-BE40-A58B-8BA7222D17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4557486"/>
              </p:ext>
            </p:extLst>
          </p:nvPr>
        </p:nvGraphicFramePr>
        <p:xfrm>
          <a:off x="7725759" y="4198233"/>
          <a:ext cx="2743200" cy="227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72" name="Visio" r:id="rId9" imgW="2755900" imgH="2286000" progId="Visio.Drawing.11">
                  <p:embed/>
                </p:oleObj>
              </mc:Choice>
              <mc:Fallback>
                <p:oleObj name="Visio" r:id="rId9" imgW="2755900" imgH="2286000" progId="Visio.Drawing.11">
                  <p:embed/>
                  <p:pic>
                    <p:nvPicPr>
                      <p:cNvPr id="10253" name="Object 13">
                        <a:extLst>
                          <a:ext uri="{FF2B5EF4-FFF2-40B4-BE49-F238E27FC236}">
                            <a16:creationId xmlns:a16="http://schemas.microsoft.com/office/drawing/2014/main" id="{72E46855-2D84-0948-A2DF-E6FD377933F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25759" y="4198233"/>
                        <a:ext cx="2743200" cy="227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A06D0F0D-66D8-124A-AB4D-B5707D34DFED}"/>
              </a:ext>
            </a:extLst>
          </p:cNvPr>
          <p:cNvSpPr txBox="1"/>
          <p:nvPr/>
        </p:nvSpPr>
        <p:spPr>
          <a:xfrm>
            <a:off x="5711961" y="3696924"/>
            <a:ext cx="6247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D0E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Generalized tables possible=(2+1)*(1+1) = 6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BF5F9-4D9A-9543-85E8-59158CD2B6E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90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  <p:bldP spid="8" grpId="0"/>
      <p:bldP spid="12" grpId="0"/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5A8BF3C-7892-F348-A1B7-43EEC5423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When to stop generalizing data?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A8C092C-C937-8A48-AEAD-5B9565B05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93571"/>
            <a:ext cx="10738757" cy="75428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The more generalization you do the more information loss (less utility)</a:t>
            </a:r>
          </a:p>
        </p:txBody>
      </p:sp>
      <p:pic>
        <p:nvPicPr>
          <p:cNvPr id="5" name="Picture 4" descr="Privacy utility tradeoff ">
            <a:extLst>
              <a:ext uri="{FF2B5EF4-FFF2-40B4-BE49-F238E27FC236}">
                <a16:creationId xmlns:a16="http://schemas.microsoft.com/office/drawing/2014/main" id="{DA1C11C5-B020-9B48-81D1-5217F8423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101" y="2118739"/>
            <a:ext cx="8054499" cy="394156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A528813-1662-7E41-8502-C77A3CC88196}"/>
              </a:ext>
            </a:extLst>
          </p:cNvPr>
          <p:cNvSpPr/>
          <p:nvPr/>
        </p:nvSpPr>
        <p:spPr>
          <a:xfrm>
            <a:off x="8725050" y="3181580"/>
            <a:ext cx="306346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800" dirty="0">
                <a:solidFill>
                  <a:srgbClr val="0D0E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Intuition: Don’t generalize the data more than what is needed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BF5F9-4D9A-9543-85E8-59158CD2B6E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5052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38B61D3-5A33-304F-BBFC-F5459782B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305" y="192491"/>
            <a:ext cx="10515600" cy="1325563"/>
          </a:xfrm>
        </p:spPr>
        <p:txBody>
          <a:bodyPr/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Minimal generalization</a:t>
            </a:r>
            <a:endParaRPr lang="en-US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C259684C-D6A5-274B-9B7B-BA0AEC2A508C}"/>
              </a:ext>
            </a:extLst>
          </p:cNvPr>
          <p:cNvSpPr txBox="1">
            <a:spLocks noChangeArrowheads="1"/>
          </p:cNvSpPr>
          <p:nvPr/>
        </p:nvSpPr>
        <p:spPr>
          <a:xfrm>
            <a:off x="287311" y="1433167"/>
            <a:ext cx="11617378" cy="49735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There are many k-minimal generalizations – which one is </a:t>
            </a:r>
            <a:r>
              <a:rPr lang="en-US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preferred?</a:t>
            </a:r>
          </a:p>
          <a:p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No clear and “correct” answer :</a:t>
            </a:r>
          </a:p>
          <a:p>
            <a:pPr lvl="1"/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Min. </a:t>
            </a:r>
            <a:r>
              <a:rPr lang="en-US" alt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distortion:</a:t>
            </a:r>
            <a:endParaRPr lang="en-US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itchFamily="2" charset="2"/>
              <a:buNone/>
            </a:pPr>
            <a:endParaRPr lang="en-US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Discernibility Metric (DM):</a:t>
            </a:r>
          </a:p>
          <a:p>
            <a:pPr lvl="1"/>
            <a:endParaRPr lang="en-US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Average Equivalence Class Size Metric:</a:t>
            </a:r>
            <a:endParaRPr lang="en-US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Object 16" descr="equation">
            <a:extLst>
              <a:ext uri="{FF2B5EF4-FFF2-40B4-BE49-F238E27FC236}">
                <a16:creationId xmlns:a16="http://schemas.microsoft.com/office/drawing/2014/main" id="{DD5E6758-E74A-9145-977F-B6F86D347B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0063766"/>
              </p:ext>
            </p:extLst>
          </p:nvPr>
        </p:nvGraphicFramePr>
        <p:xfrm>
          <a:off x="3485924" y="2447821"/>
          <a:ext cx="4678362" cy="1260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30" name="משוואה" r:id="rId3" imgW="56464200" imgH="15214600" progId="Equation.3">
                  <p:embed/>
                </p:oleObj>
              </mc:Choice>
              <mc:Fallback>
                <p:oleObj name="משוואה" r:id="rId3" imgW="56464200" imgH="15214600" progId="Equation.3">
                  <p:embed/>
                  <p:pic>
                    <p:nvPicPr>
                      <p:cNvPr id="2051" name="Object 16">
                        <a:extLst>
                          <a:ext uri="{FF2B5EF4-FFF2-40B4-BE49-F238E27FC236}">
                            <a16:creationId xmlns:a16="http://schemas.microsoft.com/office/drawing/2014/main" id="{286A46D1-3011-5F46-895E-ACABE3B1B97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5924" y="2447821"/>
                        <a:ext cx="4678362" cy="1260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Picture 11" descr="equation ">
            <a:extLst>
              <a:ext uri="{FF2B5EF4-FFF2-40B4-BE49-F238E27FC236}">
                <a16:creationId xmlns:a16="http://schemas.microsoft.com/office/drawing/2014/main" id="{1AAFA19A-B89E-5D41-BE25-0C84BCFA56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5871" y="4128882"/>
            <a:ext cx="6273800" cy="990600"/>
          </a:xfrm>
          <a:prstGeom prst="rect">
            <a:avLst/>
          </a:prstGeom>
        </p:spPr>
      </p:pic>
      <p:pic>
        <p:nvPicPr>
          <p:cNvPr id="10" name="Picture 9" descr="equation">
            <a:extLst>
              <a:ext uri="{FF2B5EF4-FFF2-40B4-BE49-F238E27FC236}">
                <a16:creationId xmlns:a16="http://schemas.microsoft.com/office/drawing/2014/main" id="{6BAEF53E-6E03-C54C-92DE-C551BB5D54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81415" y="5680024"/>
            <a:ext cx="2514600" cy="8128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C97FD76-0525-A441-9837-47ADEC53015F}"/>
              </a:ext>
            </a:extLst>
          </p:cNvPr>
          <p:cNvSpPr txBox="1"/>
          <p:nvPr/>
        </p:nvSpPr>
        <p:spPr>
          <a:xfrm>
            <a:off x="8761204" y="5329260"/>
            <a:ext cx="28991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|T| = table size</a:t>
            </a:r>
          </a:p>
          <a:p>
            <a:r>
              <a:rPr lang="en-US" dirty="0"/>
              <a:t>|EQ| = equivalence class size</a:t>
            </a:r>
          </a:p>
          <a:p>
            <a:r>
              <a:rPr lang="en-US" dirty="0"/>
              <a:t>|EQs| = equivalence classes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BF5F9-4D9A-9543-85E8-59158CD2B6E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5016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4C86B0B-59BB-114A-8627-5F1871EFC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614" y="365125"/>
            <a:ext cx="12012386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Algorithm for finding minimal generalization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7C17D4-7A50-7249-93E4-F88E26D9D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643062"/>
            <a:ext cx="10515600" cy="4895850"/>
          </a:xfrm>
        </p:spPr>
        <p:txBody>
          <a:bodyPr>
            <a:normAutofit lnSpcReduction="10000"/>
          </a:bodyPr>
          <a:lstStyle/>
          <a:p>
            <a:pPr marL="0" indent="0">
              <a:buNone/>
              <a:defRPr/>
            </a:pPr>
            <a:r>
              <a:rPr lang="en-US" sz="3200" u="sng" dirty="0"/>
              <a:t>Theoretical Model (</a:t>
            </a:r>
            <a:r>
              <a:rPr lang="en-US" sz="3200" u="sng" dirty="0" err="1"/>
              <a:t>MinGen</a:t>
            </a:r>
            <a:r>
              <a:rPr lang="en-US" sz="3200" u="sng" dirty="0"/>
              <a:t>)</a:t>
            </a:r>
          </a:p>
          <a:p>
            <a:pPr>
              <a:defRPr/>
            </a:pPr>
            <a:endParaRPr lang="en-US" sz="3200" u="sng" dirty="0"/>
          </a:p>
          <a:p>
            <a:pPr lvl="1">
              <a:defRPr/>
            </a:pPr>
            <a:r>
              <a:rPr lang="en-US" sz="2800" dirty="0"/>
              <a:t>Store the set of all possible generalizations of table T over QI into </a:t>
            </a:r>
            <a:r>
              <a:rPr lang="en-US" sz="2800" i="1" dirty="0" err="1">
                <a:solidFill>
                  <a:srgbClr val="0D0EFF"/>
                </a:solidFill>
              </a:rPr>
              <a:t>allgens</a:t>
            </a:r>
            <a:endParaRPr lang="en-US" sz="2800" i="1" dirty="0">
              <a:solidFill>
                <a:srgbClr val="0D0EFF"/>
              </a:solidFill>
            </a:endParaRPr>
          </a:p>
          <a:p>
            <a:pPr lvl="1">
              <a:defRPr/>
            </a:pPr>
            <a:endParaRPr lang="en-US" sz="2800" i="1" dirty="0">
              <a:solidFill>
                <a:srgbClr val="0D0EFF"/>
              </a:solidFill>
            </a:endParaRPr>
          </a:p>
          <a:p>
            <a:pPr lvl="1">
              <a:defRPr/>
            </a:pPr>
            <a:r>
              <a:rPr lang="en-US" sz="2800" dirty="0"/>
              <a:t>Store from </a:t>
            </a:r>
            <a:r>
              <a:rPr lang="en-US" sz="2800" i="1" dirty="0" err="1"/>
              <a:t>allgens</a:t>
            </a:r>
            <a:r>
              <a:rPr lang="he-IL" sz="2800" i="1" dirty="0"/>
              <a:t> </a:t>
            </a:r>
            <a:r>
              <a:rPr lang="en-US" sz="2800" dirty="0"/>
              <a:t>all the tables which satisfied k-anonymity into </a:t>
            </a:r>
            <a:r>
              <a:rPr lang="en-US" sz="2800" i="1" dirty="0">
                <a:solidFill>
                  <a:srgbClr val="0D0EFF"/>
                </a:solidFill>
              </a:rPr>
              <a:t>protected</a:t>
            </a:r>
          </a:p>
          <a:p>
            <a:pPr lvl="1">
              <a:defRPr/>
            </a:pPr>
            <a:endParaRPr lang="en-US" sz="2800" i="1" dirty="0">
              <a:solidFill>
                <a:srgbClr val="0D0EFF"/>
              </a:solidFill>
            </a:endParaRPr>
          </a:p>
          <a:p>
            <a:pPr lvl="1">
              <a:defRPr/>
            </a:pPr>
            <a:r>
              <a:rPr lang="en-US" sz="2800" dirty="0"/>
              <a:t>Define comparing measure </a:t>
            </a:r>
            <a:r>
              <a:rPr lang="en-US" sz="2800" i="1" dirty="0">
                <a:solidFill>
                  <a:srgbClr val="0D0EFF"/>
                </a:solidFill>
              </a:rPr>
              <a:t>score</a:t>
            </a:r>
          </a:p>
          <a:p>
            <a:pPr lvl="1">
              <a:defRPr/>
            </a:pPr>
            <a:endParaRPr lang="en-US" sz="2800" dirty="0">
              <a:solidFill>
                <a:srgbClr val="0D0EFF"/>
              </a:solidFill>
            </a:endParaRPr>
          </a:p>
          <a:p>
            <a:pPr lvl="1">
              <a:defRPr/>
            </a:pPr>
            <a:r>
              <a:rPr lang="en-US" sz="2800" dirty="0"/>
              <a:t>From </a:t>
            </a:r>
            <a:r>
              <a:rPr lang="en-US" sz="2800" i="1" dirty="0"/>
              <a:t>protected</a:t>
            </a:r>
            <a:r>
              <a:rPr lang="en-US" sz="2800" dirty="0"/>
              <a:t> choose the table with best </a:t>
            </a:r>
            <a:r>
              <a:rPr lang="en-US" sz="2800" i="1" dirty="0"/>
              <a:t>score</a:t>
            </a:r>
            <a:endParaRPr lang="en-US" sz="2800" dirty="0"/>
          </a:p>
          <a:p>
            <a:pPr lvl="1">
              <a:defRPr/>
            </a:pPr>
            <a:endParaRPr lang="en-US" sz="2800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BF5F9-4D9A-9543-85E8-59158CD2B6E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7296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4CEB08E4-60DD-9941-9251-712D8BDD8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57" y="320675"/>
            <a:ext cx="12050486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Finding minimal generalization is hard!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13CCC-3E7F-C546-B01A-0BACD135E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200" dirty="0"/>
              <a:t>The search space is exponential</a:t>
            </a:r>
          </a:p>
          <a:p>
            <a:pPr marL="0" indent="0">
              <a:buNone/>
            </a:pPr>
            <a:endParaRPr lang="en-US" altLang="en-US" sz="3200" dirty="0"/>
          </a:p>
          <a:p>
            <a:r>
              <a:rPr lang="en-US" altLang="en-US" sz="3200" dirty="0"/>
              <a:t>The problem is NP-Hard!</a:t>
            </a:r>
          </a:p>
          <a:p>
            <a:endParaRPr lang="en-US" altLang="en-US" sz="3200" dirty="0"/>
          </a:p>
          <a:p>
            <a:r>
              <a:rPr lang="en-US" altLang="en-US" sz="3200" dirty="0"/>
              <a:t>We are going to look at algorithmic approach–</a:t>
            </a:r>
          </a:p>
          <a:p>
            <a:pPr lvl="1"/>
            <a:r>
              <a:rPr lang="en-US" sz="2800" dirty="0"/>
              <a:t>Incognito: Efficient full-domain k-anonymity [</a:t>
            </a:r>
            <a:r>
              <a:rPr lang="en-US" altLang="en-US" sz="2800" dirty="0"/>
              <a:t>LDR05]</a:t>
            </a:r>
          </a:p>
          <a:p>
            <a:pPr lvl="1"/>
            <a:r>
              <a:rPr lang="en-US" sz="2800" dirty="0"/>
              <a:t>Mondrian multidimensional k-anonymity</a:t>
            </a:r>
            <a:r>
              <a:rPr lang="en-US" altLang="en-US" sz="2800" dirty="0"/>
              <a:t> [LDR06]</a:t>
            </a:r>
            <a:endParaRPr lang="en-US" altLang="en-US" sz="2800" dirty="0">
              <a:solidFill>
                <a:srgbClr val="FFCC00"/>
              </a:solidFill>
            </a:endParaRP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D8D647-DB0A-BB4D-ABBF-1A338BC7EC60}"/>
              </a:ext>
            </a:extLst>
          </p:cNvPr>
          <p:cNvSpPr/>
          <p:nvPr/>
        </p:nvSpPr>
        <p:spPr>
          <a:xfrm>
            <a:off x="592665" y="5943491"/>
            <a:ext cx="91101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There is also software tools that can generate k-anonymous tables</a:t>
            </a:r>
          </a:p>
          <a:p>
            <a:r>
              <a:rPr lang="en-US" dirty="0"/>
              <a:t>https://</a:t>
            </a:r>
            <a:r>
              <a:rPr lang="en-US" dirty="0" err="1"/>
              <a:t>dataprivacylab.org</a:t>
            </a:r>
            <a:r>
              <a:rPr lang="en-US" dirty="0"/>
              <a:t>/</a:t>
            </a:r>
            <a:r>
              <a:rPr lang="en-US" dirty="0" err="1"/>
              <a:t>dataprivacy</a:t>
            </a:r>
            <a:r>
              <a:rPr lang="en-US" dirty="0"/>
              <a:t>/projects/</a:t>
            </a:r>
            <a:r>
              <a:rPr lang="en-US" dirty="0" err="1"/>
              <a:t>kanonymity</a:t>
            </a:r>
            <a:r>
              <a:rPr lang="en-US" dirty="0"/>
              <a:t>/kanonymity2.pdf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BF5F9-4D9A-9543-85E8-59158CD2B6E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6553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853814B-1C58-8141-AEBF-CE4CD0B04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5" y="184150"/>
            <a:ext cx="10515600" cy="1325563"/>
          </a:xfrm>
        </p:spPr>
        <p:txBody>
          <a:bodyPr/>
          <a:lstStyle/>
          <a:p>
            <a:r>
              <a:rPr lang="en-US" dirty="0">
                <a:ea typeface="Arial" charset="0"/>
              </a:rPr>
              <a:t>Generalization lattice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0F341BB-D297-054B-8094-CBFBE5A71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3" y="1273371"/>
            <a:ext cx="10515600" cy="564340"/>
          </a:xfrm>
        </p:spPr>
        <p:txBody>
          <a:bodyPr>
            <a:noAutofit/>
          </a:bodyPr>
          <a:lstStyle/>
          <a:p>
            <a:pPr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assume domain hierarchies exist for all QI attributes</a:t>
            </a:r>
            <a:endParaRPr lang="el-G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Table 4" descr="table of quasi identifiers">
            <a:extLst>
              <a:ext uri="{FF2B5EF4-FFF2-40B4-BE49-F238E27FC236}">
                <a16:creationId xmlns:a16="http://schemas.microsoft.com/office/drawing/2014/main" id="{0036BD50-B096-E649-AD59-6DF7167D5F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0686852"/>
              </p:ext>
            </p:extLst>
          </p:nvPr>
        </p:nvGraphicFramePr>
        <p:xfrm>
          <a:off x="8426450" y="1183481"/>
          <a:ext cx="3657600" cy="2225676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chemeClr val="tx1"/>
                          </a:solidFill>
                        </a:rPr>
                        <a:t>Birthdate</a:t>
                      </a:r>
                      <a:endParaRPr lang="el-GR" sz="16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Sex</a:t>
                      </a:r>
                      <a:endParaRPr lang="el-GR" sz="16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chemeClr val="tx1"/>
                          </a:solidFill>
                        </a:rPr>
                        <a:t>Zipcode</a:t>
                      </a:r>
                      <a:endParaRPr lang="el-GR" sz="16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/>
                        <a:t>21/1/79</a:t>
                      </a:r>
                      <a:endParaRPr lang="el-G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/>
                        <a:t>male</a:t>
                      </a:r>
                      <a:endParaRPr lang="el-G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/>
                        <a:t>53715</a:t>
                      </a:r>
                      <a:endParaRPr lang="el-G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/>
                        <a:t>10/1/79</a:t>
                      </a:r>
                      <a:endParaRPr lang="el-G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/>
                        <a:t>female</a:t>
                      </a:r>
                      <a:endParaRPr lang="el-G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/>
                        <a:t>55410</a:t>
                      </a:r>
                      <a:endParaRPr lang="el-G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/>
                        <a:t>1/10/44</a:t>
                      </a:r>
                      <a:endParaRPr lang="el-G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/>
                        <a:t>female</a:t>
                      </a:r>
                      <a:endParaRPr lang="el-G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/>
                        <a:t>90210</a:t>
                      </a:r>
                      <a:endParaRPr lang="el-G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/>
                        <a:t>21/2/83</a:t>
                      </a:r>
                      <a:endParaRPr lang="el-G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/>
                        <a:t>male</a:t>
                      </a:r>
                      <a:endParaRPr lang="el-G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/>
                        <a:t>02274</a:t>
                      </a:r>
                      <a:endParaRPr lang="el-G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/>
                        <a:t>19/4/82</a:t>
                      </a:r>
                      <a:endParaRPr lang="el-G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/>
                        <a:t>male</a:t>
                      </a:r>
                      <a:endParaRPr lang="el-G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/>
                        <a:t>02237</a:t>
                      </a:r>
                      <a:endParaRPr lang="el-G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8B8A47D-45FE-D745-B8AE-14BD77E8F921}"/>
              </a:ext>
            </a:extLst>
          </p:cNvPr>
          <p:cNvSpPr txBox="1">
            <a:spLocks/>
          </p:cNvSpPr>
          <p:nvPr/>
        </p:nvSpPr>
        <p:spPr bwMode="auto">
          <a:xfrm>
            <a:off x="612775" y="3244850"/>
            <a:ext cx="9207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sz="1400" i="0" kern="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zipcode</a:t>
            </a:r>
            <a:endParaRPr lang="el-GR" sz="1400" i="0" kern="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6" name="Object 10" descr="zip generalization hierarcy">
            <a:extLst>
              <a:ext uri="{FF2B5EF4-FFF2-40B4-BE49-F238E27FC236}">
                <a16:creationId xmlns:a16="http://schemas.microsoft.com/office/drawing/2014/main" id="{39453F74-5D88-2043-B7FD-5781F28D60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7015380"/>
              </p:ext>
            </p:extLst>
          </p:nvPr>
        </p:nvGraphicFramePr>
        <p:xfrm>
          <a:off x="474663" y="1725613"/>
          <a:ext cx="2606675" cy="1474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40" name="Visio" r:id="rId3" imgW="2616200" imgH="1485900" progId="Visio.Drawing.11">
                  <p:embed/>
                </p:oleObj>
              </mc:Choice>
              <mc:Fallback>
                <p:oleObj name="Visio" r:id="rId3" imgW="2616200" imgH="1485900" progId="Visio.Drawing.11">
                  <p:embed/>
                  <p:pic>
                    <p:nvPicPr>
                      <p:cNvPr id="10250" name="Object 10">
                        <a:extLst>
                          <a:ext uri="{FF2B5EF4-FFF2-40B4-BE49-F238E27FC236}">
                            <a16:creationId xmlns:a16="http://schemas.microsoft.com/office/drawing/2014/main" id="{E03DF6F5-CE6C-CB45-905C-9CDD2DD537D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663" y="1725613"/>
                        <a:ext cx="2606675" cy="1474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581CF31-5112-CB4A-8FD4-E9CE9F40C447}"/>
              </a:ext>
            </a:extLst>
          </p:cNvPr>
          <p:cNvSpPr txBox="1">
            <a:spLocks/>
          </p:cNvSpPr>
          <p:nvPr/>
        </p:nvSpPr>
        <p:spPr bwMode="auto">
          <a:xfrm>
            <a:off x="3513138" y="3198813"/>
            <a:ext cx="10128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sz="1400" i="0" kern="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birthdate</a:t>
            </a:r>
            <a:endParaRPr lang="el-GR" sz="1400" i="0" kern="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7" name="Object 11" descr="date of birth generalization hierarcy">
            <a:extLst>
              <a:ext uri="{FF2B5EF4-FFF2-40B4-BE49-F238E27FC236}">
                <a16:creationId xmlns:a16="http://schemas.microsoft.com/office/drawing/2014/main" id="{E93EC6BE-4751-9448-B17A-C5921F2E31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5650389"/>
              </p:ext>
            </p:extLst>
          </p:nvPr>
        </p:nvGraphicFramePr>
        <p:xfrm>
          <a:off x="3282950" y="2324100"/>
          <a:ext cx="2976563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41" name="Visio" r:id="rId5" imgW="2997200" imgH="889000" progId="Visio.Drawing.11">
                  <p:embed/>
                </p:oleObj>
              </mc:Choice>
              <mc:Fallback>
                <p:oleObj name="Visio" r:id="rId5" imgW="2997200" imgH="889000" progId="Visio.Drawing.11">
                  <p:embed/>
                  <p:pic>
                    <p:nvPicPr>
                      <p:cNvPr id="10251" name="Object 11">
                        <a:extLst>
                          <a:ext uri="{FF2B5EF4-FFF2-40B4-BE49-F238E27FC236}">
                            <a16:creationId xmlns:a16="http://schemas.microsoft.com/office/drawing/2014/main" id="{1DF306D8-9918-0349-BAC2-4FA6DC1EDE0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2950" y="2324100"/>
                        <a:ext cx="2976563" cy="881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5C580E2-C189-9A4F-B260-0A7DBFBA6425}"/>
              </a:ext>
            </a:extLst>
          </p:cNvPr>
          <p:cNvSpPr txBox="1">
            <a:spLocks/>
          </p:cNvSpPr>
          <p:nvPr/>
        </p:nvSpPr>
        <p:spPr bwMode="auto">
          <a:xfrm>
            <a:off x="6827838" y="3152775"/>
            <a:ext cx="598487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sz="1600" i="0" kern="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sex</a:t>
            </a:r>
            <a:endParaRPr lang="el-GR" sz="1600" i="0" kern="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0" name="Object 16" descr="gender generalization hierarcy">
            <a:extLst>
              <a:ext uri="{FF2B5EF4-FFF2-40B4-BE49-F238E27FC236}">
                <a16:creationId xmlns:a16="http://schemas.microsoft.com/office/drawing/2014/main" id="{14AB0EFC-4BEA-7046-A471-0697433C7CC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28876"/>
              </p:ext>
            </p:extLst>
          </p:nvPr>
        </p:nvGraphicFramePr>
        <p:xfrm>
          <a:off x="6615113" y="2271713"/>
          <a:ext cx="1455737" cy="881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42" name="Visio" r:id="rId7" imgW="1473200" imgH="889000" progId="Visio.Drawing.11">
                  <p:embed/>
                </p:oleObj>
              </mc:Choice>
              <mc:Fallback>
                <p:oleObj name="Visio" r:id="rId7" imgW="1473200" imgH="889000" progId="Visio.Drawing.11">
                  <p:embed/>
                  <p:pic>
                    <p:nvPicPr>
                      <p:cNvPr id="10256" name="Object 16">
                        <a:extLst>
                          <a:ext uri="{FF2B5EF4-FFF2-40B4-BE49-F238E27FC236}">
                            <a16:creationId xmlns:a16="http://schemas.microsoft.com/office/drawing/2014/main" id="{3061CF7E-415C-4149-98E3-42CF1513258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5113" y="2271713"/>
                        <a:ext cx="1455737" cy="881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0EEBEFE-B3D7-164F-B23F-72746F7873FE}"/>
              </a:ext>
            </a:extLst>
          </p:cNvPr>
          <p:cNvSpPr txBox="1">
            <a:spLocks/>
          </p:cNvSpPr>
          <p:nvPr/>
        </p:nvSpPr>
        <p:spPr bwMode="auto">
          <a:xfrm>
            <a:off x="152400" y="3705225"/>
            <a:ext cx="3959225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i="0" kern="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construct the </a:t>
            </a:r>
            <a:r>
              <a:rPr lang="en-US" i="0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generalization lattice </a:t>
            </a:r>
            <a:r>
              <a:rPr lang="en-US" i="0" kern="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the entire QI set</a:t>
            </a:r>
            <a:endParaRPr lang="el-GR" i="0" kern="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8" name="Object 13" descr="generalization lattice">
            <a:extLst>
              <a:ext uri="{FF2B5EF4-FFF2-40B4-BE49-F238E27FC236}">
                <a16:creationId xmlns:a16="http://schemas.microsoft.com/office/drawing/2014/main" id="{F73CC840-E2DA-7C43-A6E7-5A6F4BFDD8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1714789"/>
              </p:ext>
            </p:extLst>
          </p:nvPr>
        </p:nvGraphicFramePr>
        <p:xfrm>
          <a:off x="263525" y="4467225"/>
          <a:ext cx="2743200" cy="227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43" name="Visio" r:id="rId9" imgW="2755900" imgH="2286000" progId="Visio.Drawing.11">
                  <p:embed/>
                </p:oleObj>
              </mc:Choice>
              <mc:Fallback>
                <p:oleObj name="Visio" r:id="rId9" imgW="2755900" imgH="2286000" progId="Visio.Drawing.11">
                  <p:embed/>
                  <p:pic>
                    <p:nvPicPr>
                      <p:cNvPr id="10253" name="Object 13">
                        <a:extLst>
                          <a:ext uri="{FF2B5EF4-FFF2-40B4-BE49-F238E27FC236}">
                            <a16:creationId xmlns:a16="http://schemas.microsoft.com/office/drawing/2014/main" id="{72E46855-2D84-0948-A2DF-E6FD377933F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525" y="4467225"/>
                        <a:ext cx="2743200" cy="227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Up Arrow 11" descr="arrow moving from less to more generalization">
            <a:extLst>
              <a:ext uri="{FF2B5EF4-FFF2-40B4-BE49-F238E27FC236}">
                <a16:creationId xmlns:a16="http://schemas.microsoft.com/office/drawing/2014/main" id="{4BBDE4EC-0FA5-9F4F-810A-B05DCBFD3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4838" y="4625975"/>
            <a:ext cx="644525" cy="1887538"/>
          </a:xfrm>
          <a:prstGeom prst="upArrow">
            <a:avLst>
              <a:gd name="adj1" fmla="val 50000"/>
              <a:gd name="adj2" fmla="val 50003"/>
            </a:avLst>
          </a:prstGeom>
          <a:gradFill rotWithShape="1">
            <a:gsLst>
              <a:gs pos="0">
                <a:srgbClr val="FF0000"/>
              </a:gs>
              <a:gs pos="100000">
                <a:srgbClr val="FFFF00"/>
              </a:gs>
            </a:gsLst>
            <a:lin ang="5400000"/>
          </a:gra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marL="381000" indent="-381000" eaLnBrk="0" hangingPunct="0">
              <a:defRPr i="1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en-US" i="0">
              <a:latin typeface="Arial" panose="020B0604020202020204" pitchFamily="34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5C3612B6-A8BD-2D47-B412-0D347913B104}"/>
              </a:ext>
            </a:extLst>
          </p:cNvPr>
          <p:cNvSpPr txBox="1">
            <a:spLocks/>
          </p:cNvSpPr>
          <p:nvPr/>
        </p:nvSpPr>
        <p:spPr bwMode="auto">
          <a:xfrm>
            <a:off x="3190875" y="6535738"/>
            <a:ext cx="552450" cy="30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sz="1600" i="0" kern="0" dirty="0">
                <a:latin typeface="Arial" panose="020B0604020202020204" pitchFamily="34" charset="0"/>
                <a:cs typeface="Arial" panose="020B0604020202020204" pitchFamily="34" charset="0"/>
              </a:rPr>
              <a:t>less</a:t>
            </a:r>
            <a:endParaRPr lang="el-GR" sz="1600" i="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9559C857-6E50-AD48-AFE2-37DF3549B541}"/>
              </a:ext>
            </a:extLst>
          </p:cNvPr>
          <p:cNvSpPr txBox="1">
            <a:spLocks/>
          </p:cNvSpPr>
          <p:nvPr/>
        </p:nvSpPr>
        <p:spPr bwMode="auto">
          <a:xfrm>
            <a:off x="3144838" y="4325938"/>
            <a:ext cx="690562" cy="30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sz="1600" i="0" kern="0" dirty="0">
                <a:latin typeface="Arial" panose="020B0604020202020204" pitchFamily="34" charset="0"/>
                <a:cs typeface="Arial" panose="020B0604020202020204" pitchFamily="34" charset="0"/>
              </a:rPr>
              <a:t>more</a:t>
            </a:r>
            <a:endParaRPr lang="el-GR" sz="1600" i="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1F7079-2750-2643-81B7-E191A04A21CE}"/>
              </a:ext>
            </a:extLst>
          </p:cNvPr>
          <p:cNvSpPr txBox="1">
            <a:spLocks/>
          </p:cNvSpPr>
          <p:nvPr/>
        </p:nvSpPr>
        <p:spPr bwMode="auto">
          <a:xfrm>
            <a:off x="3236898" y="4948254"/>
            <a:ext cx="414342" cy="1427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vert270"/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sz="1600" i="0" kern="0" dirty="0">
                <a:latin typeface="Arial" panose="020B0604020202020204" pitchFamily="34" charset="0"/>
                <a:cs typeface="Arial" panose="020B0604020202020204" pitchFamily="34" charset="0"/>
              </a:rPr>
              <a:t>generalization</a:t>
            </a:r>
            <a:endParaRPr lang="el-GR" sz="1600" i="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BBC1857-6741-F44D-8A93-FE14098BF9D2}"/>
              </a:ext>
            </a:extLst>
          </p:cNvPr>
          <p:cNvSpPr txBox="1">
            <a:spLocks/>
          </p:cNvSpPr>
          <p:nvPr/>
        </p:nvSpPr>
        <p:spPr bwMode="auto">
          <a:xfrm>
            <a:off x="5078413" y="3521075"/>
            <a:ext cx="3775075" cy="966788"/>
          </a:xfrm>
          <a:prstGeom prst="rect">
            <a:avLst/>
          </a:prstGeom>
          <a:solidFill>
            <a:srgbClr val="FFC000">
              <a:alpha val="50000"/>
            </a:srgb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en-US" i="0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  <a:endParaRPr lang="en-US" i="0" kern="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0" hangingPunct="0">
              <a:spcBef>
                <a:spcPct val="20000"/>
              </a:spcBef>
              <a:defRPr/>
            </a:pPr>
            <a:r>
              <a:rPr lang="en-US" i="0" kern="0" dirty="0">
                <a:latin typeface="Arial" panose="020B0604020202020204" pitchFamily="34" charset="0"/>
                <a:cs typeface="Arial" panose="020B0604020202020204" pitchFamily="34" charset="0"/>
              </a:rPr>
              <a:t>find the minimum generalization that satisfies k-anonymity</a:t>
            </a:r>
            <a:endParaRPr lang="el-GR" i="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9" name="Object 15" descr="encoded generalization lattice">
            <a:extLst>
              <a:ext uri="{FF2B5EF4-FFF2-40B4-BE49-F238E27FC236}">
                <a16:creationId xmlns:a16="http://schemas.microsoft.com/office/drawing/2014/main" id="{E68D9349-0391-224D-B28F-95C8B332D94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9998108"/>
              </p:ext>
            </p:extLst>
          </p:nvPr>
        </p:nvGraphicFramePr>
        <p:xfrm>
          <a:off x="6045200" y="4513263"/>
          <a:ext cx="2743200" cy="227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44" name="Visio" r:id="rId11" imgW="2755900" imgH="2286000" progId="Visio.Drawing.11">
                  <p:embed/>
                </p:oleObj>
              </mc:Choice>
              <mc:Fallback>
                <p:oleObj name="Visio" r:id="rId11" imgW="2755900" imgH="2286000" progId="Visio.Drawing.11">
                  <p:embed/>
                  <p:pic>
                    <p:nvPicPr>
                      <p:cNvPr id="10255" name="Object 15">
                        <a:extLst>
                          <a:ext uri="{FF2B5EF4-FFF2-40B4-BE49-F238E27FC236}">
                            <a16:creationId xmlns:a16="http://schemas.microsoft.com/office/drawing/2014/main" id="{2DD2320F-58E6-3944-9196-FE63C004E59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5200" y="4513263"/>
                        <a:ext cx="2743200" cy="227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ounded Rectangular Callout 20">
            <a:extLst>
              <a:ext uri="{FF2B5EF4-FFF2-40B4-BE49-F238E27FC236}">
                <a16:creationId xmlns:a16="http://schemas.microsoft.com/office/drawing/2014/main" id="{5B2E7ABF-4055-9D4A-BEBD-89CB33A70BC2}"/>
              </a:ext>
            </a:extLst>
          </p:cNvPr>
          <p:cNvSpPr/>
          <p:nvPr/>
        </p:nvSpPr>
        <p:spPr bwMode="auto">
          <a:xfrm>
            <a:off x="4295775" y="5270500"/>
            <a:ext cx="1979613" cy="1012825"/>
          </a:xfrm>
          <a:prstGeom prst="wedgeRoundRectCallout">
            <a:avLst>
              <a:gd name="adj1" fmla="val 58878"/>
              <a:gd name="adj2" fmla="val -131885"/>
              <a:gd name="adj3" fmla="val 16667"/>
            </a:avLst>
          </a:prstGeom>
          <a:solidFill>
            <a:srgbClr val="FFC0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sz="1400" i="0" kern="0" dirty="0">
                <a:latin typeface="Arial" panose="020B0604020202020204" pitchFamily="34" charset="0"/>
                <a:cs typeface="Arial" panose="020B0604020202020204" pitchFamily="34" charset="0"/>
              </a:rPr>
              <a:t>i.e., maximize </a:t>
            </a:r>
            <a:r>
              <a:rPr lang="en-US" sz="1400" i="0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utility</a:t>
            </a:r>
            <a:r>
              <a:rPr lang="en-US" sz="1400" i="0" kern="0" dirty="0">
                <a:latin typeface="Arial" panose="020B0604020202020204" pitchFamily="34" charset="0"/>
                <a:cs typeface="Arial" panose="020B0604020202020204" pitchFamily="34" charset="0"/>
              </a:rPr>
              <a:t> by finding minimum distance vector with k-anonymity</a:t>
            </a:r>
            <a:endParaRPr lang="el-GR" sz="1400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BF5F9-4D9A-9543-85E8-59158CD2B6EB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26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4773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/>
      <p:bldP spid="8" grpId="0"/>
      <p:bldP spid="9" grpId="0"/>
      <p:bldP spid="10" grpId="0"/>
      <p:bldP spid="12" grpId="0" animBg="1"/>
      <p:bldP spid="14" grpId="0"/>
      <p:bldP spid="15" grpId="0"/>
      <p:bldP spid="11" grpId="0" animBg="1"/>
      <p:bldP spid="2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167ECFA-CAFA-6744-92C3-1DBE35A04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913" y="365125"/>
            <a:ext cx="11609615" cy="1325563"/>
          </a:xfrm>
        </p:spPr>
        <p:txBody>
          <a:bodyPr>
            <a:normAutofit/>
          </a:bodyPr>
          <a:lstStyle/>
          <a:p>
            <a:r>
              <a:rPr lang="en-US" altLang="en-US" dirty="0"/>
              <a:t>Generalization lattice: Incognito algorithm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9BFAE59-0CCD-3A46-8D5C-77F7AEF17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628" y="1462846"/>
            <a:ext cx="10515600" cy="629673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Exploit </a:t>
            </a: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monotonicity properties</a:t>
            </a:r>
            <a:endParaRPr lang="el-G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3" name="Object 2" descr="generalization lattice">
            <a:extLst>
              <a:ext uri="{FF2B5EF4-FFF2-40B4-BE49-F238E27FC236}">
                <a16:creationId xmlns:a16="http://schemas.microsoft.com/office/drawing/2014/main" id="{29199164-0146-A54A-8F45-4E4930865F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9960488"/>
              </p:ext>
            </p:extLst>
          </p:nvPr>
        </p:nvGraphicFramePr>
        <p:xfrm>
          <a:off x="739556" y="1984714"/>
          <a:ext cx="3396715" cy="2817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15" name="Visio" r:id="rId3" imgW="2768600" imgH="2311400" progId="Visio.Drawing.11">
                  <p:embed/>
                </p:oleObj>
              </mc:Choice>
              <mc:Fallback>
                <p:oleObj name="Visio" r:id="rId3" imgW="2768600" imgH="2311400" progId="Visio.Drawing.11">
                  <p:embed/>
                  <p:pic>
                    <p:nvPicPr>
                      <p:cNvPr id="32770" name="Object 2">
                        <a:extLst>
                          <a:ext uri="{FF2B5EF4-FFF2-40B4-BE49-F238E27FC236}">
                            <a16:creationId xmlns:a16="http://schemas.microsoft.com/office/drawing/2014/main" id="{4D1D4956-9086-F544-B77E-A1AB1E2809C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556" y="1984714"/>
                        <a:ext cx="3396715" cy="2817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FC1CE69C-BA4D-EC45-BFBC-4BB98F867473}"/>
              </a:ext>
            </a:extLst>
          </p:cNvPr>
          <p:cNvSpPr txBox="1">
            <a:spLocks/>
          </p:cNvSpPr>
          <p:nvPr/>
        </p:nvSpPr>
        <p:spPr bwMode="auto">
          <a:xfrm>
            <a:off x="1413708" y="4793001"/>
            <a:ext cx="239395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20000"/>
              </a:spcBef>
              <a:defRPr/>
            </a:pPr>
            <a:r>
              <a:rPr lang="en-US" sz="1200" i="0" kern="0" dirty="0">
                <a:latin typeface="Arial" panose="020B0604020202020204" pitchFamily="34" charset="0"/>
                <a:cs typeface="Arial" panose="020B0604020202020204" pitchFamily="34" charset="0"/>
              </a:rPr>
              <a:t>note: the entire lattice, which includes three dimensions &lt;S,Z,B&gt;, is too complex to show</a:t>
            </a:r>
            <a:endParaRPr lang="el-GR" sz="1200" i="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B1A9CE83-3296-E242-B635-2FDA036387AF}"/>
              </a:ext>
            </a:extLst>
          </p:cNvPr>
          <p:cNvSpPr txBox="1">
            <a:spLocks/>
          </p:cNvSpPr>
          <p:nvPr/>
        </p:nvSpPr>
        <p:spPr bwMode="auto">
          <a:xfrm>
            <a:off x="4459327" y="2110468"/>
            <a:ext cx="5156200" cy="920750"/>
          </a:xfrm>
          <a:prstGeom prst="rect">
            <a:avLst/>
          </a:prstGeom>
          <a:solidFill>
            <a:srgbClr val="FFC000">
              <a:alpha val="50000"/>
            </a:srgb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en-US" i="0" kern="0" dirty="0">
                <a:latin typeface="Arial" panose="020B0604020202020204" pitchFamily="34" charset="0"/>
                <a:cs typeface="Arial" panose="020B0604020202020204" pitchFamily="34" charset="0"/>
              </a:rPr>
              <a:t>(I)</a:t>
            </a:r>
            <a:r>
              <a:rPr lang="en-US" i="0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generalization property </a:t>
            </a:r>
            <a:r>
              <a:rPr lang="en-US" i="0" kern="0" dirty="0">
                <a:latin typeface="Arial" panose="020B0604020202020204" pitchFamily="34" charset="0"/>
                <a:cs typeface="Arial" panose="020B0604020202020204" pitchFamily="34" charset="0"/>
              </a:rPr>
              <a:t>(~rollup)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sz="1600" i="0" kern="0" dirty="0">
                <a:latin typeface="Arial" panose="020B0604020202020204" pitchFamily="34" charset="0"/>
                <a:cs typeface="Arial" panose="020B0604020202020204" pitchFamily="34" charset="0"/>
              </a:rPr>
              <a:t>if at some node k-anonymity holds, then it also holds for any subsequent (ancestor) node</a:t>
            </a:r>
            <a:endParaRPr lang="el-GR" sz="1600" i="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B567322-AB48-7A4D-A531-DB2F28ACC463}"/>
              </a:ext>
            </a:extLst>
          </p:cNvPr>
          <p:cNvSpPr txBox="1">
            <a:spLocks/>
          </p:cNvSpPr>
          <p:nvPr/>
        </p:nvSpPr>
        <p:spPr bwMode="auto">
          <a:xfrm>
            <a:off x="4459327" y="3031218"/>
            <a:ext cx="636746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20000"/>
              </a:spcBef>
              <a:defRPr/>
            </a:pPr>
            <a:r>
              <a:rPr lang="en-US" sz="1400" i="0" kern="0" dirty="0">
                <a:latin typeface="Arial" panose="020B0604020202020204" pitchFamily="34" charset="0"/>
                <a:cs typeface="Arial" panose="020B0604020202020204" pitchFamily="34" charset="0"/>
              </a:rPr>
              <a:t>e.g., </a:t>
            </a:r>
            <a:r>
              <a:rPr lang="en-US" sz="1400" i="0" kern="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&lt;S1, Z0&gt; </a:t>
            </a:r>
            <a:r>
              <a:rPr lang="en-US" sz="1400" i="0" kern="0" dirty="0">
                <a:latin typeface="Arial" panose="020B0604020202020204" pitchFamily="34" charset="0"/>
                <a:cs typeface="Arial" panose="020B0604020202020204" pitchFamily="34" charset="0"/>
              </a:rPr>
              <a:t>is k-anonymous and, thus, so is </a:t>
            </a:r>
            <a:r>
              <a:rPr lang="en-US" sz="1400" i="0" kern="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&lt;S1, Z1&gt; </a:t>
            </a:r>
            <a:r>
              <a:rPr lang="en-US" sz="1400" i="0" kern="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1400" i="0" kern="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&lt;S1, Z2&gt; </a:t>
            </a:r>
            <a:endParaRPr lang="el-GR" sz="1200" i="0" kern="0" dirty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A12C8C0-8CBE-3A46-A323-0EFF7C150974}"/>
              </a:ext>
            </a:extLst>
          </p:cNvPr>
          <p:cNvSpPr txBox="1">
            <a:spLocks/>
          </p:cNvSpPr>
          <p:nvPr/>
        </p:nvSpPr>
        <p:spPr bwMode="auto">
          <a:xfrm>
            <a:off x="4482345" y="3819712"/>
            <a:ext cx="5110163" cy="920750"/>
          </a:xfrm>
          <a:prstGeom prst="rect">
            <a:avLst/>
          </a:prstGeom>
          <a:solidFill>
            <a:srgbClr val="FFC000">
              <a:alpha val="50000"/>
            </a:srgb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en-US" i="0" kern="0" dirty="0">
                <a:latin typeface="Arial" panose="020B0604020202020204" pitchFamily="34" charset="0"/>
                <a:cs typeface="Arial" panose="020B0604020202020204" pitchFamily="34" charset="0"/>
              </a:rPr>
              <a:t>(II) </a:t>
            </a:r>
            <a:r>
              <a:rPr lang="en-US" i="0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subset property </a:t>
            </a:r>
            <a:r>
              <a:rPr lang="en-US" i="0" kern="0" dirty="0">
                <a:latin typeface="Arial" panose="020B0604020202020204" pitchFamily="34" charset="0"/>
                <a:cs typeface="Arial" panose="020B0604020202020204" pitchFamily="34" charset="0"/>
              </a:rPr>
              <a:t>(~</a:t>
            </a:r>
            <a:r>
              <a:rPr lang="en-US" i="0" kern="0" dirty="0" err="1">
                <a:latin typeface="Arial" panose="020B0604020202020204" pitchFamily="34" charset="0"/>
                <a:cs typeface="Arial" panose="020B0604020202020204" pitchFamily="34" charset="0"/>
              </a:rPr>
              <a:t>apriori</a:t>
            </a:r>
            <a:r>
              <a:rPr lang="en-US" i="0" kern="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sz="1600" i="0" kern="0" dirty="0">
                <a:latin typeface="Arial" panose="020B0604020202020204" pitchFamily="34" charset="0"/>
                <a:cs typeface="Arial" panose="020B0604020202020204" pitchFamily="34" charset="0"/>
              </a:rPr>
              <a:t>if for a set of QI attributes k-anonymity doesn’t hold then it doesn’t hold for any of its supersets</a:t>
            </a:r>
            <a:endParaRPr lang="el-GR" sz="1600" i="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CEC7D7D5-97B8-0B45-B559-7C89B46472AB}"/>
              </a:ext>
            </a:extLst>
          </p:cNvPr>
          <p:cNvSpPr txBox="1">
            <a:spLocks/>
          </p:cNvSpPr>
          <p:nvPr/>
        </p:nvSpPr>
        <p:spPr bwMode="auto">
          <a:xfrm>
            <a:off x="4459327" y="4907450"/>
            <a:ext cx="6367462" cy="50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20000"/>
              </a:spcBef>
              <a:defRPr/>
            </a:pPr>
            <a:r>
              <a:rPr lang="en-US" sz="1400" i="0" kern="0" dirty="0">
                <a:latin typeface="Arial" panose="020B0604020202020204" pitchFamily="34" charset="0"/>
                <a:cs typeface="Arial" panose="020B0604020202020204" pitchFamily="34" charset="0"/>
              </a:rPr>
              <a:t>e.g., </a:t>
            </a:r>
            <a:r>
              <a:rPr lang="en-US" sz="1400" i="0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&lt;S0, Z0&gt; </a:t>
            </a:r>
            <a:r>
              <a:rPr lang="en-US" sz="1400" i="0" kern="0" dirty="0">
                <a:latin typeface="Arial" panose="020B0604020202020204" pitchFamily="34" charset="0"/>
                <a:cs typeface="Arial" panose="020B0604020202020204" pitchFamily="34" charset="0"/>
              </a:rPr>
              <a:t>is not k-anonymous and, thus </a:t>
            </a:r>
            <a:r>
              <a:rPr lang="en-US" sz="1400" i="0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&lt;S0, Z0, B0&gt;</a:t>
            </a:r>
            <a:r>
              <a:rPr lang="en-US" sz="1400" i="0" kern="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400" i="0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&lt;S0, Z0, B1&gt; </a:t>
            </a:r>
            <a:r>
              <a:rPr lang="en-US" sz="1400" i="0" kern="0" dirty="0">
                <a:latin typeface="Arial" panose="020B0604020202020204" pitchFamily="34" charset="0"/>
                <a:cs typeface="Arial" panose="020B0604020202020204" pitchFamily="34" charset="0"/>
              </a:rPr>
              <a:t>cannot be k-anonymous</a:t>
            </a:r>
            <a:endParaRPr lang="el-GR" sz="1200" i="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8A37C73-B5CB-A844-A21E-CEF7B466C62B}"/>
              </a:ext>
            </a:extLst>
          </p:cNvPr>
          <p:cNvSpPr txBox="1">
            <a:spLocks/>
          </p:cNvSpPr>
          <p:nvPr/>
        </p:nvSpPr>
        <p:spPr bwMode="auto">
          <a:xfrm>
            <a:off x="713282" y="5689597"/>
            <a:ext cx="10613036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20000"/>
              </a:spcBef>
              <a:defRPr/>
            </a:pPr>
            <a:r>
              <a:rPr lang="en-US" sz="2400" i="0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incognito </a:t>
            </a:r>
            <a:r>
              <a:rPr lang="en-US" sz="2400" i="0" kern="0" dirty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[LDR05] </a:t>
            </a:r>
            <a:r>
              <a:rPr lang="en-US" sz="2400" i="0" kern="0" dirty="0">
                <a:latin typeface="Arial" panose="020B0604020202020204" pitchFamily="34" charset="0"/>
                <a:cs typeface="Arial" panose="020B0604020202020204" pitchFamily="34" charset="0"/>
              </a:rPr>
              <a:t>considers sets of QI attributes of increasing cardinality (~</a:t>
            </a:r>
            <a:r>
              <a:rPr lang="en-US" sz="2400" i="0" kern="0" dirty="0" err="1">
                <a:latin typeface="Arial" panose="020B0604020202020204" pitchFamily="34" charset="0"/>
                <a:cs typeface="Arial" panose="020B0604020202020204" pitchFamily="34" charset="0"/>
              </a:rPr>
              <a:t>apriori</a:t>
            </a:r>
            <a:r>
              <a:rPr lang="en-US" sz="2400" i="0" kern="0" dirty="0">
                <a:latin typeface="Arial" panose="020B0604020202020204" pitchFamily="34" charset="0"/>
                <a:cs typeface="Arial" panose="020B0604020202020204" pitchFamily="34" charset="0"/>
              </a:rPr>
              <a:t>) and prunes nodes in the lattice using the two properties above </a:t>
            </a:r>
            <a:endParaRPr lang="el-GR" sz="2000" i="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BF5F9-4D9A-9543-85E8-59158CD2B6EB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27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4543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19" grpId="0"/>
      <p:bldP spid="14" grpId="0" animBg="1"/>
      <p:bldP spid="16" grpId="0"/>
      <p:bldP spid="15" grpId="0" animBg="1"/>
      <p:bldP spid="17" grpId="0"/>
      <p:bldP spid="1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D4E89-D633-004A-9DFA-26FA6161E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958" y="77787"/>
            <a:ext cx="10515600" cy="1325563"/>
          </a:xfrm>
        </p:spPr>
        <p:txBody>
          <a:bodyPr/>
          <a:lstStyle/>
          <a:p>
            <a:r>
              <a:rPr lang="en-US" altLang="en-US" dirty="0"/>
              <a:t>Seen in the domain space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0989E-8509-D846-9616-49146977B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958" y="1116921"/>
            <a:ext cx="10515600" cy="1913618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consider the multi-dimensional domain space</a:t>
            </a:r>
          </a:p>
          <a:p>
            <a:pPr lvl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QI attributes are the dimensions</a:t>
            </a:r>
          </a:p>
          <a:p>
            <a:pPr lvl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tuples are points in this space</a:t>
            </a:r>
          </a:p>
          <a:p>
            <a:pPr lvl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attribute hierarchies partition dimensions</a:t>
            </a:r>
            <a:endParaRPr lang="el-G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3798" name="Object 6" descr="bounding box">
            <a:extLst>
              <a:ext uri="{FF2B5EF4-FFF2-40B4-BE49-F238E27FC236}">
                <a16:creationId xmlns:a16="http://schemas.microsoft.com/office/drawing/2014/main" id="{C2B175B4-58F5-4C40-83E0-380FE3B08C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4004388"/>
              </p:ext>
            </p:extLst>
          </p:nvPr>
        </p:nvGraphicFramePr>
        <p:xfrm>
          <a:off x="3740150" y="2462213"/>
          <a:ext cx="4711700" cy="4532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45" name="Visio" r:id="rId3" imgW="4724400" imgH="4546600" progId="Visio.Drawing.11">
                  <p:embed/>
                </p:oleObj>
              </mc:Choice>
              <mc:Fallback>
                <p:oleObj name="Visio" r:id="rId3" imgW="4724400" imgH="4546600" progId="Visio.Drawing.11">
                  <p:embed/>
                  <p:pic>
                    <p:nvPicPr>
                      <p:cNvPr id="33798" name="Object 6">
                        <a:extLst>
                          <a:ext uri="{FF2B5EF4-FFF2-40B4-BE49-F238E27FC236}">
                            <a16:creationId xmlns:a16="http://schemas.microsoft.com/office/drawing/2014/main" id="{C2B175B4-58F5-4C40-83E0-380FE3B08CC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0150" y="2462213"/>
                        <a:ext cx="4711700" cy="4532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9" name="Object 7" descr="bounding box">
            <a:extLst>
              <a:ext uri="{FF2B5EF4-FFF2-40B4-BE49-F238E27FC236}">
                <a16:creationId xmlns:a16="http://schemas.microsoft.com/office/drawing/2014/main" id="{4D4E2EBC-2E3D-644A-B3E4-7B63D4E411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948929"/>
              </p:ext>
            </p:extLst>
          </p:nvPr>
        </p:nvGraphicFramePr>
        <p:xfrm>
          <a:off x="3740150" y="2462213"/>
          <a:ext cx="4711700" cy="4532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46" name="Visio" r:id="rId5" imgW="4724400" imgH="4546600" progId="Visio.Drawing.11">
                  <p:embed/>
                </p:oleObj>
              </mc:Choice>
              <mc:Fallback>
                <p:oleObj name="Visio" r:id="rId5" imgW="4724400" imgH="4546600" progId="Visio.Drawing.11">
                  <p:embed/>
                  <p:pic>
                    <p:nvPicPr>
                      <p:cNvPr id="33799" name="Object 7">
                        <a:extLst>
                          <a:ext uri="{FF2B5EF4-FFF2-40B4-BE49-F238E27FC236}">
                            <a16:creationId xmlns:a16="http://schemas.microsoft.com/office/drawing/2014/main" id="{4D4E2EBC-2E3D-644A-B3E4-7B63D4E411A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0150" y="2462213"/>
                        <a:ext cx="4711700" cy="4532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0" name="Object 8" descr="representing quasi identifiers in 2d dimensional space">
            <a:extLst>
              <a:ext uri="{FF2B5EF4-FFF2-40B4-BE49-F238E27FC236}">
                <a16:creationId xmlns:a16="http://schemas.microsoft.com/office/drawing/2014/main" id="{50C46156-FAB5-0D4A-871F-4F5AF0F4D1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6370250"/>
              </p:ext>
            </p:extLst>
          </p:nvPr>
        </p:nvGraphicFramePr>
        <p:xfrm>
          <a:off x="3740150" y="2462213"/>
          <a:ext cx="4711700" cy="4532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47" name="Visio" r:id="rId7" imgW="4724400" imgH="4546600" progId="Visio.Drawing.11">
                  <p:embed/>
                </p:oleObj>
              </mc:Choice>
              <mc:Fallback>
                <p:oleObj name="Visio" r:id="rId7" imgW="4724400" imgH="4546600" progId="Visio.Drawing.11">
                  <p:embed/>
                  <p:pic>
                    <p:nvPicPr>
                      <p:cNvPr id="33800" name="Object 8">
                        <a:extLst>
                          <a:ext uri="{FF2B5EF4-FFF2-40B4-BE49-F238E27FC236}">
                            <a16:creationId xmlns:a16="http://schemas.microsoft.com/office/drawing/2014/main" id="{50C46156-FAB5-0D4A-871F-4F5AF0F4D18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0150" y="2462213"/>
                        <a:ext cx="4711700" cy="4532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7702FAC-046E-A845-950E-4736A2318B98}"/>
              </a:ext>
            </a:extLst>
          </p:cNvPr>
          <p:cNvSpPr txBox="1">
            <a:spLocks/>
          </p:cNvSpPr>
          <p:nvPr/>
        </p:nvSpPr>
        <p:spPr bwMode="auto">
          <a:xfrm>
            <a:off x="8628063" y="2876551"/>
            <a:ext cx="1473200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20000"/>
              </a:spcBef>
              <a:defRPr/>
            </a:pPr>
            <a:r>
              <a:rPr lang="en-US" sz="1600" kern="0" dirty="0" err="1">
                <a:cs typeface="Arial" charset="0"/>
              </a:rPr>
              <a:t>zipcode</a:t>
            </a:r>
            <a:r>
              <a:rPr lang="en-US" sz="1600" kern="0" dirty="0">
                <a:cs typeface="Arial" charset="0"/>
              </a:rPr>
              <a:t> hierarchy</a:t>
            </a:r>
            <a:endParaRPr lang="el-GR" sz="1600" kern="0" dirty="0">
              <a:cs typeface="Arial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FE015AA-C761-184A-93FC-5CC0DC1DAECD}"/>
              </a:ext>
            </a:extLst>
          </p:cNvPr>
          <p:cNvSpPr txBox="1">
            <a:spLocks/>
          </p:cNvSpPr>
          <p:nvPr/>
        </p:nvSpPr>
        <p:spPr bwMode="auto">
          <a:xfrm>
            <a:off x="2366963" y="4902201"/>
            <a:ext cx="1243012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20000"/>
              </a:spcBef>
              <a:defRPr/>
            </a:pPr>
            <a:r>
              <a:rPr lang="en-US" sz="1600" kern="0" dirty="0">
                <a:cs typeface="Arial" charset="0"/>
              </a:rPr>
              <a:t>sex hierarchy</a:t>
            </a:r>
            <a:endParaRPr lang="el-GR" sz="1600" kern="0" dirty="0">
              <a:cs typeface="Arial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8C46E8-0A0B-D547-8E1B-DDD98029E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BF5F9-4D9A-9543-85E8-59158CD2B6E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19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2D4E148C-B9DD-E74C-83FF-0BCC2396C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286" y="0"/>
            <a:ext cx="9245805" cy="1325563"/>
          </a:xfrm>
        </p:spPr>
        <p:txBody>
          <a:bodyPr/>
          <a:lstStyle/>
          <a:p>
            <a:r>
              <a:rPr lang="en-US" alt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Domain folding</a:t>
            </a:r>
            <a:endParaRPr lang="el-GR" alt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D8E0749-1A69-7E4C-A87C-D1982526C303}"/>
              </a:ext>
            </a:extLst>
          </p:cNvPr>
          <p:cNvSpPr txBox="1">
            <a:spLocks/>
          </p:cNvSpPr>
          <p:nvPr/>
        </p:nvSpPr>
        <p:spPr bwMode="auto">
          <a:xfrm>
            <a:off x="617645" y="1342324"/>
            <a:ext cx="3452812" cy="1012825"/>
          </a:xfrm>
          <a:prstGeom prst="rect">
            <a:avLst/>
          </a:prstGeom>
          <a:solidFill>
            <a:srgbClr val="FFC000">
              <a:alpha val="50000"/>
            </a:srgb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en-US" kern="0" dirty="0">
                <a:solidFill>
                  <a:srgbClr val="FF0000"/>
                </a:solidFill>
                <a:cs typeface="Arial" charset="0"/>
              </a:rPr>
              <a:t>incognito example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sz="1600" kern="0" dirty="0">
                <a:solidFill>
                  <a:srgbClr val="00B050"/>
                </a:solidFill>
                <a:cs typeface="Arial" charset="0"/>
              </a:rPr>
              <a:t>2</a:t>
            </a:r>
            <a:r>
              <a:rPr lang="en-US" sz="1600" kern="0" dirty="0">
                <a:cs typeface="Arial" charset="0"/>
              </a:rPr>
              <a:t> QI attributes, </a:t>
            </a:r>
            <a:r>
              <a:rPr lang="en-US" sz="1600" kern="0" dirty="0">
                <a:solidFill>
                  <a:srgbClr val="00B050"/>
                </a:solidFill>
                <a:cs typeface="Arial" charset="0"/>
              </a:rPr>
              <a:t>7</a:t>
            </a:r>
            <a:r>
              <a:rPr lang="en-US" sz="1600" kern="0" dirty="0">
                <a:cs typeface="Arial" charset="0"/>
              </a:rPr>
              <a:t> tuples, hierarchies shown with bold lines</a:t>
            </a:r>
          </a:p>
          <a:p>
            <a:pPr eaLnBrk="0" hangingPunct="0">
              <a:spcBef>
                <a:spcPct val="20000"/>
              </a:spcBef>
              <a:defRPr/>
            </a:pPr>
            <a:endParaRPr lang="en-US" kern="0" dirty="0">
              <a:cs typeface="Arial" charset="0"/>
            </a:endParaRPr>
          </a:p>
        </p:txBody>
      </p:sp>
      <p:graphicFrame>
        <p:nvGraphicFramePr>
          <p:cNvPr id="34825" name="Object 9" descr="grid with x-axis as zip and y-axis as sex and points as data samples">
            <a:extLst>
              <a:ext uri="{FF2B5EF4-FFF2-40B4-BE49-F238E27FC236}">
                <a16:creationId xmlns:a16="http://schemas.microsoft.com/office/drawing/2014/main" id="{7ABA7D1F-E6AE-484E-9EDC-D8F9F135E1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9735366"/>
              </p:ext>
            </p:extLst>
          </p:nvPr>
        </p:nvGraphicFramePr>
        <p:xfrm>
          <a:off x="801795" y="3091749"/>
          <a:ext cx="3027362" cy="2459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75" name="Visio" r:id="rId3" imgW="3073400" imgH="2501900" progId="Visio.Drawing.11">
                  <p:embed/>
                </p:oleObj>
              </mc:Choice>
              <mc:Fallback>
                <p:oleObj name="Visio" r:id="rId3" imgW="3073400" imgH="2501900" progId="Visio.Drawing.11">
                  <p:embed/>
                  <p:pic>
                    <p:nvPicPr>
                      <p:cNvPr id="34825" name="Object 9">
                        <a:extLst>
                          <a:ext uri="{FF2B5EF4-FFF2-40B4-BE49-F238E27FC236}">
                            <a16:creationId xmlns:a16="http://schemas.microsoft.com/office/drawing/2014/main" id="{7ABA7D1F-E6AE-484E-9EDC-D8F9F135E1C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1795" y="3091749"/>
                        <a:ext cx="3027362" cy="2459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309C87D-B99A-DD41-8B24-12818AEC79F0}"/>
              </a:ext>
            </a:extLst>
          </p:cNvPr>
          <p:cNvSpPr txBox="1">
            <a:spLocks/>
          </p:cNvSpPr>
          <p:nvPr/>
        </p:nvSpPr>
        <p:spPr bwMode="auto">
          <a:xfrm>
            <a:off x="1952732" y="2723448"/>
            <a:ext cx="920750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20000"/>
              </a:spcBef>
              <a:defRPr/>
            </a:pPr>
            <a:r>
              <a:rPr lang="en-US" sz="1600" kern="0" dirty="0" err="1">
                <a:cs typeface="Arial" charset="0"/>
              </a:rPr>
              <a:t>zipcode</a:t>
            </a:r>
            <a:endParaRPr lang="en-US" sz="1600" kern="0" dirty="0">
              <a:cs typeface="Arial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BB8B184-01E3-D64E-8FD1-F00F303D6B00}"/>
              </a:ext>
            </a:extLst>
          </p:cNvPr>
          <p:cNvSpPr txBox="1">
            <a:spLocks/>
          </p:cNvSpPr>
          <p:nvPr/>
        </p:nvSpPr>
        <p:spPr bwMode="auto">
          <a:xfrm rot="16200000">
            <a:off x="410476" y="4173629"/>
            <a:ext cx="552450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20000"/>
              </a:spcBef>
              <a:defRPr/>
            </a:pPr>
            <a:r>
              <a:rPr lang="en-US" sz="1600" kern="0" dirty="0">
                <a:cs typeface="Arial" charset="0"/>
              </a:rPr>
              <a:t>sex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4D3A78FD-ADB2-EA43-AB24-C452CA0D274A}"/>
              </a:ext>
            </a:extLst>
          </p:cNvPr>
          <p:cNvSpPr>
            <a:spLocks noChangeArrowheads="1"/>
          </p:cNvSpPr>
          <p:nvPr/>
        </p:nvSpPr>
        <p:spPr bwMode="auto">
          <a:xfrm rot="19145849">
            <a:off x="3829158" y="2890136"/>
            <a:ext cx="1819275" cy="644525"/>
          </a:xfrm>
          <a:prstGeom prst="rightArrow">
            <a:avLst>
              <a:gd name="adj1" fmla="val 50000"/>
              <a:gd name="adj2" fmla="val 49998"/>
            </a:avLst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81000" indent="-381000" eaLnBrk="0" hangingPunct="0">
              <a:defRPr i="1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1600" i="0"/>
              <a:t>rollup sex</a:t>
            </a:r>
            <a:endParaRPr lang="el-GR" altLang="en-US" sz="1600" i="0"/>
          </a:p>
        </p:txBody>
      </p:sp>
      <p:sp>
        <p:nvSpPr>
          <p:cNvPr id="20" name="Rectangle 19" descr="&quot;&quot;">
            <a:extLst>
              <a:ext uri="{FF2B5EF4-FFF2-40B4-BE49-F238E27FC236}">
                <a16:creationId xmlns:a16="http://schemas.microsoft.com/office/drawing/2014/main" id="{8DC288DD-D2D5-504B-BE63-C0F409A36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7620" y="1066100"/>
            <a:ext cx="3268662" cy="1404524"/>
          </a:xfrm>
          <a:prstGeom prst="rect">
            <a:avLst/>
          </a:prstGeom>
          <a:solidFill>
            <a:srgbClr val="FF00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81000" indent="-381000" eaLnBrk="0" hangingPunct="0">
              <a:defRPr i="1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en-US" i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0B6FBF72-0918-804F-B1C5-E4E27F1E3D69}"/>
              </a:ext>
            </a:extLst>
          </p:cNvPr>
          <p:cNvSpPr txBox="1">
            <a:spLocks/>
          </p:cNvSpPr>
          <p:nvPr/>
        </p:nvSpPr>
        <p:spPr bwMode="auto">
          <a:xfrm>
            <a:off x="6234220" y="1020061"/>
            <a:ext cx="2025650" cy="32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20000"/>
              </a:spcBef>
              <a:defRPr/>
            </a:pPr>
            <a:r>
              <a:rPr lang="en-US" sz="1600" kern="0" dirty="0">
                <a:cs typeface="Arial" charset="0"/>
              </a:rPr>
              <a:t>not 2-anonymous</a:t>
            </a:r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EC61B646-48D1-6A46-9617-9EDE02AEAFDE}"/>
              </a:ext>
            </a:extLst>
          </p:cNvPr>
          <p:cNvSpPr>
            <a:spLocks noChangeArrowheads="1"/>
          </p:cNvSpPr>
          <p:nvPr/>
        </p:nvSpPr>
        <p:spPr bwMode="auto">
          <a:xfrm rot="2197382">
            <a:off x="3851383" y="4722111"/>
            <a:ext cx="1706563" cy="644525"/>
          </a:xfrm>
          <a:prstGeom prst="rightArrow">
            <a:avLst>
              <a:gd name="adj1" fmla="val 50000"/>
              <a:gd name="adj2" fmla="val 49977"/>
            </a:avLst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81000" indent="-381000" eaLnBrk="0" hangingPunct="0">
              <a:defRPr i="1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1600" i="0"/>
              <a:t>rollup zipcode</a:t>
            </a:r>
            <a:endParaRPr lang="el-GR" altLang="en-US" sz="1600" i="0"/>
          </a:p>
        </p:txBody>
      </p:sp>
      <p:sp>
        <p:nvSpPr>
          <p:cNvPr id="22" name="Rectangle 21" descr="&quot;&quot;">
            <a:extLst>
              <a:ext uri="{FF2B5EF4-FFF2-40B4-BE49-F238E27FC236}">
                <a16:creationId xmlns:a16="http://schemas.microsoft.com/office/drawing/2014/main" id="{FF80642C-859F-CB4E-9F6C-FFAAE3153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7620" y="3966461"/>
            <a:ext cx="3268662" cy="2784475"/>
          </a:xfrm>
          <a:prstGeom prst="rect">
            <a:avLst/>
          </a:prstGeom>
          <a:solidFill>
            <a:srgbClr val="92D05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81000" indent="-381000" eaLnBrk="0" hangingPunct="0">
              <a:defRPr i="1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en-US" i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D1E8D7DB-CDB3-DB42-978D-7E5B4BA07C2E}"/>
              </a:ext>
            </a:extLst>
          </p:cNvPr>
          <p:cNvSpPr txBox="1">
            <a:spLocks/>
          </p:cNvSpPr>
          <p:nvPr/>
        </p:nvSpPr>
        <p:spPr bwMode="auto">
          <a:xfrm>
            <a:off x="6418370" y="3920423"/>
            <a:ext cx="1473200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20000"/>
              </a:spcBef>
              <a:defRPr/>
            </a:pPr>
            <a:r>
              <a:rPr lang="en-US" sz="1600" kern="0" dirty="0">
                <a:cs typeface="Arial" charset="0"/>
              </a:rPr>
              <a:t>2-anonymous</a:t>
            </a:r>
          </a:p>
        </p:txBody>
      </p:sp>
      <p:graphicFrame>
        <p:nvGraphicFramePr>
          <p:cNvPr id="5" name="Table 4" descr="folding once">
            <a:extLst>
              <a:ext uri="{FF2B5EF4-FFF2-40B4-BE49-F238E27FC236}">
                <a16:creationId xmlns:a16="http://schemas.microsoft.com/office/drawing/2014/main" id="{250BA92E-5643-FA4F-B5B7-05612279FF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6198472"/>
              </p:ext>
            </p:extLst>
          </p:nvPr>
        </p:nvGraphicFramePr>
        <p:xfrm>
          <a:off x="5876193" y="4326820"/>
          <a:ext cx="2446372" cy="7391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1593">
                  <a:extLst>
                    <a:ext uri="{9D8B030D-6E8A-4147-A177-3AD203B41FA5}">
                      <a16:colId xmlns:a16="http://schemas.microsoft.com/office/drawing/2014/main" val="3960138548"/>
                    </a:ext>
                  </a:extLst>
                </a:gridCol>
                <a:gridCol w="611593">
                  <a:extLst>
                    <a:ext uri="{9D8B030D-6E8A-4147-A177-3AD203B41FA5}">
                      <a16:colId xmlns:a16="http://schemas.microsoft.com/office/drawing/2014/main" val="581327040"/>
                    </a:ext>
                  </a:extLst>
                </a:gridCol>
                <a:gridCol w="611593">
                  <a:extLst>
                    <a:ext uri="{9D8B030D-6E8A-4147-A177-3AD203B41FA5}">
                      <a16:colId xmlns:a16="http://schemas.microsoft.com/office/drawing/2014/main" val="4232055967"/>
                    </a:ext>
                  </a:extLst>
                </a:gridCol>
                <a:gridCol w="611593">
                  <a:extLst>
                    <a:ext uri="{9D8B030D-6E8A-4147-A177-3AD203B41FA5}">
                      <a16:colId xmlns:a16="http://schemas.microsoft.com/office/drawing/2014/main" val="1537843787"/>
                    </a:ext>
                  </a:extLst>
                </a:gridCol>
              </a:tblGrid>
              <a:tr h="36957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588207"/>
                  </a:ext>
                </a:extLst>
              </a:tr>
              <a:tr h="36957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8677722"/>
                  </a:ext>
                </a:extLst>
              </a:tr>
            </a:tbl>
          </a:graphicData>
        </a:graphic>
      </p:graphicFrame>
      <p:sp>
        <p:nvSpPr>
          <p:cNvPr id="6" name="Oval 5" descr="&quot;&quot;">
            <a:extLst>
              <a:ext uri="{FF2B5EF4-FFF2-40B4-BE49-F238E27FC236}">
                <a16:creationId xmlns:a16="http://schemas.microsoft.com/office/drawing/2014/main" id="{54845939-88B3-BA47-9DCA-3824988CF917}"/>
              </a:ext>
            </a:extLst>
          </p:cNvPr>
          <p:cNvSpPr/>
          <p:nvPr/>
        </p:nvSpPr>
        <p:spPr>
          <a:xfrm>
            <a:off x="6004858" y="4465655"/>
            <a:ext cx="118672" cy="990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 descr="&quot;&quot;">
            <a:extLst>
              <a:ext uri="{FF2B5EF4-FFF2-40B4-BE49-F238E27FC236}">
                <a16:creationId xmlns:a16="http://schemas.microsoft.com/office/drawing/2014/main" id="{D45E7907-F222-8147-931A-F998D4773DE5}"/>
              </a:ext>
            </a:extLst>
          </p:cNvPr>
          <p:cNvSpPr/>
          <p:nvPr/>
        </p:nvSpPr>
        <p:spPr>
          <a:xfrm>
            <a:off x="6196682" y="4457447"/>
            <a:ext cx="118672" cy="990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 descr="&quot;&quot;">
            <a:extLst>
              <a:ext uri="{FF2B5EF4-FFF2-40B4-BE49-F238E27FC236}">
                <a16:creationId xmlns:a16="http://schemas.microsoft.com/office/drawing/2014/main" id="{5F59796C-C3F9-4340-9F63-3994AF2093FA}"/>
              </a:ext>
            </a:extLst>
          </p:cNvPr>
          <p:cNvSpPr/>
          <p:nvPr/>
        </p:nvSpPr>
        <p:spPr>
          <a:xfrm>
            <a:off x="6671688" y="4448885"/>
            <a:ext cx="118672" cy="990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 descr="&quot;&quot;">
            <a:extLst>
              <a:ext uri="{FF2B5EF4-FFF2-40B4-BE49-F238E27FC236}">
                <a16:creationId xmlns:a16="http://schemas.microsoft.com/office/drawing/2014/main" id="{7B653973-7415-F84F-B048-CAAB7DDE1C83}"/>
              </a:ext>
            </a:extLst>
          </p:cNvPr>
          <p:cNvSpPr/>
          <p:nvPr/>
        </p:nvSpPr>
        <p:spPr>
          <a:xfrm>
            <a:off x="6839561" y="4457447"/>
            <a:ext cx="118672" cy="990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 descr="&quot;&quot;">
            <a:extLst>
              <a:ext uri="{FF2B5EF4-FFF2-40B4-BE49-F238E27FC236}">
                <a16:creationId xmlns:a16="http://schemas.microsoft.com/office/drawing/2014/main" id="{4590969A-4152-0C42-8B91-C492D785C823}"/>
              </a:ext>
            </a:extLst>
          </p:cNvPr>
          <p:cNvSpPr/>
          <p:nvPr/>
        </p:nvSpPr>
        <p:spPr>
          <a:xfrm>
            <a:off x="7310840" y="4500549"/>
            <a:ext cx="118672" cy="990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 descr="&quot;&quot;">
            <a:extLst>
              <a:ext uri="{FF2B5EF4-FFF2-40B4-BE49-F238E27FC236}">
                <a16:creationId xmlns:a16="http://schemas.microsoft.com/office/drawing/2014/main" id="{2397AE76-9057-5343-8165-76F2E7ABBEA6}"/>
              </a:ext>
            </a:extLst>
          </p:cNvPr>
          <p:cNvSpPr/>
          <p:nvPr/>
        </p:nvSpPr>
        <p:spPr>
          <a:xfrm>
            <a:off x="7974045" y="4836063"/>
            <a:ext cx="118672" cy="990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 descr="&quot;&quot;">
            <a:extLst>
              <a:ext uri="{FF2B5EF4-FFF2-40B4-BE49-F238E27FC236}">
                <a16:creationId xmlns:a16="http://schemas.microsoft.com/office/drawing/2014/main" id="{5A0B4BAE-2182-C541-9A27-9FAAC5189B4D}"/>
              </a:ext>
            </a:extLst>
          </p:cNvPr>
          <p:cNvSpPr/>
          <p:nvPr/>
        </p:nvSpPr>
        <p:spPr>
          <a:xfrm>
            <a:off x="6004858" y="4882945"/>
            <a:ext cx="118672" cy="990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2" name="Table 31" descr="folding twice">
            <a:extLst>
              <a:ext uri="{FF2B5EF4-FFF2-40B4-BE49-F238E27FC236}">
                <a16:creationId xmlns:a16="http://schemas.microsoft.com/office/drawing/2014/main" id="{39796A05-FB8C-EB49-8A0E-D00C610FC0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8292181"/>
              </p:ext>
            </p:extLst>
          </p:nvPr>
        </p:nvGraphicFramePr>
        <p:xfrm>
          <a:off x="6550790" y="5847580"/>
          <a:ext cx="1223186" cy="7391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1593">
                  <a:extLst>
                    <a:ext uri="{9D8B030D-6E8A-4147-A177-3AD203B41FA5}">
                      <a16:colId xmlns:a16="http://schemas.microsoft.com/office/drawing/2014/main" val="3960138548"/>
                    </a:ext>
                  </a:extLst>
                </a:gridCol>
                <a:gridCol w="611593">
                  <a:extLst>
                    <a:ext uri="{9D8B030D-6E8A-4147-A177-3AD203B41FA5}">
                      <a16:colId xmlns:a16="http://schemas.microsoft.com/office/drawing/2014/main" val="581327040"/>
                    </a:ext>
                  </a:extLst>
                </a:gridCol>
              </a:tblGrid>
              <a:tr h="36957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588207"/>
                  </a:ext>
                </a:extLst>
              </a:tr>
              <a:tr h="36957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8677722"/>
                  </a:ext>
                </a:extLst>
              </a:tr>
            </a:tbl>
          </a:graphicData>
        </a:graphic>
      </p:graphicFrame>
      <p:sp>
        <p:nvSpPr>
          <p:cNvPr id="33" name="Oval 32" descr="&quot;&quot;">
            <a:extLst>
              <a:ext uri="{FF2B5EF4-FFF2-40B4-BE49-F238E27FC236}">
                <a16:creationId xmlns:a16="http://schemas.microsoft.com/office/drawing/2014/main" id="{6D7E875A-8E5C-144F-8D26-E0B6AD4A21D6}"/>
              </a:ext>
            </a:extLst>
          </p:cNvPr>
          <p:cNvSpPr/>
          <p:nvPr/>
        </p:nvSpPr>
        <p:spPr>
          <a:xfrm>
            <a:off x="6679455" y="5986415"/>
            <a:ext cx="118672" cy="990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 descr="&quot;&quot;">
            <a:extLst>
              <a:ext uri="{FF2B5EF4-FFF2-40B4-BE49-F238E27FC236}">
                <a16:creationId xmlns:a16="http://schemas.microsoft.com/office/drawing/2014/main" id="{809C1478-4C51-1244-8506-AE0CC0A104D5}"/>
              </a:ext>
            </a:extLst>
          </p:cNvPr>
          <p:cNvSpPr/>
          <p:nvPr/>
        </p:nvSpPr>
        <p:spPr>
          <a:xfrm>
            <a:off x="6871279" y="5978207"/>
            <a:ext cx="118672" cy="990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 descr="&quot;&quot;">
            <a:extLst>
              <a:ext uri="{FF2B5EF4-FFF2-40B4-BE49-F238E27FC236}">
                <a16:creationId xmlns:a16="http://schemas.microsoft.com/office/drawing/2014/main" id="{DF748CFD-0A4F-B049-A29F-14AF459D5686}"/>
              </a:ext>
            </a:extLst>
          </p:cNvPr>
          <p:cNvSpPr/>
          <p:nvPr/>
        </p:nvSpPr>
        <p:spPr>
          <a:xfrm>
            <a:off x="7346285" y="5969645"/>
            <a:ext cx="118672" cy="990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 descr="&quot;&quot;">
            <a:extLst>
              <a:ext uri="{FF2B5EF4-FFF2-40B4-BE49-F238E27FC236}">
                <a16:creationId xmlns:a16="http://schemas.microsoft.com/office/drawing/2014/main" id="{E0A5F2FD-AD7A-8343-80A5-8A23D09E8BE6}"/>
              </a:ext>
            </a:extLst>
          </p:cNvPr>
          <p:cNvSpPr/>
          <p:nvPr/>
        </p:nvSpPr>
        <p:spPr>
          <a:xfrm>
            <a:off x="7514158" y="5978207"/>
            <a:ext cx="118672" cy="990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 descr="&quot;&quot;">
            <a:extLst>
              <a:ext uri="{FF2B5EF4-FFF2-40B4-BE49-F238E27FC236}">
                <a16:creationId xmlns:a16="http://schemas.microsoft.com/office/drawing/2014/main" id="{B8B5FBCA-7DB1-9149-A8DC-F91EA68DD233}"/>
              </a:ext>
            </a:extLst>
          </p:cNvPr>
          <p:cNvSpPr/>
          <p:nvPr/>
        </p:nvSpPr>
        <p:spPr>
          <a:xfrm>
            <a:off x="7203662" y="6039144"/>
            <a:ext cx="118672" cy="990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 descr="&quot;&quot;">
            <a:extLst>
              <a:ext uri="{FF2B5EF4-FFF2-40B4-BE49-F238E27FC236}">
                <a16:creationId xmlns:a16="http://schemas.microsoft.com/office/drawing/2014/main" id="{92DA6492-BA4F-A145-A067-722D08751932}"/>
              </a:ext>
            </a:extLst>
          </p:cNvPr>
          <p:cNvSpPr/>
          <p:nvPr/>
        </p:nvSpPr>
        <p:spPr>
          <a:xfrm>
            <a:off x="6871279" y="6401647"/>
            <a:ext cx="118672" cy="990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 descr="&quot;&quot;">
            <a:extLst>
              <a:ext uri="{FF2B5EF4-FFF2-40B4-BE49-F238E27FC236}">
                <a16:creationId xmlns:a16="http://schemas.microsoft.com/office/drawing/2014/main" id="{126B4EC2-3FFC-9E4B-9D50-AA1F77FC5C38}"/>
              </a:ext>
            </a:extLst>
          </p:cNvPr>
          <p:cNvSpPr/>
          <p:nvPr/>
        </p:nvSpPr>
        <p:spPr>
          <a:xfrm>
            <a:off x="6679455" y="6403705"/>
            <a:ext cx="118672" cy="990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795816-6A30-9248-9522-DFD7109A2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E5BF5F9-4D9A-9543-85E8-59158CD2B6EB}" type="slidenum">
              <a:rPr lang="en-US" smtClean="0"/>
              <a:t>29</a:t>
            </a:fld>
            <a:endParaRPr lang="en-US"/>
          </a:p>
        </p:txBody>
      </p:sp>
      <p:graphicFrame>
        <p:nvGraphicFramePr>
          <p:cNvPr id="40" name="Table 39" descr="folding once">
            <a:extLst>
              <a:ext uri="{FF2B5EF4-FFF2-40B4-BE49-F238E27FC236}">
                <a16:creationId xmlns:a16="http://schemas.microsoft.com/office/drawing/2014/main" id="{0C74BD93-AF4F-654A-9E14-C06DE38347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6279632"/>
              </p:ext>
            </p:extLst>
          </p:nvPr>
        </p:nvGraphicFramePr>
        <p:xfrm>
          <a:off x="5813494" y="1664605"/>
          <a:ext cx="2446376" cy="3695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5797">
                  <a:extLst>
                    <a:ext uri="{9D8B030D-6E8A-4147-A177-3AD203B41FA5}">
                      <a16:colId xmlns:a16="http://schemas.microsoft.com/office/drawing/2014/main" val="3960138548"/>
                    </a:ext>
                  </a:extLst>
                </a:gridCol>
                <a:gridCol w="305797">
                  <a:extLst>
                    <a:ext uri="{9D8B030D-6E8A-4147-A177-3AD203B41FA5}">
                      <a16:colId xmlns:a16="http://schemas.microsoft.com/office/drawing/2014/main" val="2657685555"/>
                    </a:ext>
                  </a:extLst>
                </a:gridCol>
                <a:gridCol w="305797">
                  <a:extLst>
                    <a:ext uri="{9D8B030D-6E8A-4147-A177-3AD203B41FA5}">
                      <a16:colId xmlns:a16="http://schemas.microsoft.com/office/drawing/2014/main" val="581327040"/>
                    </a:ext>
                  </a:extLst>
                </a:gridCol>
                <a:gridCol w="305797">
                  <a:extLst>
                    <a:ext uri="{9D8B030D-6E8A-4147-A177-3AD203B41FA5}">
                      <a16:colId xmlns:a16="http://schemas.microsoft.com/office/drawing/2014/main" val="4131338983"/>
                    </a:ext>
                  </a:extLst>
                </a:gridCol>
                <a:gridCol w="305797">
                  <a:extLst>
                    <a:ext uri="{9D8B030D-6E8A-4147-A177-3AD203B41FA5}">
                      <a16:colId xmlns:a16="http://schemas.microsoft.com/office/drawing/2014/main" val="4232055967"/>
                    </a:ext>
                  </a:extLst>
                </a:gridCol>
                <a:gridCol w="305797">
                  <a:extLst>
                    <a:ext uri="{9D8B030D-6E8A-4147-A177-3AD203B41FA5}">
                      <a16:colId xmlns:a16="http://schemas.microsoft.com/office/drawing/2014/main" val="1581439056"/>
                    </a:ext>
                  </a:extLst>
                </a:gridCol>
                <a:gridCol w="305797">
                  <a:extLst>
                    <a:ext uri="{9D8B030D-6E8A-4147-A177-3AD203B41FA5}">
                      <a16:colId xmlns:a16="http://schemas.microsoft.com/office/drawing/2014/main" val="1537843787"/>
                    </a:ext>
                  </a:extLst>
                </a:gridCol>
                <a:gridCol w="305797">
                  <a:extLst>
                    <a:ext uri="{9D8B030D-6E8A-4147-A177-3AD203B41FA5}">
                      <a16:colId xmlns:a16="http://schemas.microsoft.com/office/drawing/2014/main" val="1826076855"/>
                    </a:ext>
                  </a:extLst>
                </a:gridCol>
              </a:tblGrid>
              <a:tr h="36957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588207"/>
                  </a:ext>
                </a:extLst>
              </a:tr>
            </a:tbl>
          </a:graphicData>
        </a:graphic>
      </p:graphicFrame>
      <p:sp>
        <p:nvSpPr>
          <p:cNvPr id="41" name="Oval 40" descr="&quot;&quot;">
            <a:extLst>
              <a:ext uri="{FF2B5EF4-FFF2-40B4-BE49-F238E27FC236}">
                <a16:creationId xmlns:a16="http://schemas.microsoft.com/office/drawing/2014/main" id="{AD721DB5-B8C0-DE41-965F-DC072537D5CC}"/>
              </a:ext>
            </a:extLst>
          </p:cNvPr>
          <p:cNvSpPr/>
          <p:nvPr/>
        </p:nvSpPr>
        <p:spPr>
          <a:xfrm>
            <a:off x="6182573" y="1799860"/>
            <a:ext cx="118672" cy="990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 descr="&quot;&quot;">
            <a:extLst>
              <a:ext uri="{FF2B5EF4-FFF2-40B4-BE49-F238E27FC236}">
                <a16:creationId xmlns:a16="http://schemas.microsoft.com/office/drawing/2014/main" id="{967101A4-4A9C-B646-A491-3A218534E05A}"/>
              </a:ext>
            </a:extLst>
          </p:cNvPr>
          <p:cNvSpPr/>
          <p:nvPr/>
        </p:nvSpPr>
        <p:spPr>
          <a:xfrm>
            <a:off x="8017942" y="1880641"/>
            <a:ext cx="118672" cy="990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 descr="&quot;&quot;">
            <a:extLst>
              <a:ext uri="{FF2B5EF4-FFF2-40B4-BE49-F238E27FC236}">
                <a16:creationId xmlns:a16="http://schemas.microsoft.com/office/drawing/2014/main" id="{9683A1F4-559A-584F-8212-CE4EDD56BC37}"/>
              </a:ext>
            </a:extLst>
          </p:cNvPr>
          <p:cNvSpPr/>
          <p:nvPr/>
        </p:nvSpPr>
        <p:spPr>
          <a:xfrm>
            <a:off x="8017942" y="1727108"/>
            <a:ext cx="118672" cy="990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 descr="&quot;&quot;">
            <a:extLst>
              <a:ext uri="{FF2B5EF4-FFF2-40B4-BE49-F238E27FC236}">
                <a16:creationId xmlns:a16="http://schemas.microsoft.com/office/drawing/2014/main" id="{FF7F9AD0-B40F-2041-ADDF-99547BE804CF}"/>
              </a:ext>
            </a:extLst>
          </p:cNvPr>
          <p:cNvSpPr/>
          <p:nvPr/>
        </p:nvSpPr>
        <p:spPr>
          <a:xfrm>
            <a:off x="7733725" y="1810059"/>
            <a:ext cx="118672" cy="990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 descr="&quot;&quot;">
            <a:extLst>
              <a:ext uri="{FF2B5EF4-FFF2-40B4-BE49-F238E27FC236}">
                <a16:creationId xmlns:a16="http://schemas.microsoft.com/office/drawing/2014/main" id="{EB922CEB-6461-9341-9E38-4C65899CE962}"/>
              </a:ext>
            </a:extLst>
          </p:cNvPr>
          <p:cNvSpPr/>
          <p:nvPr/>
        </p:nvSpPr>
        <p:spPr>
          <a:xfrm>
            <a:off x="7465095" y="1811881"/>
            <a:ext cx="118672" cy="990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 descr="&quot;&quot;">
            <a:extLst>
              <a:ext uri="{FF2B5EF4-FFF2-40B4-BE49-F238E27FC236}">
                <a16:creationId xmlns:a16="http://schemas.microsoft.com/office/drawing/2014/main" id="{C831293E-C58A-5B4F-B1F2-51519D93F107}"/>
              </a:ext>
            </a:extLst>
          </p:cNvPr>
          <p:cNvSpPr/>
          <p:nvPr/>
        </p:nvSpPr>
        <p:spPr>
          <a:xfrm>
            <a:off x="7099379" y="1860207"/>
            <a:ext cx="118672" cy="990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 descr="&quot;&quot;">
            <a:extLst>
              <a:ext uri="{FF2B5EF4-FFF2-40B4-BE49-F238E27FC236}">
                <a16:creationId xmlns:a16="http://schemas.microsoft.com/office/drawing/2014/main" id="{D7805A0D-E595-5849-9069-6C204AB65CBA}"/>
              </a:ext>
            </a:extLst>
          </p:cNvPr>
          <p:cNvSpPr/>
          <p:nvPr/>
        </p:nvSpPr>
        <p:spPr>
          <a:xfrm>
            <a:off x="5903456" y="1839407"/>
            <a:ext cx="118672" cy="990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0F049FB9-143D-4B44-807D-9F07BA3B32D6}"/>
              </a:ext>
            </a:extLst>
          </p:cNvPr>
          <p:cNvSpPr/>
          <p:nvPr/>
        </p:nvSpPr>
        <p:spPr>
          <a:xfrm>
            <a:off x="7016642" y="5282434"/>
            <a:ext cx="254130" cy="326614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graphicFrame>
        <p:nvGraphicFramePr>
          <p:cNvPr id="56" name="Object 10" descr="zip generalization hierarcy">
            <a:extLst>
              <a:ext uri="{FF2B5EF4-FFF2-40B4-BE49-F238E27FC236}">
                <a16:creationId xmlns:a16="http://schemas.microsoft.com/office/drawing/2014/main" id="{606F1239-1BFB-014C-8CF1-2E0264B7B7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4809087"/>
              </p:ext>
            </p:extLst>
          </p:nvPr>
        </p:nvGraphicFramePr>
        <p:xfrm>
          <a:off x="9297317" y="4573714"/>
          <a:ext cx="2606675" cy="1474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76" name="Visio" r:id="rId5" imgW="2616200" imgH="1485900" progId="Visio.Drawing.11">
                  <p:embed/>
                </p:oleObj>
              </mc:Choice>
              <mc:Fallback>
                <p:oleObj name="Visio" r:id="rId5" imgW="2616200" imgH="1485900" progId="Visio.Drawing.11">
                  <p:embed/>
                  <p:pic>
                    <p:nvPicPr>
                      <p:cNvPr id="16" name="Object 10" descr="zip generalization hierarcy">
                        <a:extLst>
                          <a:ext uri="{FF2B5EF4-FFF2-40B4-BE49-F238E27FC236}">
                            <a16:creationId xmlns:a16="http://schemas.microsoft.com/office/drawing/2014/main" id="{39453F74-5D88-2043-B7FD-5781F28D60C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97317" y="4573714"/>
                        <a:ext cx="2606675" cy="1474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Object 16" descr="gender generalization hierarcy">
            <a:extLst>
              <a:ext uri="{FF2B5EF4-FFF2-40B4-BE49-F238E27FC236}">
                <a16:creationId xmlns:a16="http://schemas.microsoft.com/office/drawing/2014/main" id="{7BAFD858-F830-5F4A-9472-9A8E4F3B99C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3098230"/>
              </p:ext>
            </p:extLst>
          </p:nvPr>
        </p:nvGraphicFramePr>
        <p:xfrm>
          <a:off x="9380517" y="1327831"/>
          <a:ext cx="1455737" cy="881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77" name="Visio" r:id="rId7" imgW="1473200" imgH="889000" progId="Visio.Drawing.11">
                  <p:embed/>
                </p:oleObj>
              </mc:Choice>
              <mc:Fallback>
                <p:oleObj name="Visio" r:id="rId7" imgW="1473200" imgH="889000" progId="Visio.Drawing.11">
                  <p:embed/>
                  <p:pic>
                    <p:nvPicPr>
                      <p:cNvPr id="20" name="Object 16" descr="gender generalization hierarcy">
                        <a:extLst>
                          <a:ext uri="{FF2B5EF4-FFF2-40B4-BE49-F238E27FC236}">
                            <a16:creationId xmlns:a16="http://schemas.microsoft.com/office/drawing/2014/main" id="{14AB0EFC-4BEA-7046-A471-0697433C7CC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80517" y="1327831"/>
                        <a:ext cx="1455737" cy="881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58311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  <p:bldP spid="11" grpId="0"/>
      <p:bldP spid="18" grpId="0" animBg="1"/>
      <p:bldP spid="20" grpId="0" animBg="1"/>
      <p:bldP spid="21" grpId="0"/>
      <p:bldP spid="19" grpId="0" animBg="1"/>
      <p:bldP spid="22" grpId="0" animBg="1"/>
      <p:bldP spid="23" grpId="0"/>
      <p:bldP spid="6" grpId="0" animBg="1"/>
      <p:bldP spid="25" grpId="0" animBg="1"/>
      <p:bldP spid="26" grpId="0" animBg="1"/>
      <p:bldP spid="27" grpId="0" animBg="1"/>
      <p:bldP spid="29" grpId="0" animBg="1"/>
      <p:bldP spid="30" grpId="0" animBg="1"/>
      <p:bldP spid="31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477C27-568C-744D-A3C2-714D72D95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53997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Recap: Privacy-preserving data release </a:t>
            </a:r>
            <a:endParaRPr lang="en-US" dirty="0"/>
          </a:p>
        </p:txBody>
      </p:sp>
      <p:pic>
        <p:nvPicPr>
          <p:cNvPr id="5" name="Picture 4" descr="Typical pipeline showing how data is anonymized before releas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492731"/>
            <a:ext cx="10058400" cy="5061576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BF5F9-4D9A-9543-85E8-59158CD2B6E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1607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0E4E989-DA1E-664E-88DF-B49E99C43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Summary of </a:t>
            </a:r>
            <a:r>
              <a:rPr lang="en-US" altLang="en-US" dirty="0"/>
              <a:t>Incognito algorithm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67260B-2578-484E-8C91-9A1D87E78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919" y="1508126"/>
            <a:ext cx="11298161" cy="503078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Problem: </a:t>
            </a:r>
          </a:p>
          <a:p>
            <a:r>
              <a:rPr lang="en-US" dirty="0"/>
              <a:t>Amongst all tables that satisfy k-anonymity, find the one that has minimum distortion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Solution: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Form a generalization lattice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Label whether such generalization satisfies </a:t>
            </a:r>
            <a:r>
              <a:rPr lang="en-US" sz="2800" i="1" dirty="0"/>
              <a:t>k-anonymity (color or label it)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Only need to find the boundary of “minimal” generalizations that satisfy privacy.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Lattice can be efficiently pruned using bottom up traversal.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Checking k-anonymity is efficient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BF5F9-4D9A-9543-85E8-59158CD2B6EB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3931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DBCBD6E-D1F6-534F-802B-A32233641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986" y="56166"/>
            <a:ext cx="10515600" cy="1325563"/>
          </a:xfrm>
        </p:spPr>
        <p:txBody>
          <a:bodyPr/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Other approach: </a:t>
            </a:r>
            <a:r>
              <a:rPr lang="en-US" dirty="0">
                <a:ea typeface="Arial" charset="0"/>
              </a:rPr>
              <a:t>M</a:t>
            </a:r>
            <a:r>
              <a:rPr lang="en-US" altLang="en-US" dirty="0"/>
              <a:t>ondrian [LDR06]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6A45F88-3082-DB49-87D4-C200415FE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986" y="1091707"/>
            <a:ext cx="10515600" cy="1579563"/>
          </a:xfrm>
        </p:spPr>
        <p:txBody>
          <a:bodyPr>
            <a:noAutofit/>
          </a:bodyPr>
          <a:lstStyle/>
          <a:p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Define utility measure: </a:t>
            </a:r>
            <a:r>
              <a:rPr lang="en-US" alt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discernibility metric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(DM)</a:t>
            </a:r>
          </a:p>
          <a:p>
            <a:pPr lvl="1"/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penalizes each operation with the size of the group it creates</a:t>
            </a:r>
          </a:p>
          <a:p>
            <a:pPr lvl="1"/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intuitively, the ideal grouping is the one in which all groups have size </a:t>
            </a:r>
            <a:r>
              <a:rPr lang="en-US" altLang="en-US" sz="2000" dirty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</a:p>
          <a:p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mondrian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tries to construct groups of roughly equal size </a:t>
            </a:r>
            <a:r>
              <a:rPr lang="en-US" altLang="en-US" sz="2400" dirty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05F14C-22FF-BF40-BB1E-1F574B48262B}"/>
              </a:ext>
            </a:extLst>
          </p:cNvPr>
          <p:cNvSpPr/>
          <p:nvPr/>
        </p:nvSpPr>
        <p:spPr>
          <a:xfrm>
            <a:off x="693821" y="3380567"/>
            <a:ext cx="28135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Discernibility metric (DM)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/>
          </a:p>
        </p:txBody>
      </p:sp>
      <p:pic>
        <p:nvPicPr>
          <p:cNvPr id="23" name="Picture 22" descr="equation for discernibility metric">
            <a:extLst>
              <a:ext uri="{FF2B5EF4-FFF2-40B4-BE49-F238E27FC236}">
                <a16:creationId xmlns:a16="http://schemas.microsoft.com/office/drawing/2014/main" id="{41D96979-C587-E948-9421-EAA68B9068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16" y="3768844"/>
            <a:ext cx="4401745" cy="69501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8EC98075-E49B-354F-ABDA-D2A23E1E1BBE}"/>
              </a:ext>
            </a:extLst>
          </p:cNvPr>
          <p:cNvSpPr txBox="1"/>
          <p:nvPr/>
        </p:nvSpPr>
        <p:spPr>
          <a:xfrm>
            <a:off x="949947" y="4511935"/>
            <a:ext cx="2899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|T| =table size</a:t>
            </a:r>
          </a:p>
          <a:p>
            <a:r>
              <a:rPr lang="en-US" dirty="0"/>
              <a:t>|EQ| = equivalence class size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91441E-DE2D-4E45-A1A1-5BAD17920F82}"/>
              </a:ext>
            </a:extLst>
          </p:cNvPr>
          <p:cNvSpPr txBox="1"/>
          <p:nvPr/>
        </p:nvSpPr>
        <p:spPr>
          <a:xfrm>
            <a:off x="3563718" y="2938304"/>
            <a:ext cx="6335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D0EFF"/>
                </a:solidFill>
              </a:rPr>
              <a:t>k=2</a:t>
            </a:r>
          </a:p>
        </p:txBody>
      </p:sp>
      <p:graphicFrame>
        <p:nvGraphicFramePr>
          <p:cNvPr id="15367" name="Object 7" descr="a block of points divided into different grid sections">
            <a:extLst>
              <a:ext uri="{FF2B5EF4-FFF2-40B4-BE49-F238E27FC236}">
                <a16:creationId xmlns:a16="http://schemas.microsoft.com/office/drawing/2014/main" id="{821FFC62-B22C-2F46-BED8-4D264909062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4283376"/>
              </p:ext>
            </p:extLst>
          </p:nvPr>
        </p:nvGraphicFramePr>
        <p:xfrm>
          <a:off x="5359401" y="2646364"/>
          <a:ext cx="2062163" cy="169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539" name="Visio" r:id="rId4" imgW="2959100" imgH="2425700" progId="Visio.Drawing.11">
                  <p:embed/>
                </p:oleObj>
              </mc:Choice>
              <mc:Fallback>
                <p:oleObj name="Visio" r:id="rId4" imgW="2959100" imgH="2425700" progId="Visio.Drawing.11">
                  <p:embed/>
                  <p:pic>
                    <p:nvPicPr>
                      <p:cNvPr id="15367" name="Object 7">
                        <a:extLst>
                          <a:ext uri="{FF2B5EF4-FFF2-40B4-BE49-F238E27FC236}">
                            <a16:creationId xmlns:a16="http://schemas.microsoft.com/office/drawing/2014/main" id="{821FFC62-B22C-2F46-BED8-4D264909062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9401" y="2646364"/>
                        <a:ext cx="2062163" cy="169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ight Arrow 15" descr="arrow">
            <a:extLst>
              <a:ext uri="{FF2B5EF4-FFF2-40B4-BE49-F238E27FC236}">
                <a16:creationId xmlns:a16="http://schemas.microsoft.com/office/drawing/2014/main" id="{158A98B8-2A70-1B42-8978-79014AFA3D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7126" y="3290888"/>
            <a:ext cx="644525" cy="368300"/>
          </a:xfrm>
          <a:prstGeom prst="rightArrow">
            <a:avLst>
              <a:gd name="adj1" fmla="val 50000"/>
              <a:gd name="adj2" fmla="val 50005"/>
            </a:avLst>
          </a:prstGeom>
          <a:gradFill rotWithShape="0">
            <a:gsLst>
              <a:gs pos="0">
                <a:srgbClr val="FFFF00"/>
              </a:gs>
              <a:gs pos="100000">
                <a:srgbClr val="FF0000"/>
              </a:gs>
            </a:gsLst>
            <a:lin ang="0"/>
          </a:gra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marL="381000" indent="-381000" eaLnBrk="0" hangingPunct="0">
              <a:defRPr i="1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en-US" altLang="en-US" i="0">
              <a:latin typeface="Arial" panose="020B0604020202020204" pitchFamily="34" charset="0"/>
            </a:endParaRPr>
          </a:p>
        </p:txBody>
      </p:sp>
      <p:graphicFrame>
        <p:nvGraphicFramePr>
          <p:cNvPr id="15370" name="Object 10" descr="a block of points divided into different grid sections">
            <a:extLst>
              <a:ext uri="{FF2B5EF4-FFF2-40B4-BE49-F238E27FC236}">
                <a16:creationId xmlns:a16="http://schemas.microsoft.com/office/drawing/2014/main" id="{FA44CD57-229B-AF46-B000-70107839DA9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5498863"/>
              </p:ext>
            </p:extLst>
          </p:nvPr>
        </p:nvGraphicFramePr>
        <p:xfrm>
          <a:off x="8213726" y="2600325"/>
          <a:ext cx="2062163" cy="169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540" name="Visio" r:id="rId6" imgW="2959100" imgH="2425700" progId="Visio.Drawing.11">
                  <p:embed/>
                </p:oleObj>
              </mc:Choice>
              <mc:Fallback>
                <p:oleObj name="Visio" r:id="rId6" imgW="2959100" imgH="2425700" progId="Visio.Drawing.11">
                  <p:embed/>
                  <p:pic>
                    <p:nvPicPr>
                      <p:cNvPr id="15370" name="Object 10">
                        <a:extLst>
                          <a:ext uri="{FF2B5EF4-FFF2-40B4-BE49-F238E27FC236}">
                            <a16:creationId xmlns:a16="http://schemas.microsoft.com/office/drawing/2014/main" id="{FA44CD57-229B-AF46-B000-70107839DA9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13726" y="2600325"/>
                        <a:ext cx="2062163" cy="169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8991972-8908-9E40-961D-E8991F30DA10}"/>
              </a:ext>
            </a:extLst>
          </p:cNvPr>
          <p:cNvSpPr txBox="1"/>
          <p:nvPr/>
        </p:nvSpPr>
        <p:spPr>
          <a:xfrm>
            <a:off x="10531860" y="3181617"/>
            <a:ext cx="1495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DM=6</a:t>
            </a:r>
            <a:r>
              <a:rPr lang="en-US" baseline="30000" dirty="0"/>
              <a:t>2</a:t>
            </a:r>
            <a:r>
              <a:rPr lang="en-US" dirty="0"/>
              <a:t>+7</a:t>
            </a:r>
            <a:r>
              <a:rPr lang="en-US" baseline="30000" dirty="0"/>
              <a:t>2</a:t>
            </a:r>
            <a:r>
              <a:rPr lang="en-US" dirty="0"/>
              <a:t>=85</a:t>
            </a:r>
          </a:p>
        </p:txBody>
      </p:sp>
      <p:sp>
        <p:nvSpPr>
          <p:cNvPr id="20" name="Right Arrow 19" descr="arrow">
            <a:extLst>
              <a:ext uri="{FF2B5EF4-FFF2-40B4-BE49-F238E27FC236}">
                <a16:creationId xmlns:a16="http://schemas.microsoft.com/office/drawing/2014/main" id="{83AF37C8-92A8-8B41-9F4A-A4353BDEE4ED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996363" y="4441826"/>
            <a:ext cx="644525" cy="368300"/>
          </a:xfrm>
          <a:prstGeom prst="rightArrow">
            <a:avLst>
              <a:gd name="adj1" fmla="val 50000"/>
              <a:gd name="adj2" fmla="val 50005"/>
            </a:avLst>
          </a:prstGeom>
          <a:gradFill rotWithShape="0">
            <a:gsLst>
              <a:gs pos="0">
                <a:srgbClr val="FFFF00"/>
              </a:gs>
              <a:gs pos="100000">
                <a:srgbClr val="FF0000"/>
              </a:gs>
            </a:gsLst>
            <a:lin ang="5400000"/>
          </a:gra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marL="381000" indent="-381000" eaLnBrk="0" hangingPunct="0">
              <a:defRPr i="1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en-US" altLang="en-US" i="0">
              <a:latin typeface="Arial" panose="020B0604020202020204" pitchFamily="34" charset="0"/>
            </a:endParaRPr>
          </a:p>
        </p:txBody>
      </p:sp>
      <p:graphicFrame>
        <p:nvGraphicFramePr>
          <p:cNvPr id="15371" name="Object 11" descr="a block of points divided into different grid sections">
            <a:extLst>
              <a:ext uri="{FF2B5EF4-FFF2-40B4-BE49-F238E27FC236}">
                <a16:creationId xmlns:a16="http://schemas.microsoft.com/office/drawing/2014/main" id="{9DC90149-4C06-2C46-A79A-C9E0170335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3979424"/>
              </p:ext>
            </p:extLst>
          </p:nvPr>
        </p:nvGraphicFramePr>
        <p:xfrm>
          <a:off x="8213726" y="5006975"/>
          <a:ext cx="2062163" cy="169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541" name="Visio" r:id="rId8" imgW="2959100" imgH="2425700" progId="Visio.Drawing.11">
                  <p:embed/>
                </p:oleObj>
              </mc:Choice>
              <mc:Fallback>
                <p:oleObj name="Visio" r:id="rId8" imgW="2959100" imgH="2425700" progId="Visio.Drawing.11">
                  <p:embed/>
                  <p:pic>
                    <p:nvPicPr>
                      <p:cNvPr id="15371" name="Object 11">
                        <a:extLst>
                          <a:ext uri="{FF2B5EF4-FFF2-40B4-BE49-F238E27FC236}">
                            <a16:creationId xmlns:a16="http://schemas.microsoft.com/office/drawing/2014/main" id="{9DC90149-4C06-2C46-A79A-C9E0170335D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13726" y="5006975"/>
                        <a:ext cx="2062163" cy="169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90D18EDF-DAD9-A444-94C3-F57D136B7F4E}"/>
              </a:ext>
            </a:extLst>
          </p:cNvPr>
          <p:cNvSpPr txBox="1"/>
          <p:nvPr/>
        </p:nvSpPr>
        <p:spPr>
          <a:xfrm>
            <a:off x="10367964" y="5684838"/>
            <a:ext cx="172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DM=3*3</a:t>
            </a:r>
            <a:r>
              <a:rPr lang="en-US" baseline="30000" dirty="0"/>
              <a:t>2</a:t>
            </a:r>
            <a:r>
              <a:rPr lang="en-US" dirty="0"/>
              <a:t>+4</a:t>
            </a:r>
            <a:r>
              <a:rPr lang="en-US" baseline="30000" dirty="0"/>
              <a:t>2</a:t>
            </a:r>
            <a:r>
              <a:rPr lang="en-US" dirty="0"/>
              <a:t>=43</a:t>
            </a:r>
          </a:p>
        </p:txBody>
      </p:sp>
      <p:sp>
        <p:nvSpPr>
          <p:cNvPr id="19" name="Right Arrow 18" descr="arrow">
            <a:extLst>
              <a:ext uri="{FF2B5EF4-FFF2-40B4-BE49-F238E27FC236}">
                <a16:creationId xmlns:a16="http://schemas.microsoft.com/office/drawing/2014/main" id="{2A0E2292-7A9B-3340-95B1-E682FBF7D27A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7477126" y="5684838"/>
            <a:ext cx="644525" cy="368300"/>
          </a:xfrm>
          <a:prstGeom prst="rightArrow">
            <a:avLst>
              <a:gd name="adj1" fmla="val 50000"/>
              <a:gd name="adj2" fmla="val 50005"/>
            </a:avLst>
          </a:prstGeom>
          <a:gradFill rotWithShape="0">
            <a:gsLst>
              <a:gs pos="0">
                <a:srgbClr val="FF0000"/>
              </a:gs>
              <a:gs pos="100000">
                <a:srgbClr val="FFFF00"/>
              </a:gs>
            </a:gsLst>
            <a:lin ang="0"/>
          </a:gra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marL="381000" indent="-381000" eaLnBrk="0" hangingPunct="0">
              <a:defRPr i="1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en-US" altLang="en-US" i="0">
              <a:latin typeface="Arial" panose="020B0604020202020204" pitchFamily="34" charset="0"/>
            </a:endParaRPr>
          </a:p>
        </p:txBody>
      </p:sp>
      <p:graphicFrame>
        <p:nvGraphicFramePr>
          <p:cNvPr id="15372" name="Object 12" descr="a block of points divided into different grid sections">
            <a:extLst>
              <a:ext uri="{FF2B5EF4-FFF2-40B4-BE49-F238E27FC236}">
                <a16:creationId xmlns:a16="http://schemas.microsoft.com/office/drawing/2014/main" id="{6524FAAE-00C6-8146-B847-538217C970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5141424"/>
              </p:ext>
            </p:extLst>
          </p:nvPr>
        </p:nvGraphicFramePr>
        <p:xfrm>
          <a:off x="5359401" y="5006975"/>
          <a:ext cx="2062163" cy="169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542" name="Visio" r:id="rId10" imgW="2959100" imgH="2425700" progId="Visio.Drawing.11">
                  <p:embed/>
                </p:oleObj>
              </mc:Choice>
              <mc:Fallback>
                <p:oleObj name="Visio" r:id="rId10" imgW="2959100" imgH="2425700" progId="Visio.Drawing.11">
                  <p:embed/>
                  <p:pic>
                    <p:nvPicPr>
                      <p:cNvPr id="15372" name="Object 12">
                        <a:extLst>
                          <a:ext uri="{FF2B5EF4-FFF2-40B4-BE49-F238E27FC236}">
                            <a16:creationId xmlns:a16="http://schemas.microsoft.com/office/drawing/2014/main" id="{6524FAAE-00C6-8146-B847-538217C9704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9401" y="5006975"/>
                        <a:ext cx="2062163" cy="169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F663EED6-336C-0D44-BC19-6B54C086AAA5}"/>
              </a:ext>
            </a:extLst>
          </p:cNvPr>
          <p:cNvSpPr txBox="1"/>
          <p:nvPr/>
        </p:nvSpPr>
        <p:spPr>
          <a:xfrm>
            <a:off x="3343047" y="5624059"/>
            <a:ext cx="196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DM=3*3</a:t>
            </a:r>
            <a:r>
              <a:rPr lang="en-US" baseline="30000" dirty="0"/>
              <a:t>2</a:t>
            </a:r>
            <a:r>
              <a:rPr lang="en-US" dirty="0"/>
              <a:t>+2*2</a:t>
            </a:r>
            <a:r>
              <a:rPr lang="en-US" baseline="30000" dirty="0"/>
              <a:t>2</a:t>
            </a:r>
            <a:r>
              <a:rPr lang="en-US" dirty="0"/>
              <a:t>=35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23A6AB2-5CBD-9440-BDE9-29D2E205B3FC}"/>
              </a:ext>
            </a:extLst>
          </p:cNvPr>
          <p:cNvSpPr txBox="1"/>
          <p:nvPr/>
        </p:nvSpPr>
        <p:spPr>
          <a:xfrm>
            <a:off x="343554" y="6236895"/>
            <a:ext cx="4737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D0E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 bold line represents a suppression rule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93A28C-8DD0-DA43-8583-C28C74FC1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BF5F9-4D9A-9543-85E8-59158CD2B6EB}" type="slidenum">
              <a:rPr lang="en-US" smtClean="0"/>
              <a:t>31</a:t>
            </a:fld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304402-8B53-8F41-9AF8-1764D073821A}"/>
              </a:ext>
            </a:extLst>
          </p:cNvPr>
          <p:cNvSpPr txBox="1"/>
          <p:nvPr/>
        </p:nvSpPr>
        <p:spPr>
          <a:xfrm>
            <a:off x="3880471" y="3332508"/>
            <a:ext cx="141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DM=13</a:t>
            </a:r>
            <a:r>
              <a:rPr lang="en-US" baseline="30000" dirty="0"/>
              <a:t>2</a:t>
            </a:r>
            <a:r>
              <a:rPr lang="en-US" dirty="0"/>
              <a:t>=169</a:t>
            </a:r>
          </a:p>
        </p:txBody>
      </p:sp>
    </p:spTree>
    <p:extLst>
      <p:ext uri="{BB962C8B-B14F-4D97-AF65-F5344CB8AC3E}">
        <p14:creationId xmlns:p14="http://schemas.microsoft.com/office/powerpoint/2010/main" val="3425789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4" grpId="0"/>
      <p:bldP spid="9" grpId="0"/>
      <p:bldP spid="16" grpId="0" animBg="1"/>
      <p:bldP spid="8" grpId="0"/>
      <p:bldP spid="20" grpId="0" animBg="1"/>
      <p:bldP spid="25" grpId="0"/>
      <p:bldP spid="19" grpId="0" animBg="1"/>
      <p:bldP spid="26" grpId="0"/>
      <p:bldP spid="22" grpId="0"/>
      <p:bldP spid="2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0EF3DE8-EA53-2D4D-AA00-AF41DD44E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Arial" charset="0"/>
              </a:rPr>
              <a:t>Example: M</a:t>
            </a:r>
            <a:r>
              <a:rPr lang="en-US" altLang="en-US" dirty="0"/>
              <a:t>ondrian [LDR06]</a:t>
            </a:r>
            <a:endParaRPr lang="en-US" dirty="0"/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C6CD2B4C-6B90-E542-BAE9-B48694A2CD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2847" y="1552940"/>
            <a:ext cx="5184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50000"/>
              </a:spcBef>
            </a:pPr>
            <a:r>
              <a:rPr lang="en-US" altLang="en-US" sz="2400" dirty="0"/>
              <a:t>Attributes = {</a:t>
            </a:r>
            <a:r>
              <a:rPr lang="en-US" altLang="en-US" sz="2400" dirty="0" err="1"/>
              <a:t>ZipCode</a:t>
            </a:r>
            <a:r>
              <a:rPr lang="en-US" altLang="en-US" sz="2400" dirty="0"/>
              <a:t>, Age)</a:t>
            </a:r>
          </a:p>
        </p:txBody>
      </p:sp>
      <p:pic>
        <p:nvPicPr>
          <p:cNvPr id="5" name="Picture 4" descr="example of data being disected along different dimensions">
            <a:extLst>
              <a:ext uri="{FF2B5EF4-FFF2-40B4-BE49-F238E27FC236}">
                <a16:creationId xmlns:a16="http://schemas.microsoft.com/office/drawing/2014/main" id="{9F4CDFA9-F1DD-4443-865A-B57B2A866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134" y="2105390"/>
            <a:ext cx="8893175" cy="277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45E9280-F74A-C443-B729-37EB9051806F}"/>
              </a:ext>
            </a:extLst>
          </p:cNvPr>
          <p:cNvSpPr txBox="1"/>
          <p:nvPr/>
        </p:nvSpPr>
        <p:spPr>
          <a:xfrm>
            <a:off x="6445910" y="5267548"/>
            <a:ext cx="497822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Age: &lt;=26, &gt;=27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Zip code: &lt;=53711, &gt;=53712,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BF5F9-4D9A-9543-85E8-59158CD2B6E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8305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72BE3E-702A-8747-836B-E1680599D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Summary of </a:t>
            </a:r>
            <a:r>
              <a:rPr lang="en-US" dirty="0">
                <a:ea typeface="Arial" charset="0"/>
              </a:rPr>
              <a:t>M</a:t>
            </a:r>
            <a:r>
              <a:rPr lang="en-US" altLang="en-US" dirty="0"/>
              <a:t>ondrian algorithm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E1129F-80F0-EB47-913B-5FA2458F1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6914"/>
            <a:ext cx="10515600" cy="491943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Mondrian Multidimensional Partitioning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Recursive greedy partitioning of the space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Partition(region, k) </a:t>
            </a:r>
          </a:p>
          <a:p>
            <a:pPr marL="914400" lvl="1" indent="-457200">
              <a:buFont typeface="Wingdings" pitchFamily="2" charset="2"/>
              <a:buChar char="§"/>
            </a:pPr>
            <a:r>
              <a:rPr lang="en-US" sz="2800" dirty="0"/>
              <a:t>Choose the best dimension that results in even k-anonymous partition</a:t>
            </a:r>
          </a:p>
          <a:p>
            <a:pPr marL="914400" lvl="1" indent="-457200">
              <a:buFont typeface="Wingdings" pitchFamily="2" charset="2"/>
              <a:buChar char="§"/>
            </a:pPr>
            <a:r>
              <a:rPr lang="en-US" sz="2800" dirty="0"/>
              <a:t>If possible, partition the region according to that dimension into R1 and R2</a:t>
            </a:r>
          </a:p>
          <a:p>
            <a:pPr marL="914400" lvl="1" indent="-457200">
              <a:buFont typeface="Wingdings" pitchFamily="2" charset="2"/>
              <a:buChar char="§"/>
            </a:pPr>
            <a:r>
              <a:rPr lang="en-US" sz="2800" dirty="0"/>
              <a:t>Return Partition(R1, k) U Partition(R2, k) // Recursive </a:t>
            </a:r>
          </a:p>
          <a:p>
            <a:pPr marL="914400" lvl="1" indent="-457200">
              <a:buFont typeface="Wingdings" pitchFamily="2" charset="2"/>
              <a:buChar char="§"/>
            </a:pPr>
            <a:r>
              <a:rPr lang="en-US" sz="2800" dirty="0"/>
              <a:t>If not possible, Return</a:t>
            </a:r>
          </a:p>
          <a:p>
            <a:pPr marL="914400" lvl="1" indent="-457200">
              <a:buFont typeface="Wingdings" pitchFamily="2" charset="2"/>
              <a:buChar char="§"/>
            </a:pPr>
            <a:endParaRPr lang="en-US" sz="1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Workload driven by quality metric </a:t>
            </a:r>
          </a:p>
          <a:p>
            <a:pPr marL="914400" lvl="1" indent="-457200">
              <a:buFont typeface="Wingdings" pitchFamily="2" charset="2"/>
              <a:buChar char="§"/>
            </a:pPr>
            <a:r>
              <a:rPr lang="en-US" sz="2800" dirty="0"/>
              <a:t>E.g., Discernibility Metric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BF5F9-4D9A-9543-85E8-59158CD2B6E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0017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A031F1D-5F48-A649-B058-0E31D4C50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Comparing the two approaches</a:t>
            </a:r>
            <a:endParaRPr lang="en-US" b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27ABC0-DD4F-3448-9045-86CC4C9878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7462" y="1562152"/>
            <a:ext cx="2247900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i="0" dirty="0">
                <a:solidFill>
                  <a:srgbClr val="FF0000"/>
                </a:solidFill>
              </a:rPr>
              <a:t>single dimensional global recoding</a:t>
            </a:r>
          </a:p>
          <a:p>
            <a:pPr algn="ctr" eaLnBrk="1" hangingPunct="1"/>
            <a:r>
              <a:rPr lang="en-US" altLang="en-US" sz="1400" i="0" dirty="0"/>
              <a:t>incognito </a:t>
            </a:r>
            <a:r>
              <a:rPr lang="en-US" altLang="en-US" sz="1400" i="0" dirty="0">
                <a:solidFill>
                  <a:srgbClr val="009900"/>
                </a:solidFill>
              </a:rPr>
              <a:t>[LDR05]</a:t>
            </a:r>
            <a:endParaRPr lang="el-GR" altLang="en-US" sz="1400" i="0" dirty="0">
              <a:solidFill>
                <a:srgbClr val="009900"/>
              </a:solidFill>
            </a:endParaRPr>
          </a:p>
        </p:txBody>
      </p:sp>
      <p:graphicFrame>
        <p:nvGraphicFramePr>
          <p:cNvPr id="8" name="Object 2" descr="box with grids symmetrically split">
            <a:extLst>
              <a:ext uri="{FF2B5EF4-FFF2-40B4-BE49-F238E27FC236}">
                <a16:creationId xmlns:a16="http://schemas.microsoft.com/office/drawing/2014/main" id="{97C94121-7AF1-6946-A02B-CAAFB6A252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8604313"/>
              </p:ext>
            </p:extLst>
          </p:nvPr>
        </p:nvGraphicFramePr>
        <p:xfrm>
          <a:off x="997600" y="2621014"/>
          <a:ext cx="2655887" cy="217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73" name="Visio" r:id="rId3" imgW="2959100" imgH="2425700" progId="Visio.Drawing.11">
                  <p:embed/>
                </p:oleObj>
              </mc:Choice>
              <mc:Fallback>
                <p:oleObj name="Visio" r:id="rId3" imgW="2959100" imgH="2425700" progId="Visio.Drawing.11">
                  <p:embed/>
                  <p:pic>
                    <p:nvPicPr>
                      <p:cNvPr id="8" name="Object 2">
                        <a:extLst>
                          <a:ext uri="{FF2B5EF4-FFF2-40B4-BE49-F238E27FC236}">
                            <a16:creationId xmlns:a16="http://schemas.microsoft.com/office/drawing/2014/main" id="{97C94121-7AF1-6946-A02B-CAAFB6A2523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7600" y="2621014"/>
                        <a:ext cx="2655887" cy="217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9E7BEAB-5F41-9641-B557-A2F0CE529B1C}"/>
              </a:ext>
            </a:extLst>
          </p:cNvPr>
          <p:cNvSpPr txBox="1"/>
          <p:nvPr/>
        </p:nvSpPr>
        <p:spPr>
          <a:xfrm>
            <a:off x="688823" y="4979892"/>
            <a:ext cx="36283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Figure out generalization lattice and select best node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A77C537-445E-8C41-9962-97CD461D7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7120" y="1879884"/>
            <a:ext cx="22479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i="0" dirty="0">
                <a:solidFill>
                  <a:srgbClr val="FF0000"/>
                </a:solidFill>
              </a:rPr>
              <a:t>multi dimensional global recoding</a:t>
            </a:r>
          </a:p>
          <a:p>
            <a:pPr algn="ctr" eaLnBrk="1" hangingPunct="1"/>
            <a:r>
              <a:rPr lang="en-US" altLang="en-US" sz="1400" i="0" dirty="0" err="1"/>
              <a:t>mondrian</a:t>
            </a:r>
            <a:r>
              <a:rPr lang="en-US" altLang="en-US" sz="1400" i="0" dirty="0"/>
              <a:t> </a:t>
            </a:r>
            <a:r>
              <a:rPr lang="en-US" altLang="en-US" sz="1400" i="0" dirty="0">
                <a:solidFill>
                  <a:srgbClr val="009900"/>
                </a:solidFill>
              </a:rPr>
              <a:t>[LDR06]</a:t>
            </a:r>
            <a:endParaRPr lang="el-GR" altLang="en-US" sz="1400" i="0" dirty="0">
              <a:solidFill>
                <a:srgbClr val="009900"/>
              </a:solidFill>
            </a:endParaRPr>
          </a:p>
        </p:txBody>
      </p:sp>
      <p:graphicFrame>
        <p:nvGraphicFramePr>
          <p:cNvPr id="11" name="Object 11" descr="box with grids not symmetrically split">
            <a:extLst>
              <a:ext uri="{FF2B5EF4-FFF2-40B4-BE49-F238E27FC236}">
                <a16:creationId xmlns:a16="http://schemas.microsoft.com/office/drawing/2014/main" id="{AF16C8DA-BF96-2F41-BD23-B9A6B577F8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0512901"/>
              </p:ext>
            </p:extLst>
          </p:nvPr>
        </p:nvGraphicFramePr>
        <p:xfrm>
          <a:off x="7766301" y="2806604"/>
          <a:ext cx="2649538" cy="217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74" name="Visio" r:id="rId5" imgW="2959100" imgH="2425700" progId="Visio.Drawing.11">
                  <p:embed/>
                </p:oleObj>
              </mc:Choice>
              <mc:Fallback>
                <p:oleObj name="Visio" r:id="rId5" imgW="2959100" imgH="2425700" progId="Visio.Drawing.11">
                  <p:embed/>
                  <p:pic>
                    <p:nvPicPr>
                      <p:cNvPr id="11" name="Object 11">
                        <a:extLst>
                          <a:ext uri="{FF2B5EF4-FFF2-40B4-BE49-F238E27FC236}">
                            <a16:creationId xmlns:a16="http://schemas.microsoft.com/office/drawing/2014/main" id="{AF16C8DA-BF96-2F41-BD23-B9A6B577F80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66301" y="2806604"/>
                        <a:ext cx="2649538" cy="2173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4CAF9B6A-A391-EE49-A634-D00C12703546}"/>
              </a:ext>
            </a:extLst>
          </p:cNvPr>
          <p:cNvSpPr txBox="1"/>
          <p:nvPr/>
        </p:nvSpPr>
        <p:spPr>
          <a:xfrm>
            <a:off x="7000701" y="4979892"/>
            <a:ext cx="48415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Figure out boundaries and generate the generalization rules from them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158DE68F-DC23-6B44-86CF-FE6F01BA78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1845" y="5746515"/>
            <a:ext cx="4143375" cy="828675"/>
          </a:xfrm>
          <a:prstGeom prst="rightArrow">
            <a:avLst>
              <a:gd name="adj1" fmla="val 50000"/>
              <a:gd name="adj2" fmla="val 50000"/>
            </a:avLst>
          </a:prstGeom>
          <a:gradFill rotWithShape="0">
            <a:gsLst>
              <a:gs pos="0">
                <a:srgbClr val="FFFF00"/>
              </a:gs>
              <a:gs pos="100000">
                <a:srgbClr val="FF0000"/>
              </a:gs>
            </a:gsLst>
            <a:lin ang="0"/>
          </a:gra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marL="381000" indent="-381000" eaLnBrk="0" hangingPunct="0">
              <a:defRPr i="1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i="0" dirty="0"/>
              <a:t>generalization strength</a:t>
            </a:r>
            <a:endParaRPr lang="el-GR" altLang="en-US" i="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BF5F9-4D9A-9543-85E8-59158CD2B6E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420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  <p:bldP spid="9" grpId="0"/>
      <p:bldP spid="12" grpId="0"/>
      <p:bldP spid="1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683B4E1-F996-8246-8F90-698B05381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Curse of dimensionality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CC98C3-466C-2743-8C93-69F8387FA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charset="2"/>
              <a:buChar char="§"/>
            </a:pPr>
            <a:r>
              <a:rPr lang="en-US" altLang="en-US" dirty="0">
                <a:latin typeface="Arial" charset="0"/>
                <a:ea typeface="Arial" charset="0"/>
                <a:cs typeface="Arial" charset="0"/>
              </a:rPr>
              <a:t>Generalization fundamentally relies on </a:t>
            </a:r>
            <a:r>
              <a:rPr lang="en-US" altLang="en-US" dirty="0">
                <a:solidFill>
                  <a:schemeClr val="hlink"/>
                </a:solidFill>
                <a:latin typeface="Arial" charset="0"/>
                <a:ea typeface="Arial" charset="0"/>
                <a:cs typeface="Arial" charset="0"/>
              </a:rPr>
              <a:t>spatial locality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altLang="en-US" sz="2800" dirty="0">
                <a:latin typeface="Arial" charset="0"/>
                <a:ea typeface="Arial" charset="0"/>
                <a:cs typeface="Arial" charset="0"/>
              </a:rPr>
              <a:t>Each record must have </a:t>
            </a:r>
            <a:r>
              <a:rPr lang="en-US" altLang="en-US" sz="2800" i="1" dirty="0">
                <a:solidFill>
                  <a:srgbClr val="0D0EFF"/>
                </a:solidFill>
                <a:latin typeface="Arial" charset="0"/>
                <a:ea typeface="Arial" charset="0"/>
                <a:cs typeface="Arial" charset="0"/>
              </a:rPr>
              <a:t>k</a:t>
            </a:r>
            <a:r>
              <a:rPr lang="en-US" altLang="en-US" sz="2800" dirty="0">
                <a:latin typeface="Arial" charset="0"/>
                <a:ea typeface="Arial" charset="0"/>
                <a:cs typeface="Arial" charset="0"/>
              </a:rPr>
              <a:t> close neighbors</a:t>
            </a:r>
          </a:p>
          <a:p>
            <a:pPr marL="914400" lvl="1" indent="-457200">
              <a:buFont typeface="Arial" charset="0"/>
              <a:buChar char="•"/>
            </a:pPr>
            <a:endParaRPr lang="en-US" altLang="en-US" sz="2800" dirty="0">
              <a:latin typeface="Arial" charset="0"/>
              <a:ea typeface="Arial" charset="0"/>
              <a:cs typeface="Arial" charset="0"/>
            </a:endParaRPr>
          </a:p>
          <a:p>
            <a:pPr marL="914400" lvl="1" indent="-457200">
              <a:buFont typeface="Arial" charset="0"/>
              <a:buChar char="•"/>
            </a:pPr>
            <a:endParaRPr lang="en-US" altLang="en-US" sz="1200" dirty="0">
              <a:latin typeface="Arial" charset="0"/>
              <a:ea typeface="Arial" charset="0"/>
              <a:cs typeface="Arial" charset="0"/>
            </a:endParaRPr>
          </a:p>
          <a:p>
            <a:pPr marL="457200" indent="-457200">
              <a:buFont typeface="Wingdings" charset="2"/>
              <a:buChar char="§"/>
            </a:pPr>
            <a:r>
              <a:rPr lang="en-US" altLang="en-US" dirty="0">
                <a:latin typeface="Arial" charset="0"/>
                <a:ea typeface="Arial" charset="0"/>
                <a:cs typeface="Arial" charset="0"/>
              </a:rPr>
              <a:t>Real-world datasets are very </a:t>
            </a:r>
            <a:r>
              <a:rPr lang="en-US" altLang="en-US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sparse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altLang="en-US" sz="2800" dirty="0">
                <a:latin typeface="Arial" charset="0"/>
                <a:ea typeface="Arial" charset="0"/>
                <a:cs typeface="Arial" charset="0"/>
              </a:rPr>
              <a:t>Many attributes (dimensions)</a:t>
            </a:r>
          </a:p>
          <a:p>
            <a:pPr marL="1371600" lvl="2" indent="-457200">
              <a:buFont typeface="AppleSymbols" charset="0"/>
              <a:buChar char="⏤"/>
            </a:pPr>
            <a:r>
              <a:rPr lang="en-US" altLang="en-US" sz="2800" dirty="0">
                <a:latin typeface="Arial" charset="0"/>
                <a:ea typeface="Arial" charset="0"/>
                <a:cs typeface="Arial" charset="0"/>
              </a:rPr>
              <a:t>Netflix Prize dataset: 18,000 dimensions</a:t>
            </a:r>
          </a:p>
          <a:p>
            <a:pPr marL="1371600" lvl="2" indent="-457200">
              <a:buFont typeface="AppleSymbols" charset="0"/>
              <a:buChar char="⏤"/>
            </a:pPr>
            <a:r>
              <a:rPr lang="en-US" altLang="en-US" sz="2800" dirty="0">
                <a:latin typeface="Arial" charset="0"/>
                <a:ea typeface="Arial" charset="0"/>
                <a:cs typeface="Arial" charset="0"/>
              </a:rPr>
              <a:t>Amazon customer records: several million dimensions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altLang="en-US" sz="2800" dirty="0">
                <a:latin typeface="Arial" charset="0"/>
                <a:ea typeface="Arial" charset="0"/>
                <a:cs typeface="Arial" charset="0"/>
              </a:rPr>
              <a:t>“Nearest neighbor” is very far</a:t>
            </a:r>
          </a:p>
          <a:p>
            <a:pPr marL="914400" lvl="1" indent="-457200">
              <a:buFont typeface="Arial" charset="0"/>
              <a:buChar char="•"/>
            </a:pPr>
            <a:endParaRPr lang="en-US" altLang="en-US" sz="1400" dirty="0">
              <a:latin typeface="Arial" charset="0"/>
              <a:ea typeface="Arial" charset="0"/>
              <a:cs typeface="Arial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BF5F9-4D9A-9543-85E8-59158CD2B6E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2185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A84D377-DC7A-134F-9FD4-F83BFDB4D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What does k-anonymity prevent?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8EBDE63-3C78-DD47-A6AB-BF57E4E28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579123"/>
            <a:ext cx="10515600" cy="3754580"/>
          </a:xfrm>
        </p:spPr>
        <p:txBody>
          <a:bodyPr/>
          <a:lstStyle/>
          <a:p>
            <a:r>
              <a:rPr lang="en-US" altLang="en-US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Membership disclosure: </a:t>
            </a:r>
            <a:r>
              <a:rPr lang="en-US" altLang="en-US" dirty="0">
                <a:latin typeface="Arial" charset="0"/>
                <a:ea typeface="Arial" charset="0"/>
                <a:cs typeface="Arial" charset="0"/>
              </a:rPr>
              <a:t>Attacker cannot tell that a given person in the dataset (may or may not be in the dataset)</a:t>
            </a:r>
          </a:p>
          <a:p>
            <a:endParaRPr lang="en-US" altLang="en-US" sz="1600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altLang="en-US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Sensitive attribute disclosure: </a:t>
            </a:r>
            <a:r>
              <a:rPr lang="en-US" altLang="en-US" dirty="0">
                <a:latin typeface="Arial" charset="0"/>
                <a:ea typeface="Arial" charset="0"/>
                <a:cs typeface="Arial" charset="0"/>
              </a:rPr>
              <a:t>Attacker cannot tell that a given person has a certain sensitive attribute (matching QI attributes do has </a:t>
            </a:r>
            <a:r>
              <a:rPr lang="en-US" altLang="en-US" i="1" dirty="0">
                <a:latin typeface="Arial" charset="0"/>
                <a:ea typeface="Arial" charset="0"/>
                <a:cs typeface="Arial" charset="0"/>
              </a:rPr>
              <a:t>k</a:t>
            </a:r>
            <a:r>
              <a:rPr lang="en-US" altLang="en-US" dirty="0">
                <a:latin typeface="Arial" charset="0"/>
                <a:ea typeface="Arial" charset="0"/>
                <a:cs typeface="Arial" charset="0"/>
              </a:rPr>
              <a:t> rows)</a:t>
            </a:r>
          </a:p>
          <a:p>
            <a:endParaRPr lang="en-US" altLang="en-US" sz="1600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altLang="en-US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Identity disclosure: </a:t>
            </a:r>
            <a:r>
              <a:rPr lang="en-US" altLang="en-US" dirty="0">
                <a:latin typeface="Arial" charset="0"/>
                <a:ea typeface="Arial" charset="0"/>
                <a:cs typeface="Arial" charset="0"/>
              </a:rPr>
              <a:t>Attacker cannot tell which record corresponds to a given person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ular Callout 5"/>
          <p:cNvSpPr/>
          <p:nvPr/>
        </p:nvSpPr>
        <p:spPr>
          <a:xfrm>
            <a:off x="2340054" y="5789244"/>
            <a:ext cx="8166538" cy="819889"/>
          </a:xfrm>
          <a:prstGeom prst="wedgeRectCallout">
            <a:avLst>
              <a:gd name="adj1" fmla="val -39895"/>
              <a:gd name="adj2" fmla="val -91341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Assumes the adversary only knows the quasi-identifiers and no auxiliary information about the target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BF5F9-4D9A-9543-85E8-59158CD2B6E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556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AC676BD-EE74-2445-98BF-5AE6FFA5F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Attacks against k-anonymity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0E0FE-4E95-C042-8628-162D289E5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>
                <a:latin typeface="Arial" charset="0"/>
                <a:ea typeface="Arial" charset="0"/>
                <a:cs typeface="Arial" charset="0"/>
              </a:rPr>
              <a:t>Three common attacks</a:t>
            </a:r>
          </a:p>
          <a:p>
            <a:pPr marL="0" indent="0">
              <a:buNone/>
            </a:pPr>
            <a:endParaRPr lang="en-US" sz="3200" dirty="0">
              <a:latin typeface="Arial" charset="0"/>
              <a:ea typeface="Arial" charset="0"/>
              <a:cs typeface="Arial" charset="0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en-US" sz="3200" dirty="0">
                <a:latin typeface="Arial" charset="0"/>
                <a:ea typeface="Arial" charset="0"/>
                <a:cs typeface="Arial" charset="0"/>
              </a:rPr>
              <a:t>Unsorted matching attack </a:t>
            </a:r>
          </a:p>
          <a:p>
            <a:pPr marL="742950" lvl="1" indent="-285750">
              <a:buFont typeface="Arial" charset="0"/>
              <a:buChar char="•"/>
            </a:pPr>
            <a:endParaRPr lang="en-US" sz="3200" dirty="0">
              <a:latin typeface="Arial" charset="0"/>
              <a:ea typeface="Arial" charset="0"/>
              <a:cs typeface="Arial" charset="0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en-US" sz="3200" dirty="0">
                <a:latin typeface="Arial" charset="0"/>
                <a:ea typeface="Arial" charset="0"/>
                <a:cs typeface="Arial" charset="0"/>
              </a:rPr>
              <a:t>Complementary release attack</a:t>
            </a:r>
          </a:p>
          <a:p>
            <a:pPr marL="742950" lvl="1" indent="-285750">
              <a:buFont typeface="Arial" charset="0"/>
              <a:buChar char="•"/>
            </a:pPr>
            <a:endParaRPr lang="en-US" sz="3200" dirty="0">
              <a:latin typeface="Arial" charset="0"/>
              <a:ea typeface="Arial" charset="0"/>
              <a:cs typeface="Arial" charset="0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en-US" sz="3200" dirty="0">
                <a:latin typeface="Arial" charset="0"/>
                <a:ea typeface="Arial" charset="0"/>
                <a:cs typeface="Arial" charset="0"/>
              </a:rPr>
              <a:t>Temporal inference attack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EF3C4B-9EA7-CC46-9800-FF0200C83529}"/>
              </a:ext>
            </a:extLst>
          </p:cNvPr>
          <p:cNvSpPr/>
          <p:nvPr/>
        </p:nvSpPr>
        <p:spPr>
          <a:xfrm>
            <a:off x="1044988" y="5942568"/>
            <a:ext cx="59702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epic.org</a:t>
            </a:r>
            <a:r>
              <a:rPr lang="en-US" dirty="0"/>
              <a:t>/privacy/reidentification/</a:t>
            </a:r>
            <a:r>
              <a:rPr lang="en-US" dirty="0" err="1"/>
              <a:t>Sweeney_Article.pdf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BF5F9-4D9A-9543-85E8-59158CD2B6E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8091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6997E4D-86A2-E54F-A7B9-78E2C8C28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644" y="42548"/>
            <a:ext cx="10515600" cy="1325563"/>
          </a:xfrm>
        </p:spPr>
        <p:txBody>
          <a:bodyPr/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Unsorted matching attack</a:t>
            </a:r>
            <a:endParaRPr lang="en-US" dirty="0"/>
          </a:p>
        </p:txBody>
      </p:sp>
      <p:pic>
        <p:nvPicPr>
          <p:cNvPr id="5" name="Picture 4" descr="tables with different columns anonymiz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10" y="1265497"/>
            <a:ext cx="7950200" cy="44577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79748" y="5891051"/>
            <a:ext cx="28696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charset="0"/>
                <a:ea typeface="Arial" charset="0"/>
                <a:cs typeface="Arial" charset="0"/>
              </a:rPr>
              <a:t>QID={Race, ZIP}</a:t>
            </a:r>
          </a:p>
        </p:txBody>
      </p:sp>
      <p:sp>
        <p:nvSpPr>
          <p:cNvPr id="7" name="Frame 6" descr="highlighted box"/>
          <p:cNvSpPr/>
          <p:nvPr/>
        </p:nvSpPr>
        <p:spPr>
          <a:xfrm>
            <a:off x="4085567" y="1265497"/>
            <a:ext cx="1072055" cy="4000186"/>
          </a:xfrm>
          <a:prstGeom prst="frame">
            <a:avLst>
              <a:gd name="adj1" fmla="val 4781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rame 7" descr="highlighted box"/>
          <p:cNvSpPr/>
          <p:nvPr/>
        </p:nvSpPr>
        <p:spPr>
          <a:xfrm>
            <a:off x="5849444" y="1265497"/>
            <a:ext cx="1072055" cy="4000186"/>
          </a:xfrm>
          <a:prstGeom prst="frame">
            <a:avLst>
              <a:gd name="adj1" fmla="val 4781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360792" y="1265497"/>
            <a:ext cx="3702082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800" dirty="0">
                <a:latin typeface="Arial" charset="0"/>
                <a:ea typeface="Arial" charset="0"/>
                <a:cs typeface="Arial" charset="0"/>
              </a:rPr>
              <a:t>Based on the order of rows in the released datasets</a:t>
            </a:r>
          </a:p>
          <a:p>
            <a:r>
              <a:rPr lang="en-US" sz="2800" dirty="0">
                <a:latin typeface="Arial" charset="0"/>
                <a:ea typeface="Arial" charset="0"/>
                <a:cs typeface="Arial" charset="0"/>
              </a:rPr>
              <a:t>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>
                <a:latin typeface="Arial" charset="0"/>
                <a:ea typeface="Arial" charset="0"/>
                <a:cs typeface="Arial" charset="0"/>
              </a:rPr>
              <a:t>This problem is often ignored in real-world use </a:t>
            </a:r>
          </a:p>
          <a:p>
            <a:pPr marL="285750" indent="-285750">
              <a:buFont typeface="Arial" charset="0"/>
              <a:buChar char="•"/>
            </a:pPr>
            <a:endParaRPr lang="en-US" sz="2800" dirty="0">
              <a:latin typeface="Arial" charset="0"/>
              <a:ea typeface="Arial" charset="0"/>
              <a:cs typeface="Arial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800" dirty="0">
                <a:latin typeface="Arial" charset="0"/>
                <a:ea typeface="Arial" charset="0"/>
                <a:cs typeface="Arial" charset="0"/>
              </a:rPr>
              <a:t>Easy to correct by </a:t>
            </a:r>
            <a:r>
              <a:rPr lang="en-US" sz="28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randomly sorting the rows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BF5F9-4D9A-9543-85E8-59158CD2B6E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672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AA7070E2-7167-B848-9B4D-72B459CA2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955"/>
            <a:ext cx="10515600" cy="1325563"/>
          </a:xfrm>
        </p:spPr>
        <p:txBody>
          <a:bodyPr/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Complementary release attack</a:t>
            </a:r>
            <a:endParaRPr lang="en-US" dirty="0"/>
          </a:p>
        </p:txBody>
      </p:sp>
      <p:pic>
        <p:nvPicPr>
          <p:cNvPr id="6" name="Picture 5" descr="tables with two releases of anonymized column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868" y="1140802"/>
            <a:ext cx="9178159" cy="3284491"/>
          </a:xfrm>
          <a:prstGeom prst="rect">
            <a:avLst/>
          </a:prstGeom>
        </p:spPr>
      </p:pic>
      <p:sp>
        <p:nvSpPr>
          <p:cNvPr id="8" name="Frame 7" descr="highlighted box"/>
          <p:cNvSpPr/>
          <p:nvPr/>
        </p:nvSpPr>
        <p:spPr>
          <a:xfrm>
            <a:off x="8680940" y="1439755"/>
            <a:ext cx="1337441" cy="2711669"/>
          </a:xfrm>
          <a:prstGeom prst="frame">
            <a:avLst>
              <a:gd name="adj1" fmla="val 4781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 descr="revealing anonymize data by linking sensitive colum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868" y="4504815"/>
            <a:ext cx="3246598" cy="235318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374678" y="4468452"/>
            <a:ext cx="66173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Linking GT1 and GT3 on </a:t>
            </a:r>
            <a:r>
              <a:rPr lang="en-US" sz="24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{Problem} </a:t>
            </a:r>
            <a:r>
              <a:rPr lang="en-US" sz="2400">
                <a:latin typeface="Arial" charset="0"/>
                <a:ea typeface="Arial" charset="0"/>
                <a:cs typeface="Arial" charset="0"/>
              </a:rPr>
              <a:t>reveals LT</a:t>
            </a:r>
            <a:endParaRPr lang="en-US"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374678" y="5066696"/>
            <a:ext cx="697912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How can you protect against this type of attack?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QI</a:t>
            </a:r>
            <a:r>
              <a:rPr lang="en-US" sz="2400" baseline="-25000" dirty="0">
                <a:latin typeface="Arial" charset="0"/>
                <a:ea typeface="Arial" charset="0"/>
                <a:cs typeface="Arial" charset="0"/>
              </a:rPr>
              <a:t>GT3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 = QI ∪ {Problem} or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GT1 is the basis of GT3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BF5F9-4D9A-9543-85E8-59158CD2B6E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657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9B08572-61D6-0F41-AF75-B3BF217B8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Sample database</a:t>
            </a:r>
            <a:endParaRPr lang="en-US" dirty="0"/>
          </a:p>
        </p:txBody>
      </p:sp>
      <p:graphicFrame>
        <p:nvGraphicFramePr>
          <p:cNvPr id="6" name="Table 5" descr="example of a table with sensitive dat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1685419"/>
              </p:ext>
            </p:extLst>
          </p:nvPr>
        </p:nvGraphicFramePr>
        <p:xfrm>
          <a:off x="1939157" y="1732307"/>
          <a:ext cx="8040414" cy="400633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920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3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25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36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682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233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SSN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DoB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ZIP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Diagnosis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233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123456789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01/23/1964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15678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Diabetes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233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623452189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02/03/1964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15609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Asthma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233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873456721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09/13/1965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31892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Diabetes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233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227656752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12/30/1967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31402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Cancer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233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827356780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06/09/1961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31609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Diabetes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233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723421709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08/21/1969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23194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Asthma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BF5F9-4D9A-9543-85E8-59158CD2B6E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8090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4F6D843-00AB-864C-B869-3645B117F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9413"/>
            <a:ext cx="10515600" cy="1325563"/>
          </a:xfrm>
        </p:spPr>
        <p:txBody>
          <a:bodyPr/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Temporal Inference attack</a:t>
            </a:r>
            <a:endParaRPr lang="en-US" dirty="0"/>
          </a:p>
        </p:txBody>
      </p:sp>
      <p:pic>
        <p:nvPicPr>
          <p:cNvPr id="6" name="Picture 5" descr="table with columns anonymiz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037" y="1233174"/>
            <a:ext cx="3360480" cy="2435728"/>
          </a:xfrm>
          <a:prstGeom prst="rect">
            <a:avLst/>
          </a:prstGeom>
        </p:spPr>
      </p:pic>
      <p:sp>
        <p:nvSpPr>
          <p:cNvPr id="8" name="Right Arrow 7" descr="arrow"/>
          <p:cNvSpPr/>
          <p:nvPr/>
        </p:nvSpPr>
        <p:spPr>
          <a:xfrm>
            <a:off x="4698124" y="2454561"/>
            <a:ext cx="567558" cy="3783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table with columns anonymize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9976" y="1187629"/>
            <a:ext cx="3680400" cy="2654298"/>
          </a:xfrm>
          <a:prstGeom prst="rect">
            <a:avLst/>
          </a:prstGeom>
        </p:spPr>
      </p:pic>
      <p:grpSp>
        <p:nvGrpSpPr>
          <p:cNvPr id="18" name="Group 17" descr="table with columns anonymized"/>
          <p:cNvGrpSpPr/>
          <p:nvPr/>
        </p:nvGrpSpPr>
        <p:grpSpPr>
          <a:xfrm>
            <a:off x="975037" y="3810396"/>
            <a:ext cx="3360480" cy="3047604"/>
            <a:chOff x="975037" y="3810396"/>
            <a:chExt cx="3360480" cy="3047604"/>
          </a:xfrm>
        </p:grpSpPr>
        <p:grpSp>
          <p:nvGrpSpPr>
            <p:cNvPr id="16" name="Group 15"/>
            <p:cNvGrpSpPr/>
            <p:nvPr/>
          </p:nvGrpSpPr>
          <p:grpSpPr>
            <a:xfrm>
              <a:off x="975037" y="3810396"/>
              <a:ext cx="3360480" cy="2628668"/>
              <a:chOff x="975037" y="3810396"/>
              <a:chExt cx="3360480" cy="2628668"/>
            </a:xfrm>
          </p:grpSpPr>
          <p:pic>
            <p:nvPicPr>
              <p:cNvPr id="9" name="Picture 8" descr="&quot;&quot;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75037" y="3810396"/>
                <a:ext cx="3360480" cy="2435728"/>
              </a:xfrm>
              <a:prstGeom prst="rect">
                <a:avLst/>
              </a:prstGeom>
            </p:spPr>
          </p:pic>
          <p:sp>
            <p:nvSpPr>
              <p:cNvPr id="10" name="Rectangle 9" descr="&quot;&quot;"/>
              <p:cNvSpPr/>
              <p:nvPr/>
            </p:nvSpPr>
            <p:spPr>
              <a:xfrm>
                <a:off x="1087820" y="6090356"/>
                <a:ext cx="3137337" cy="34870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mr-IN" dirty="0">
                    <a:solidFill>
                      <a:srgbClr val="0D0EFF"/>
                    </a:solidFill>
                  </a:rPr>
                  <a:t>…………</a:t>
                </a:r>
                <a:r>
                  <a:rPr lang="en-US" dirty="0">
                    <a:solidFill>
                      <a:srgbClr val="0D0EFF"/>
                    </a:solidFill>
                  </a:rPr>
                  <a:t> new data</a:t>
                </a: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2369447" y="6488668"/>
              <a:ext cx="3777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LT</a:t>
              </a:r>
            </a:p>
          </p:txBody>
        </p:sp>
      </p:grpSp>
      <p:sp>
        <p:nvSpPr>
          <p:cNvPr id="12" name="Right Arrow 11" descr="arrow"/>
          <p:cNvSpPr/>
          <p:nvPr/>
        </p:nvSpPr>
        <p:spPr>
          <a:xfrm>
            <a:off x="4698124" y="5054932"/>
            <a:ext cx="567558" cy="3783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 descr="table with columns anonymized"/>
          <p:cNvGrpSpPr/>
          <p:nvPr/>
        </p:nvGrpSpPr>
        <p:grpSpPr>
          <a:xfrm>
            <a:off x="5499976" y="3841927"/>
            <a:ext cx="4221634" cy="2879547"/>
            <a:chOff x="5499976" y="3841927"/>
            <a:chExt cx="4221634" cy="2879547"/>
          </a:xfrm>
        </p:grpSpPr>
        <p:grpSp>
          <p:nvGrpSpPr>
            <p:cNvPr id="17" name="Group 16"/>
            <p:cNvGrpSpPr/>
            <p:nvPr/>
          </p:nvGrpSpPr>
          <p:grpSpPr>
            <a:xfrm>
              <a:off x="5499976" y="3841927"/>
              <a:ext cx="3565514" cy="2879547"/>
              <a:chOff x="5499976" y="3841927"/>
              <a:chExt cx="3565514" cy="2879547"/>
            </a:xfrm>
          </p:grpSpPr>
          <p:pic>
            <p:nvPicPr>
              <p:cNvPr id="13" name="Picture 12" descr="&quot;&quot;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99976" y="3841927"/>
                <a:ext cx="3565514" cy="2646741"/>
              </a:xfrm>
              <a:prstGeom prst="rect">
                <a:avLst/>
              </a:prstGeom>
            </p:spPr>
          </p:pic>
          <p:sp>
            <p:nvSpPr>
              <p:cNvPr id="14" name="Rectangle 13" descr="&quot;&quot;"/>
              <p:cNvSpPr/>
              <p:nvPr/>
            </p:nvSpPr>
            <p:spPr>
              <a:xfrm>
                <a:off x="5503640" y="6314313"/>
                <a:ext cx="3561850" cy="4071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mr-IN" dirty="0">
                    <a:solidFill>
                      <a:srgbClr val="0D0EFF"/>
                    </a:solidFill>
                  </a:rPr>
                  <a:t>…………</a:t>
                </a:r>
                <a:r>
                  <a:rPr lang="en-US" dirty="0">
                    <a:solidFill>
                      <a:srgbClr val="0D0EFF"/>
                    </a:solidFill>
                  </a:rPr>
                  <a:t> new data</a:t>
                </a:r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9162739" y="6304002"/>
              <a:ext cx="5588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GT3</a:t>
              </a:r>
              <a:endParaRPr lang="en-US" dirty="0"/>
            </a:p>
          </p:txBody>
        </p:sp>
      </p:grpSp>
      <p:sp>
        <p:nvSpPr>
          <p:cNvPr id="20" name="Frame 19" descr="highlighted box"/>
          <p:cNvSpPr/>
          <p:nvPr/>
        </p:nvSpPr>
        <p:spPr>
          <a:xfrm>
            <a:off x="7996603" y="1287912"/>
            <a:ext cx="1166136" cy="5151152"/>
          </a:xfrm>
          <a:prstGeom prst="frame">
            <a:avLst>
              <a:gd name="adj1" fmla="val 4781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654854" y="1970662"/>
            <a:ext cx="216336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Linking GT1 and GT3 on </a:t>
            </a:r>
            <a:r>
              <a:rPr lang="en-US" sz="24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{Problem} 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reveals LT</a:t>
            </a:r>
          </a:p>
          <a:p>
            <a:endParaRPr lang="en-US" sz="2400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Solution: add new data to GT1 and then derive GT3 from GT1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BF5F9-4D9A-9543-85E8-59158CD2B6E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447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20" grpId="0" animBg="1"/>
      <p:bldP spid="21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B935D0A-7C2F-9D48-993C-0204D0E32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277" y="0"/>
            <a:ext cx="10515600" cy="1325563"/>
          </a:xfrm>
        </p:spPr>
        <p:txBody>
          <a:bodyPr/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Exercise</a:t>
            </a:r>
            <a:endParaRPr lang="en-US" dirty="0"/>
          </a:p>
        </p:txBody>
      </p:sp>
      <p:graphicFrame>
        <p:nvGraphicFramePr>
          <p:cNvPr id="99628" name="Group 300" descr="Table with sensitive and non-sensitive column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1754333"/>
              </p:ext>
            </p:extLst>
          </p:nvPr>
        </p:nvGraphicFramePr>
        <p:xfrm>
          <a:off x="490277" y="1067277"/>
          <a:ext cx="10515600" cy="5547360"/>
        </p:xfrm>
        <a:graphic>
          <a:graphicData uri="http://schemas.openxmlformats.org/drawingml/2006/table">
            <a:tbl>
              <a:tblPr firstRow="1" bandRow="1"/>
              <a:tblGrid>
                <a:gridCol w="9654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08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02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129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86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1300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charset="0"/>
                        <a:ea typeface="Arial" charset="0"/>
                        <a:cs typeface="Arial" charset="0"/>
                      </a:endParaRPr>
                    </a:p>
                  </a:txBody>
                  <a:tcPr marL="146729" marR="146729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Non-Sensitive Data</a:t>
                      </a:r>
                    </a:p>
                  </a:txBody>
                  <a:tcPr marL="146729" marR="146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Sensitive Data</a:t>
                      </a:r>
                    </a:p>
                  </a:txBody>
                  <a:tcPr marL="146729" marR="146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088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#</a:t>
                      </a:r>
                    </a:p>
                  </a:txBody>
                  <a:tcPr marL="146729" marR="146729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ZIP</a:t>
                      </a:r>
                    </a:p>
                  </a:txBody>
                  <a:tcPr marL="146729" marR="1467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Age</a:t>
                      </a:r>
                    </a:p>
                  </a:txBody>
                  <a:tcPr marL="146729" marR="1467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Nationality</a:t>
                      </a:r>
                    </a:p>
                  </a:txBody>
                  <a:tcPr marL="146729" marR="1467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Condition</a:t>
                      </a:r>
                    </a:p>
                  </a:txBody>
                  <a:tcPr marL="146729" marR="1467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146729" marR="146729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13053</a:t>
                      </a:r>
                    </a:p>
                  </a:txBody>
                  <a:tcPr marL="146729" marR="146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28</a:t>
                      </a:r>
                    </a:p>
                  </a:txBody>
                  <a:tcPr marL="146729" marR="146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Russian</a:t>
                      </a:r>
                    </a:p>
                  </a:txBody>
                  <a:tcPr marL="146729" marR="146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Heart Disease</a:t>
                      </a:r>
                    </a:p>
                  </a:txBody>
                  <a:tcPr marL="146729" marR="146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150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146729" marR="146729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13068</a:t>
                      </a:r>
                    </a:p>
                  </a:txBody>
                  <a:tcPr marL="146729" marR="146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29</a:t>
                      </a:r>
                    </a:p>
                  </a:txBody>
                  <a:tcPr marL="146729" marR="146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American</a:t>
                      </a:r>
                    </a:p>
                  </a:txBody>
                  <a:tcPr marL="146729" marR="146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Heart Disease</a:t>
                      </a:r>
                    </a:p>
                  </a:txBody>
                  <a:tcPr marL="146729" marR="146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L="146729" marR="146729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13068</a:t>
                      </a:r>
                    </a:p>
                  </a:txBody>
                  <a:tcPr marL="146729" marR="146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21</a:t>
                      </a:r>
                    </a:p>
                  </a:txBody>
                  <a:tcPr marL="146729" marR="146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Japanese</a:t>
                      </a:r>
                    </a:p>
                  </a:txBody>
                  <a:tcPr marL="146729" marR="146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Viral Infection</a:t>
                      </a:r>
                    </a:p>
                  </a:txBody>
                  <a:tcPr marL="146729" marR="146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1150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4</a:t>
                      </a:r>
                    </a:p>
                  </a:txBody>
                  <a:tcPr marL="146729" marR="146729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13053</a:t>
                      </a:r>
                    </a:p>
                  </a:txBody>
                  <a:tcPr marL="146729" marR="146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23</a:t>
                      </a:r>
                    </a:p>
                  </a:txBody>
                  <a:tcPr marL="146729" marR="146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American</a:t>
                      </a:r>
                    </a:p>
                  </a:txBody>
                  <a:tcPr marL="146729" marR="146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Viral Infection</a:t>
                      </a:r>
                    </a:p>
                  </a:txBody>
                  <a:tcPr marL="146729" marR="146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150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5</a:t>
                      </a:r>
                    </a:p>
                  </a:txBody>
                  <a:tcPr marL="146729" marR="146729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14853</a:t>
                      </a:r>
                    </a:p>
                  </a:txBody>
                  <a:tcPr marL="146729" marR="146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50</a:t>
                      </a:r>
                    </a:p>
                  </a:txBody>
                  <a:tcPr marL="146729" marR="146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Indian</a:t>
                      </a:r>
                    </a:p>
                  </a:txBody>
                  <a:tcPr marL="146729" marR="146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Cancer</a:t>
                      </a:r>
                    </a:p>
                  </a:txBody>
                  <a:tcPr marL="146729" marR="146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6</a:t>
                      </a:r>
                    </a:p>
                  </a:txBody>
                  <a:tcPr marL="146729" marR="146729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14853</a:t>
                      </a:r>
                    </a:p>
                  </a:txBody>
                  <a:tcPr marL="146729" marR="146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55</a:t>
                      </a:r>
                    </a:p>
                  </a:txBody>
                  <a:tcPr marL="146729" marR="146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Russian</a:t>
                      </a:r>
                    </a:p>
                  </a:txBody>
                  <a:tcPr marL="146729" marR="146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Heart Disease</a:t>
                      </a:r>
                    </a:p>
                  </a:txBody>
                  <a:tcPr marL="146729" marR="146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9563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7</a:t>
                      </a:r>
                    </a:p>
                  </a:txBody>
                  <a:tcPr marL="146729" marR="146729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14850</a:t>
                      </a:r>
                    </a:p>
                  </a:txBody>
                  <a:tcPr marL="146729" marR="146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47</a:t>
                      </a:r>
                    </a:p>
                  </a:txBody>
                  <a:tcPr marL="146729" marR="146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American</a:t>
                      </a:r>
                    </a:p>
                  </a:txBody>
                  <a:tcPr marL="146729" marR="146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Viral Infection</a:t>
                      </a:r>
                    </a:p>
                  </a:txBody>
                  <a:tcPr marL="146729" marR="146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8</a:t>
                      </a:r>
                    </a:p>
                  </a:txBody>
                  <a:tcPr marL="146729" marR="146729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14850</a:t>
                      </a:r>
                    </a:p>
                  </a:txBody>
                  <a:tcPr marL="146729" marR="146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49</a:t>
                      </a:r>
                    </a:p>
                  </a:txBody>
                  <a:tcPr marL="146729" marR="146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American</a:t>
                      </a:r>
                    </a:p>
                  </a:txBody>
                  <a:tcPr marL="146729" marR="146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Viral Infection</a:t>
                      </a:r>
                    </a:p>
                  </a:txBody>
                  <a:tcPr marL="146729" marR="146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1150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9</a:t>
                      </a:r>
                    </a:p>
                  </a:txBody>
                  <a:tcPr marL="146729" marR="146729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13053</a:t>
                      </a:r>
                    </a:p>
                  </a:txBody>
                  <a:tcPr marL="146729" marR="146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31</a:t>
                      </a:r>
                    </a:p>
                  </a:txBody>
                  <a:tcPr marL="146729" marR="146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American</a:t>
                      </a:r>
                    </a:p>
                  </a:txBody>
                  <a:tcPr marL="146729" marR="146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Cancer</a:t>
                      </a:r>
                    </a:p>
                  </a:txBody>
                  <a:tcPr marL="146729" marR="146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738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10</a:t>
                      </a:r>
                    </a:p>
                  </a:txBody>
                  <a:tcPr marL="146729" marR="146729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13053</a:t>
                      </a:r>
                    </a:p>
                  </a:txBody>
                  <a:tcPr marL="146729" marR="146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37</a:t>
                      </a:r>
                    </a:p>
                  </a:txBody>
                  <a:tcPr marL="146729" marR="146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Indian</a:t>
                      </a:r>
                    </a:p>
                  </a:txBody>
                  <a:tcPr marL="146729" marR="146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Cancer</a:t>
                      </a:r>
                    </a:p>
                  </a:txBody>
                  <a:tcPr marL="146729" marR="146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9563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11</a:t>
                      </a:r>
                    </a:p>
                  </a:txBody>
                  <a:tcPr marL="146729" marR="146729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13068</a:t>
                      </a:r>
                    </a:p>
                  </a:txBody>
                  <a:tcPr marL="146729" marR="146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36</a:t>
                      </a:r>
                    </a:p>
                  </a:txBody>
                  <a:tcPr marL="146729" marR="146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Japanese</a:t>
                      </a:r>
                    </a:p>
                  </a:txBody>
                  <a:tcPr marL="146729" marR="146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Cancer</a:t>
                      </a:r>
                    </a:p>
                  </a:txBody>
                  <a:tcPr marL="146729" marR="146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2738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12</a:t>
                      </a:r>
                    </a:p>
                  </a:txBody>
                  <a:tcPr marL="146729" marR="146729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13068</a:t>
                      </a:r>
                    </a:p>
                  </a:txBody>
                  <a:tcPr marL="146729" marR="146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35</a:t>
                      </a:r>
                    </a:p>
                  </a:txBody>
                  <a:tcPr marL="146729" marR="146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American</a:t>
                      </a:r>
                    </a:p>
                  </a:txBody>
                  <a:tcPr marL="146729" marR="146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Cancer</a:t>
                      </a:r>
                    </a:p>
                  </a:txBody>
                  <a:tcPr marL="146729" marR="146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02DA28-C271-EF49-957E-4F079F031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BF5F9-4D9A-9543-85E8-59158CD2B6E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027501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2">
            <a:extLst>
              <a:ext uri="{FF2B5EF4-FFF2-40B4-BE49-F238E27FC236}">
                <a16:creationId xmlns:a16="http://schemas.microsoft.com/office/drawing/2014/main" id="{9877F97C-1EB9-8C46-A9C9-B59D4AD45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615" y="185510"/>
            <a:ext cx="10515600" cy="1325563"/>
          </a:xfrm>
        </p:spPr>
        <p:txBody>
          <a:bodyPr/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Exercise (continue .)</a:t>
            </a:r>
            <a:endParaRPr lang="en-US" dirty="0"/>
          </a:p>
        </p:txBody>
      </p:sp>
      <p:graphicFrame>
        <p:nvGraphicFramePr>
          <p:cNvPr id="99628" name="Group 300" descr="table with nationality generalized"/>
          <p:cNvGraphicFramePr>
            <a:graphicFrameLocks noGrp="1"/>
          </p:cNvGraphicFramePr>
          <p:nvPr>
            <p:ph type="body" idx="1"/>
            <p:extLst>
              <p:ext uri="{D42A27DB-BD31-4B8C-83A1-F6EECF244321}">
                <p14:modId xmlns:p14="http://schemas.microsoft.com/office/powerpoint/2010/main" val="4123773002"/>
              </p:ext>
            </p:extLst>
          </p:nvPr>
        </p:nvGraphicFramePr>
        <p:xfrm>
          <a:off x="856571" y="1097643"/>
          <a:ext cx="6553200" cy="5547360"/>
        </p:xfrm>
        <a:graphic>
          <a:graphicData uri="http://schemas.openxmlformats.org/drawingml/2006/table">
            <a:tbl>
              <a:tblPr firstRow="1" bandRow="1"/>
              <a:tblGrid>
                <a:gridCol w="6016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6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06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47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1300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Non-Sensitive Data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Sensitive Data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088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#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ZIP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Age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Nationality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Condition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13053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D0EFF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Heart Disease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150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13068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D0EFF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Heart Disease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13068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D0EFF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Viral Infection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1150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13053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D0EFF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Viral Infection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150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14853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D0EFF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Cancer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14853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D0EFF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Heart Disease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9563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14850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37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D0EFF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Viral Infection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14850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39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D0EFF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Viral Infection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1150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13053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D0EFF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Cancer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738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13053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37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D0EFF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Cancer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9563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13068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36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D0EFF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Cancer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2738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13068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D0EFF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Cancer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pSp>
        <p:nvGrpSpPr>
          <p:cNvPr id="6" name="Group 56" descr="zip generalization hierarchy">
            <a:extLst>
              <a:ext uri="{FF2B5EF4-FFF2-40B4-BE49-F238E27FC236}">
                <a16:creationId xmlns:a16="http://schemas.microsoft.com/office/drawing/2014/main" id="{99F41788-C264-A64A-98B9-D15DADB46826}"/>
              </a:ext>
            </a:extLst>
          </p:cNvPr>
          <p:cNvGrpSpPr>
            <a:grpSpLocks/>
          </p:cNvGrpSpPr>
          <p:nvPr/>
        </p:nvGrpSpPr>
        <p:grpSpPr bwMode="auto">
          <a:xfrm>
            <a:off x="7684858" y="1354217"/>
            <a:ext cx="3505200" cy="2232025"/>
            <a:chOff x="103" y="1104"/>
            <a:chExt cx="2208" cy="1406"/>
          </a:xfrm>
        </p:grpSpPr>
        <p:sp>
          <p:nvSpPr>
            <p:cNvPr id="7" name="AutoShape 4">
              <a:extLst>
                <a:ext uri="{FF2B5EF4-FFF2-40B4-BE49-F238E27FC236}">
                  <a16:creationId xmlns:a16="http://schemas.microsoft.com/office/drawing/2014/main" id="{539743DF-AF76-634E-B3BC-42D874AC8D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" y="1104"/>
              <a:ext cx="2126" cy="1406"/>
            </a:xfrm>
            <a:prstGeom prst="roundRect">
              <a:avLst>
                <a:gd name="adj" fmla="val 5833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" name="Text Box 7">
              <a:extLst>
                <a:ext uri="{FF2B5EF4-FFF2-40B4-BE49-F238E27FC236}">
                  <a16:creationId xmlns:a16="http://schemas.microsoft.com/office/drawing/2014/main" id="{067C8A1F-1D53-0144-B05A-529DD6ECC4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1106"/>
              <a:ext cx="41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rtl="0"/>
              <a:r>
                <a:rPr lang="en-US" altLang="en-US" sz="2400"/>
                <a:t>ZIP</a:t>
              </a:r>
            </a:p>
          </p:txBody>
        </p:sp>
        <p:sp>
          <p:nvSpPr>
            <p:cNvPr id="9" name="Text Box 10">
              <a:extLst>
                <a:ext uri="{FF2B5EF4-FFF2-40B4-BE49-F238E27FC236}">
                  <a16:creationId xmlns:a16="http://schemas.microsoft.com/office/drawing/2014/main" id="{9B1A006E-4F70-2A4E-8CD4-6609BAC0C2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9" y="2244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rtl="0" eaLnBrk="1" hangingPunct="1"/>
              <a:r>
                <a:rPr lang="en-US" altLang="en-US">
                  <a:latin typeface="Verdana" panose="020B0604030504040204" pitchFamily="34" charset="0"/>
                </a:rPr>
                <a:t>13058</a:t>
              </a:r>
            </a:p>
          </p:txBody>
        </p:sp>
        <p:sp>
          <p:nvSpPr>
            <p:cNvPr id="10" name="Text Box 11">
              <a:extLst>
                <a:ext uri="{FF2B5EF4-FFF2-40B4-BE49-F238E27FC236}">
                  <a16:creationId xmlns:a16="http://schemas.microsoft.com/office/drawing/2014/main" id="{A1447E36-96A6-DD45-8DC4-37B27E011C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" y="2244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rtl="0" eaLnBrk="1" hangingPunct="1"/>
              <a:r>
                <a:rPr lang="en-US" altLang="en-US">
                  <a:latin typeface="Verdana" panose="020B0604030504040204" pitchFamily="34" charset="0"/>
                </a:rPr>
                <a:t>13053</a:t>
              </a:r>
            </a:p>
          </p:txBody>
        </p:sp>
        <p:sp>
          <p:nvSpPr>
            <p:cNvPr id="11" name="Text Box 12">
              <a:extLst>
                <a:ext uri="{FF2B5EF4-FFF2-40B4-BE49-F238E27FC236}">
                  <a16:creationId xmlns:a16="http://schemas.microsoft.com/office/drawing/2014/main" id="{2AF21504-EAB2-A642-A08A-FE2FC731C8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" y="1870"/>
              <a:ext cx="5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rtl="0" eaLnBrk="1" hangingPunct="1"/>
              <a:r>
                <a:rPr lang="en-US" altLang="en-US">
                  <a:latin typeface="Verdana" panose="020B0604030504040204" pitchFamily="34" charset="0"/>
                </a:rPr>
                <a:t>1305</a:t>
              </a:r>
              <a:r>
                <a:rPr lang="en-US" altLang="en-US">
                  <a:latin typeface="Verdana" panose="020B0604030504040204" pitchFamily="34" charset="0"/>
                  <a:sym typeface="Symbol" pitchFamily="2" charset="2"/>
                </a:rPr>
                <a:t></a:t>
              </a:r>
              <a:endParaRPr lang="en-US" altLang="en-US">
                <a:latin typeface="Verdana" panose="020B0604030504040204" pitchFamily="34" charset="0"/>
              </a:endParaRPr>
            </a:p>
          </p:txBody>
        </p:sp>
        <p:sp>
          <p:nvSpPr>
            <p:cNvPr id="12" name="Line 13">
              <a:extLst>
                <a:ext uri="{FF2B5EF4-FFF2-40B4-BE49-F238E27FC236}">
                  <a16:creationId xmlns:a16="http://schemas.microsoft.com/office/drawing/2014/main" id="{D23F8B95-E5D9-694F-932E-3D28100393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1" y="2099"/>
              <a:ext cx="107" cy="1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 Box 14">
              <a:extLst>
                <a:ext uri="{FF2B5EF4-FFF2-40B4-BE49-F238E27FC236}">
                  <a16:creationId xmlns:a16="http://schemas.microsoft.com/office/drawing/2014/main" id="{30B50177-9472-9442-9D1F-FD9DB2CF75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6" y="1475"/>
              <a:ext cx="5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rtl="0" eaLnBrk="1" hangingPunct="1"/>
              <a:r>
                <a:rPr lang="en-US" altLang="en-US">
                  <a:latin typeface="Verdana" panose="020B0604030504040204" pitchFamily="34" charset="0"/>
                </a:rPr>
                <a:t>130</a:t>
              </a:r>
              <a:r>
                <a:rPr lang="en-US" altLang="en-US">
                  <a:latin typeface="Verdana" panose="020B0604030504040204" pitchFamily="34" charset="0"/>
                  <a:sym typeface="Symbol" pitchFamily="2" charset="2"/>
                </a:rPr>
                <a:t></a:t>
              </a:r>
              <a:endParaRPr lang="en-US" altLang="en-US">
                <a:latin typeface="Verdana" panose="020B0604030504040204" pitchFamily="34" charset="0"/>
              </a:endParaRPr>
            </a:p>
          </p:txBody>
        </p:sp>
        <p:sp>
          <p:nvSpPr>
            <p:cNvPr id="14" name="Text Box 15">
              <a:extLst>
                <a:ext uri="{FF2B5EF4-FFF2-40B4-BE49-F238E27FC236}">
                  <a16:creationId xmlns:a16="http://schemas.microsoft.com/office/drawing/2014/main" id="{D467B35E-B2F4-FD4E-A502-B8A9920868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2" y="1152"/>
              <a:ext cx="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rtl="0" eaLnBrk="1" hangingPunct="1"/>
              <a:r>
                <a:rPr lang="en-US" altLang="en-US">
                  <a:latin typeface="Verdana" panose="020B0604030504040204" pitchFamily="34" charset="0"/>
                  <a:sym typeface="Symbol" pitchFamily="2" charset="2"/>
                </a:rPr>
                <a:t></a:t>
              </a:r>
            </a:p>
          </p:txBody>
        </p:sp>
        <p:sp>
          <p:nvSpPr>
            <p:cNvPr id="15" name="Line 16">
              <a:extLst>
                <a:ext uri="{FF2B5EF4-FFF2-40B4-BE49-F238E27FC236}">
                  <a16:creationId xmlns:a16="http://schemas.microsoft.com/office/drawing/2014/main" id="{BF62C16A-08D2-394D-98CA-F8BD08CDED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60" y="2099"/>
              <a:ext cx="107" cy="1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 Box 17">
              <a:extLst>
                <a:ext uri="{FF2B5EF4-FFF2-40B4-BE49-F238E27FC236}">
                  <a16:creationId xmlns:a16="http://schemas.microsoft.com/office/drawing/2014/main" id="{B3BA6C12-5EE1-D140-AA70-8DBD000EE1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5" y="2244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rtl="0" eaLnBrk="1" hangingPunct="1"/>
              <a:r>
                <a:rPr lang="en-US" altLang="en-US">
                  <a:latin typeface="Verdana" panose="020B0604030504040204" pitchFamily="34" charset="0"/>
                </a:rPr>
                <a:t>13067</a:t>
              </a:r>
            </a:p>
          </p:txBody>
        </p:sp>
        <p:sp>
          <p:nvSpPr>
            <p:cNvPr id="17" name="Text Box 18">
              <a:extLst>
                <a:ext uri="{FF2B5EF4-FFF2-40B4-BE49-F238E27FC236}">
                  <a16:creationId xmlns:a16="http://schemas.microsoft.com/office/drawing/2014/main" id="{D352EABE-3D37-4141-BE1A-771C5B97CF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9" y="2244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rtl="0" eaLnBrk="1" hangingPunct="1"/>
              <a:r>
                <a:rPr lang="en-US" altLang="en-US">
                  <a:latin typeface="Verdana" panose="020B0604030504040204" pitchFamily="34" charset="0"/>
                </a:rPr>
                <a:t>13063</a:t>
              </a:r>
            </a:p>
          </p:txBody>
        </p:sp>
        <p:sp>
          <p:nvSpPr>
            <p:cNvPr id="18" name="Text Box 19">
              <a:extLst>
                <a:ext uri="{FF2B5EF4-FFF2-40B4-BE49-F238E27FC236}">
                  <a16:creationId xmlns:a16="http://schemas.microsoft.com/office/drawing/2014/main" id="{07E66AE3-9B73-B145-BBA4-8AC0C40180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5" y="1870"/>
              <a:ext cx="5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rtl="0" eaLnBrk="1" hangingPunct="1"/>
              <a:r>
                <a:rPr lang="en-US" altLang="en-US">
                  <a:latin typeface="Verdana" panose="020B0604030504040204" pitchFamily="34" charset="0"/>
                </a:rPr>
                <a:t>1306</a:t>
              </a:r>
              <a:r>
                <a:rPr lang="en-US" altLang="en-US">
                  <a:latin typeface="Verdana" panose="020B0604030504040204" pitchFamily="34" charset="0"/>
                  <a:sym typeface="Symbol" pitchFamily="2" charset="2"/>
                </a:rPr>
                <a:t></a:t>
              </a:r>
              <a:endParaRPr lang="en-US" altLang="en-US">
                <a:latin typeface="Verdana" panose="020B0604030504040204" pitchFamily="34" charset="0"/>
              </a:endParaRPr>
            </a:p>
          </p:txBody>
        </p:sp>
        <p:sp>
          <p:nvSpPr>
            <p:cNvPr id="19" name="Line 20">
              <a:extLst>
                <a:ext uri="{FF2B5EF4-FFF2-40B4-BE49-F238E27FC236}">
                  <a16:creationId xmlns:a16="http://schemas.microsoft.com/office/drawing/2014/main" id="{B1B8767B-0928-D645-B501-144D4D2563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07" y="2099"/>
              <a:ext cx="107" cy="1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21">
              <a:extLst>
                <a:ext uri="{FF2B5EF4-FFF2-40B4-BE49-F238E27FC236}">
                  <a16:creationId xmlns:a16="http://schemas.microsoft.com/office/drawing/2014/main" id="{0F740629-0D6C-0641-A7B5-15DE69C5B3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756" y="2099"/>
              <a:ext cx="107" cy="1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22">
              <a:extLst>
                <a:ext uri="{FF2B5EF4-FFF2-40B4-BE49-F238E27FC236}">
                  <a16:creationId xmlns:a16="http://schemas.microsoft.com/office/drawing/2014/main" id="{F60ED20B-1BA1-5C49-B1BA-2681F880F1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57" y="1718"/>
              <a:ext cx="387" cy="1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23">
              <a:extLst>
                <a:ext uri="{FF2B5EF4-FFF2-40B4-BE49-F238E27FC236}">
                  <a16:creationId xmlns:a16="http://schemas.microsoft.com/office/drawing/2014/main" id="{4CDBACFF-5407-674A-9C56-B87B650EEE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203" y="1718"/>
              <a:ext cx="387" cy="1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24">
              <a:extLst>
                <a:ext uri="{FF2B5EF4-FFF2-40B4-BE49-F238E27FC236}">
                  <a16:creationId xmlns:a16="http://schemas.microsoft.com/office/drawing/2014/main" id="{97F1F3B1-8762-3E49-B5B5-918C87B435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14" y="1358"/>
              <a:ext cx="0" cy="144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Rectangle 40">
              <a:extLst>
                <a:ext uri="{FF2B5EF4-FFF2-40B4-BE49-F238E27FC236}">
                  <a16:creationId xmlns:a16="http://schemas.microsoft.com/office/drawing/2014/main" id="{11879B16-F89E-E743-AAC8-AAC63C5A24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" y="1500"/>
              <a:ext cx="432" cy="192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25" name="Group 57" descr="age generalization hierarchy">
            <a:extLst>
              <a:ext uri="{FF2B5EF4-FFF2-40B4-BE49-F238E27FC236}">
                <a16:creationId xmlns:a16="http://schemas.microsoft.com/office/drawing/2014/main" id="{DC0A7EA8-CEF7-5C47-8BAD-D7C1532DDB34}"/>
              </a:ext>
            </a:extLst>
          </p:cNvPr>
          <p:cNvGrpSpPr>
            <a:grpSpLocks/>
          </p:cNvGrpSpPr>
          <p:nvPr/>
        </p:nvGrpSpPr>
        <p:grpSpPr bwMode="auto">
          <a:xfrm>
            <a:off x="8130186" y="4264105"/>
            <a:ext cx="2178050" cy="1985963"/>
            <a:chOff x="158" y="2782"/>
            <a:chExt cx="1372" cy="1251"/>
          </a:xfrm>
        </p:grpSpPr>
        <p:sp>
          <p:nvSpPr>
            <p:cNvPr id="26" name="AutoShape 6">
              <a:extLst>
                <a:ext uri="{FF2B5EF4-FFF2-40B4-BE49-F238E27FC236}">
                  <a16:creationId xmlns:a16="http://schemas.microsoft.com/office/drawing/2014/main" id="{D8441C81-E9FC-194F-9C97-369FAB04B5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" y="2791"/>
              <a:ext cx="1372" cy="1242"/>
            </a:xfrm>
            <a:prstGeom prst="roundRect">
              <a:avLst>
                <a:gd name="adj" fmla="val 5833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7" name="Text Box 8">
              <a:extLst>
                <a:ext uri="{FF2B5EF4-FFF2-40B4-BE49-F238E27FC236}">
                  <a16:creationId xmlns:a16="http://schemas.microsoft.com/office/drawing/2014/main" id="{C03D8015-8661-F14B-8608-E3CD453901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" y="2782"/>
              <a:ext cx="45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rtl="0"/>
              <a:r>
                <a:rPr lang="en-US" altLang="en-US" sz="2400" dirty="0"/>
                <a:t>Age</a:t>
              </a:r>
            </a:p>
          </p:txBody>
        </p:sp>
        <p:sp>
          <p:nvSpPr>
            <p:cNvPr id="28" name="Text Box 25">
              <a:extLst>
                <a:ext uri="{FF2B5EF4-FFF2-40B4-BE49-F238E27FC236}">
                  <a16:creationId xmlns:a16="http://schemas.microsoft.com/office/drawing/2014/main" id="{4EA6E958-6D83-C04A-9FCC-2EE953F3F5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5" y="3752"/>
              <a:ext cx="3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rtl="0" eaLnBrk="1" hangingPunct="1"/>
              <a:r>
                <a:rPr lang="en-US" altLang="en-US">
                  <a:latin typeface="Verdana" panose="020B0604030504040204" pitchFamily="34" charset="0"/>
                </a:rPr>
                <a:t>29</a:t>
              </a:r>
            </a:p>
          </p:txBody>
        </p:sp>
        <p:sp>
          <p:nvSpPr>
            <p:cNvPr id="29" name="Text Box 26">
              <a:extLst>
                <a:ext uri="{FF2B5EF4-FFF2-40B4-BE49-F238E27FC236}">
                  <a16:creationId xmlns:a16="http://schemas.microsoft.com/office/drawing/2014/main" id="{A4F4B108-EBCA-9040-AF8A-776B9FC074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9" y="3752"/>
              <a:ext cx="3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rtl="0" eaLnBrk="1" hangingPunct="1"/>
              <a:r>
                <a:rPr lang="en-US" altLang="en-US">
                  <a:latin typeface="Verdana" panose="020B0604030504040204" pitchFamily="34" charset="0"/>
                </a:rPr>
                <a:t>28</a:t>
              </a:r>
            </a:p>
          </p:txBody>
        </p:sp>
        <p:sp>
          <p:nvSpPr>
            <p:cNvPr id="30" name="Text Box 27">
              <a:extLst>
                <a:ext uri="{FF2B5EF4-FFF2-40B4-BE49-F238E27FC236}">
                  <a16:creationId xmlns:a16="http://schemas.microsoft.com/office/drawing/2014/main" id="{A2F9E1B6-1614-4B4E-9E8C-FFF32B4A13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" y="3377"/>
              <a:ext cx="47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rtl="0" eaLnBrk="1" hangingPunct="1"/>
              <a:r>
                <a:rPr lang="en-US" altLang="en-US" dirty="0">
                  <a:latin typeface="Verdana" panose="020B0604030504040204" pitchFamily="34" charset="0"/>
                </a:rPr>
                <a:t>&lt; 30</a:t>
              </a:r>
            </a:p>
          </p:txBody>
        </p:sp>
        <p:sp>
          <p:nvSpPr>
            <p:cNvPr id="31" name="Line 28">
              <a:extLst>
                <a:ext uri="{FF2B5EF4-FFF2-40B4-BE49-F238E27FC236}">
                  <a16:creationId xmlns:a16="http://schemas.microsoft.com/office/drawing/2014/main" id="{1F384CD1-392D-F043-8ED4-4DB61C3BAD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7" y="3607"/>
              <a:ext cx="107" cy="1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Text Box 29">
              <a:extLst>
                <a:ext uri="{FF2B5EF4-FFF2-40B4-BE49-F238E27FC236}">
                  <a16:creationId xmlns:a16="http://schemas.microsoft.com/office/drawing/2014/main" id="{C0A12B49-8A1B-F54F-82B3-2BFBD6D1D5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9" y="2982"/>
              <a:ext cx="47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rtl="0" eaLnBrk="1" hangingPunct="1"/>
              <a:r>
                <a:rPr lang="en-US" altLang="en-US" dirty="0">
                  <a:latin typeface="Verdana" panose="020B0604030504040204" pitchFamily="34" charset="0"/>
                </a:rPr>
                <a:t> &lt;40</a:t>
              </a:r>
            </a:p>
          </p:txBody>
        </p:sp>
        <p:sp>
          <p:nvSpPr>
            <p:cNvPr id="35" name="Line 32">
              <a:extLst>
                <a:ext uri="{FF2B5EF4-FFF2-40B4-BE49-F238E27FC236}">
                  <a16:creationId xmlns:a16="http://schemas.microsoft.com/office/drawing/2014/main" id="{D6EF5CDF-01BE-6747-A599-E8CC5471C8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88" y="3607"/>
              <a:ext cx="107" cy="1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Text Box 33">
              <a:extLst>
                <a:ext uri="{FF2B5EF4-FFF2-40B4-BE49-F238E27FC236}">
                  <a16:creationId xmlns:a16="http://schemas.microsoft.com/office/drawing/2014/main" id="{C607DE11-A57C-3640-AB3D-403CEA4078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9" y="3752"/>
              <a:ext cx="3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rtl="0" eaLnBrk="1" hangingPunct="1"/>
              <a:r>
                <a:rPr lang="en-US" altLang="en-US">
                  <a:latin typeface="Verdana" panose="020B0604030504040204" pitchFamily="34" charset="0"/>
                </a:rPr>
                <a:t>35</a:t>
              </a:r>
            </a:p>
          </p:txBody>
        </p:sp>
        <p:sp>
          <p:nvSpPr>
            <p:cNvPr id="37" name="Text Box 34">
              <a:extLst>
                <a:ext uri="{FF2B5EF4-FFF2-40B4-BE49-F238E27FC236}">
                  <a16:creationId xmlns:a16="http://schemas.microsoft.com/office/drawing/2014/main" id="{9BE067F4-F1F4-BE4A-AAB2-2E51673720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5" y="3752"/>
              <a:ext cx="3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rtl="0" eaLnBrk="1" hangingPunct="1"/>
              <a:r>
                <a:rPr lang="en-US" altLang="en-US">
                  <a:latin typeface="Verdana" panose="020B0604030504040204" pitchFamily="34" charset="0"/>
                </a:rPr>
                <a:t>36</a:t>
              </a:r>
            </a:p>
          </p:txBody>
        </p:sp>
        <p:sp>
          <p:nvSpPr>
            <p:cNvPr id="38" name="Text Box 35">
              <a:extLst>
                <a:ext uri="{FF2B5EF4-FFF2-40B4-BE49-F238E27FC236}">
                  <a16:creationId xmlns:a16="http://schemas.microsoft.com/office/drawing/2014/main" id="{20D9CC30-AB3C-4E4E-A434-FA7B64A4F3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9" y="3377"/>
              <a:ext cx="30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rtl="0" eaLnBrk="1" hangingPunct="1"/>
              <a:r>
                <a:rPr lang="en-US" altLang="en-US" dirty="0">
                  <a:latin typeface="Verdana" panose="020B0604030504040204" pitchFamily="34" charset="0"/>
                </a:rPr>
                <a:t>3*</a:t>
              </a:r>
            </a:p>
          </p:txBody>
        </p:sp>
        <p:sp>
          <p:nvSpPr>
            <p:cNvPr id="39" name="Line 36">
              <a:extLst>
                <a:ext uri="{FF2B5EF4-FFF2-40B4-BE49-F238E27FC236}">
                  <a16:creationId xmlns:a16="http://schemas.microsoft.com/office/drawing/2014/main" id="{6F64A81E-7E5F-2C44-B96D-C3C288ECC9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19" y="3607"/>
              <a:ext cx="107" cy="1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37">
              <a:extLst>
                <a:ext uri="{FF2B5EF4-FFF2-40B4-BE49-F238E27FC236}">
                  <a16:creationId xmlns:a16="http://schemas.microsoft.com/office/drawing/2014/main" id="{AAF3CEF7-D9A5-0E4B-A3DF-AF3A835889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220" y="3607"/>
              <a:ext cx="107" cy="1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38">
              <a:extLst>
                <a:ext uri="{FF2B5EF4-FFF2-40B4-BE49-F238E27FC236}">
                  <a16:creationId xmlns:a16="http://schemas.microsoft.com/office/drawing/2014/main" id="{675CF130-D680-4F48-9105-BFD1CA7F8B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3" y="3235"/>
              <a:ext cx="243" cy="16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39">
              <a:extLst>
                <a:ext uri="{FF2B5EF4-FFF2-40B4-BE49-F238E27FC236}">
                  <a16:creationId xmlns:a16="http://schemas.microsoft.com/office/drawing/2014/main" id="{BEA06B4D-7FCD-254E-AC33-54D29136C7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76" y="3235"/>
              <a:ext cx="243" cy="16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D52C11-B32C-D84D-A6BB-6BC9D24DF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BF5F9-4D9A-9543-85E8-59158CD2B6EB}" type="slidenum">
              <a:rPr lang="en-US" smtClean="0"/>
              <a:t>42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A932AB-3F33-D641-B366-ED8CD1878D19}"/>
              </a:ext>
            </a:extLst>
          </p:cNvPr>
          <p:cNvSpPr txBox="1"/>
          <p:nvPr/>
        </p:nvSpPr>
        <p:spPr>
          <a:xfrm>
            <a:off x="10374338" y="581608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883BAEC-77EA-6C4E-A478-B1BF5F9C8055}"/>
              </a:ext>
            </a:extLst>
          </p:cNvPr>
          <p:cNvSpPr txBox="1"/>
          <p:nvPr/>
        </p:nvSpPr>
        <p:spPr>
          <a:xfrm>
            <a:off x="10387852" y="523883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66EE893-9CC2-2E4E-A2D0-B020BAAABB65}"/>
              </a:ext>
            </a:extLst>
          </p:cNvPr>
          <p:cNvSpPr txBox="1"/>
          <p:nvPr/>
        </p:nvSpPr>
        <p:spPr>
          <a:xfrm>
            <a:off x="10372360" y="4651934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A2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2F25463-7088-6F44-9051-29BD5AAA4347}"/>
              </a:ext>
            </a:extLst>
          </p:cNvPr>
          <p:cNvCxnSpPr>
            <a:cxnSpLocks/>
          </p:cNvCxnSpPr>
          <p:nvPr/>
        </p:nvCxnSpPr>
        <p:spPr>
          <a:xfrm flipV="1">
            <a:off x="10573326" y="5571898"/>
            <a:ext cx="4849" cy="317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B4AB4F3-28EE-3A42-B197-288EB8A44ABF}"/>
              </a:ext>
            </a:extLst>
          </p:cNvPr>
          <p:cNvCxnSpPr>
            <a:cxnSpLocks/>
          </p:cNvCxnSpPr>
          <p:nvPr/>
        </p:nvCxnSpPr>
        <p:spPr>
          <a:xfrm flipV="1">
            <a:off x="10568477" y="4947334"/>
            <a:ext cx="4849" cy="317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09C698F-503C-C741-A0D8-652784DE260D}"/>
              </a:ext>
            </a:extLst>
          </p:cNvPr>
          <p:cNvSpPr txBox="1"/>
          <p:nvPr/>
        </p:nvSpPr>
        <p:spPr>
          <a:xfrm>
            <a:off x="11172708" y="3212252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AF74D0D-5A13-154F-A1EC-1EA074F2B2DD}"/>
              </a:ext>
            </a:extLst>
          </p:cNvPr>
          <p:cNvSpPr txBox="1"/>
          <p:nvPr/>
        </p:nvSpPr>
        <p:spPr>
          <a:xfrm>
            <a:off x="11186222" y="2634997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742ADD3-061A-0B47-8446-44B49AEACAC2}"/>
              </a:ext>
            </a:extLst>
          </p:cNvPr>
          <p:cNvSpPr txBox="1"/>
          <p:nvPr/>
        </p:nvSpPr>
        <p:spPr>
          <a:xfrm>
            <a:off x="11170730" y="2048101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Z2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939C2BA-E698-0C40-8103-3B0372A17C18}"/>
              </a:ext>
            </a:extLst>
          </p:cNvPr>
          <p:cNvCxnSpPr>
            <a:cxnSpLocks/>
          </p:cNvCxnSpPr>
          <p:nvPr/>
        </p:nvCxnSpPr>
        <p:spPr>
          <a:xfrm flipV="1">
            <a:off x="11371696" y="2968065"/>
            <a:ext cx="4849" cy="317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B0D3ECF-856F-F848-BAAF-7ACF16BE8EBB}"/>
              </a:ext>
            </a:extLst>
          </p:cNvPr>
          <p:cNvCxnSpPr>
            <a:cxnSpLocks/>
          </p:cNvCxnSpPr>
          <p:nvPr/>
        </p:nvCxnSpPr>
        <p:spPr>
          <a:xfrm flipV="1">
            <a:off x="11366847" y="2343501"/>
            <a:ext cx="4849" cy="317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FE783075-2B6A-3F40-8AC7-B8BF3443EA6A}"/>
              </a:ext>
            </a:extLst>
          </p:cNvPr>
          <p:cNvSpPr txBox="1"/>
          <p:nvPr/>
        </p:nvSpPr>
        <p:spPr>
          <a:xfrm>
            <a:off x="11152692" y="1501215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Z3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3ACDB75-2FAE-6A4B-9745-7781931255A0}"/>
              </a:ext>
            </a:extLst>
          </p:cNvPr>
          <p:cNvCxnSpPr>
            <a:cxnSpLocks/>
          </p:cNvCxnSpPr>
          <p:nvPr/>
        </p:nvCxnSpPr>
        <p:spPr>
          <a:xfrm flipV="1">
            <a:off x="11348809" y="1796615"/>
            <a:ext cx="4849" cy="317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5903014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id="{AD8992F4-8259-874A-8C0B-BC47A51A8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615" y="185510"/>
            <a:ext cx="10515600" cy="1325563"/>
          </a:xfrm>
        </p:spPr>
        <p:txBody>
          <a:bodyPr/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Exercise (continue ..)</a:t>
            </a:r>
            <a:endParaRPr lang="en-US" dirty="0"/>
          </a:p>
        </p:txBody>
      </p:sp>
      <p:graphicFrame>
        <p:nvGraphicFramePr>
          <p:cNvPr id="99628" name="Group 300" descr="table with age generalized"/>
          <p:cNvGraphicFramePr>
            <a:graphicFrameLocks noGrp="1"/>
          </p:cNvGraphicFramePr>
          <p:nvPr>
            <p:ph type="body" idx="1"/>
            <p:extLst>
              <p:ext uri="{D42A27DB-BD31-4B8C-83A1-F6EECF244321}">
                <p14:modId xmlns:p14="http://schemas.microsoft.com/office/powerpoint/2010/main" val="3860103854"/>
              </p:ext>
            </p:extLst>
          </p:nvPr>
        </p:nvGraphicFramePr>
        <p:xfrm>
          <a:off x="2760440" y="1184512"/>
          <a:ext cx="6553200" cy="5547360"/>
        </p:xfrm>
        <a:graphic>
          <a:graphicData uri="http://schemas.openxmlformats.org/drawingml/2006/table">
            <a:tbl>
              <a:tblPr firstRow="1" bandRow="1"/>
              <a:tblGrid>
                <a:gridCol w="6016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6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06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47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1300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Non-Sensitive Data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Sensitive Data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088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#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ZIP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Age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Nationality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Condition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13053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D0EFF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&lt;30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Heart Disease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150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13068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D0EFF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&lt;30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Heart Disease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13068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D0EFF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&lt;30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Viral Infection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1150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13053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D0EFF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&lt;30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Viral Infection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150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14853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D0EFF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  <a:sym typeface="Symbol" charset="2"/>
                        </a:rPr>
                        <a:t>3*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D0EFF"/>
                        </a:solidFill>
                        <a:effectLst/>
                        <a:latin typeface="Verdana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Cancer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14853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D0EFF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  <a:sym typeface="Symbol" charset="2"/>
                        </a:rPr>
                        <a:t>3*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D0EFF"/>
                        </a:solidFill>
                        <a:effectLst/>
                        <a:latin typeface="Verdana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Heart Disease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9563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14850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D0EFF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  <a:sym typeface="Symbol" charset="2"/>
                        </a:rPr>
                        <a:t>3*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D0EFF"/>
                        </a:solidFill>
                        <a:effectLst/>
                        <a:latin typeface="Verdana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Viral Infection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14850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D0EFF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  <a:sym typeface="Symbol" charset="2"/>
                        </a:rPr>
                        <a:t>3*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Viral Infection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1150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13053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D0EFF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3*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Cancer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738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13053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D0EFF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3*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Cancer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9563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13068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D0EFF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3*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Cancer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2738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13068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D0EFF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3*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Cancer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18491F8-836C-324C-B5AC-071CDD09A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BF5F9-4D9A-9543-85E8-59158CD2B6EB}" type="slidenum">
              <a:rPr lang="en-US" smtClean="0"/>
              <a:t>43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0742DD-704A-2147-B3E3-AFEFEE540E51}"/>
              </a:ext>
            </a:extLst>
          </p:cNvPr>
          <p:cNvSpPr txBox="1"/>
          <p:nvPr/>
        </p:nvSpPr>
        <p:spPr>
          <a:xfrm>
            <a:off x="10099666" y="3936806"/>
            <a:ext cx="15202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Applied: </a:t>
            </a:r>
          </a:p>
          <a:p>
            <a:r>
              <a:rPr lang="en-US" dirty="0"/>
              <a:t>A0 -&gt; A1 </a:t>
            </a:r>
          </a:p>
          <a:p>
            <a:endParaRPr lang="en-US" dirty="0"/>
          </a:p>
          <a:p>
            <a:r>
              <a:rPr lang="en-US" dirty="0"/>
              <a:t>Lattice point:</a:t>
            </a:r>
          </a:p>
          <a:p>
            <a:r>
              <a:rPr lang="en-US" dirty="0"/>
              <a:t>(Z0,A1)</a:t>
            </a:r>
          </a:p>
        </p:txBody>
      </p:sp>
    </p:spTree>
    <p:extLst>
      <p:ext uri="{BB962C8B-B14F-4D97-AF65-F5344CB8AC3E}">
        <p14:creationId xmlns:p14="http://schemas.microsoft.com/office/powerpoint/2010/main" val="271205268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id="{346F1E69-0302-674B-AD1E-894F41216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615" y="185510"/>
            <a:ext cx="10515600" cy="1325563"/>
          </a:xfrm>
        </p:spPr>
        <p:txBody>
          <a:bodyPr/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Exercise (continue …)</a:t>
            </a:r>
            <a:endParaRPr lang="en-US" dirty="0"/>
          </a:p>
        </p:txBody>
      </p:sp>
      <p:graphicFrame>
        <p:nvGraphicFramePr>
          <p:cNvPr id="99628" name="Group 300" descr="table with zip generalized"/>
          <p:cNvGraphicFramePr>
            <a:graphicFrameLocks noGrp="1"/>
          </p:cNvGraphicFramePr>
          <p:nvPr>
            <p:ph type="body" idx="1"/>
            <p:extLst>
              <p:ext uri="{D42A27DB-BD31-4B8C-83A1-F6EECF244321}">
                <p14:modId xmlns:p14="http://schemas.microsoft.com/office/powerpoint/2010/main" val="3128236069"/>
              </p:ext>
            </p:extLst>
          </p:nvPr>
        </p:nvGraphicFramePr>
        <p:xfrm>
          <a:off x="2758966" y="1184512"/>
          <a:ext cx="6553200" cy="5547360"/>
        </p:xfrm>
        <a:graphic>
          <a:graphicData uri="http://schemas.openxmlformats.org/drawingml/2006/table">
            <a:tbl>
              <a:tblPr firstRow="1" bandRow="1"/>
              <a:tblGrid>
                <a:gridCol w="6016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6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06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47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1300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Non-Sensitive Data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Sensitive Data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088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#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ZIP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Age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Nationality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Condition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D0EFF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1305*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&lt;30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Heart Disease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150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D0EFF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1306*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&lt;30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Heart Disease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D0EFF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1306*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&lt;30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Viral Infection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1150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D0EFF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1305*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&lt;30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Viral Infection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150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D0EFF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1485*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3*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Cancer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D0EFF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1485*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3*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Heart Disease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9563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D0EFF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1485*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3*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Viral Infection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D0EFF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1485*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3*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Viral Infection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1150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D0EFF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1305*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3*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Cancer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738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D0EFF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1305*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3*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Cancer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9563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D0EFF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1306*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3*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Cancer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2738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D0EFF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1306*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3*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Cancer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A043810-FF4A-E547-9DC1-CCF98EFF8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BF5F9-4D9A-9543-85E8-59158CD2B6EB}" type="slidenum">
              <a:rPr lang="en-US" smtClean="0"/>
              <a:t>44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E0F681-8DFD-C94D-9023-4CE8CF559C9F}"/>
              </a:ext>
            </a:extLst>
          </p:cNvPr>
          <p:cNvSpPr txBox="1"/>
          <p:nvPr/>
        </p:nvSpPr>
        <p:spPr>
          <a:xfrm>
            <a:off x="9794493" y="3486640"/>
            <a:ext cx="18016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Applied: </a:t>
            </a:r>
          </a:p>
          <a:p>
            <a:r>
              <a:rPr lang="en-US" dirty="0"/>
              <a:t>Z0 -&gt; Z1, A0-&gt;A1</a:t>
            </a:r>
          </a:p>
          <a:p>
            <a:endParaRPr lang="en-US" dirty="0"/>
          </a:p>
          <a:p>
            <a:r>
              <a:rPr lang="en-US" dirty="0"/>
              <a:t>Lattice point:</a:t>
            </a:r>
          </a:p>
          <a:p>
            <a:r>
              <a:rPr lang="en-US" dirty="0"/>
              <a:t>(Z1,A1)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178158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id="{346F1E69-0302-674B-AD1E-894F41216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615" y="185510"/>
            <a:ext cx="10515600" cy="1325563"/>
          </a:xfrm>
        </p:spPr>
        <p:txBody>
          <a:bodyPr/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Exercise (continue …)</a:t>
            </a:r>
            <a:endParaRPr lang="en-US" dirty="0"/>
          </a:p>
        </p:txBody>
      </p:sp>
      <p:graphicFrame>
        <p:nvGraphicFramePr>
          <p:cNvPr id="99628" name="Group 300" descr="table with zip generalized"/>
          <p:cNvGraphicFramePr>
            <a:graphicFrameLocks noGrp="1"/>
          </p:cNvGraphicFramePr>
          <p:nvPr>
            <p:ph type="body" idx="1"/>
            <p:extLst>
              <p:ext uri="{D42A27DB-BD31-4B8C-83A1-F6EECF244321}">
                <p14:modId xmlns:p14="http://schemas.microsoft.com/office/powerpoint/2010/main" val="3045606368"/>
              </p:ext>
            </p:extLst>
          </p:nvPr>
        </p:nvGraphicFramePr>
        <p:xfrm>
          <a:off x="2758966" y="1184512"/>
          <a:ext cx="6553200" cy="5547360"/>
        </p:xfrm>
        <a:graphic>
          <a:graphicData uri="http://schemas.openxmlformats.org/drawingml/2006/table">
            <a:tbl>
              <a:tblPr firstRow="1" bandRow="1"/>
              <a:tblGrid>
                <a:gridCol w="6016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6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06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47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1300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Non-Sensitive Data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Sensitive Data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088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#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ZIP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Age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Nationality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Condition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D0EFF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130**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&lt;30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Heart Disease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150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D0EFF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130**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&lt;30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Heart Disease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D0EFF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130**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&lt;30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Viral Infection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1150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D0EFF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130**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&lt;30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Viral Infection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150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D0EFF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148**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3*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Cancer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D0EFF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148**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3*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Heart Disease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9563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D0EFF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148**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3*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Viral Infection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D0EFF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148**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3*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Viral Infection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1150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D0EFF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130**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3*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Cancer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738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D0EFF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130**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3*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Cancer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9563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D0EFF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130**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3*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Cancer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2738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D0EFF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130**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3*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Cancer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A043810-FF4A-E547-9DC1-CCF98EFF8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BF5F9-4D9A-9543-85E8-59158CD2B6EB}" type="slidenum">
              <a:rPr lang="en-US" smtClean="0"/>
              <a:t>45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E881F2-289E-754E-9C2D-BA880863C27B}"/>
              </a:ext>
            </a:extLst>
          </p:cNvPr>
          <p:cNvSpPr txBox="1"/>
          <p:nvPr/>
        </p:nvSpPr>
        <p:spPr>
          <a:xfrm>
            <a:off x="9794493" y="3486640"/>
            <a:ext cx="180160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Applied: </a:t>
            </a:r>
          </a:p>
          <a:p>
            <a:r>
              <a:rPr lang="en-US" dirty="0"/>
              <a:t>Z1-&gt;Z2, Z0 -&gt; Z1, A0-&gt;A1</a:t>
            </a:r>
          </a:p>
          <a:p>
            <a:endParaRPr lang="en-US" dirty="0"/>
          </a:p>
          <a:p>
            <a:r>
              <a:rPr lang="en-US" dirty="0"/>
              <a:t>Lattice point:</a:t>
            </a:r>
          </a:p>
          <a:p>
            <a:r>
              <a:rPr lang="en-US" dirty="0"/>
              <a:t>(Z2,A1)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640342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2">
            <a:extLst>
              <a:ext uri="{FF2B5EF4-FFF2-40B4-BE49-F238E27FC236}">
                <a16:creationId xmlns:a16="http://schemas.microsoft.com/office/drawing/2014/main" id="{8E4C2265-8C48-D840-99A1-285DBADFB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287" y="0"/>
            <a:ext cx="10515600" cy="1325563"/>
          </a:xfrm>
        </p:spPr>
        <p:txBody>
          <a:bodyPr/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Solution</a:t>
            </a:r>
            <a:endParaRPr lang="en-US" dirty="0"/>
          </a:p>
        </p:txBody>
      </p:sp>
      <p:graphicFrame>
        <p:nvGraphicFramePr>
          <p:cNvPr id="99628" name="Group 300" descr="4-anonymized table"/>
          <p:cNvGraphicFramePr>
            <a:graphicFrameLocks noGrp="1"/>
          </p:cNvGraphicFramePr>
          <p:nvPr>
            <p:ph type="body" idx="1"/>
            <p:extLst>
              <p:ext uri="{D42A27DB-BD31-4B8C-83A1-F6EECF244321}">
                <p14:modId xmlns:p14="http://schemas.microsoft.com/office/powerpoint/2010/main" val="1330804455"/>
              </p:ext>
            </p:extLst>
          </p:nvPr>
        </p:nvGraphicFramePr>
        <p:xfrm>
          <a:off x="2743200" y="1168746"/>
          <a:ext cx="6553200" cy="5547360"/>
        </p:xfrm>
        <a:graphic>
          <a:graphicData uri="http://schemas.openxmlformats.org/drawingml/2006/table">
            <a:tbl>
              <a:tblPr firstRow="1" bandRow="1"/>
              <a:tblGrid>
                <a:gridCol w="6016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6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06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47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1300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Non-Sensitive Data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Sensitive Data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088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#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ZIP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Age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Nationality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Condition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130**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&lt;30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Heart Disease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150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130**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&lt;30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Heart Disease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130**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&lt;30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Viral Infection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1150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130**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&lt;30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Viral Infection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150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D0EFF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D0EFF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148**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D0EFF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3*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D0EFF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D0EFF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Cancer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D0EFF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D0EFF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148**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D0EFF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3*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D0EFF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D0EFF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Heart Disease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9563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D0EFF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D0EFF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148**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D0EFF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3*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D0EFF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D0EFF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Viral Infection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D0EFF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D0EFF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148**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D0EFF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3*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D0EFF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D0EFF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Viral Infection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1150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130**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3*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Cancer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738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130**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3*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Cancer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9563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130**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3*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Cancer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2738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130**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3*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Cancer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13" name="Rectangle 12" descr="&quot;&quot;"/>
          <p:cNvSpPr>
            <a:spLocks noChangeArrowheads="1"/>
          </p:cNvSpPr>
          <p:nvPr/>
        </p:nvSpPr>
        <p:spPr bwMode="auto">
          <a:xfrm>
            <a:off x="1408763" y="1077306"/>
            <a:ext cx="8786648" cy="5760357"/>
          </a:xfrm>
          <a:prstGeom prst="rect">
            <a:avLst/>
          </a:prstGeom>
          <a:solidFill>
            <a:schemeClr val="accent1">
              <a:alpha val="7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2" name="Group 11" descr="&quot;&quot;"/>
          <p:cNvGrpSpPr>
            <a:grpSpLocks/>
          </p:cNvGrpSpPr>
          <p:nvPr/>
        </p:nvGrpSpPr>
        <p:grpSpPr bwMode="auto">
          <a:xfrm>
            <a:off x="2937166" y="1498787"/>
            <a:ext cx="6650037" cy="1808163"/>
            <a:chOff x="1990720" y="2120904"/>
            <a:chExt cx="6650059" cy="1808162"/>
          </a:xfrm>
        </p:grpSpPr>
        <p:sp>
          <p:nvSpPr>
            <p:cNvPr id="11" name="Rounded Rectangle 10"/>
            <p:cNvSpPr/>
            <p:nvPr/>
          </p:nvSpPr>
          <p:spPr bwMode="auto">
            <a:xfrm>
              <a:off x="3500430" y="2428868"/>
              <a:ext cx="3714776" cy="107157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pPr algn="ctr">
                <a:defRPr/>
              </a:pPr>
              <a:r>
                <a:rPr lang="en-US" sz="2400" dirty="0">
                  <a:solidFill>
                    <a:schemeClr val="bg1"/>
                  </a:solidFill>
                </a:rPr>
                <a:t>We have 4-anonymity!!!</a:t>
              </a:r>
            </a:p>
            <a:p>
              <a:pPr algn="ctr">
                <a:defRPr/>
              </a:pPr>
              <a:r>
                <a:rPr lang="en-US" sz="2400" dirty="0"/>
                <a:t>We have privacy!!!!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pic>
          <p:nvPicPr>
            <p:cNvPr id="81922" name="Picture 2" descr="&quot;&quot;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990720" y="2214554"/>
              <a:ext cx="1795462" cy="1466850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</p:pic>
        <p:pic>
          <p:nvPicPr>
            <p:cNvPr id="81923" name="Picture 3" descr="&quot;&quot;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929454" y="2120904"/>
              <a:ext cx="1711325" cy="1808162"/>
            </a:xfrm>
            <a:prstGeom prst="rect">
              <a:avLst/>
            </a:prstGeom>
            <a:noFill/>
            <a:scene3d>
              <a:camera prst="orthographicFront">
                <a:rot lat="0" lon="10800000" rev="0"/>
              </a:camera>
              <a:lightRig rig="threePt" dir="t"/>
            </a:scene3d>
          </p:spPr>
        </p:pic>
      </p:grpSp>
      <p:sp>
        <p:nvSpPr>
          <p:cNvPr id="14" name="Rectangle 13"/>
          <p:cNvSpPr/>
          <p:nvPr/>
        </p:nvSpPr>
        <p:spPr bwMode="auto">
          <a:xfrm>
            <a:off x="3102730" y="5191254"/>
            <a:ext cx="4572032" cy="785818"/>
          </a:xfrm>
          <a:prstGeom prst="rect">
            <a:avLst/>
          </a:prstGeom>
          <a:solidFill>
            <a:srgbClr val="0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>
              <a:defRPr/>
            </a:pPr>
            <a:r>
              <a:rPr lang="en-US" sz="4400" b="1" dirty="0">
                <a:ln w="50800"/>
                <a:solidFill>
                  <a:schemeClr val="bg1">
                    <a:shade val="50000"/>
                  </a:schemeClr>
                </a:solidFill>
              </a:rPr>
              <a:t>Or do we?</a:t>
            </a:r>
          </a:p>
        </p:txBody>
      </p:sp>
      <p:pic>
        <p:nvPicPr>
          <p:cNvPr id="81925" name="Picture 5" descr="&quot;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7227" y="4802307"/>
            <a:ext cx="1838325" cy="145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CF41AA-625C-424F-BF17-12ACF0DA4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BF5F9-4D9A-9543-85E8-59158CD2B6E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98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45BAAEE-9243-5044-B016-E1772F8C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814" y="298219"/>
            <a:ext cx="10515600" cy="705392"/>
          </a:xfrm>
        </p:spPr>
        <p:txBody>
          <a:bodyPr/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Project Idea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BEFFF2-3FAB-8940-BE0D-F36848FF7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024" y="1100796"/>
            <a:ext cx="10515600" cy="2712922"/>
          </a:xfrm>
        </p:spPr>
        <p:txBody>
          <a:bodyPr>
            <a:normAutofit/>
          </a:bodyPr>
          <a:lstStyle/>
          <a:p>
            <a:pPr marL="457200" indent="-457200">
              <a:buFont typeface="Wingdings" charset="2"/>
              <a:buChar char="§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Course projects: groups of two to three students. The scope of the project will scale with the size of the group. </a:t>
            </a:r>
          </a:p>
          <a:p>
            <a:pPr marL="457200" indent="-457200">
              <a:buFont typeface="Wingdings" charset="2"/>
              <a:buChar char="§"/>
            </a:pPr>
            <a:endParaRPr lang="en-US" sz="400" dirty="0">
              <a:latin typeface="Arial" charset="0"/>
              <a:ea typeface="Arial" charset="0"/>
              <a:cs typeface="Arial" charset="0"/>
            </a:endParaRPr>
          </a:p>
          <a:p>
            <a:pPr marL="457200" indent="-457200">
              <a:buFont typeface="Wingdings" charset="2"/>
              <a:buChar char="§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You are </a:t>
            </a:r>
            <a:r>
              <a:rPr lang="en-US" b="1" dirty="0">
                <a:latin typeface="Arial" charset="0"/>
                <a:ea typeface="Arial" charset="0"/>
                <a:cs typeface="Arial" charset="0"/>
              </a:rPr>
              <a:t>encouraged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to suggest your own topic. Submit ideas through Moodle (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submit 2-3 ideas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).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https://piazza.com/class/kddxkw34mba52p?cid=11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BF5F9-4D9A-9543-85E8-59158CD2B6EB}" type="slidenum">
              <a:rPr lang="en-US" smtClean="0"/>
              <a:t>47</a:t>
            </a:fld>
            <a:endParaRPr lang="en-US"/>
          </a:p>
        </p:txBody>
      </p:sp>
      <p:graphicFrame>
        <p:nvGraphicFramePr>
          <p:cNvPr id="7" name="Table 6" descr="Project grading structure">
            <a:extLst>
              <a:ext uri="{FF2B5EF4-FFF2-40B4-BE49-F238E27FC236}">
                <a16:creationId xmlns:a16="http://schemas.microsoft.com/office/drawing/2014/main" id="{1161210D-6B3F-374D-AB43-428ED4D23F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6628578"/>
              </p:ext>
            </p:extLst>
          </p:nvPr>
        </p:nvGraphicFramePr>
        <p:xfrm>
          <a:off x="1070612" y="3613150"/>
          <a:ext cx="10283188" cy="2743200"/>
        </p:xfrm>
        <a:graphic>
          <a:graphicData uri="http://schemas.openxmlformats.org/drawingml/2006/table">
            <a:tbl>
              <a:tblPr firstRow="1">
                <a:tableStyleId>{616DA210-FB5B-4158-B5E0-FEB733F419BA}</a:tableStyleId>
              </a:tblPr>
              <a:tblGrid>
                <a:gridCol w="3133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499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Deadline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mr-IN" sz="2400" dirty="0"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8</a:t>
                      </a:r>
                      <a:r>
                        <a:rPr lang="mr-IN" sz="2400" dirty="0"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/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22 (extended)</a:t>
                      </a:r>
                      <a:endParaRPr lang="mr-IN" sz="2400" dirty="0">
                        <a:solidFill>
                          <a:srgbClr val="FF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Project selection due (small paragraph)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mr-IN" sz="240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</a:t>
                      </a:r>
                      <a:r>
                        <a:rPr lang="en-US" sz="240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8</a:t>
                      </a:r>
                      <a:r>
                        <a:rPr lang="mr-IN" sz="240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/</a:t>
                      </a:r>
                      <a:r>
                        <a:rPr lang="en-US" sz="240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24 (extended)</a:t>
                      </a:r>
                      <a:endParaRPr lang="mr-IN" sz="2400" dirty="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Project assigned to team group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mr-IN" sz="240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</a:t>
                      </a:r>
                      <a:r>
                        <a:rPr lang="en-US" sz="240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8</a:t>
                      </a:r>
                      <a:r>
                        <a:rPr lang="mr-IN" sz="240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/</a:t>
                      </a:r>
                      <a:r>
                        <a:rPr lang="en-US" sz="240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28</a:t>
                      </a:r>
                      <a:endParaRPr lang="mr-IN" sz="2400" dirty="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Project proposal, 1-3 pages (10 points)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240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10/06</a:t>
                      </a:r>
                      <a:endParaRPr lang="mr-IN" sz="2400" dirty="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Project progress report,  4-8 pages (30 points)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240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11/16</a:t>
                      </a:r>
                      <a:endParaRPr lang="mr-IN" sz="2400" dirty="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Final report, 8-10 pages (60 points)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AD190FBB-CB56-A743-88B3-B0F2B97257D2}"/>
              </a:ext>
            </a:extLst>
          </p:cNvPr>
          <p:cNvSpPr/>
          <p:nvPr/>
        </p:nvSpPr>
        <p:spPr>
          <a:xfrm>
            <a:off x="1070612" y="6457890"/>
            <a:ext cx="729103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https://anupamdas.org/teaching/csc-533-fa2020/projects.html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948142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37404D-D9F5-2E49-BC06-91109141E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176" y="264764"/>
            <a:ext cx="10515600" cy="950719"/>
          </a:xfrm>
        </p:spPr>
        <p:txBody>
          <a:bodyPr/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Logistics</a:t>
            </a:r>
            <a:endParaRPr lang="en-US" dirty="0"/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EA451204-1C6B-2342-82BF-E365E3AF7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982" y="1222377"/>
            <a:ext cx="10883900" cy="549909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sz="1100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Signup for:</a:t>
            </a:r>
            <a:endParaRPr lang="en-US" sz="1050" dirty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Piazza (class discussion):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hlinkClick r:id="rId2"/>
              </a:rPr>
              <a:t>https://piazza.com/ncsu/fall2020/csc533</a:t>
            </a:r>
            <a:endParaRPr lang="en-US" dirty="0"/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Moodle</a:t>
            </a:r>
            <a:r>
              <a:rPr lang="en-US" dirty="0">
                <a:latin typeface="Arial" charset="0"/>
                <a:ea typeface="Arial" charset="0"/>
                <a:cs typeface="Arial" charset="0"/>
                <a:sym typeface="Wingdings"/>
              </a:rPr>
              <a:t> (lectures, videos, assignments, announcements):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Arial" charset="0"/>
                <a:ea typeface="Arial" charset="0"/>
                <a:cs typeface="Arial" charset="0"/>
                <a:hlinkClick r:id="rId3"/>
              </a:rPr>
              <a:t>https://moodle-courses2021.wolfware.ncsu.edu/course/view.php?id=2630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endParaRPr lang="en-US" sz="1200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Office hours: 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Campus students, Th 2-3pm.</a:t>
            </a:r>
          </a:p>
          <a:p>
            <a:pPr lvl="2"/>
            <a:r>
              <a:rPr lang="en-US" dirty="0">
                <a:latin typeface="Arial" charset="0"/>
                <a:ea typeface="Arial" charset="0"/>
                <a:cs typeface="Arial" charset="0"/>
                <a:hlinkClick r:id="rId4"/>
              </a:rPr>
              <a:t>https://ncsu.zoom.us/j/95186207307?pwd=YUdmMHJ0TkErcElzVytxampoaUlsdz09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DE students, Tu 8-9pm (NY time), </a:t>
            </a:r>
          </a:p>
          <a:p>
            <a:pPr lvl="2"/>
            <a:r>
              <a:rPr lang="en-US" dirty="0">
                <a:latin typeface="Arial" charset="0"/>
                <a:ea typeface="Arial" charset="0"/>
                <a:cs typeface="Arial" charset="0"/>
                <a:hlinkClick r:id="rId5"/>
              </a:rPr>
              <a:t>https://ncsu.zoom.us/j/91919947226?pwd=UmNNZjNVU093ajNFZEJYcnhrVXBDdz09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marL="457200" lvl="1" indent="0">
              <a:buNone/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endParaRPr lang="en-US" sz="100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/>
              <a:t>TA: </a:t>
            </a:r>
            <a:r>
              <a:rPr lang="en-US" dirty="0" err="1"/>
              <a:t>Shaohu</a:t>
            </a:r>
            <a:r>
              <a:rPr lang="en-US" dirty="0"/>
              <a:t> Zhang (</a:t>
            </a:r>
            <a:r>
              <a:rPr lang="en-US" dirty="0">
                <a:hlinkClick r:id="rId6"/>
              </a:rPr>
              <a:t>szhang42@ncsu.edu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M/W: 2-3pm</a:t>
            </a:r>
          </a:p>
          <a:p>
            <a:pPr lvl="1"/>
            <a:r>
              <a:rPr lang="en-US" dirty="0">
                <a:hlinkClick r:id="rId7"/>
              </a:rPr>
              <a:t>https://ncsu.zoom.us/j/98902722937?pwd=NTdGVHphTzJ2VTZPMERLaGtScVNSUT09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BF5F9-4D9A-9543-85E8-59158CD2B6EB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332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E957411-E7D8-6744-829D-16AF10F0A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Attribute classification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8E4DE9-A384-8C4A-99E8-553CAA9FB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45021"/>
            <a:ext cx="11144003" cy="4950372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Wingdings" charset="2"/>
              <a:buChar char="§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K</a:t>
            </a:r>
            <a:r>
              <a:rPr lang="en-US" baseline="-25000" dirty="0">
                <a:latin typeface="Arial" charset="0"/>
                <a:ea typeface="Arial" charset="0"/>
                <a:cs typeface="Arial" charset="0"/>
              </a:rPr>
              <a:t>1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, K</a:t>
            </a:r>
            <a:r>
              <a:rPr lang="en-US" baseline="-25000" dirty="0">
                <a:latin typeface="Arial" charset="0"/>
                <a:ea typeface="Arial" charset="0"/>
                <a:cs typeface="Arial" charset="0"/>
              </a:rPr>
              <a:t>2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,..., K</a:t>
            </a:r>
            <a:r>
              <a:rPr lang="en-US" baseline="-25000" dirty="0">
                <a:latin typeface="Arial" charset="0"/>
                <a:ea typeface="Arial" charset="0"/>
                <a:cs typeface="Arial" charset="0"/>
              </a:rPr>
              <a:t>m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- Key attributes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800" dirty="0">
                <a:latin typeface="Arial" charset="0"/>
                <a:ea typeface="Arial" charset="0"/>
                <a:cs typeface="Arial" charset="0"/>
              </a:rPr>
              <a:t>E.g., name, address, phone number, SSN 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8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uniquely identifying! 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800" dirty="0">
                <a:latin typeface="Arial" charset="0"/>
                <a:ea typeface="Arial" charset="0"/>
                <a:cs typeface="Arial" charset="0"/>
              </a:rPr>
              <a:t>Always remove before release </a:t>
            </a:r>
          </a:p>
          <a:p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marL="285750" indent="-285750">
              <a:buFont typeface="Wingdings" charset="2"/>
              <a:buChar char="§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Q</a:t>
            </a:r>
            <a:r>
              <a:rPr lang="en-US" baseline="-25000" dirty="0">
                <a:latin typeface="Arial" charset="0"/>
                <a:ea typeface="Arial" charset="0"/>
                <a:cs typeface="Arial" charset="0"/>
              </a:rPr>
              <a:t>1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, Q</a:t>
            </a:r>
            <a:r>
              <a:rPr lang="en-US" baseline="-25000" dirty="0">
                <a:latin typeface="Arial" charset="0"/>
                <a:ea typeface="Arial" charset="0"/>
                <a:cs typeface="Arial" charset="0"/>
              </a:rPr>
              <a:t>2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,..., </a:t>
            </a:r>
            <a:r>
              <a:rPr lang="en-US" dirty="0" err="1">
                <a:latin typeface="Arial" charset="0"/>
                <a:ea typeface="Arial" charset="0"/>
                <a:cs typeface="Arial" charset="0"/>
              </a:rPr>
              <a:t>Q</a:t>
            </a:r>
            <a:r>
              <a:rPr lang="en-US" baseline="-25000" dirty="0" err="1">
                <a:latin typeface="Arial" charset="0"/>
                <a:ea typeface="Arial" charset="0"/>
                <a:cs typeface="Arial" charset="0"/>
              </a:rPr>
              <a:t>m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- </a:t>
            </a:r>
            <a:r>
              <a:rPr lang="en-US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Quasi-identifiers 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800" dirty="0">
                <a:latin typeface="Arial" charset="0"/>
                <a:ea typeface="Arial" charset="0"/>
                <a:cs typeface="Arial" charset="0"/>
              </a:rPr>
              <a:t>individually not unique but when grouped they are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800" dirty="0">
                <a:latin typeface="Arial" charset="0"/>
                <a:ea typeface="Arial" charset="0"/>
                <a:cs typeface="Arial" charset="0"/>
              </a:rPr>
              <a:t>(5-digit ZIP code, birth date, gender) </a:t>
            </a:r>
          </a:p>
          <a:p>
            <a:pPr marL="742950" lvl="1" indent="-285750">
              <a:buFont typeface="Arial" charset="0"/>
              <a:buChar char="•"/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marL="457200" indent="-457200">
              <a:buFont typeface="Wingdings" charset="2"/>
              <a:buChar char="§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S</a:t>
            </a:r>
            <a:r>
              <a:rPr lang="en-US" baseline="-25000" dirty="0">
                <a:latin typeface="Arial" charset="0"/>
                <a:ea typeface="Arial" charset="0"/>
                <a:cs typeface="Arial" charset="0"/>
              </a:rPr>
              <a:t>1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, S</a:t>
            </a:r>
            <a:r>
              <a:rPr lang="en-US" baseline="-25000" dirty="0">
                <a:latin typeface="Arial" charset="0"/>
                <a:ea typeface="Arial" charset="0"/>
                <a:cs typeface="Arial" charset="0"/>
              </a:rPr>
              <a:t>2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,..., S</a:t>
            </a:r>
            <a:r>
              <a:rPr lang="en-US" baseline="-25000" dirty="0">
                <a:latin typeface="Arial" charset="0"/>
                <a:ea typeface="Arial" charset="0"/>
                <a:cs typeface="Arial" charset="0"/>
              </a:rPr>
              <a:t>m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mr-IN" dirty="0">
                <a:latin typeface="Arial" charset="0"/>
                <a:ea typeface="Arial" charset="0"/>
                <a:cs typeface="Arial" charset="0"/>
              </a:rPr>
              <a:t>–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Sensitive attributes</a:t>
            </a:r>
            <a:endParaRPr lang="en-US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  <a:p>
            <a:pPr marL="914400" lvl="1" indent="-457200">
              <a:buFont typeface="Arial" charset="0"/>
              <a:buChar char="•"/>
            </a:pPr>
            <a:r>
              <a:rPr lang="en-US" sz="2800" dirty="0">
                <a:latin typeface="Arial" charset="0"/>
                <a:ea typeface="Arial" charset="0"/>
                <a:cs typeface="Arial" charset="0"/>
              </a:rPr>
              <a:t>E.g., medical condition, salary, etc.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800" dirty="0">
                <a:latin typeface="Arial" charset="0"/>
                <a:ea typeface="Arial" charset="0"/>
                <a:cs typeface="Arial" charset="0"/>
              </a:rPr>
              <a:t>These attributes are often used for analytics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BF5F9-4D9A-9543-85E8-59158CD2B6E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795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3E04FB6-DF91-0547-854B-CF1197309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Identifying different attributes</a:t>
            </a:r>
            <a:endParaRPr lang="en-US" dirty="0"/>
          </a:p>
        </p:txBody>
      </p:sp>
      <p:graphicFrame>
        <p:nvGraphicFramePr>
          <p:cNvPr id="6" name="Table 5" descr="Table with sensitive dat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6674112"/>
              </p:ext>
            </p:extLst>
          </p:nvPr>
        </p:nvGraphicFramePr>
        <p:xfrm>
          <a:off x="2400666" y="2211994"/>
          <a:ext cx="7664448" cy="388021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08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58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02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45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855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5431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SSN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DoB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ZIP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Diagnosis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431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123456789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01/23/1964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15678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Diabetes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431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623452189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02/03/1964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15609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Asthma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431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873456721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09/13/1965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31892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Diabetes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431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227656752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12/30/1967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31402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Cancer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431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827356780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06/09/1961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31609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Diabetes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431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723421709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08/21/1969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23194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Asthma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9" name="Straight Connector 8" descr="divider"/>
          <p:cNvCxnSpPr/>
          <p:nvPr/>
        </p:nvCxnSpPr>
        <p:spPr>
          <a:xfrm flipH="1">
            <a:off x="4087065" y="1486647"/>
            <a:ext cx="41853" cy="5295077"/>
          </a:xfrm>
          <a:prstGeom prst="line">
            <a:avLst/>
          </a:prstGeom>
          <a:ln w="25400">
            <a:solidFill>
              <a:srgbClr val="0D0E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026640" y="1637038"/>
            <a:ext cx="19208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Key attributes</a:t>
            </a:r>
          </a:p>
        </p:txBody>
      </p:sp>
      <p:cxnSp>
        <p:nvCxnSpPr>
          <p:cNvPr id="10" name="Straight Connector 9" descr="divider"/>
          <p:cNvCxnSpPr/>
          <p:nvPr/>
        </p:nvCxnSpPr>
        <p:spPr>
          <a:xfrm flipH="1">
            <a:off x="8339959" y="1397192"/>
            <a:ext cx="36598" cy="5180522"/>
          </a:xfrm>
          <a:prstGeom prst="line">
            <a:avLst/>
          </a:prstGeom>
          <a:ln w="25400">
            <a:solidFill>
              <a:srgbClr val="0D0E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030723" y="1648308"/>
            <a:ext cx="21055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Quasi identifier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488207" y="1629963"/>
            <a:ext cx="25859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Sensitive attributes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BF5F9-4D9A-9543-85E8-59158CD2B6E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999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101D8BD-0544-E94F-BA26-8B4BB6D41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Remove key attributes</a:t>
            </a:r>
            <a:endParaRPr lang="en-US" dirty="0"/>
          </a:p>
        </p:txBody>
      </p:sp>
      <p:graphicFrame>
        <p:nvGraphicFramePr>
          <p:cNvPr id="12" name="Table 11" descr="table with all types of attribute present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9008608"/>
              </p:ext>
            </p:extLst>
          </p:nvPr>
        </p:nvGraphicFramePr>
        <p:xfrm>
          <a:off x="479640" y="1912447"/>
          <a:ext cx="5858097" cy="341630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056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26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08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06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82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8804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SSN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DoB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ZIP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Diagnosis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04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123456789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01/23/1964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15678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Diabetes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04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623452189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02/03/1964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15609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Asthma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804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873456721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09/13/1965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31892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Diabetes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804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227656752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12/30/1967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31402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Cancer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804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827356780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06/09/1961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31609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Diabetes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804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723421709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08/21/1969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23194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Asthma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Right Arrow 4" descr="arrow"/>
          <p:cNvSpPr/>
          <p:nvPr/>
        </p:nvSpPr>
        <p:spPr>
          <a:xfrm>
            <a:off x="6526924" y="3405352"/>
            <a:ext cx="788276" cy="4572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graphicFrame>
        <p:nvGraphicFramePr>
          <p:cNvPr id="6" name="Table 5" descr="table with ket attributes removed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5019389"/>
              </p:ext>
            </p:extLst>
          </p:nvPr>
        </p:nvGraphicFramePr>
        <p:xfrm>
          <a:off x="7627883" y="1599288"/>
          <a:ext cx="4085897" cy="37294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86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40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78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2780">
                <a:tc>
                  <a:txBody>
                    <a:bodyPr/>
                    <a:lstStyle/>
                    <a:p>
                      <a:r>
                        <a:rPr lang="en-US" dirty="0" err="1"/>
                        <a:t>DoB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Diagnosis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780">
                <a:tc>
                  <a:txBody>
                    <a:bodyPr/>
                    <a:lstStyle/>
                    <a:p>
                      <a:r>
                        <a:rPr lang="en-US" dirty="0"/>
                        <a:t>01/23/1964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15678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Diabetes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27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02/03/1964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15609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Asthma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27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09/13/1965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31892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Diabetes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27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12/30/1967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31402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Cancer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27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06/09/1961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31609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Diabetes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27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08/21/1969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23194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Asthma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BF5F9-4D9A-9543-85E8-59158CD2B6E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33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47EBE70-6FD2-564A-8508-DB4F45F77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Auxiliary information is out there</a:t>
            </a:r>
            <a:endParaRPr lang="en-US" dirty="0"/>
          </a:p>
        </p:txBody>
      </p:sp>
      <p:sp>
        <p:nvSpPr>
          <p:cNvPr id="3" name="Magnetic Disk 2" descr="&quot;&quot;"/>
          <p:cNvSpPr/>
          <p:nvPr/>
        </p:nvSpPr>
        <p:spPr>
          <a:xfrm>
            <a:off x="2175641" y="1608083"/>
            <a:ext cx="2490951" cy="3216165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Table 13" descr="released Table 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948522"/>
              </p:ext>
            </p:extLst>
          </p:nvPr>
        </p:nvGraphicFramePr>
        <p:xfrm>
          <a:off x="2584668" y="2895600"/>
          <a:ext cx="1672896" cy="16890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76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76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76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226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226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26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226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339632" y="5265682"/>
            <a:ext cx="2045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Released data </a:t>
            </a:r>
          </a:p>
        </p:txBody>
      </p:sp>
      <p:sp>
        <p:nvSpPr>
          <p:cNvPr id="9" name="Magnetic Disk 8" descr="&quot;&quot;"/>
          <p:cNvSpPr/>
          <p:nvPr/>
        </p:nvSpPr>
        <p:spPr>
          <a:xfrm>
            <a:off x="7404539" y="1710881"/>
            <a:ext cx="2701158" cy="3113367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 descr="auxiliary table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082558"/>
              </p:ext>
            </p:extLst>
          </p:nvPr>
        </p:nvGraphicFramePr>
        <p:xfrm>
          <a:off x="7866867" y="2907378"/>
          <a:ext cx="2019740" cy="166549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04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9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9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9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637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637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637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637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8093437" y="5021987"/>
            <a:ext cx="27359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Auxiliary data (maybe public data) </a:t>
            </a:r>
          </a:p>
        </p:txBody>
      </p:sp>
      <p:sp>
        <p:nvSpPr>
          <p:cNvPr id="18" name="Left-Right-Up Arrow 17" descr="arrow"/>
          <p:cNvSpPr/>
          <p:nvPr/>
        </p:nvSpPr>
        <p:spPr>
          <a:xfrm rot="10800000">
            <a:off x="4257562" y="3927893"/>
            <a:ext cx="3609303" cy="644980"/>
          </a:xfrm>
          <a:prstGeom prst="leftRightUpArrow">
            <a:avLst>
              <a:gd name="adj1" fmla="val 15223"/>
              <a:gd name="adj2" fmla="val 25000"/>
              <a:gd name="adj3" fmla="val 2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404360" y="3618163"/>
            <a:ext cx="1210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correlation</a:t>
            </a:r>
          </a:p>
        </p:txBody>
      </p:sp>
      <p:pic>
        <p:nvPicPr>
          <p:cNvPr id="1026" name="Picture 2" descr="inference of sensitive dat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3333" y="4878736"/>
            <a:ext cx="2436315" cy="1429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BF5F9-4D9A-9543-85E8-59158CD2B6E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708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D1B4BB83-2160-0C43-9F73-68C1EA72E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Example: Linkage attack </a:t>
            </a:r>
            <a:endParaRPr lang="en-US" dirty="0"/>
          </a:p>
        </p:txBody>
      </p:sp>
      <p:graphicFrame>
        <p:nvGraphicFramePr>
          <p:cNvPr id="6" name="Table 5" descr="anonymized medical dat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373685"/>
              </p:ext>
            </p:extLst>
          </p:nvPr>
        </p:nvGraphicFramePr>
        <p:xfrm>
          <a:off x="856571" y="1989089"/>
          <a:ext cx="4287618" cy="2560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927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71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33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2033">
                <a:tc>
                  <a:txBody>
                    <a:bodyPr/>
                    <a:lstStyle/>
                    <a:p>
                      <a:r>
                        <a:rPr lang="en-US" dirty="0" err="1"/>
                        <a:t>DoB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Diagnosis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644">
                <a:tc>
                  <a:txBody>
                    <a:bodyPr/>
                    <a:lstStyle/>
                    <a:p>
                      <a:r>
                        <a:rPr lang="en-US" dirty="0"/>
                        <a:t>01/23/1964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15678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Diabetes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64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02/03/1964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15609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Asthma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64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09/13/1965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31892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Diabetes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64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12/30/1967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31402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Cancer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664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06/09/1961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31609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Diabetes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664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08/21/1969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23194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Asthma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294816" y="1527424"/>
            <a:ext cx="34111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Anonymized Medical Data</a:t>
            </a:r>
          </a:p>
        </p:txBody>
      </p:sp>
      <p:graphicFrame>
        <p:nvGraphicFramePr>
          <p:cNvPr id="7" name="Table 6" descr="voter registration dat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5370269"/>
              </p:ext>
            </p:extLst>
          </p:nvPr>
        </p:nvGraphicFramePr>
        <p:xfrm>
          <a:off x="6019800" y="1835381"/>
          <a:ext cx="5423339" cy="28346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198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27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32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55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819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2033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Political</a:t>
                      </a:r>
                      <a:r>
                        <a:rPr lang="en-US" baseline="0" dirty="0"/>
                        <a:t> </a:t>
                      </a:r>
                    </a:p>
                    <a:p>
                      <a:r>
                        <a:rPr lang="en-US" baseline="0" dirty="0"/>
                        <a:t>Affiliation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644">
                <a:tc>
                  <a:txBody>
                    <a:bodyPr/>
                    <a:lstStyle/>
                    <a:p>
                      <a:r>
                        <a:rPr lang="en-US" dirty="0"/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01/23/1964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15678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Democratic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644">
                <a:tc>
                  <a:txBody>
                    <a:bodyPr/>
                    <a:lstStyle/>
                    <a:p>
                      <a:r>
                        <a:rPr lang="en-US" dirty="0"/>
                        <a:t>Alex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06/17/1974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15609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Republican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644">
                <a:tc>
                  <a:txBody>
                    <a:bodyPr/>
                    <a:lstStyle/>
                    <a:p>
                      <a:r>
                        <a:rPr lang="en-US" dirty="0"/>
                        <a:t>Ben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11/13/1969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31892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Democratic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644">
                <a:tc>
                  <a:txBody>
                    <a:bodyPr/>
                    <a:lstStyle/>
                    <a:p>
                      <a:r>
                        <a:rPr lang="en-US" dirty="0" err="1"/>
                        <a:t>Ema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04/26/1971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54402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Democratic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6644">
                <a:tc>
                  <a:txBody>
                    <a:bodyPr/>
                    <a:lstStyle/>
                    <a:p>
                      <a:r>
                        <a:rPr lang="en-US" dirty="0"/>
                        <a:t>Rose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05/15/1981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67709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Republican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6644">
                <a:tc>
                  <a:txBody>
                    <a:bodyPr/>
                    <a:lstStyle/>
                    <a:p>
                      <a:r>
                        <a:rPr lang="en-US" dirty="0"/>
                        <a:t>Kevin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07/09/1989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12394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Republican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497640" y="1400564"/>
            <a:ext cx="299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Voter registration data</a:t>
            </a:r>
          </a:p>
        </p:txBody>
      </p:sp>
      <p:sp>
        <p:nvSpPr>
          <p:cNvPr id="10" name="Frame 9" descr="highlighted box"/>
          <p:cNvSpPr/>
          <p:nvPr/>
        </p:nvSpPr>
        <p:spPr>
          <a:xfrm>
            <a:off x="772512" y="2352220"/>
            <a:ext cx="4403209" cy="354724"/>
          </a:xfrm>
          <a:prstGeom prst="frame">
            <a:avLst>
              <a:gd name="adj1" fmla="val 698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rame 8" descr="highlighted box"/>
          <p:cNvSpPr/>
          <p:nvPr/>
        </p:nvSpPr>
        <p:spPr>
          <a:xfrm>
            <a:off x="5846379" y="2453390"/>
            <a:ext cx="5754413" cy="383628"/>
          </a:xfrm>
          <a:prstGeom prst="frame">
            <a:avLst>
              <a:gd name="adj1" fmla="val 698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Half Frame 4" descr="leads to"/>
          <p:cNvSpPr/>
          <p:nvPr/>
        </p:nvSpPr>
        <p:spPr>
          <a:xfrm rot="13296164">
            <a:off x="5163550" y="4534601"/>
            <a:ext cx="836891" cy="836330"/>
          </a:xfrm>
          <a:prstGeom prst="halfFrame">
            <a:avLst>
              <a:gd name="adj1" fmla="val 6726"/>
              <a:gd name="adj2" fmla="val 604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74532" y="5852343"/>
            <a:ext cx="36231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Arial" charset="0"/>
                <a:ea typeface="Arial" charset="0"/>
                <a:cs typeface="Arial" charset="0"/>
              </a:rPr>
              <a:t>Alice has </a:t>
            </a:r>
            <a:r>
              <a:rPr lang="en-US" sz="3200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diabetes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2006219-81FE-7E4A-9F04-6620D08D9C56}"/>
              </a:ext>
            </a:extLst>
          </p:cNvPr>
          <p:cNvSpPr/>
          <p:nvPr/>
        </p:nvSpPr>
        <p:spPr>
          <a:xfrm>
            <a:off x="7117290" y="4952766"/>
            <a:ext cx="4325849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Last class we talked about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Massachusetts governor attack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how unique US consensus data was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BF5F9-4D9A-9543-85E8-59158CD2B6E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5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5" grpId="0" animBg="1"/>
      <p:bldP spid="12" grpId="0"/>
      <p:bldP spid="1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15411</TotalTime>
  <Words>3033</Words>
  <Application>Microsoft Macintosh PowerPoint</Application>
  <PresentationFormat>Widescreen</PresentationFormat>
  <Paragraphs>1175</Paragraphs>
  <Slides>48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48</vt:i4>
      </vt:variant>
    </vt:vector>
  </HeadingPairs>
  <TitlesOfParts>
    <vt:vector size="63" baseType="lpstr">
      <vt:lpstr>宋体</vt:lpstr>
      <vt:lpstr>AppleSymbols</vt:lpstr>
      <vt:lpstr>Arial</vt:lpstr>
      <vt:lpstr>Calibri</vt:lpstr>
      <vt:lpstr>Comic Sans MS</vt:lpstr>
      <vt:lpstr>Courier New</vt:lpstr>
      <vt:lpstr>Helvetica Neue</vt:lpstr>
      <vt:lpstr>Mangal</vt:lpstr>
      <vt:lpstr>Symbol</vt:lpstr>
      <vt:lpstr>Times New Roman</vt:lpstr>
      <vt:lpstr>Verdana</vt:lpstr>
      <vt:lpstr>Wingdings</vt:lpstr>
      <vt:lpstr>Office Theme</vt:lpstr>
      <vt:lpstr>משוואה</vt:lpstr>
      <vt:lpstr>Visio</vt:lpstr>
      <vt:lpstr>CSC 533: Privacy in the Digital Age (Fall 2020)  Lecture 3: k-anonymity </vt:lpstr>
      <vt:lpstr>Goals for today</vt:lpstr>
      <vt:lpstr>Recap: Privacy-preserving data release </vt:lpstr>
      <vt:lpstr>Sample database</vt:lpstr>
      <vt:lpstr>Attribute classification</vt:lpstr>
      <vt:lpstr>Identifying different attributes</vt:lpstr>
      <vt:lpstr>Remove key attributes</vt:lpstr>
      <vt:lpstr>Auxiliary information is out there</vt:lpstr>
      <vt:lpstr>Example: Linkage attack </vt:lpstr>
      <vt:lpstr>Mitigation techniques</vt:lpstr>
      <vt:lpstr>k-anonymity</vt:lpstr>
      <vt:lpstr>k-anonymity example</vt:lpstr>
      <vt:lpstr>Achieving k-anonymity</vt:lpstr>
      <vt:lpstr>Methods to achieve k-anonymity</vt:lpstr>
      <vt:lpstr>Generalization: Numeric values </vt:lpstr>
      <vt:lpstr>Generalization: Categorical values </vt:lpstr>
      <vt:lpstr>Full domain vs. Local generalization</vt:lpstr>
      <vt:lpstr>k-anonymous table</vt:lpstr>
      <vt:lpstr>Example of generalization (1)</vt:lpstr>
      <vt:lpstr>Many generalizations possible</vt:lpstr>
      <vt:lpstr>How many generalizations possible?</vt:lpstr>
      <vt:lpstr>When to stop generalizing data?</vt:lpstr>
      <vt:lpstr>Minimal generalization</vt:lpstr>
      <vt:lpstr>Algorithm for finding minimal generalization</vt:lpstr>
      <vt:lpstr>Finding minimal generalization is hard!</vt:lpstr>
      <vt:lpstr>Generalization lattice</vt:lpstr>
      <vt:lpstr>Generalization lattice: Incognito algorithm</vt:lpstr>
      <vt:lpstr>Seen in the domain space</vt:lpstr>
      <vt:lpstr>Domain folding</vt:lpstr>
      <vt:lpstr>Summary of Incognito algorithm</vt:lpstr>
      <vt:lpstr>Other approach: Mondrian [LDR06]</vt:lpstr>
      <vt:lpstr>Example: Mondrian [LDR06]</vt:lpstr>
      <vt:lpstr>Summary of Mondrian algorithm</vt:lpstr>
      <vt:lpstr>Comparing the two approaches</vt:lpstr>
      <vt:lpstr>Curse of dimensionality</vt:lpstr>
      <vt:lpstr>What does k-anonymity prevent?</vt:lpstr>
      <vt:lpstr>Attacks against k-anonymity</vt:lpstr>
      <vt:lpstr>Unsorted matching attack</vt:lpstr>
      <vt:lpstr>Complementary release attack</vt:lpstr>
      <vt:lpstr>Temporal Inference attack</vt:lpstr>
      <vt:lpstr>Exercise</vt:lpstr>
      <vt:lpstr>Exercise (continue .)</vt:lpstr>
      <vt:lpstr>Exercise (continue ..)</vt:lpstr>
      <vt:lpstr>Exercise (continue …)</vt:lpstr>
      <vt:lpstr>Exercise (continue …)</vt:lpstr>
      <vt:lpstr>Solution</vt:lpstr>
      <vt:lpstr>Project Idea</vt:lpstr>
      <vt:lpstr>Logistics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352</cp:revision>
  <cp:lastPrinted>2019-01-15T16:16:41Z</cp:lastPrinted>
  <dcterms:created xsi:type="dcterms:W3CDTF">2019-01-03T13:29:27Z</dcterms:created>
  <dcterms:modified xsi:type="dcterms:W3CDTF">2020-08-18T13:58:27Z</dcterms:modified>
</cp:coreProperties>
</file>