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1405" r:id="rId2"/>
    <p:sldId id="1411" r:id="rId3"/>
    <p:sldId id="1406" r:id="rId4"/>
    <p:sldId id="1407" r:id="rId5"/>
    <p:sldId id="1408" r:id="rId6"/>
    <p:sldId id="381" r:id="rId7"/>
    <p:sldId id="1416" r:id="rId8"/>
    <p:sldId id="383" r:id="rId9"/>
    <p:sldId id="408" r:id="rId10"/>
    <p:sldId id="384" r:id="rId11"/>
    <p:sldId id="385" r:id="rId12"/>
    <p:sldId id="386" r:id="rId13"/>
    <p:sldId id="387" r:id="rId14"/>
    <p:sldId id="388" r:id="rId15"/>
    <p:sldId id="389" r:id="rId16"/>
    <p:sldId id="391" r:id="rId17"/>
    <p:sldId id="392" r:id="rId18"/>
    <p:sldId id="360" r:id="rId19"/>
    <p:sldId id="359" r:id="rId20"/>
    <p:sldId id="404" r:id="rId21"/>
    <p:sldId id="1412" r:id="rId22"/>
    <p:sldId id="1417" r:id="rId23"/>
    <p:sldId id="1413" r:id="rId24"/>
    <p:sldId id="393" r:id="rId25"/>
    <p:sldId id="394" r:id="rId26"/>
    <p:sldId id="362" r:id="rId27"/>
    <p:sldId id="363" r:id="rId28"/>
    <p:sldId id="1399" r:id="rId29"/>
    <p:sldId id="364" r:id="rId30"/>
    <p:sldId id="382" r:id="rId31"/>
    <p:sldId id="365" r:id="rId32"/>
    <p:sldId id="395" r:id="rId33"/>
    <p:sldId id="396" r:id="rId34"/>
    <p:sldId id="1414" r:id="rId35"/>
    <p:sldId id="1400" r:id="rId36"/>
    <p:sldId id="1401" r:id="rId37"/>
    <p:sldId id="1404" r:id="rId38"/>
    <p:sldId id="1403" r:id="rId39"/>
    <p:sldId id="1402" r:id="rId40"/>
    <p:sldId id="398" r:id="rId41"/>
    <p:sldId id="401" r:id="rId42"/>
    <p:sldId id="402" r:id="rId43"/>
    <p:sldId id="375" r:id="rId44"/>
    <p:sldId id="403" r:id="rId45"/>
    <p:sldId id="327" r:id="rId46"/>
    <p:sldId id="1415" r:id="rId47"/>
    <p:sldId id="40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EFF"/>
    <a:srgbClr val="29D5CF"/>
    <a:srgbClr val="3CB6D5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98"/>
    <p:restoredTop sz="94740"/>
  </p:normalViewPr>
  <p:slideViewPr>
    <p:cSldViewPr snapToGrid="0" snapToObjects="1" showGuides="1">
      <p:cViewPr varScale="1">
        <p:scale>
          <a:sx n="87" d="100"/>
          <a:sy n="87" d="100"/>
        </p:scale>
        <p:origin x="208" y="984"/>
      </p:cViewPr>
      <p:guideLst>
        <p:guide orient="horz" pos="1848"/>
        <p:guide pos="3792"/>
      </p:guideLst>
    </p:cSldViewPr>
  </p:slideViewPr>
  <p:outlineViewPr>
    <p:cViewPr>
      <p:scale>
        <a:sx n="33" d="100"/>
        <a:sy n="33" d="100"/>
      </p:scale>
      <p:origin x="0" y="-5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EE2DB-DFE7-8042-A17B-950DAD0C4565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9F49A-9140-1E48-A01F-36CFD0A79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9F49A-9140-1E48-A01F-36CFD0A79B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9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r>
              <a:rPr lang="en-US" altLang="en-US"/>
              <a:t>Back of the envelope calculation: 60,000 distinct tuples, 3 values for the sensitive attribute. 5-anonymity will create about 12,000 groups. On average, 1 out of 81 will have no diversity (all values will be the same). Therefore 148 groups (740 people) can be compromised.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7A9525-83CB-8C4D-AE91-09C347F48FF4}" type="slidenum">
              <a:rPr lang="he-IL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424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r>
              <a:rPr lang="en-US" altLang="en-US"/>
              <a:t>Back of the envelope calculation: 60,000 distinct tuples, 3 values for the sensitive attribute. 5-anonymity will create about 12,000 groups. On average, 1 out of 81 will have no diversity (all values will be the same). Therefore 148 groups (740 people) can be compromised.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F43644-AD2E-9D4D-B501-A9998126C8A7}" type="slidenum">
              <a:rPr lang="he-IL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94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DA47E5BE-D87B-C74B-9C34-9C9CD922E6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1401F1A9-99FE-694E-BDCE-F2B8522D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Back of the envelope calculation: 60,000 distinct tuples, 3 values for the sensitive attribute. 5-anonymity will create about 12,000 groups. On average, 1 out of 81 will have no diversity (all values will be the same). Therefore 148 groups (740 people) can be compromised.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3FCE6E76-A1BC-8E4B-B841-87BDF649E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6892C02-366E-2847-BD35-67A8D0769D35}" type="slidenum">
              <a:rPr lang="he-IL" altLang="en-US"/>
              <a:pPr eaLnBrk="1" hangingPunct="1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683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85DB66-4558-4548-BBCA-5ED765FB2DE5}" type="slidenum">
              <a:rPr lang="he-IL" altLang="en-US">
                <a:ea typeface="宋体" charset="-122"/>
              </a:rPr>
              <a:pPr eaLnBrk="1" hangingPunct="1"/>
              <a:t>32</a:t>
            </a:fld>
            <a:endParaRPr lang="en-US" altLang="zh-CN">
              <a:ea typeface="宋体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r>
              <a:rPr lang="en-US" altLang="zh-CN">
                <a:ea typeface="宋体" charset="-122"/>
              </a:rPr>
              <a:t>Ninghui Li and his team proposed a new privacy measure, the t-closeness. The idea is dividing the gained knowledge into two parts.    </a:t>
            </a:r>
          </a:p>
        </p:txBody>
      </p:sp>
    </p:spTree>
    <p:extLst>
      <p:ext uri="{BB962C8B-B14F-4D97-AF65-F5344CB8AC3E}">
        <p14:creationId xmlns:p14="http://schemas.microsoft.com/office/powerpoint/2010/main" val="88449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D137790-C6F8-2A45-9766-8A4232475BA6}" type="slidenum">
              <a:rPr lang="he-IL" altLang="en-US">
                <a:ea typeface="宋体" charset="-122"/>
              </a:rPr>
              <a:pPr eaLnBrk="1" hangingPunct="1"/>
              <a:t>40</a:t>
            </a:fld>
            <a:endParaRPr lang="en-US" altLang="zh-CN">
              <a:ea typeface="宋体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95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EC7D-10CF-3142-AF8C-A6199EBF2AE4}" type="datetime1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6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4640-39CC-E043-AEC1-CE16F87223DA}" type="datetime1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D3C13-8952-2448-B086-9A371B0CBA15}" type="datetime1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74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032000" y="190500"/>
            <a:ext cx="9347200" cy="582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839200" y="6248400"/>
            <a:ext cx="2540000" cy="457200"/>
          </a:xfrm>
        </p:spPr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fld id="{F4F77820-0E31-3746-B720-C63B81E38930}" type="datetime1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688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032000" y="6248400"/>
            <a:ext cx="1727200" cy="457200"/>
          </a:xfrm>
        </p:spPr>
        <p:txBody>
          <a:bodyPr/>
          <a:lstStyle>
            <a:lvl1pPr>
              <a:defRPr>
                <a:ea typeface="Arial" charset="0"/>
              </a:defRPr>
            </a:lvl1pPr>
          </a:lstStyle>
          <a:p>
            <a:fld id="{C4488FA5-A42E-E24D-8FA7-A47230AF0BE3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035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03771-CD75-C843-AD70-F7D708A18A1A}" type="datetime1">
              <a:rPr lang="en-US" altLang="en-US" smtClean="0"/>
              <a:t>8/19/20</a:t>
            </a:fld>
            <a:endParaRPr lang="en-US" altLang="en-US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17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87258-058A-A94E-84DA-3CBFF0EC8744}" type="datetime1">
              <a:rPr lang="en-US" altLang="zh-CN" smtClean="0"/>
              <a:t>8/19/20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25BFEB7-C7C8-B545-8184-5791438818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60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65B02-5355-174B-ADB8-4AF706D3452D}" type="datetime1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3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A49E3-9369-3747-812B-F724CE3D1963}" type="datetime1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6A5E4-1A21-CD4E-B0E5-603D8889B6F9}" type="datetime1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4FD95-B64E-7D4A-8FCD-EB7D74172C9F}" type="datetime1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1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A4FB-079F-0A47-9939-0F6D6B434F4F}" type="datetime1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4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3221-E9C1-BA4F-9996-28004E91B20E}" type="datetime1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C506-C7E5-C640-A647-3947E9BDE1F1}" type="datetime1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0E90-D657-4341-B3BD-92A790B0C73E}" type="datetime1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C42D7-33E9-CD43-B042-56323389D18B}" type="datetime1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BF5F9-4D9A-9543-85E8-59158CD2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3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wmf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nupamdas.org/teaching/csc-533-fa2020/projects.html" TargetMode="External"/><Relationship Id="rId2" Type="http://schemas.openxmlformats.org/officeDocument/2006/relationships/hyperlink" Target="https://piazza.com/class/kddxkw34mba52p?cid=11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anupamdas.org/teaching/csc-533-fa2020/assignment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-courses2021.wolfware.ncsu.edu/course/view.php?id=2630" TargetMode="External"/><Relationship Id="rId7" Type="http://schemas.openxmlformats.org/officeDocument/2006/relationships/hyperlink" Target="https://ncsu.zoom.us/j/98902722937?pwd=NTdGVHphTzJ2VTZPMERLaGtScVNSUT09" TargetMode="External"/><Relationship Id="rId2" Type="http://schemas.openxmlformats.org/officeDocument/2006/relationships/hyperlink" Target="https://piazza.com/ncsu/fall2020/csc5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zhang42@ncsu.edu" TargetMode="External"/><Relationship Id="rId5" Type="http://schemas.openxmlformats.org/officeDocument/2006/relationships/hyperlink" Target="https://ncsu.zoom.us/j/91919947226?pwd=UmNNZjNVU093ajNFZEJYcnhrVXBDdz09" TargetMode="External"/><Relationship Id="rId4" Type="http://schemas.openxmlformats.org/officeDocument/2006/relationships/hyperlink" Target="https://ncsu.zoom.us/j/95186207307?pwd=YUdmMHJ0TkErcElzVytxampoaUlsdz0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ge result for ncsu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31" y="4022442"/>
            <a:ext cx="4563920" cy="21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A7208-5B11-0140-A259-8C5B81885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14" y="1080800"/>
            <a:ext cx="11865429" cy="2387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CSC 533: Privacy in the Digital Age (Fall 2020)</a:t>
            </a:r>
            <a:br>
              <a:rPr lang="en-US" sz="4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br>
              <a:rPr lang="en-US" sz="4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r>
              <a:rPr lang="en-US" sz="4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Lecture 4: l-diversity, t-closeness</a:t>
            </a:r>
            <a:br>
              <a:rPr lang="en-US" sz="44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6ACC-5E66-F94F-8384-167C064B8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106" y="4487738"/>
            <a:ext cx="4116779" cy="1655762"/>
          </a:xfrm>
        </p:spPr>
        <p:txBody>
          <a:bodyPr/>
          <a:lstStyle/>
          <a:p>
            <a:r>
              <a:rPr lang="en-US" sz="3200" dirty="0">
                <a:latin typeface="Helvetica Neue" charset="0"/>
                <a:ea typeface="Helvetica Neue" charset="0"/>
                <a:cs typeface="Helvetica Neue" charset="0"/>
              </a:rPr>
              <a:t>Anupam Das</a:t>
            </a:r>
          </a:p>
          <a:p>
            <a:endParaRPr lang="en-US" sz="16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Aug 20, 2020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6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346F1E69-0302-674B-AD1E-894F4121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85510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Exercise (continue …)</a:t>
            </a:r>
            <a:endParaRPr lang="en-US" dirty="0"/>
          </a:p>
        </p:txBody>
      </p:sp>
      <p:graphicFrame>
        <p:nvGraphicFramePr>
          <p:cNvPr id="99628" name="Group 300" descr="table with zip generalized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648153520"/>
              </p:ext>
            </p:extLst>
          </p:nvPr>
        </p:nvGraphicFramePr>
        <p:xfrm>
          <a:off x="1082566" y="1174115"/>
          <a:ext cx="6553200" cy="5547360"/>
        </p:xfrm>
        <a:graphic>
          <a:graphicData uri="http://schemas.openxmlformats.org/drawingml/2006/table">
            <a:tbl>
              <a:tblPr firstRow="1" bandRow="1"/>
              <a:tblGrid>
                <a:gridCol w="60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43810-FF4A-E547-9DC1-CCF98EFF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881F2-289E-754E-9C2D-BA880863C27B}"/>
              </a:ext>
            </a:extLst>
          </p:cNvPr>
          <p:cNvSpPr txBox="1"/>
          <p:nvPr/>
        </p:nvSpPr>
        <p:spPr>
          <a:xfrm>
            <a:off x="8157717" y="4118747"/>
            <a:ext cx="1801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Applied: </a:t>
            </a:r>
          </a:p>
          <a:p>
            <a:r>
              <a:rPr lang="en-US" dirty="0"/>
              <a:t>Z1-&gt;Z2, Z0 -&gt; Z1, A0-&gt;A1</a:t>
            </a:r>
          </a:p>
          <a:p>
            <a:endParaRPr lang="en-US" dirty="0"/>
          </a:p>
          <a:p>
            <a:r>
              <a:rPr lang="en-US" dirty="0"/>
              <a:t>Lattice point:</a:t>
            </a:r>
          </a:p>
          <a:p>
            <a:r>
              <a:rPr lang="en-US" dirty="0"/>
              <a:t>(Z2,A1)</a:t>
            </a:r>
          </a:p>
          <a:p>
            <a:endParaRPr lang="en-US" dirty="0"/>
          </a:p>
        </p:txBody>
      </p:sp>
      <p:grpSp>
        <p:nvGrpSpPr>
          <p:cNvPr id="7" name="Group 56" descr="zip generalization hierarchy">
            <a:extLst>
              <a:ext uri="{FF2B5EF4-FFF2-40B4-BE49-F238E27FC236}">
                <a16:creationId xmlns:a16="http://schemas.microsoft.com/office/drawing/2014/main" id="{E39791B7-8052-9F45-A72F-65F012BD97A0}"/>
              </a:ext>
            </a:extLst>
          </p:cNvPr>
          <p:cNvGrpSpPr>
            <a:grpSpLocks/>
          </p:cNvGrpSpPr>
          <p:nvPr/>
        </p:nvGrpSpPr>
        <p:grpSpPr bwMode="auto">
          <a:xfrm>
            <a:off x="8092966" y="1174115"/>
            <a:ext cx="3505200" cy="2232025"/>
            <a:chOff x="103" y="1104"/>
            <a:chExt cx="2208" cy="1406"/>
          </a:xfrm>
        </p:grpSpPr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6D155FB3-F709-024C-B4E1-705154446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" y="1104"/>
              <a:ext cx="2126" cy="1406"/>
            </a:xfrm>
            <a:prstGeom prst="roundRect">
              <a:avLst>
                <a:gd name="adj" fmla="val 58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D5931B02-DF0C-DF41-B670-93EF335BD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10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 sz="2400"/>
                <a:t>ZIP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CDA4AA09-7EA3-EB41-84E3-345087619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13058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A7DC8F5C-A13C-A442-9973-AF16799A4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13053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651F4C77-438E-CC4E-B8EE-717262B0E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1870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AB8A1EB8-8774-F744-94C4-80AC337AD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49726462-D8B9-7740-9AA4-F1DC304C1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1475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AB918224-5A15-904F-91CE-20DA4D5C6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" y="1152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</a:t>
              </a: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22B52A7B-1AF9-5C4B-9A40-C55B8DF25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0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9A84538E-D45F-2546-B993-ABBC03D95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13067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129391CD-3D5A-9841-A73F-44FE2061A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13063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CCE37733-1896-8A49-B785-96047D7CF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" y="1870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C54DC7F5-FE7A-254C-AF10-79503A6602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7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D3772ACF-AA76-E74C-B18D-5DA8AEABB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6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775A970A-87AF-EB4E-9E0D-56F0A8983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1718"/>
              <a:ext cx="38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FF3ABD78-653E-E44A-8849-8DAE27F058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3" y="1718"/>
              <a:ext cx="38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1B48CFF2-0D26-4246-A716-F1458914A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4" y="1358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40">
              <a:extLst>
                <a:ext uri="{FF2B5EF4-FFF2-40B4-BE49-F238E27FC236}">
                  <a16:creationId xmlns:a16="http://schemas.microsoft.com/office/drawing/2014/main" id="{32CBB3ED-20BA-1C44-B4AF-5B39583C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1500"/>
              <a:ext cx="432" cy="1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A8628C1-28C1-E14F-91DA-C65D84C358ED}"/>
              </a:ext>
            </a:extLst>
          </p:cNvPr>
          <p:cNvSpPr txBox="1"/>
          <p:nvPr/>
        </p:nvSpPr>
        <p:spPr>
          <a:xfrm>
            <a:off x="11580816" y="303215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EB72E0-6A17-C744-851A-578FCA051ABD}"/>
              </a:ext>
            </a:extLst>
          </p:cNvPr>
          <p:cNvSpPr txBox="1"/>
          <p:nvPr/>
        </p:nvSpPr>
        <p:spPr>
          <a:xfrm>
            <a:off x="11594330" y="245489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CD9FB1-FD60-F14B-9E75-5B909A0F6D1F}"/>
              </a:ext>
            </a:extLst>
          </p:cNvPr>
          <p:cNvSpPr txBox="1"/>
          <p:nvPr/>
        </p:nvSpPr>
        <p:spPr>
          <a:xfrm>
            <a:off x="11578838" y="1867999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537608-6135-2640-9ECF-7B60BAA36D8B}"/>
              </a:ext>
            </a:extLst>
          </p:cNvPr>
          <p:cNvCxnSpPr>
            <a:cxnSpLocks/>
          </p:cNvCxnSpPr>
          <p:nvPr/>
        </p:nvCxnSpPr>
        <p:spPr>
          <a:xfrm flipV="1">
            <a:off x="11779804" y="2787963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459298-5ECD-B741-AF50-5F59A29B58F3}"/>
              </a:ext>
            </a:extLst>
          </p:cNvPr>
          <p:cNvCxnSpPr>
            <a:cxnSpLocks/>
          </p:cNvCxnSpPr>
          <p:nvPr/>
        </p:nvCxnSpPr>
        <p:spPr>
          <a:xfrm flipV="1">
            <a:off x="11774955" y="2163399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C00840-9FC8-C641-AC9B-D26750EEEC7A}"/>
              </a:ext>
            </a:extLst>
          </p:cNvPr>
          <p:cNvSpPr txBox="1"/>
          <p:nvPr/>
        </p:nvSpPr>
        <p:spPr>
          <a:xfrm>
            <a:off x="11560800" y="132111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E739BA-7E6F-0E41-AF85-CDDCE01DB534}"/>
              </a:ext>
            </a:extLst>
          </p:cNvPr>
          <p:cNvCxnSpPr>
            <a:cxnSpLocks/>
          </p:cNvCxnSpPr>
          <p:nvPr/>
        </p:nvCxnSpPr>
        <p:spPr>
          <a:xfrm flipV="1">
            <a:off x="11756917" y="1616513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274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8E4C2265-8C48-D840-99A1-285DBADF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7" y="0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Solution</a:t>
            </a:r>
            <a:endParaRPr lang="en-US" dirty="0"/>
          </a:p>
        </p:txBody>
      </p:sp>
      <p:graphicFrame>
        <p:nvGraphicFramePr>
          <p:cNvPr id="99628" name="Group 300" descr="4-anonymized table"/>
          <p:cNvGraphicFramePr>
            <a:graphicFrameLocks noGrp="1"/>
          </p:cNvGraphicFramePr>
          <p:nvPr>
            <p:ph type="body" idx="1"/>
            <p:extLst/>
          </p:nvPr>
        </p:nvGraphicFramePr>
        <p:xfrm>
          <a:off x="2743200" y="1168746"/>
          <a:ext cx="6553200" cy="5547360"/>
        </p:xfrm>
        <a:graphic>
          <a:graphicData uri="http://schemas.openxmlformats.org/drawingml/2006/table">
            <a:tbl>
              <a:tblPr firstRow="1" bandRow="1"/>
              <a:tblGrid>
                <a:gridCol w="60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Rectangle 12" descr="&quot;&quot;"/>
          <p:cNvSpPr>
            <a:spLocks noChangeArrowheads="1"/>
          </p:cNvSpPr>
          <p:nvPr/>
        </p:nvSpPr>
        <p:spPr bwMode="auto">
          <a:xfrm>
            <a:off x="1283576" y="1917741"/>
            <a:ext cx="8786648" cy="5760357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1" descr="&quot;&quot;"/>
          <p:cNvGrpSpPr>
            <a:grpSpLocks/>
          </p:cNvGrpSpPr>
          <p:nvPr/>
        </p:nvGrpSpPr>
        <p:grpSpPr bwMode="auto">
          <a:xfrm>
            <a:off x="2937166" y="1498787"/>
            <a:ext cx="6650037" cy="1808163"/>
            <a:chOff x="1990720" y="2120904"/>
            <a:chExt cx="6650059" cy="1808162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500430" y="2428868"/>
              <a:ext cx="3714776" cy="107157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2400" dirty="0">
                  <a:solidFill>
                    <a:schemeClr val="bg1"/>
                  </a:solidFill>
                </a:rPr>
                <a:t>We have 4-anonymity!!!</a:t>
              </a:r>
            </a:p>
            <a:p>
              <a:pPr algn="ctr">
                <a:defRPr/>
              </a:pPr>
              <a:r>
                <a:rPr lang="en-US" sz="2400" dirty="0"/>
                <a:t>We have privacy!!!!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81922" name="Picture 2" descr="&quot;&quot;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90720" y="2214554"/>
              <a:ext cx="1795462" cy="146685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81923" name="Picture 3" descr="&quot;&quot;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29454" y="2120904"/>
              <a:ext cx="1711325" cy="1808162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  <p:sp>
        <p:nvSpPr>
          <p:cNvPr id="14" name="Rectangle 13"/>
          <p:cNvSpPr/>
          <p:nvPr/>
        </p:nvSpPr>
        <p:spPr bwMode="auto">
          <a:xfrm>
            <a:off x="3102730" y="5191254"/>
            <a:ext cx="4572032" cy="78581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en-US" sz="4400" b="1" dirty="0">
                <a:ln w="50800"/>
                <a:solidFill>
                  <a:schemeClr val="bg1">
                    <a:shade val="50000"/>
                  </a:schemeClr>
                </a:solidFill>
              </a:rPr>
              <a:t>Or do we?</a:t>
            </a:r>
          </a:p>
        </p:txBody>
      </p:sp>
      <p:pic>
        <p:nvPicPr>
          <p:cNvPr id="81925" name="Picture 5" descr="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27" y="4802307"/>
            <a:ext cx="183832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F41AA-625C-424F-BF17-12ACF0DA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5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C676BD-EE74-2445-98BF-5AE6FFA5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Attacks against k-anonymity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0E0FE-4E95-C042-8628-162D289E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Three common attacks</a:t>
            </a:r>
          </a:p>
          <a:p>
            <a:pPr marL="0" indent="0">
              <a:buNone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Unsorted matching attack </a:t>
            </a:r>
          </a:p>
          <a:p>
            <a:pPr marL="742950" lvl="1" indent="-28575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Complementary release attack</a:t>
            </a:r>
          </a:p>
          <a:p>
            <a:pPr marL="742950" lvl="1" indent="-285750">
              <a:buFont typeface="Arial" charset="0"/>
              <a:buChar char="•"/>
            </a:pP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Temporal inference attack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EF3C4B-9EA7-CC46-9800-FF0200C83529}"/>
              </a:ext>
            </a:extLst>
          </p:cNvPr>
          <p:cNvSpPr/>
          <p:nvPr/>
        </p:nvSpPr>
        <p:spPr>
          <a:xfrm>
            <a:off x="1044988" y="5942568"/>
            <a:ext cx="5970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epic.org</a:t>
            </a:r>
            <a:r>
              <a:rPr lang="en-US" dirty="0"/>
              <a:t>/privacy/reidentification/</a:t>
            </a:r>
            <a:r>
              <a:rPr lang="en-US" dirty="0" err="1"/>
              <a:t>Sweeney_Article.pdf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6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6997E4D-86A2-E54F-A7B9-78E2C8C2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44" y="42548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Unsorted matching attack</a:t>
            </a:r>
            <a:endParaRPr lang="en-US" dirty="0"/>
          </a:p>
        </p:txBody>
      </p:sp>
      <p:pic>
        <p:nvPicPr>
          <p:cNvPr id="5" name="Picture 4" descr="tables with different columns anonymiz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0" y="1265497"/>
            <a:ext cx="7950200" cy="4457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79748" y="5891051"/>
            <a:ext cx="286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QID={Race, ZIP}</a:t>
            </a:r>
          </a:p>
        </p:txBody>
      </p:sp>
      <p:sp>
        <p:nvSpPr>
          <p:cNvPr id="7" name="Frame 6" descr="highlighted box"/>
          <p:cNvSpPr/>
          <p:nvPr/>
        </p:nvSpPr>
        <p:spPr>
          <a:xfrm>
            <a:off x="4085567" y="1265497"/>
            <a:ext cx="1072055" cy="4000186"/>
          </a:xfrm>
          <a:prstGeom prst="frame">
            <a:avLst>
              <a:gd name="adj1" fmla="val 478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 descr="highlighted box"/>
          <p:cNvSpPr/>
          <p:nvPr/>
        </p:nvSpPr>
        <p:spPr>
          <a:xfrm>
            <a:off x="5849444" y="1265497"/>
            <a:ext cx="1072055" cy="4000186"/>
          </a:xfrm>
          <a:prstGeom prst="frame">
            <a:avLst>
              <a:gd name="adj1" fmla="val 478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60792" y="1265497"/>
            <a:ext cx="370208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Based on the order of rows in the released datasets</a:t>
            </a:r>
          </a:p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This problem is often ignored in real-world use 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Easy to correct by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randomly sorting the rows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A7070E2-7167-B848-9B4D-72B459CA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955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Complementary release attack</a:t>
            </a:r>
            <a:endParaRPr lang="en-US" dirty="0"/>
          </a:p>
        </p:txBody>
      </p:sp>
      <p:pic>
        <p:nvPicPr>
          <p:cNvPr id="6" name="Picture 5" descr="tables with two releases of anonymized colum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68" y="1140802"/>
            <a:ext cx="9178159" cy="3284491"/>
          </a:xfrm>
          <a:prstGeom prst="rect">
            <a:avLst/>
          </a:prstGeom>
        </p:spPr>
      </p:pic>
      <p:sp>
        <p:nvSpPr>
          <p:cNvPr id="8" name="Frame 7" descr="highlighted box"/>
          <p:cNvSpPr/>
          <p:nvPr/>
        </p:nvSpPr>
        <p:spPr>
          <a:xfrm>
            <a:off x="8680940" y="1439755"/>
            <a:ext cx="1337441" cy="2711669"/>
          </a:xfrm>
          <a:prstGeom prst="frame">
            <a:avLst>
              <a:gd name="adj1" fmla="val 478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revealing anonymize data by linking sensitive colum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68" y="4504815"/>
            <a:ext cx="3246598" cy="23531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74678" y="4468452"/>
            <a:ext cx="66173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Linking GT1 and GT3 on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{Problem} </a:t>
            </a:r>
            <a:r>
              <a:rPr lang="en-US" sz="2400">
                <a:latin typeface="Arial" charset="0"/>
                <a:ea typeface="Arial" charset="0"/>
                <a:cs typeface="Arial" charset="0"/>
              </a:rPr>
              <a:t>reveals LT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4678" y="5066696"/>
            <a:ext cx="6979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How can you protect against this type of attack?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QI</a:t>
            </a:r>
            <a:r>
              <a:rPr lang="en-US" sz="2400" baseline="-25000" dirty="0">
                <a:latin typeface="Arial" charset="0"/>
                <a:ea typeface="Arial" charset="0"/>
                <a:cs typeface="Arial" charset="0"/>
              </a:rPr>
              <a:t>GT3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= QI ∪ {Problem} or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GT1 is the basis of GT3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3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F6D843-00AB-864C-B869-3645B117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9413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Temporal Inference attack</a:t>
            </a:r>
            <a:endParaRPr lang="en-US" dirty="0"/>
          </a:p>
        </p:txBody>
      </p:sp>
      <p:pic>
        <p:nvPicPr>
          <p:cNvPr id="6" name="Picture 5" descr="table with columns anonymiz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37" y="1233174"/>
            <a:ext cx="3360480" cy="2435728"/>
          </a:xfrm>
          <a:prstGeom prst="rect">
            <a:avLst/>
          </a:prstGeom>
        </p:spPr>
      </p:pic>
      <p:sp>
        <p:nvSpPr>
          <p:cNvPr id="8" name="Right Arrow 7" descr="arrow"/>
          <p:cNvSpPr/>
          <p:nvPr/>
        </p:nvSpPr>
        <p:spPr>
          <a:xfrm>
            <a:off x="4698124" y="2454561"/>
            <a:ext cx="567558" cy="37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 with columns anonymiz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76" y="1187629"/>
            <a:ext cx="3680400" cy="2654298"/>
          </a:xfrm>
          <a:prstGeom prst="rect">
            <a:avLst/>
          </a:prstGeom>
        </p:spPr>
      </p:pic>
      <p:grpSp>
        <p:nvGrpSpPr>
          <p:cNvPr id="18" name="Group 17" descr="table with columns anonymized"/>
          <p:cNvGrpSpPr/>
          <p:nvPr/>
        </p:nvGrpSpPr>
        <p:grpSpPr>
          <a:xfrm>
            <a:off x="975037" y="3810396"/>
            <a:ext cx="3360480" cy="3047604"/>
            <a:chOff x="975037" y="3810396"/>
            <a:chExt cx="3360480" cy="3047604"/>
          </a:xfrm>
        </p:grpSpPr>
        <p:grpSp>
          <p:nvGrpSpPr>
            <p:cNvPr id="16" name="Group 15"/>
            <p:cNvGrpSpPr/>
            <p:nvPr/>
          </p:nvGrpSpPr>
          <p:grpSpPr>
            <a:xfrm>
              <a:off x="975037" y="3810396"/>
              <a:ext cx="3360480" cy="2628668"/>
              <a:chOff x="975037" y="3810396"/>
              <a:chExt cx="3360480" cy="2628668"/>
            </a:xfrm>
          </p:grpSpPr>
          <p:pic>
            <p:nvPicPr>
              <p:cNvPr id="9" name="Picture 8" descr="&quot;&quot;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5037" y="3810396"/>
                <a:ext cx="3360480" cy="2435728"/>
              </a:xfrm>
              <a:prstGeom prst="rect">
                <a:avLst/>
              </a:prstGeom>
            </p:spPr>
          </p:pic>
          <p:sp>
            <p:nvSpPr>
              <p:cNvPr id="10" name="Rectangle 9" descr="&quot;&quot;"/>
              <p:cNvSpPr/>
              <p:nvPr/>
            </p:nvSpPr>
            <p:spPr>
              <a:xfrm>
                <a:off x="1087820" y="6090356"/>
                <a:ext cx="3137337" cy="3487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r-IN" dirty="0">
                    <a:solidFill>
                      <a:srgbClr val="0D0EFF"/>
                    </a:solidFill>
                  </a:rPr>
                  <a:t>…………</a:t>
                </a:r>
                <a:r>
                  <a:rPr lang="en-US" dirty="0">
                    <a:solidFill>
                      <a:srgbClr val="0D0EFF"/>
                    </a:solidFill>
                  </a:rPr>
                  <a:t> new data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369447" y="6488668"/>
              <a:ext cx="377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LT</a:t>
              </a:r>
            </a:p>
          </p:txBody>
        </p:sp>
      </p:grpSp>
      <p:sp>
        <p:nvSpPr>
          <p:cNvPr id="12" name="Right Arrow 11" descr="arrow"/>
          <p:cNvSpPr/>
          <p:nvPr/>
        </p:nvSpPr>
        <p:spPr>
          <a:xfrm>
            <a:off x="4698124" y="5054932"/>
            <a:ext cx="567558" cy="3783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 descr="table with columns anonymized"/>
          <p:cNvGrpSpPr/>
          <p:nvPr/>
        </p:nvGrpSpPr>
        <p:grpSpPr>
          <a:xfrm>
            <a:off x="5499976" y="3841927"/>
            <a:ext cx="4221634" cy="2879547"/>
            <a:chOff x="5499976" y="3841927"/>
            <a:chExt cx="4221634" cy="2879547"/>
          </a:xfrm>
        </p:grpSpPr>
        <p:grpSp>
          <p:nvGrpSpPr>
            <p:cNvPr id="17" name="Group 16"/>
            <p:cNvGrpSpPr/>
            <p:nvPr/>
          </p:nvGrpSpPr>
          <p:grpSpPr>
            <a:xfrm>
              <a:off x="5499976" y="3841927"/>
              <a:ext cx="3565514" cy="2879547"/>
              <a:chOff x="5499976" y="3841927"/>
              <a:chExt cx="3565514" cy="2879547"/>
            </a:xfrm>
          </p:grpSpPr>
          <p:pic>
            <p:nvPicPr>
              <p:cNvPr id="13" name="Picture 12" descr="&quot;&quot;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9976" y="3841927"/>
                <a:ext cx="3565514" cy="2646741"/>
              </a:xfrm>
              <a:prstGeom prst="rect">
                <a:avLst/>
              </a:prstGeom>
            </p:spPr>
          </p:pic>
          <p:sp>
            <p:nvSpPr>
              <p:cNvPr id="14" name="Rectangle 13" descr="&quot;&quot;"/>
              <p:cNvSpPr/>
              <p:nvPr/>
            </p:nvSpPr>
            <p:spPr>
              <a:xfrm>
                <a:off x="5503640" y="6314313"/>
                <a:ext cx="3561850" cy="4071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mr-IN" dirty="0">
                    <a:solidFill>
                      <a:srgbClr val="0D0EFF"/>
                    </a:solidFill>
                  </a:rPr>
                  <a:t>…………</a:t>
                </a:r>
                <a:r>
                  <a:rPr lang="en-US" dirty="0">
                    <a:solidFill>
                      <a:srgbClr val="0D0EFF"/>
                    </a:solidFill>
                  </a:rPr>
                  <a:t> new data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9162739" y="6304002"/>
              <a:ext cx="558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GT3</a:t>
              </a:r>
              <a:endParaRPr lang="en-US" dirty="0"/>
            </a:p>
          </p:txBody>
        </p:sp>
      </p:grpSp>
      <p:sp>
        <p:nvSpPr>
          <p:cNvPr id="20" name="Frame 19" descr="highlighted box"/>
          <p:cNvSpPr/>
          <p:nvPr/>
        </p:nvSpPr>
        <p:spPr>
          <a:xfrm>
            <a:off x="7996603" y="1287912"/>
            <a:ext cx="1166136" cy="5151152"/>
          </a:xfrm>
          <a:prstGeom prst="frame">
            <a:avLst>
              <a:gd name="adj1" fmla="val 478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54854" y="1970662"/>
            <a:ext cx="216336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Linking GT1 and GT3 on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{Problem}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reveals LT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Solution: add new data to GT1 and then derive GT3 from GT1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0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D9F1-F0D4-F44A-8B58-D5592824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07" y="41797"/>
            <a:ext cx="10515600" cy="796207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What else can go wrong?</a:t>
            </a:r>
            <a:endParaRPr lang="en-US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49507" y="1649851"/>
            <a:ext cx="40801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lang="en-US" altLang="en-US" sz="2400" dirty="0"/>
              <a:t>Suppose attacker knows the non-sensitive attributes of </a:t>
            </a:r>
          </a:p>
        </p:txBody>
      </p:sp>
      <p:graphicFrame>
        <p:nvGraphicFramePr>
          <p:cNvPr id="20610" name="Group 130" descr="table with sensitive dat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89959"/>
              </p:ext>
            </p:extLst>
          </p:nvPr>
        </p:nvGraphicFramePr>
        <p:xfrm>
          <a:off x="868418" y="2775636"/>
          <a:ext cx="3319463" cy="884239"/>
        </p:xfrm>
        <a:graphic>
          <a:graphicData uri="http://schemas.openxmlformats.org/drawingml/2006/table">
            <a:tbl>
              <a:tblPr firstRow="1" bandRow="1"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4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Name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Zip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Age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National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Umeko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13068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Japanese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Bob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13053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31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American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050AA63-BA7D-304A-9476-06845DDB7222}"/>
              </a:ext>
            </a:extLst>
          </p:cNvPr>
          <p:cNvSpPr/>
          <p:nvPr/>
        </p:nvSpPr>
        <p:spPr>
          <a:xfrm>
            <a:off x="586665" y="4084568"/>
            <a:ext cx="42058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the fact that Japanese have very low incidence of heart disease</a:t>
            </a:r>
          </a:p>
        </p:txBody>
      </p:sp>
      <p:cxnSp>
        <p:nvCxnSpPr>
          <p:cNvPr id="20596" name="Straight Arrow Connector 5" descr="arrow"/>
          <p:cNvCxnSpPr>
            <a:cxnSpLocks noChangeShapeType="1"/>
          </p:cNvCxnSpPr>
          <p:nvPr/>
        </p:nvCxnSpPr>
        <p:spPr bwMode="auto">
          <a:xfrm flipV="1">
            <a:off x="4187881" y="2739506"/>
            <a:ext cx="5744395" cy="30273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7" name="Straight Arrow Connector 6" descr="arrow"/>
          <p:cNvCxnSpPr>
            <a:cxnSpLocks noChangeShapeType="1"/>
          </p:cNvCxnSpPr>
          <p:nvPr/>
        </p:nvCxnSpPr>
        <p:spPr bwMode="auto">
          <a:xfrm>
            <a:off x="4198143" y="3570205"/>
            <a:ext cx="5734133" cy="18046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81847-1BAC-CD46-A2EC-F1BE25D5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5" name="Group 300" descr="4-anonymized table">
            <a:extLst>
              <a:ext uri="{FF2B5EF4-FFF2-40B4-BE49-F238E27FC236}">
                <a16:creationId xmlns:a16="http://schemas.microsoft.com/office/drawing/2014/main" id="{9795CA33-B2A2-A647-9276-F5430CA37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123735"/>
              </p:ext>
            </p:extLst>
          </p:nvPr>
        </p:nvGraphicFramePr>
        <p:xfrm>
          <a:off x="5506706" y="886195"/>
          <a:ext cx="6553200" cy="5547360"/>
        </p:xfrm>
        <a:graphic>
          <a:graphicData uri="http://schemas.openxmlformats.org/drawingml/2006/table">
            <a:tbl>
              <a:tblPr firstRow="1" bandRow="1"/>
              <a:tblGrid>
                <a:gridCol w="60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0599" name="AutoShape 103"/>
          <p:cNvSpPr>
            <a:spLocks noChangeArrowheads="1"/>
          </p:cNvSpPr>
          <p:nvPr/>
        </p:nvSpPr>
        <p:spPr bwMode="auto">
          <a:xfrm>
            <a:off x="4640317" y="2004032"/>
            <a:ext cx="3429000" cy="428625"/>
          </a:xfrm>
          <a:prstGeom prst="wedgeRoundRectCallout">
            <a:avLst>
              <a:gd name="adj1" fmla="val -4963"/>
              <a:gd name="adj2" fmla="val 15218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 err="1"/>
              <a:t>Umeko</a:t>
            </a:r>
            <a:r>
              <a:rPr lang="en-US" altLang="en-US" dirty="0"/>
              <a:t> has viral infection!</a:t>
            </a:r>
          </a:p>
        </p:txBody>
      </p:sp>
      <p:sp>
        <p:nvSpPr>
          <p:cNvPr id="20598" name="AutoShape 103"/>
          <p:cNvSpPr>
            <a:spLocks noChangeArrowheads="1"/>
          </p:cNvSpPr>
          <p:nvPr/>
        </p:nvSpPr>
        <p:spPr bwMode="auto">
          <a:xfrm>
            <a:off x="3117954" y="5322351"/>
            <a:ext cx="3429000" cy="387239"/>
          </a:xfrm>
          <a:prstGeom prst="wedgeRoundRectCallout">
            <a:avLst>
              <a:gd name="adj1" fmla="val 32615"/>
              <a:gd name="adj2" fmla="val -34620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Bob has cancer!</a:t>
            </a:r>
          </a:p>
        </p:txBody>
      </p:sp>
    </p:spTree>
    <p:extLst>
      <p:ext uri="{BB962C8B-B14F-4D97-AF65-F5344CB8AC3E}">
        <p14:creationId xmlns:p14="http://schemas.microsoft.com/office/powerpoint/2010/main" val="1766746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  <p:bldP spid="20599" grpId="0" animBg="1"/>
      <p:bldP spid="205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12F811-084D-6845-8C98-5EF300FC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Drawbacks of k-anonymity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 Basic Reasons for leak: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Sensitive attributes lack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diversity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in values</a:t>
            </a:r>
          </a:p>
          <a:p>
            <a:pPr lvl="2"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Homogeneity Attack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Attacker has additional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background knowledge</a:t>
            </a:r>
          </a:p>
          <a:p>
            <a:pPr lvl="2"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Background knowledge Attack</a:t>
            </a:r>
          </a:p>
          <a:p>
            <a:pPr>
              <a:buFont typeface="Wingdings" pitchFamily="2" charset="2"/>
              <a:buChar char="Ø"/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 Hence a new solution has been proposed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in-addition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to k-anonymity 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l-diversity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D46205-6B81-7740-B772-CC352BE1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0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AC188-3D70-6D41-A45D-1CC543F4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l-diversity</a:t>
            </a:r>
            <a:endParaRPr lang="en-US" dirty="0"/>
          </a:p>
        </p:txBody>
      </p:sp>
      <p:graphicFrame>
        <p:nvGraphicFramePr>
          <p:cNvPr id="5" name="Group 111" descr="table with sensitive dat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15441"/>
              </p:ext>
            </p:extLst>
          </p:nvPr>
        </p:nvGraphicFramePr>
        <p:xfrm>
          <a:off x="2819400" y="1670050"/>
          <a:ext cx="3581400" cy="480695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Shingles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Asian/AfrAm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Asian/AfrAm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Asian/AfrAm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Asian/AfrAm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Shingles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Asian/AfrAm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Asian/AfrAm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78XXX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Oval 66" descr="highlight"/>
          <p:cNvSpPr>
            <a:spLocks noChangeArrowheads="1"/>
          </p:cNvSpPr>
          <p:nvPr/>
        </p:nvSpPr>
        <p:spPr bwMode="auto">
          <a:xfrm>
            <a:off x="4800600" y="1477963"/>
            <a:ext cx="1752600" cy="2590800"/>
          </a:xfrm>
          <a:prstGeom prst="ellipse">
            <a:avLst/>
          </a:prstGeom>
          <a:noFill/>
          <a:ln w="28575">
            <a:solidFill>
              <a:srgbClr val="0D0E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endParaRPr lang="en-US" altLang="en-US">
              <a:solidFill>
                <a:srgbClr val="0D0EFF"/>
              </a:solidFill>
            </a:endParaRPr>
          </a:p>
        </p:txBody>
      </p:sp>
      <p:sp>
        <p:nvSpPr>
          <p:cNvPr id="8" name="Oval 112" descr="highlight"/>
          <p:cNvSpPr>
            <a:spLocks noChangeArrowheads="1"/>
          </p:cNvSpPr>
          <p:nvPr/>
        </p:nvSpPr>
        <p:spPr bwMode="auto">
          <a:xfrm>
            <a:off x="4800600" y="4068763"/>
            <a:ext cx="1752600" cy="2408237"/>
          </a:xfrm>
          <a:prstGeom prst="ellipse">
            <a:avLst/>
          </a:prstGeom>
          <a:noFill/>
          <a:ln w="28575">
            <a:solidFill>
              <a:srgbClr val="0D0E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endParaRPr lang="en-US" altLang="en-US">
              <a:solidFill>
                <a:srgbClr val="0D0EFF"/>
              </a:solidFill>
            </a:endParaRPr>
          </a:p>
        </p:txBody>
      </p:sp>
      <p:sp>
        <p:nvSpPr>
          <p:cNvPr id="6" name="Text Box 64"/>
          <p:cNvSpPr txBox="1">
            <a:spLocks noChangeArrowheads="1"/>
          </p:cNvSpPr>
          <p:nvPr/>
        </p:nvSpPr>
        <p:spPr bwMode="auto">
          <a:xfrm>
            <a:off x="6629400" y="3335338"/>
            <a:ext cx="4724400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Sensitive attributes must be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“diverse” within each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equivalence 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AD0E1B-4E9D-934F-93F0-3DA9CFEE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l-diversity principle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C42A1-81FA-3A43-BC54-8CD478A73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 q-block is </a:t>
            </a:r>
            <a:r>
              <a:rPr lang="en-US" i="1" dirty="0">
                <a:solidFill>
                  <a:srgbClr val="0D0EFF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-diverse if contains at least </a:t>
            </a:r>
            <a:r>
              <a:rPr lang="en-US" i="1" dirty="0">
                <a:solidFill>
                  <a:srgbClr val="0D0EFF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‘well represented” values for the sensitive attribute.</a:t>
            </a:r>
          </a:p>
          <a:p>
            <a:pPr marL="457200" indent="-457200">
              <a:buFont typeface="Arial" charset="0"/>
              <a:buChar char="•"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 table is </a:t>
            </a:r>
            <a:r>
              <a:rPr lang="en-US" i="1" dirty="0">
                <a:solidFill>
                  <a:srgbClr val="0D0EFF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-diverse if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every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q-block is </a:t>
            </a:r>
            <a:r>
              <a:rPr lang="en-US" i="1" dirty="0">
                <a:solidFill>
                  <a:srgbClr val="0D0EFF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-diverse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9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42B308-70EE-2E47-9DBA-93FE5E0B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Goals for today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A889EC-A0CD-924E-A9AE-BF0CC850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Discuss two additional privacy definitions that tries to address the limitations of k-anonymit</a:t>
            </a:r>
            <a:r>
              <a:rPr lang="en-US" sz="3200" dirty="0">
                <a:solidFill>
                  <a:srgbClr val="333333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y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>
              <a:solidFill>
                <a:srgbClr val="333333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  <a:p>
            <a:pPr marL="914400" lvl="1" indent="-457200">
              <a:buFont typeface="Wingdings" charset="2"/>
              <a:buChar char="ü"/>
            </a:pPr>
            <a:r>
              <a:rPr lang="en-US" sz="3200" dirty="0">
                <a:solidFill>
                  <a:srgbClr val="333333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l-diversity</a:t>
            </a:r>
          </a:p>
          <a:p>
            <a:pPr marL="914400" lvl="1" indent="-457200">
              <a:buFont typeface="Wingdings" charset="2"/>
              <a:buChar char="ü"/>
            </a:pPr>
            <a:r>
              <a:rPr lang="en-US" sz="3200" dirty="0">
                <a:solidFill>
                  <a:srgbClr val="333333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t-closeness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5A2A43-5C16-014C-B934-313B6515A119}"/>
              </a:ext>
            </a:extLst>
          </p:cNvPr>
          <p:cNvSpPr/>
          <p:nvPr/>
        </p:nvSpPr>
        <p:spPr>
          <a:xfrm>
            <a:off x="733077" y="6311900"/>
            <a:ext cx="8529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Some contents are borrowed from online material provided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Vitaly </a:t>
            </a:r>
            <a:r>
              <a:rPr lang="en-US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Shmatikov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Ashwin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Machanavajjhala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2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B71233-1E11-134E-98F8-9333C77C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05" y="0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Exercise: k-anonymous and l-diverse </a:t>
            </a:r>
            <a:endParaRPr lang="en-US" dirty="0"/>
          </a:p>
        </p:txBody>
      </p:sp>
      <p:graphicFrame>
        <p:nvGraphicFramePr>
          <p:cNvPr id="99628" name="Group 300" descr="table with sensitive data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576156"/>
              </p:ext>
            </p:extLst>
          </p:nvPr>
        </p:nvGraphicFramePr>
        <p:xfrm>
          <a:off x="2055526" y="1174115"/>
          <a:ext cx="7151557" cy="5547360"/>
        </p:xfrm>
        <a:graphic>
          <a:graphicData uri="http://schemas.openxmlformats.org/drawingml/2006/table">
            <a:tbl>
              <a:tblPr firstRow="1" bandRow="1"/>
              <a:tblGrid>
                <a:gridCol w="656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5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4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6759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59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146729" marR="14672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marL="146729" marR="146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L="146729" marR="146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marL="146729" marR="146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marL="146729" marR="146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59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Russian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59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29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759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21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Japanese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759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759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39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Indian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59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Russian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759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14850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37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759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14850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36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759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31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6759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Indian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6759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34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Japanese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6759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18E9EF-F62C-F44A-A701-74757533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933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2">
            <a:extLst>
              <a:ext uri="{FF2B5EF4-FFF2-40B4-BE49-F238E27FC236}">
                <a16:creationId xmlns:a16="http://schemas.microsoft.com/office/drawing/2014/main" id="{8E4C2265-8C48-D840-99A1-285DBADF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7" y="0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Initial solution</a:t>
            </a:r>
            <a:endParaRPr lang="en-US" dirty="0"/>
          </a:p>
        </p:txBody>
      </p:sp>
      <p:graphicFrame>
        <p:nvGraphicFramePr>
          <p:cNvPr id="12" name="Group 300" descr="table with sensitive data">
            <a:extLst>
              <a:ext uri="{FF2B5EF4-FFF2-40B4-BE49-F238E27FC236}">
                <a16:creationId xmlns:a16="http://schemas.microsoft.com/office/drawing/2014/main" id="{FB07F00F-990A-304C-89D1-5F1401CA9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213475"/>
              </p:ext>
            </p:extLst>
          </p:nvPr>
        </p:nvGraphicFramePr>
        <p:xfrm>
          <a:off x="151777" y="1174115"/>
          <a:ext cx="4929891" cy="5182240"/>
        </p:xfrm>
        <a:graphic>
          <a:graphicData uri="http://schemas.openxmlformats.org/drawingml/2006/table">
            <a:tbl>
              <a:tblPr firstRow="1" bandRow="1"/>
              <a:tblGrid>
                <a:gridCol w="582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16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6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146729" marR="14672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marL="146729" marR="146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L="146729" marR="146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marL="146729" marR="146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marL="146729" marR="146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6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Russian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6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29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6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21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Japanese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16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16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39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Indian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16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Russian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16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14850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37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16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14850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36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16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31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16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Indian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6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34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Japanese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16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F41AA-625C-424F-BF17-12ACF0DA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Group 300" descr="4-anonymized table">
            <a:extLst>
              <a:ext uri="{FF2B5EF4-FFF2-40B4-BE49-F238E27FC236}">
                <a16:creationId xmlns:a16="http://schemas.microsoft.com/office/drawing/2014/main" id="{C4C201C8-1304-2E44-B291-1477BFC569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253507"/>
              </p:ext>
            </p:extLst>
          </p:nvPr>
        </p:nvGraphicFramePr>
        <p:xfrm>
          <a:off x="5474178" y="672125"/>
          <a:ext cx="6553200" cy="5547360"/>
        </p:xfrm>
        <a:graphic>
          <a:graphicData uri="http://schemas.openxmlformats.org/drawingml/2006/table">
            <a:tbl>
              <a:tblPr firstRow="1" bandRow="1"/>
              <a:tblGrid>
                <a:gridCol w="60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287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346F1E69-0302-674B-AD1E-894F4121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85510"/>
            <a:ext cx="10515600" cy="93304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Lets go back one step</a:t>
            </a:r>
            <a:endParaRPr lang="en-US" dirty="0"/>
          </a:p>
        </p:txBody>
      </p:sp>
      <p:graphicFrame>
        <p:nvGraphicFramePr>
          <p:cNvPr id="99628" name="Group 300" descr="table with zip generalized"/>
          <p:cNvGraphicFramePr>
            <a:graphicFrameLocks noGrp="1"/>
          </p:cNvGraphicFramePr>
          <p:nvPr>
            <p:ph type="body" idx="1"/>
            <p:extLst/>
          </p:nvPr>
        </p:nvGraphicFramePr>
        <p:xfrm>
          <a:off x="1300280" y="1174115"/>
          <a:ext cx="6553200" cy="5547360"/>
        </p:xfrm>
        <a:graphic>
          <a:graphicData uri="http://schemas.openxmlformats.org/drawingml/2006/table">
            <a:tbl>
              <a:tblPr firstRow="1" bandRow="1"/>
              <a:tblGrid>
                <a:gridCol w="60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43810-FF4A-E547-9DC1-CCF98EFF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0F681-8DFD-C94D-9023-4CE8CF559C9F}"/>
              </a:ext>
            </a:extLst>
          </p:cNvPr>
          <p:cNvSpPr txBox="1"/>
          <p:nvPr/>
        </p:nvSpPr>
        <p:spPr>
          <a:xfrm>
            <a:off x="9065521" y="4393662"/>
            <a:ext cx="1801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Applied: </a:t>
            </a:r>
          </a:p>
          <a:p>
            <a:r>
              <a:rPr lang="en-US" dirty="0"/>
              <a:t>Z0 -&gt; Z1, A0-&gt;A1</a:t>
            </a:r>
          </a:p>
          <a:p>
            <a:endParaRPr lang="en-US" dirty="0"/>
          </a:p>
          <a:p>
            <a:r>
              <a:rPr lang="en-US" dirty="0"/>
              <a:t>Lattice point:</a:t>
            </a:r>
          </a:p>
          <a:p>
            <a:r>
              <a:rPr lang="en-US" dirty="0"/>
              <a:t>(Z1,A1)</a:t>
            </a:r>
          </a:p>
          <a:p>
            <a:endParaRPr lang="en-US" dirty="0"/>
          </a:p>
        </p:txBody>
      </p:sp>
      <p:grpSp>
        <p:nvGrpSpPr>
          <p:cNvPr id="7" name="Group 56" descr="zip generalization hierarchy">
            <a:extLst>
              <a:ext uri="{FF2B5EF4-FFF2-40B4-BE49-F238E27FC236}">
                <a16:creationId xmlns:a16="http://schemas.microsoft.com/office/drawing/2014/main" id="{50FE3A10-6976-6A43-81C4-8DFBA677DBBB}"/>
              </a:ext>
            </a:extLst>
          </p:cNvPr>
          <p:cNvGrpSpPr>
            <a:grpSpLocks/>
          </p:cNvGrpSpPr>
          <p:nvPr/>
        </p:nvGrpSpPr>
        <p:grpSpPr bwMode="auto">
          <a:xfrm>
            <a:off x="8213722" y="1511073"/>
            <a:ext cx="3505200" cy="2232025"/>
            <a:chOff x="103" y="1104"/>
            <a:chExt cx="2208" cy="1406"/>
          </a:xfrm>
        </p:grpSpPr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7CBA9814-6F19-7547-999D-4362FFB76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" y="1104"/>
              <a:ext cx="2126" cy="1406"/>
            </a:xfrm>
            <a:prstGeom prst="roundRect">
              <a:avLst>
                <a:gd name="adj" fmla="val 58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556505DA-DB6F-CA4C-80AB-695F31FB1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10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 sz="2400"/>
                <a:t>ZIP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0E5D02A1-76F6-B040-80A5-97053ED0E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13058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12D25DEF-A70D-D24A-9C6E-A1B30C435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13053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4BCA2214-4A48-E642-8FDD-D9A0D5273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1870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8298DE08-CB8B-AC43-AE43-60862C503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99A59FBC-7BC7-0F4C-91E0-D9382D58E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1475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727E891-9A7F-7547-BEDB-E21EE543A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" y="1152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</a:t>
              </a: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F5DDEC76-252F-F546-9821-4E98E513A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0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A9E05598-A6EE-2C43-B9FE-346D6C69A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13067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E0F19676-FC3C-914A-861D-D2742A0BC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13063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545F3CAC-67F0-814E-A515-3C6E43202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" y="1870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1501B7F5-EBFB-074C-9D23-DBC693998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7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80546B20-6A13-6949-AE7C-E724F0BC0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6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E9565A1D-2D4C-CF44-AE24-98C2EAF6B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1718"/>
              <a:ext cx="38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B9E768AB-CAD7-024B-9AE0-839683D39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3" y="1718"/>
              <a:ext cx="38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B4912945-F9A2-FF4F-AA14-D5A57AF20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4" y="1358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40">
              <a:extLst>
                <a:ext uri="{FF2B5EF4-FFF2-40B4-BE49-F238E27FC236}">
                  <a16:creationId xmlns:a16="http://schemas.microsoft.com/office/drawing/2014/main" id="{23AEAAA3-3831-854B-A2E5-91894C020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1500"/>
              <a:ext cx="432" cy="1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2DDF353-87DC-4B4A-A884-4A8350543078}"/>
              </a:ext>
            </a:extLst>
          </p:cNvPr>
          <p:cNvSpPr txBox="1"/>
          <p:nvPr/>
        </p:nvSpPr>
        <p:spPr>
          <a:xfrm>
            <a:off x="11701572" y="336910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4D2070-AD03-9C47-A617-03E87FECE677}"/>
              </a:ext>
            </a:extLst>
          </p:cNvPr>
          <p:cNvSpPr txBox="1"/>
          <p:nvPr/>
        </p:nvSpPr>
        <p:spPr>
          <a:xfrm>
            <a:off x="11715086" y="279185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BF7B8-DAF0-9B4A-8364-3657E6D60E0F}"/>
              </a:ext>
            </a:extLst>
          </p:cNvPr>
          <p:cNvSpPr txBox="1"/>
          <p:nvPr/>
        </p:nvSpPr>
        <p:spPr>
          <a:xfrm>
            <a:off x="11699594" y="2204957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5F6B56-59ED-C941-9674-B576C344BCF6}"/>
              </a:ext>
            </a:extLst>
          </p:cNvPr>
          <p:cNvCxnSpPr>
            <a:cxnSpLocks/>
          </p:cNvCxnSpPr>
          <p:nvPr/>
        </p:nvCxnSpPr>
        <p:spPr>
          <a:xfrm flipV="1">
            <a:off x="11900560" y="3124921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FD69BF-ED10-BB47-93C2-65DC2B7C18A8}"/>
              </a:ext>
            </a:extLst>
          </p:cNvPr>
          <p:cNvCxnSpPr>
            <a:cxnSpLocks/>
          </p:cNvCxnSpPr>
          <p:nvPr/>
        </p:nvCxnSpPr>
        <p:spPr>
          <a:xfrm flipV="1">
            <a:off x="11895711" y="2500357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6ACA5C-3D9C-6E43-863A-8D71A4515DB0}"/>
              </a:ext>
            </a:extLst>
          </p:cNvPr>
          <p:cNvSpPr txBox="1"/>
          <p:nvPr/>
        </p:nvSpPr>
        <p:spPr>
          <a:xfrm>
            <a:off x="11681556" y="165807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4E4A0C-5695-B542-81E3-C99D8F9E3A48}"/>
              </a:ext>
            </a:extLst>
          </p:cNvPr>
          <p:cNvCxnSpPr>
            <a:cxnSpLocks/>
          </p:cNvCxnSpPr>
          <p:nvPr/>
        </p:nvCxnSpPr>
        <p:spPr>
          <a:xfrm flipV="1">
            <a:off x="11877673" y="1953471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5CFBEE-4A68-0241-A472-FFA731D95D1A}"/>
              </a:ext>
            </a:extLst>
          </p:cNvPr>
          <p:cNvSpPr/>
          <p:nvPr/>
        </p:nvSpPr>
        <p:spPr>
          <a:xfrm>
            <a:off x="1300280" y="1971448"/>
            <a:ext cx="6549906" cy="390752"/>
          </a:xfrm>
          <a:prstGeom prst="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C2C70A-BB8C-C14E-91D2-CCCA61A953FE}"/>
              </a:ext>
            </a:extLst>
          </p:cNvPr>
          <p:cNvSpPr/>
          <p:nvPr/>
        </p:nvSpPr>
        <p:spPr>
          <a:xfrm>
            <a:off x="1272080" y="3133186"/>
            <a:ext cx="6549906" cy="390752"/>
          </a:xfrm>
          <a:prstGeom prst="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97C7FD-DA1B-A94B-9D51-BC0FAA7E695B}"/>
              </a:ext>
            </a:extLst>
          </p:cNvPr>
          <p:cNvSpPr/>
          <p:nvPr/>
        </p:nvSpPr>
        <p:spPr>
          <a:xfrm>
            <a:off x="1293396" y="5516522"/>
            <a:ext cx="6549906" cy="390752"/>
          </a:xfrm>
          <a:prstGeom prst="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7FCD82-4AEB-404B-A3B9-B8EB34BDE937}"/>
              </a:ext>
            </a:extLst>
          </p:cNvPr>
          <p:cNvSpPr/>
          <p:nvPr/>
        </p:nvSpPr>
        <p:spPr>
          <a:xfrm>
            <a:off x="1272080" y="5118469"/>
            <a:ext cx="6549906" cy="390752"/>
          </a:xfrm>
          <a:prstGeom prst="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3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34" grpId="0" animBg="1"/>
      <p:bldP spid="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49506-9FA6-9B47-8A5C-A349DF05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24" y="8771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We can do less generalization?</a:t>
            </a:r>
            <a:endParaRPr lang="en-US" dirty="0"/>
          </a:p>
        </p:txBody>
      </p:sp>
      <p:graphicFrame>
        <p:nvGraphicFramePr>
          <p:cNvPr id="45289" name="Group 233" descr="table with sensitive data k-anonymized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776804"/>
              </p:ext>
            </p:extLst>
          </p:nvPr>
        </p:nvGraphicFramePr>
        <p:xfrm>
          <a:off x="838198" y="1034320"/>
          <a:ext cx="8890417" cy="5687158"/>
        </p:xfrm>
        <a:graphic>
          <a:graphicData uri="http://schemas.openxmlformats.org/drawingml/2006/table">
            <a:tbl>
              <a:tblPr firstRow="1" bandRow="1"/>
              <a:tblGrid>
                <a:gridCol w="77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1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8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32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137160" marR="13716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28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23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31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32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33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39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332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37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36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29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21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7332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34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637E9-5365-DB42-AF54-9D7C43AA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FA5-A42E-E24D-8FA7-A47230AF0BE3}" type="slidenum">
              <a:rPr lang="he-IL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3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49506-9FA6-9B47-8A5C-A349DF05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24" y="8771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Are we done?</a:t>
            </a:r>
            <a:endParaRPr lang="en-US" dirty="0"/>
          </a:p>
        </p:txBody>
      </p:sp>
      <p:graphicFrame>
        <p:nvGraphicFramePr>
          <p:cNvPr id="45289" name="Group 233" descr="4-anonymous and 3-diverse tabl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388867"/>
              </p:ext>
            </p:extLst>
          </p:nvPr>
        </p:nvGraphicFramePr>
        <p:xfrm>
          <a:off x="838199" y="1034320"/>
          <a:ext cx="8890417" cy="5687158"/>
        </p:xfrm>
        <a:graphic>
          <a:graphicData uri="http://schemas.openxmlformats.org/drawingml/2006/table">
            <a:tbl>
              <a:tblPr firstRow="1" bandRow="1"/>
              <a:tblGrid>
                <a:gridCol w="77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1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8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32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137160" marR="137160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marL="137160" marR="13716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&lt;= 35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&lt;= 35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&lt;= 35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32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&lt;= 35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&gt;= 36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&gt;= 36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332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&gt;= 36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&gt;= 36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&lt;= 35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&lt;= 35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7332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&lt;= 35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578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137160" marR="13716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&lt;= 35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37160" marR="13716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Rectangle 9" descr="&quot;&quot;"/>
          <p:cNvSpPr>
            <a:spLocks noChangeArrowheads="1"/>
          </p:cNvSpPr>
          <p:nvPr/>
        </p:nvSpPr>
        <p:spPr bwMode="auto">
          <a:xfrm>
            <a:off x="590857" y="933103"/>
            <a:ext cx="9915805" cy="5962468"/>
          </a:xfrm>
          <a:prstGeom prst="rect">
            <a:avLst/>
          </a:prstGeom>
          <a:solidFill>
            <a:schemeClr val="accent1"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11" descr="&quot;&quot;"/>
          <p:cNvGrpSpPr>
            <a:grpSpLocks/>
          </p:cNvGrpSpPr>
          <p:nvPr/>
        </p:nvGrpSpPr>
        <p:grpSpPr bwMode="auto">
          <a:xfrm>
            <a:off x="2049060" y="1402708"/>
            <a:ext cx="6650037" cy="1808163"/>
            <a:chOff x="1990720" y="2120904"/>
            <a:chExt cx="6650059" cy="1808162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3500430" y="2428868"/>
              <a:ext cx="3714776" cy="1292903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2400" dirty="0">
                  <a:solidFill>
                    <a:schemeClr val="bg1"/>
                  </a:solidFill>
                </a:rPr>
                <a:t>We have 3-distinct diversity!!!</a:t>
              </a:r>
            </a:p>
            <a:p>
              <a:pPr algn="ctr">
                <a:defRPr/>
              </a:pPr>
              <a:r>
                <a:rPr lang="en-US" sz="2400" dirty="0"/>
                <a:t>We have privacy!!!!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2" descr="C:\Documents and Settings\Arik Friedman\Local Settings\Temporary Internet Files\Content.IE5\ZW6658CF\MCj03055470000[1]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90720" y="2214554"/>
              <a:ext cx="1795462" cy="146685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pic>
          <p:nvPicPr>
            <p:cNvPr id="7" name="Picture 3" descr="C:\Documents and Settings\Arik Friedman\Local Settings\Temporary Internet Files\Content.IE5\9YME26CH\MCj0281984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29454" y="2120904"/>
              <a:ext cx="1711325" cy="1808162"/>
            </a:xfrm>
            <a:prstGeom prst="rect">
              <a:avLst/>
            </a:prstGeom>
            <a:noFill/>
            <a:scene3d>
              <a:camera prst="orthographicFront">
                <a:rot lat="0" lon="10800000" rev="0"/>
              </a:camera>
              <a:lightRig rig="threePt" dir="t"/>
            </a:scene3d>
          </p:spPr>
        </p:pic>
      </p:grpSp>
      <p:sp>
        <p:nvSpPr>
          <p:cNvPr id="8" name="Rectangle 7" descr="&quot;&quot;"/>
          <p:cNvSpPr/>
          <p:nvPr/>
        </p:nvSpPr>
        <p:spPr bwMode="auto">
          <a:xfrm>
            <a:off x="2626472" y="4419416"/>
            <a:ext cx="4572032" cy="785818"/>
          </a:xfrm>
          <a:prstGeom prst="rect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defRPr/>
            </a:pPr>
            <a:r>
              <a:rPr lang="en-US" sz="4400" b="1" dirty="0">
                <a:ln w="50800"/>
                <a:solidFill>
                  <a:schemeClr val="bg1">
                    <a:shade val="50000"/>
                  </a:schemeClr>
                </a:solidFill>
              </a:rPr>
              <a:t>Or do we?</a:t>
            </a:r>
          </a:p>
        </p:txBody>
      </p:sp>
      <p:pic>
        <p:nvPicPr>
          <p:cNvPr id="9" name="Picture 5" descr="&quot;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30" y="4115268"/>
            <a:ext cx="183832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2637E9-5365-DB42-AF54-9D7C43AA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8FA5-A42E-E24D-8FA7-A47230AF0BE3}" type="slidenum">
              <a:rPr lang="he-IL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951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7FF4A6-135A-284F-B3E9-3A620F3C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What is wrong?</a:t>
            </a:r>
            <a:endParaRPr lang="en-US" dirty="0"/>
          </a:p>
        </p:txBody>
      </p:sp>
      <p:graphicFrame>
        <p:nvGraphicFramePr>
          <p:cNvPr id="99628" name="Group 300" descr="table where majority people have viral infection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713683"/>
              </p:ext>
            </p:extLst>
          </p:nvPr>
        </p:nvGraphicFramePr>
        <p:xfrm>
          <a:off x="5298822" y="808990"/>
          <a:ext cx="6333546" cy="5547360"/>
        </p:xfrm>
        <a:graphic>
          <a:graphicData uri="http://schemas.openxmlformats.org/drawingml/2006/table">
            <a:tbl>
              <a:tblPr firstRow="1" bandRow="1"/>
              <a:tblGrid>
                <a:gridCol w="677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7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04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171053" marR="17105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04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171053" marR="17105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marL="171053" marR="17105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L="171053" marR="17105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Nat.</a:t>
                      </a:r>
                    </a:p>
                  </a:txBody>
                  <a:tcPr marL="171053" marR="17105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marL="171053" marR="17105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04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71053" marR="17105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04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71053" marR="17105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04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71053" marR="17105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704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71053" marR="17105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704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71053" marR="17105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704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71053" marR="17105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704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71053" marR="17105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704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71053" marR="17105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704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71053" marR="17105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704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171053" marR="17105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704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L="171053" marR="17105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704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171053" marR="17105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130**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71053" marR="17105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2861" name="Rectangle 3"/>
          <p:cNvSpPr>
            <a:spLocks noChangeArrowheads="1"/>
          </p:cNvSpPr>
          <p:nvPr/>
        </p:nvSpPr>
        <p:spPr bwMode="auto">
          <a:xfrm>
            <a:off x="575367" y="1774200"/>
            <a:ext cx="4102869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rtl="0" eaLnBrk="1" hangingPunct="1"/>
            <a:r>
              <a:rPr lang="en-US" altLang="en-US" sz="2400" dirty="0"/>
              <a:t>Suppose attacker knows the non-sensitive attributes of </a:t>
            </a:r>
          </a:p>
          <a:p>
            <a:pPr algn="l" rtl="0" eaLnBrk="1" hangingPunct="1"/>
            <a:endParaRPr lang="en-US" altLang="en-US" sz="2000" dirty="0"/>
          </a:p>
          <a:p>
            <a:pPr algn="l" rtl="0" eaLnBrk="1" hangingPunct="1"/>
            <a:endParaRPr lang="en-US" altLang="en-US" sz="2000" dirty="0"/>
          </a:p>
          <a:p>
            <a:pPr algn="l" rtl="0" eaLnBrk="1" hangingPunct="1"/>
            <a:endParaRPr lang="en-US" altLang="en-US" sz="2000" dirty="0"/>
          </a:p>
          <a:p>
            <a:pPr algn="l" rtl="0" eaLnBrk="1" hangingPunct="1"/>
            <a:endParaRPr lang="en-US" altLang="en-US" sz="2000" dirty="0"/>
          </a:p>
          <a:p>
            <a:pPr algn="l" rtl="0" eaLnBrk="1" hangingPunct="1"/>
            <a:endParaRPr lang="en-US" altLang="en-US" sz="2000" dirty="0"/>
          </a:p>
          <a:p>
            <a:pPr algn="l" rtl="0" eaLnBrk="1" hangingPunct="1"/>
            <a:r>
              <a:rPr lang="en-US" altLang="en-US" sz="2400" dirty="0"/>
              <a:t>And the fact that Japanese have very low incidence of heart disease</a:t>
            </a:r>
          </a:p>
        </p:txBody>
      </p:sp>
      <p:graphicFrame>
        <p:nvGraphicFramePr>
          <p:cNvPr id="20610" name="Group 130" descr="table with one person from Japan living in zip 13068 aged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712190"/>
              </p:ext>
            </p:extLst>
          </p:nvPr>
        </p:nvGraphicFramePr>
        <p:xfrm>
          <a:off x="738188" y="2933700"/>
          <a:ext cx="3319463" cy="579438"/>
        </p:xfrm>
        <a:graphic>
          <a:graphicData uri="http://schemas.openxmlformats.org/drawingml/2006/table">
            <a:tbl>
              <a:tblPr firstRow="1" bandRow="1"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4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Name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Zip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Age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National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Umeko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13068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Japanese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AutoShape 103"/>
          <p:cNvSpPr>
            <a:spLocks noChangeArrowheads="1"/>
          </p:cNvSpPr>
          <p:nvPr/>
        </p:nvSpPr>
        <p:spPr bwMode="auto">
          <a:xfrm>
            <a:off x="5709858" y="2701678"/>
            <a:ext cx="3429000" cy="622300"/>
          </a:xfrm>
          <a:prstGeom prst="wedgeRoundRectCallout">
            <a:avLst>
              <a:gd name="adj1" fmla="val 56792"/>
              <a:gd name="adj2" fmla="val 1971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dirty="0"/>
              <a:t>Still very likely that </a:t>
            </a:r>
            <a:r>
              <a:rPr lang="en-US" altLang="en-US" dirty="0" err="1"/>
              <a:t>Umeko</a:t>
            </a:r>
            <a:r>
              <a:rPr lang="en-US" altLang="en-US" dirty="0"/>
              <a:t> has viral infection!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B87B3-1276-EF43-8D68-9C06378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2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1FD70E-465E-5A45-B2F1-2DEBF6CB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28" y="203432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Variants of l-diversity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E0256-F1C0-B942-AC47-253CF01D2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56" y="1528996"/>
            <a:ext cx="10829144" cy="482735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Probabilistic l-diversity</a:t>
            </a:r>
          </a:p>
          <a:p>
            <a:pPr marL="914400" lvl="1" indent="-457200">
              <a:buFont typeface="AppleSymbols" charset="0"/>
              <a:buChar char="⏤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 frequency of the most frequent value in an equivalence class is bounded by 1/l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Entropy l-diversity</a:t>
            </a:r>
          </a:p>
          <a:p>
            <a:pPr marL="914400" lvl="1" indent="-457200">
              <a:buFont typeface="AppleSymbols" charset="0"/>
              <a:buChar char="⏤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The entropy of the distribution of sensitive values in each equivalence class is at least </a:t>
            </a:r>
            <a:r>
              <a:rPr lang="en-US" altLang="zh-CN" sz="2800" i="1" dirty="0">
                <a:latin typeface="Arial" charset="0"/>
                <a:ea typeface="Arial" charset="0"/>
                <a:cs typeface="Arial" charset="0"/>
              </a:rPr>
              <a:t>log(l)</a:t>
            </a:r>
          </a:p>
          <a:p>
            <a:pPr marL="914400" lvl="1" indent="-457200">
              <a:buFont typeface="AppleSymbols" charset="0"/>
              <a:buChar char="⏤"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Sensitive values evenly distributed</a:t>
            </a:r>
            <a:endParaRPr lang="en-US" altLang="zh-CN" sz="28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Recursive (c, l)-diversity</a:t>
            </a:r>
          </a:p>
          <a:p>
            <a:pPr marL="914400" lvl="1" indent="-457200">
              <a:buFont typeface="AppleSymbols" charset="0"/>
              <a:buChar char="⏤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altLang="zh-CN" sz="28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&lt;c(r</a:t>
            </a:r>
            <a:r>
              <a:rPr lang="en-US" altLang="zh-CN" sz="2800" baseline="-25000" dirty="0">
                <a:latin typeface="Arial" charset="0"/>
                <a:ea typeface="Arial" charset="0"/>
                <a:cs typeface="Arial" charset="0"/>
              </a:rPr>
              <a:t>l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+r</a:t>
            </a:r>
            <a:r>
              <a:rPr lang="en-US" altLang="zh-CN" sz="2800" baseline="-25000" dirty="0">
                <a:latin typeface="Arial" charset="0"/>
                <a:ea typeface="Arial" charset="0"/>
                <a:cs typeface="Arial" charset="0"/>
              </a:rPr>
              <a:t>l+1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+…+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altLang="zh-CN" sz="2800" baseline="-25000" dirty="0" err="1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) where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altLang="zh-CN" sz="2800" baseline="-250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is the frequency of the </a:t>
            </a:r>
            <a:r>
              <a:rPr lang="en-US" altLang="zh-CN" sz="28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altLang="zh-CN" sz="2800" baseline="30000" dirty="0" err="1"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 most frequent value; for m=3 attributes </a:t>
            </a:r>
            <a:r>
              <a:rPr lang="en-US" sz="2800" dirty="0"/>
              <a:t>(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2,2)-diversity: r</a:t>
            </a:r>
            <a:r>
              <a:rPr lang="en-US" sz="2800" baseline="-25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&lt;2(r</a:t>
            </a:r>
            <a:r>
              <a:rPr lang="en-US" sz="2800" baseline="-25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+r</a:t>
            </a:r>
            <a:r>
              <a:rPr lang="en-US" sz="2800" baseline="-25000" dirty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)</a:t>
            </a:r>
            <a:endParaRPr lang="en-US" altLang="zh-CN" sz="2800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buFont typeface="AppleSymbols" charset="0"/>
              <a:buChar char="⏤"/>
            </a:pPr>
            <a:r>
              <a:rPr lang="en-US" altLang="zh-CN" sz="2800" dirty="0">
                <a:latin typeface="Arial" charset="0"/>
                <a:ea typeface="Arial" charset="0"/>
                <a:cs typeface="Arial" charset="0"/>
              </a:rPr>
              <a:t>Intuition: the most frequent value does not appear too frequently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3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51A7871-C847-4B43-88DF-F397841F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0" y="79271"/>
            <a:ext cx="10515600" cy="13255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Neither Necessary, Nor Sufficient</a:t>
            </a:r>
            <a:endParaRPr lang="en-US" dirty="0"/>
          </a:p>
        </p:txBody>
      </p:sp>
      <p:sp>
        <p:nvSpPr>
          <p:cNvPr id="6" name="Text Box 65"/>
          <p:cNvSpPr txBox="1">
            <a:spLocks noChangeArrowheads="1"/>
          </p:cNvSpPr>
          <p:nvPr/>
        </p:nvSpPr>
        <p:spPr bwMode="auto">
          <a:xfrm>
            <a:off x="457200" y="1206677"/>
            <a:ext cx="2322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Original dataset</a:t>
            </a:r>
          </a:p>
        </p:txBody>
      </p:sp>
      <p:graphicFrame>
        <p:nvGraphicFramePr>
          <p:cNvPr id="5" name="Group 126" descr="table with sensitive data 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197415"/>
              </p:ext>
            </p:extLst>
          </p:nvPr>
        </p:nvGraphicFramePr>
        <p:xfrm>
          <a:off x="623888" y="1740077"/>
          <a:ext cx="1752600" cy="3657600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  <a:endParaRPr kumimoji="1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463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Font typeface="Monotype Sort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defRPr kumimoji="1"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marL="11430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3pPr>
                      <a:lvl4pPr marL="16002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4pPr>
                      <a:lvl5pPr marL="2057400" indent="-228600"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>
                          <a:solidFill>
                            <a:schemeClr val="accent2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charset="2"/>
                        <a:buNone/>
                        <a:tabLst/>
                      </a:pPr>
                      <a:r>
                        <a:rPr kumimoji="1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Oval 127" descr="highlight"/>
          <p:cNvSpPr>
            <a:spLocks noChangeArrowheads="1"/>
          </p:cNvSpPr>
          <p:nvPr/>
        </p:nvSpPr>
        <p:spPr bwMode="auto">
          <a:xfrm>
            <a:off x="725488" y="1497190"/>
            <a:ext cx="1752600" cy="4160837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endParaRPr lang="en-US" altLang="en-US"/>
          </a:p>
        </p:txBody>
      </p:sp>
      <p:sp>
        <p:nvSpPr>
          <p:cNvPr id="12" name="Text Box 215"/>
          <p:cNvSpPr txBox="1">
            <a:spLocks noChangeArrowheads="1"/>
          </p:cNvSpPr>
          <p:nvPr/>
        </p:nvSpPr>
        <p:spPr bwMode="auto">
          <a:xfrm>
            <a:off x="696913" y="5640565"/>
            <a:ext cx="20135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1% have cancer</a:t>
            </a:r>
          </a:p>
        </p:txBody>
      </p:sp>
      <p:sp>
        <p:nvSpPr>
          <p:cNvPr id="11" name="Text Box 214"/>
          <p:cNvSpPr txBox="1">
            <a:spLocks noChangeArrowheads="1"/>
          </p:cNvSpPr>
          <p:nvPr/>
        </p:nvSpPr>
        <p:spPr bwMode="auto">
          <a:xfrm>
            <a:off x="3048001" y="1225151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008000"/>
                </a:solidFill>
              </a:rPr>
              <a:t>Anonymization A</a:t>
            </a:r>
          </a:p>
        </p:txBody>
      </p:sp>
      <p:graphicFrame>
        <p:nvGraphicFramePr>
          <p:cNvPr id="10" name="Group 172" descr="table with sensitive data 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63056"/>
              </p:ext>
            </p:extLst>
          </p:nvPr>
        </p:nvGraphicFramePr>
        <p:xfrm>
          <a:off x="3350665" y="1755067"/>
          <a:ext cx="1752600" cy="3657600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Oval 218" descr="higlight"/>
          <p:cNvSpPr>
            <a:spLocks noChangeArrowheads="1"/>
          </p:cNvSpPr>
          <p:nvPr/>
        </p:nvSpPr>
        <p:spPr bwMode="auto">
          <a:xfrm>
            <a:off x="3125787" y="1607580"/>
            <a:ext cx="1752600" cy="2058988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endParaRPr lang="en-US" altLang="en-US"/>
          </a:p>
        </p:txBody>
      </p:sp>
      <p:sp>
        <p:nvSpPr>
          <p:cNvPr id="15" name="AutoShape 219"/>
          <p:cNvSpPr>
            <a:spLocks noChangeArrowheads="1"/>
          </p:cNvSpPr>
          <p:nvPr/>
        </p:nvSpPr>
        <p:spPr bwMode="auto">
          <a:xfrm>
            <a:off x="5476876" y="1623804"/>
            <a:ext cx="3800475" cy="1549706"/>
          </a:xfrm>
          <a:prstGeom prst="wedgeRectCallout">
            <a:avLst>
              <a:gd name="adj1" fmla="val -72416"/>
              <a:gd name="adj2" fmla="val 55762"/>
            </a:avLst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>50% cancer </a:t>
            </a:r>
            <a:r>
              <a:rPr lang="en-US" sz="1800" dirty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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 quasi-identifier group is “diverse”</a:t>
            </a:r>
          </a:p>
          <a:p>
            <a:pPr algn="ctr">
              <a:buFontTx/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Posterior belief just increased,  someone in this group likely has cancer</a:t>
            </a:r>
            <a:endParaRPr lang="en-US" sz="1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Text Box 169"/>
          <p:cNvSpPr txBox="1">
            <a:spLocks noChangeArrowheads="1"/>
          </p:cNvSpPr>
          <p:nvPr/>
        </p:nvSpPr>
        <p:spPr bwMode="auto">
          <a:xfrm>
            <a:off x="9363074" y="1265254"/>
            <a:ext cx="242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Anonymization B</a:t>
            </a:r>
          </a:p>
        </p:txBody>
      </p:sp>
      <p:graphicFrame>
        <p:nvGraphicFramePr>
          <p:cNvPr id="8" name="Group 128" descr="table with sensitive data 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51413"/>
              </p:ext>
            </p:extLst>
          </p:nvPr>
        </p:nvGraphicFramePr>
        <p:xfrm>
          <a:off x="9848849" y="1817704"/>
          <a:ext cx="1752600" cy="3657600"/>
        </p:xfrm>
        <a:graphic>
          <a:graphicData uri="http://schemas.openxmlformats.org/drawingml/2006/table">
            <a:tbl>
              <a:tblPr/>
              <a:tblGrid>
                <a:gridCol w="44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Oval 216" descr="highlight"/>
          <p:cNvSpPr>
            <a:spLocks noChangeArrowheads="1"/>
          </p:cNvSpPr>
          <p:nvPr/>
        </p:nvSpPr>
        <p:spPr bwMode="auto">
          <a:xfrm>
            <a:off x="9777411" y="1734068"/>
            <a:ext cx="1752600" cy="2058987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endParaRPr lang="en-US" altLang="en-US"/>
          </a:p>
        </p:txBody>
      </p:sp>
      <p:sp>
        <p:nvSpPr>
          <p:cNvPr id="16" name="AutoShape 217"/>
          <p:cNvSpPr>
            <a:spLocks noChangeArrowheads="1"/>
          </p:cNvSpPr>
          <p:nvPr/>
        </p:nvSpPr>
        <p:spPr bwMode="auto">
          <a:xfrm>
            <a:off x="5705475" y="3999250"/>
            <a:ext cx="3495675" cy="1493061"/>
          </a:xfrm>
          <a:prstGeom prst="wedgeRectCallout">
            <a:avLst>
              <a:gd name="adj1" fmla="val 64365"/>
              <a:gd name="adj2" fmla="val -105412"/>
            </a:avLst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buFontTx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>1% cancer </a:t>
            </a:r>
            <a:r>
              <a:rPr lang="en-US" sz="1800" dirty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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 quasi-identifier group is </a:t>
            </a:r>
            <a:r>
              <a:rPr lang="en-US" sz="1800" u="sng" dirty="0">
                <a:solidFill>
                  <a:schemeClr val="tx1"/>
                </a:solidFill>
                <a:latin typeface="Arial" charset="0"/>
              </a:rPr>
              <a:t>not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 as “diverse”</a:t>
            </a:r>
          </a:p>
          <a:p>
            <a:pPr algn="ctr">
              <a:buFontTx/>
              <a:buNone/>
              <a:defRPr/>
            </a:pPr>
            <a:r>
              <a:rPr lang="en-US" sz="1800" dirty="0">
                <a:solidFill>
                  <a:schemeClr val="tx1"/>
                </a:solidFill>
                <a:latin typeface="Arial" charset="0"/>
              </a:rPr>
              <a:t>…yet anonymized database </a:t>
            </a: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does not leak anything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2074" y="6147307"/>
                <a:ext cx="8620126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Diff(Posterior belief,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charset="0"/>
                        <a:ea typeface="Arial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Prior belief) </a:t>
                </a:r>
                <a:r>
                  <a:rPr lang="en-US" sz="2800" dirty="0">
                    <a:latin typeface="Arial" charset="0"/>
                    <a:ea typeface="Arial" charset="0"/>
                    <a:cs typeface="Arial" charset="0"/>
                    <a:sym typeface="Wingdings"/>
                  </a:rPr>
                  <a:t> </a:t>
                </a:r>
                <a:r>
                  <a:rPr lang="en-US" sz="2800" dirty="0">
                    <a:latin typeface="Arial" charset="0"/>
                    <a:ea typeface="Arial" charset="0"/>
                    <a:cs typeface="Arial" charset="0"/>
                  </a:rPr>
                  <a:t> information gain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74" y="6147307"/>
                <a:ext cx="8620126" cy="523220"/>
              </a:xfrm>
              <a:prstGeom prst="rect">
                <a:avLst/>
              </a:prstGeom>
              <a:blipFill>
                <a:blip r:embed="rId2"/>
                <a:stretch>
                  <a:fillRect l="-1324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  <p:bldP spid="9" grpId="0"/>
      <p:bldP spid="13" grpId="0" animBg="1"/>
      <p:bldP spid="16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7215-5B7C-954F-8207-232341F7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Limitations of l-Diversity</a:t>
            </a:r>
            <a:endParaRPr lang="en-US" dirty="0"/>
          </a:p>
        </p:txBody>
      </p:sp>
      <p:sp>
        <p:nvSpPr>
          <p:cNvPr id="33795" name="Content Placeholder 5">
            <a:extLst>
              <a:ext uri="{FF2B5EF4-FFF2-40B4-BE49-F238E27FC236}">
                <a16:creationId xmlns:a16="http://schemas.microsoft.com/office/drawing/2014/main" id="{E9D1B611-9A4D-8A4C-A6F6-5BA9725C0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966"/>
            <a:ext cx="10515600" cy="46769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Example: sensitive attribute is HIV+ (1%) or HIV- (99%)</a:t>
            </a:r>
          </a:p>
          <a:p>
            <a:pPr lvl="1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Very different degrees of sensitivity!</a:t>
            </a:r>
          </a:p>
          <a:p>
            <a:pPr lvl="1"/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l-diversity is unnecessary</a:t>
            </a:r>
          </a:p>
          <a:p>
            <a:pPr lvl="1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2-diversity is unnecessary for an equivalence class that contains only HIV- records</a:t>
            </a:r>
          </a:p>
          <a:p>
            <a:pPr lvl="1"/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l-diversity is difficult to achieve</a:t>
            </a:r>
          </a:p>
          <a:p>
            <a:pPr lvl="1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Suppose there are 10000 records in total</a:t>
            </a:r>
          </a:p>
          <a:p>
            <a:pPr lvl="1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 have distinct 2-diversity, there can be at most ____</a:t>
            </a:r>
          </a:p>
          <a:p>
            <a:pPr marL="457200" lvl="1" indent="0"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10000*1%=100 equivalence classes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E4C422-09A4-3044-8EA1-D18E9F43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0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77DBF3-A485-AB47-831A-FDCFC2D6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Skewness attack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en-US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Issue: When the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overall distribution is skewed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, satisfying </a:t>
            </a:r>
            <a:r>
              <a:rPr lang="en-US" altLang="en-US" i="1" dirty="0">
                <a:latin typeface="Arial" charset="0"/>
                <a:ea typeface="Arial" charset="0"/>
                <a:cs typeface="Arial" charset="0"/>
              </a:rPr>
              <a:t>l-</a:t>
            </a:r>
            <a:r>
              <a:rPr lang="en-US" altLang="en-US" dirty="0">
                <a:latin typeface="Arial" charset="0"/>
                <a:ea typeface="Arial" charset="0"/>
                <a:cs typeface="Arial" charset="0"/>
              </a:rPr>
              <a:t>diversity does not prevent attribute disclosure.</a:t>
            </a:r>
          </a:p>
          <a:p>
            <a:endParaRPr lang="en-US" altLang="en-US" sz="11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l-diversity does not consider overall distribution of sensitive values!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AF67F5-DC65-4F46-A89D-D0F231C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Recap: k-anonymity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1BAB67-0448-BA48-AA5D-1EB85BDD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1" y="1825624"/>
            <a:ext cx="11445764" cy="45307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Generalize, modify, or distort quasi-identifier values so that no individual is uniquely identifiable from a group of </a:t>
            </a:r>
            <a:r>
              <a:rPr lang="en-US" sz="30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k</a:t>
            </a:r>
          </a:p>
          <a:p>
            <a:pPr marL="457200" indent="-457200">
              <a:buFont typeface="Arial" charset="0"/>
              <a:buChar char="•"/>
            </a:pPr>
            <a:endParaRPr lang="en-US" sz="3000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In SQL, table T is </a:t>
            </a:r>
            <a:r>
              <a:rPr lang="en-US" sz="3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k-anonymous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 if each </a:t>
            </a:r>
          </a:p>
          <a:p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35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(SELECT COUNT(*) FROM T GROUP BY Quasi-Identifier) ≥ k</a:t>
            </a:r>
          </a:p>
          <a:p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Parameter </a:t>
            </a:r>
            <a:r>
              <a:rPr lang="en-US" sz="3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 indicates the “degree” of anonymity</a:t>
            </a:r>
          </a:p>
          <a:p>
            <a:pPr marL="457200" indent="-457200">
              <a:buFont typeface="Arial" charset="0"/>
              <a:buChar char="•"/>
            </a:pPr>
            <a:endParaRPr lang="en-US" sz="3000" dirty="0">
              <a:latin typeface="Arial" charset="0"/>
              <a:ea typeface="Arial" charset="0"/>
              <a:cs typeface="Arial" charset="0"/>
            </a:endParaRPr>
          </a:p>
          <a:p>
            <a:pPr indent="-457200">
              <a:buFont typeface="Arial" charset="0"/>
              <a:buChar char="•"/>
            </a:pP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These </a:t>
            </a:r>
            <a:r>
              <a:rPr lang="en-US" altLang="zh-CN" sz="3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altLang="zh-CN" sz="3000" dirty="0">
                <a:latin typeface="Arial" charset="0"/>
                <a:ea typeface="Arial" charset="0"/>
                <a:cs typeface="Arial" charset="0"/>
              </a:rPr>
              <a:t> records form an </a:t>
            </a:r>
            <a:r>
              <a:rPr lang="en-US" altLang="zh-CN" sz="3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equivalence class</a:t>
            </a:r>
            <a:r>
              <a:rPr lang="en-US" sz="30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457200" indent="-457200">
              <a:buFont typeface="Arial" charset="0"/>
              <a:buChar char="•"/>
            </a:pPr>
            <a:endParaRPr lang="en-US" b="1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70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16E8F8-E18E-B546-BDF8-BAD38473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attack:</a:t>
            </a:r>
            <a:br>
              <a:rPr lang="en-US" dirty="0"/>
            </a:br>
            <a:r>
              <a:rPr lang="en-US" dirty="0"/>
              <a:t>another example</a:t>
            </a:r>
          </a:p>
        </p:txBody>
      </p:sp>
      <p:graphicFrame>
        <p:nvGraphicFramePr>
          <p:cNvPr id="99628" name="Group 300" descr="table with different equivalence class having sensitive data differently distributed">
            <a:extLst>
              <a:ext uri="{FF2B5EF4-FFF2-40B4-BE49-F238E27FC236}">
                <a16:creationId xmlns:a16="http://schemas.microsoft.com/office/drawing/2014/main" id="{8DCCD22C-43A5-D74B-A85F-5960E711A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073498"/>
              </p:ext>
            </p:extLst>
          </p:nvPr>
        </p:nvGraphicFramePr>
        <p:xfrm>
          <a:off x="7015483" y="849427"/>
          <a:ext cx="4874682" cy="5463945"/>
        </p:xfrm>
        <a:graphic>
          <a:graphicData uri="http://schemas.openxmlformats.org/drawingml/2006/table">
            <a:tbl>
              <a:tblPr firstRow="1" bandRow="1"/>
              <a:tblGrid>
                <a:gridCol w="917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#</a:t>
                      </a:r>
                    </a:p>
                  </a:txBody>
                  <a:tcPr marL="249115" marR="249115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Age</a:t>
                      </a:r>
                    </a:p>
                  </a:txBody>
                  <a:tcPr marL="249115" marR="2491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</a:rPr>
                        <a:t>Condition</a:t>
                      </a:r>
                    </a:p>
                  </a:txBody>
                  <a:tcPr marL="249115" marR="24911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249115" marR="24911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&lt;30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Cancer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249115" marR="24911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&lt;30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Cancer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249115" marR="24911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&lt;30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Healthy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249115" marR="24911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&lt;30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Healthy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249115" marR="24911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3*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Cancer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marL="249115" marR="24911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3*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Healthy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marL="249115" marR="24911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3*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Healthy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marL="249115" marR="24911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3*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Healthy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</a:p>
                  </a:txBody>
                  <a:tcPr marL="249115" marR="24911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3*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Healthy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</a:rPr>
                        <a:t>10</a:t>
                      </a:r>
                    </a:p>
                  </a:txBody>
                  <a:tcPr marL="249115" marR="24911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  <a:sym typeface="Symbol"/>
                        </a:rPr>
                        <a:t>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</a:rPr>
                        <a:t>30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</a:rPr>
                        <a:t>Healthy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</a:rPr>
                        <a:t>11</a:t>
                      </a:r>
                    </a:p>
                  </a:txBody>
                  <a:tcPr marL="249115" marR="24911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  <a:sym typeface="Symbol"/>
                        </a:rPr>
                        <a:t>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</a:rPr>
                        <a:t>30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</a:rPr>
                        <a:t>Cancer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</a:rPr>
                        <a:t>12</a:t>
                      </a:r>
                    </a:p>
                  </a:txBody>
                  <a:tcPr marL="249115" marR="24911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  <a:sym typeface="Symbol"/>
                        </a:rPr>
                        <a:t>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</a:rPr>
                        <a:t>30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</a:rPr>
                        <a:t>Cancer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</a:rPr>
                        <a:t>13</a:t>
                      </a:r>
                    </a:p>
                  </a:txBody>
                  <a:tcPr marL="249115" marR="24911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  <a:sym typeface="Symbol"/>
                        </a:rPr>
                        <a:t>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</a:rPr>
                        <a:t>30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</a:rPr>
                        <a:t>Cancer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</a:rPr>
                        <a:t>14</a:t>
                      </a:r>
                    </a:p>
                  </a:txBody>
                  <a:tcPr marL="249115" marR="249115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  <a:sym typeface="Symbol"/>
                        </a:rPr>
                        <a:t>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</a:rPr>
                        <a:t>30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pitchFamily="34" charset="0"/>
                        </a:rPr>
                        <a:t>Cancer</a:t>
                      </a:r>
                    </a:p>
                  </a:txBody>
                  <a:tcPr marL="249115" marR="2491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1033" name="Rectangle 3">
            <a:extLst>
              <a:ext uri="{FF2B5EF4-FFF2-40B4-BE49-F238E27FC236}">
                <a16:creationId xmlns:a16="http://schemas.microsoft.com/office/drawing/2014/main" id="{2B655260-ED88-6942-974A-D9660FC2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24" y="1754916"/>
            <a:ext cx="3015759" cy="23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Two sensitive values under condition</a:t>
            </a:r>
            <a:r>
              <a:rPr lang="en-US" altLang="zh-CN" sz="2200" dirty="0">
                <a:ea typeface="宋体" panose="02010600030101010101" pitchFamily="2" charset="-122"/>
                <a:sym typeface="Symbol" pitchFamily="2" charset="2"/>
              </a:rPr>
              <a:t>: </a:t>
            </a:r>
            <a:br>
              <a:rPr lang="en-US" altLang="zh-CN" sz="2200" dirty="0">
                <a:ea typeface="宋体" panose="02010600030101010101" pitchFamily="2" charset="-122"/>
                <a:sym typeface="Symbol" pitchFamily="2" charset="2"/>
              </a:rPr>
            </a:br>
            <a:endParaRPr lang="en-US" altLang="zh-CN" sz="2200" dirty="0">
              <a:ea typeface="宋体" panose="02010600030101010101" pitchFamily="2" charset="-122"/>
              <a:sym typeface="Symbol" pitchFamily="2" charset="2"/>
            </a:endParaRPr>
          </a:p>
          <a:p>
            <a:pPr marL="0" lvl="1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ea typeface="宋体" panose="02010600030101010101" pitchFamily="2" charset="-122"/>
              </a:rPr>
              <a:t>Cancer (1%) and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Healthy (99%)</a:t>
            </a:r>
          </a:p>
          <a:p>
            <a:pPr marL="0" lvl="1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ea typeface="宋体" panose="02010600030101010101" pitchFamily="2" charset="-122"/>
              </a:rPr>
              <a:t>Normal entropy: 1.0576</a:t>
            </a:r>
          </a:p>
          <a:p>
            <a:pPr algn="l" rtl="0" eaLnBrk="1" hangingPunct="1"/>
            <a:endParaRPr lang="en-US" altLang="en-US" sz="2000" dirty="0"/>
          </a:p>
        </p:txBody>
      </p:sp>
      <p:pic>
        <p:nvPicPr>
          <p:cNvPr id="4" name="Picture 3" descr="equation to compute entropy from probability">
            <a:extLst>
              <a:ext uri="{FF2B5EF4-FFF2-40B4-BE49-F238E27FC236}">
                <a16:creationId xmlns:a16="http://schemas.microsoft.com/office/drawing/2014/main" id="{2CD0E785-6216-D043-81BF-62A22027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9" y="3943377"/>
            <a:ext cx="3346376" cy="800842"/>
          </a:xfrm>
          <a:prstGeom prst="rect">
            <a:avLst/>
          </a:prstGeom>
        </p:spPr>
      </p:pic>
      <p:sp>
        <p:nvSpPr>
          <p:cNvPr id="6" name="Left Brace 5" descr="brackets">
            <a:extLst>
              <a:ext uri="{FF2B5EF4-FFF2-40B4-BE49-F238E27FC236}">
                <a16:creationId xmlns:a16="http://schemas.microsoft.com/office/drawing/2014/main" id="{FF9DFA36-5881-8C46-9999-EB1CECD9A3D8}"/>
              </a:ext>
            </a:extLst>
          </p:cNvPr>
          <p:cNvSpPr/>
          <p:nvPr/>
        </p:nvSpPr>
        <p:spPr>
          <a:xfrm>
            <a:off x="6439221" y="1293814"/>
            <a:ext cx="263783" cy="12822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4" name="Rectangle 6">
            <a:extLst>
              <a:ext uri="{FF2B5EF4-FFF2-40B4-BE49-F238E27FC236}">
                <a16:creationId xmlns:a16="http://schemas.microsoft.com/office/drawing/2014/main" id="{0A80092E-5262-3849-8FDE-81DB4AFB8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966" y="1838267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ea typeface="宋体" panose="02010600030101010101" pitchFamily="2" charset="-122"/>
              </a:rPr>
              <a:t>entropy: 2</a:t>
            </a:r>
          </a:p>
        </p:txBody>
      </p:sp>
      <p:cxnSp>
        <p:nvCxnSpPr>
          <p:cNvPr id="15" name="Straight Arrow Connector 14" descr="arrow">
            <a:extLst>
              <a:ext uri="{FF2B5EF4-FFF2-40B4-BE49-F238E27FC236}">
                <a16:creationId xmlns:a16="http://schemas.microsoft.com/office/drawing/2014/main" id="{74074352-BAD5-5D40-89D2-D6F2EDA620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56966" y="2169320"/>
            <a:ext cx="1282255" cy="20902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50A6F5-2010-6E41-88F0-0111A2CE0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583" y="2116295"/>
            <a:ext cx="1689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Attacker learned a lot!</a:t>
            </a:r>
          </a:p>
        </p:txBody>
      </p:sp>
      <p:sp>
        <p:nvSpPr>
          <p:cNvPr id="17" name="Left Brace 16" descr="brackets">
            <a:extLst>
              <a:ext uri="{FF2B5EF4-FFF2-40B4-BE49-F238E27FC236}">
                <a16:creationId xmlns:a16="http://schemas.microsoft.com/office/drawing/2014/main" id="{E128C443-7D9D-AC45-AFD2-D460F7575726}"/>
              </a:ext>
            </a:extLst>
          </p:cNvPr>
          <p:cNvSpPr/>
          <p:nvPr/>
        </p:nvSpPr>
        <p:spPr>
          <a:xfrm>
            <a:off x="6427818" y="2787898"/>
            <a:ext cx="275186" cy="1634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5" name="Rectangle 7">
            <a:extLst>
              <a:ext uri="{FF2B5EF4-FFF2-40B4-BE49-F238E27FC236}">
                <a16:creationId xmlns:a16="http://schemas.microsoft.com/office/drawing/2014/main" id="{12C2C171-91AF-4548-AE47-F22861C32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21" y="3421461"/>
            <a:ext cx="1531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ea typeface="宋体" panose="02010600030101010101" pitchFamily="2" charset="-122"/>
              </a:rPr>
              <a:t>entropy: 1.65</a:t>
            </a:r>
          </a:p>
        </p:txBody>
      </p:sp>
      <p:sp>
        <p:nvSpPr>
          <p:cNvPr id="18" name="Left Brace 17" descr="brackets">
            <a:extLst>
              <a:ext uri="{FF2B5EF4-FFF2-40B4-BE49-F238E27FC236}">
                <a16:creationId xmlns:a16="http://schemas.microsoft.com/office/drawing/2014/main" id="{D347AD41-A687-3A4A-9978-6E919E3359A4}"/>
              </a:ext>
            </a:extLst>
          </p:cNvPr>
          <p:cNvSpPr/>
          <p:nvPr/>
        </p:nvSpPr>
        <p:spPr>
          <a:xfrm>
            <a:off x="6430219" y="4601992"/>
            <a:ext cx="275186" cy="1634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6" name="Rectangle 8">
            <a:extLst>
              <a:ext uri="{FF2B5EF4-FFF2-40B4-BE49-F238E27FC236}">
                <a16:creationId xmlns:a16="http://schemas.microsoft.com/office/drawing/2014/main" id="{366899E4-A8DE-4E4A-9192-B6E01035D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429" y="5269404"/>
            <a:ext cx="1531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69900" indent="-469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CN" dirty="0">
                <a:ea typeface="宋体" panose="02010600030101010101" pitchFamily="2" charset="-122"/>
              </a:rPr>
              <a:t>entropy: 1.65</a:t>
            </a:r>
          </a:p>
        </p:txBody>
      </p:sp>
      <p:cxnSp>
        <p:nvCxnSpPr>
          <p:cNvPr id="12" name="Straight Arrow Connector 11" descr="arrow">
            <a:extLst>
              <a:ext uri="{FF2B5EF4-FFF2-40B4-BE49-F238E27FC236}">
                <a16:creationId xmlns:a16="http://schemas.microsoft.com/office/drawing/2014/main" id="{CA7A058A-2E39-C04D-AFC2-CC0F909F875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20876" y="4503965"/>
            <a:ext cx="14287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248426-4A83-EC4D-B38D-D63BD102F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1487" y="3784649"/>
            <a:ext cx="183673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dirty="0"/>
              <a:t>Equivalent in terms of l-diversity, but very different semantically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6BE34-74F9-1749-8E0A-7A95A508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66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CDFBB0-F693-EC40-9A1D-23CDA866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Similarity attack</a:t>
            </a:r>
            <a:endParaRPr lang="en-US" dirty="0"/>
          </a:p>
        </p:txBody>
      </p:sp>
      <p:sp>
        <p:nvSpPr>
          <p:cNvPr id="7" name="Rectangle 73"/>
          <p:cNvSpPr>
            <a:spLocks noChangeArrowheads="1"/>
          </p:cNvSpPr>
          <p:nvPr/>
        </p:nvSpPr>
        <p:spPr bwMode="auto">
          <a:xfrm>
            <a:off x="7543800" y="1660525"/>
            <a:ext cx="335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SimSun" charset="-122"/>
              </a:rPr>
              <a:t>A 3-diverse patient table</a:t>
            </a:r>
          </a:p>
        </p:txBody>
      </p:sp>
      <p:graphicFrame>
        <p:nvGraphicFramePr>
          <p:cNvPr id="6" name="Group 16" descr="table with different sensitive dat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11210"/>
              </p:ext>
            </p:extLst>
          </p:nvPr>
        </p:nvGraphicFramePr>
        <p:xfrm>
          <a:off x="7586663" y="2117725"/>
          <a:ext cx="3767137" cy="2895600"/>
        </p:xfrm>
        <a:graphic>
          <a:graphicData uri="http://schemas.openxmlformats.org/drawingml/2006/table">
            <a:tbl>
              <a:tblPr firstRow="1" bandRow="1"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7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Zipcode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476**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2*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20K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Gastric Ulcer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476**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2*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30K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Gastritis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476**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2*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40K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Stomach 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4790*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≥</a:t>
                      </a: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50K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Gastritis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4790*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≥</a:t>
                      </a: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100K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4790*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≥</a:t>
                      </a: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70K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Bronchitis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476**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60K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Bronchitis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476**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80K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Pneumonia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476**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90K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SimSun" pitchFamily="2" charset="-122"/>
                        </a:rPr>
                        <a:t>Stomach 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Rectangle 81"/>
          <p:cNvSpPr>
            <a:spLocks noChangeArrowheads="1"/>
          </p:cNvSpPr>
          <p:nvPr/>
        </p:nvSpPr>
        <p:spPr bwMode="auto">
          <a:xfrm>
            <a:off x="4452938" y="1889125"/>
            <a:ext cx="2100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zh-CN" sz="2000">
                <a:solidFill>
                  <a:srgbClr val="C00000"/>
                </a:solidFill>
                <a:ea typeface="SimSun" charset="-122"/>
              </a:rPr>
              <a:t>Similarity attack</a:t>
            </a:r>
          </a:p>
        </p:txBody>
      </p:sp>
      <p:graphicFrame>
        <p:nvGraphicFramePr>
          <p:cNvPr id="5" name="Group 3" descr="table with sensitive dat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3214"/>
              </p:ext>
            </p:extLst>
          </p:nvPr>
        </p:nvGraphicFramePr>
        <p:xfrm>
          <a:off x="4462463" y="2362200"/>
          <a:ext cx="2209800" cy="1051392"/>
        </p:xfrm>
        <a:graphic>
          <a:graphicData uri="http://schemas.openxmlformats.org/drawingml/2006/table">
            <a:tbl>
              <a:tblPr/>
              <a:tblGrid>
                <a:gridCol w="107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Bob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Zip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5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Age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47678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27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Line 75" descr="arrow"/>
          <p:cNvSpPr>
            <a:spLocks noChangeShapeType="1"/>
          </p:cNvSpPr>
          <p:nvPr/>
        </p:nvSpPr>
        <p:spPr bwMode="auto">
          <a:xfrm>
            <a:off x="6672263" y="2727325"/>
            <a:ext cx="9144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6" descr="arrow"/>
          <p:cNvSpPr>
            <a:spLocks noChangeShapeType="1"/>
          </p:cNvSpPr>
          <p:nvPr/>
        </p:nvSpPr>
        <p:spPr bwMode="auto">
          <a:xfrm flipV="1">
            <a:off x="6672263" y="2574925"/>
            <a:ext cx="914400" cy="152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7" descr="arrow"/>
          <p:cNvSpPr>
            <a:spLocks noChangeShapeType="1"/>
          </p:cNvSpPr>
          <p:nvPr/>
        </p:nvSpPr>
        <p:spPr bwMode="auto">
          <a:xfrm>
            <a:off x="6672263" y="2727325"/>
            <a:ext cx="914400" cy="76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78" descr="highlight"/>
          <p:cNvSpPr>
            <a:spLocks noChangeArrowheads="1"/>
          </p:cNvSpPr>
          <p:nvPr/>
        </p:nvSpPr>
        <p:spPr bwMode="auto">
          <a:xfrm>
            <a:off x="7583488" y="2422525"/>
            <a:ext cx="3736975" cy="8382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endParaRPr lang="en-US" altLang="en-US"/>
          </a:p>
        </p:txBody>
      </p:sp>
      <p:sp>
        <p:nvSpPr>
          <p:cNvPr id="8" name="Rectangle 74"/>
          <p:cNvSpPr>
            <a:spLocks noChangeArrowheads="1"/>
          </p:cNvSpPr>
          <p:nvPr/>
        </p:nvSpPr>
        <p:spPr bwMode="auto">
          <a:xfrm>
            <a:off x="533401" y="1965325"/>
            <a:ext cx="4148958" cy="248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95300" indent="-495300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Conclusion</a:t>
            </a:r>
            <a:endParaRPr lang="en-US" altLang="zh-CN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buFont typeface="Wingdings" charset="2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Bob’s salary is in [20k,40k], which is relatively low</a:t>
            </a:r>
          </a:p>
          <a:p>
            <a:pPr eaLnBrk="1" hangingPunct="1">
              <a:buFont typeface="Wingdings" charset="2"/>
              <a:buAutoNum type="arabicPeriod"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Bob has some </a:t>
            </a:r>
            <a:r>
              <a:rPr lang="en-US" altLang="zh-CN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stomach-related disease</a:t>
            </a:r>
          </a:p>
        </p:txBody>
      </p:sp>
      <p:sp>
        <p:nvSpPr>
          <p:cNvPr id="13" name="Rectangle 79"/>
          <p:cNvSpPr>
            <a:spLocks noChangeArrowheads="1"/>
          </p:cNvSpPr>
          <p:nvPr/>
        </p:nvSpPr>
        <p:spPr bwMode="auto">
          <a:xfrm>
            <a:off x="1051090" y="5546725"/>
            <a:ext cx="10167369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95300" indent="-495300"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l-diversity does not consider semantics of sensitive values!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 animBg="1"/>
      <p:bldP spid="10" grpId="0" animBg="1"/>
      <p:bldP spid="11" grpId="0" animBg="1"/>
      <p:bldP spid="12" grpId="0" animBg="1"/>
      <p:bldP spid="8" grpId="0" autoUpdateAnimBg="0"/>
      <p:bldP spid="1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>
            <a:extLst>
              <a:ext uri="{FF2B5EF4-FFF2-40B4-BE49-F238E27FC236}">
                <a16:creationId xmlns:a16="http://schemas.microsoft.com/office/drawing/2014/main" id="{FE2460ED-918D-164B-8DA5-ABA50E51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t-closeness: main idea</a:t>
            </a:r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752600"/>
            <a:ext cx="3924300" cy="4267200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CN">
                <a:ea typeface="宋体" pitchFamily="2" charset="-122"/>
              </a:rPr>
              <a:t>Rationale</a:t>
            </a:r>
          </a:p>
        </p:txBody>
      </p:sp>
      <p:graphicFrame>
        <p:nvGraphicFramePr>
          <p:cNvPr id="158774" name="Group 54" descr="&quot;&quot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03972"/>
              </p:ext>
            </p:extLst>
          </p:nvPr>
        </p:nvGraphicFramePr>
        <p:xfrm>
          <a:off x="2057400" y="2971800"/>
          <a:ext cx="3200400" cy="431800"/>
        </p:xfrm>
        <a:graphic>
          <a:graphicData uri="http://schemas.openxmlformats.org/drawingml/2006/table">
            <a:tbl>
              <a:tblPr firstRow="1" bandRow="1"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Belief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Knowledge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782" name="Group 62" descr="&quot;&quot;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110652052"/>
              </p:ext>
            </p:extLst>
          </p:nvPr>
        </p:nvGraphicFramePr>
        <p:xfrm>
          <a:off x="3048000" y="3414713"/>
          <a:ext cx="2209800" cy="9144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57" name="AutoShape 48" descr="database"/>
          <p:cNvSpPr>
            <a:spLocks noChangeArrowheads="1"/>
          </p:cNvSpPr>
          <p:nvPr/>
        </p:nvSpPr>
        <p:spPr bwMode="auto">
          <a:xfrm>
            <a:off x="3124200" y="3505201"/>
            <a:ext cx="522288" cy="695325"/>
          </a:xfrm>
          <a:prstGeom prst="can">
            <a:avLst>
              <a:gd name="adj" fmla="val 332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9" name="Group 25" descr="&quot;&quot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2371"/>
              </p:ext>
            </p:extLst>
          </p:nvPr>
        </p:nvGraphicFramePr>
        <p:xfrm>
          <a:off x="3046413" y="3417888"/>
          <a:ext cx="2209800" cy="16764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58" name="AutoShape 49" descr="&quot;&quot;"/>
          <p:cNvSpPr>
            <a:spLocks noChangeArrowheads="1"/>
          </p:cNvSpPr>
          <p:nvPr/>
        </p:nvSpPr>
        <p:spPr bwMode="auto">
          <a:xfrm>
            <a:off x="4702175" y="3519489"/>
            <a:ext cx="522288" cy="695325"/>
          </a:xfrm>
          <a:prstGeom prst="can">
            <a:avLst>
              <a:gd name="adj" fmla="val 332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59" name="Rectangle 50"/>
          <p:cNvSpPr>
            <a:spLocks noChangeArrowheads="1"/>
          </p:cNvSpPr>
          <p:nvPr/>
        </p:nvSpPr>
        <p:spPr bwMode="auto">
          <a:xfrm>
            <a:off x="3652263" y="3595688"/>
            <a:ext cx="1071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1400" dirty="0">
                <a:ea typeface="宋体" charset="-122"/>
              </a:rPr>
              <a:t>External</a:t>
            </a:r>
            <a:br>
              <a:rPr lang="en-US" altLang="zh-CN" sz="1400" dirty="0">
                <a:ea typeface="宋体" charset="-122"/>
              </a:rPr>
            </a:br>
            <a:r>
              <a:rPr lang="en-US" altLang="zh-CN" sz="1400" dirty="0">
                <a:ea typeface="宋体" charset="-122"/>
              </a:rPr>
              <a:t>Knowledge</a:t>
            </a:r>
          </a:p>
        </p:txBody>
      </p:sp>
      <p:graphicFrame>
        <p:nvGraphicFramePr>
          <p:cNvPr id="158794" name="Group 74" descr="&quot;&quot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5881"/>
              </p:ext>
            </p:extLst>
          </p:nvPr>
        </p:nvGraphicFramePr>
        <p:xfrm>
          <a:off x="2057400" y="3413125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31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724" name="Group 4" descr="table fully generalized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24779976"/>
              </p:ext>
            </p:extLst>
          </p:nvPr>
        </p:nvGraphicFramePr>
        <p:xfrm>
          <a:off x="5638800" y="2133600"/>
          <a:ext cx="4419600" cy="2340864"/>
        </p:xfrm>
        <a:graphic>
          <a:graphicData uri="http://schemas.openxmlformats.org/drawingml/2006/table">
            <a:tbl>
              <a:tblPr firstRow="1" bandRow="1"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875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Zipcode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5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75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……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……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75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Gastritis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8773" name="Object 2" descr="arrow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313701"/>
              </p:ext>
            </p:extLst>
          </p:nvPr>
        </p:nvGraphicFramePr>
        <p:xfrm>
          <a:off x="4267200" y="2330450"/>
          <a:ext cx="1403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0" name="Visio" r:id="rId4" imgW="949183" imgH="492015" progId="Visio.Drawing.11">
                  <p:embed/>
                </p:oleObj>
              </mc:Choice>
              <mc:Fallback>
                <p:oleObj name="Visio" r:id="rId4" imgW="949183" imgH="4920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330450"/>
                        <a:ext cx="14033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83" name="Picture 87" descr="attack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2209800"/>
            <a:ext cx="555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771" name="AutoShape 51" descr="&quot;&quot;"/>
          <p:cNvSpPr>
            <a:spLocks noChangeArrowheads="1"/>
          </p:cNvSpPr>
          <p:nvPr/>
        </p:nvSpPr>
        <p:spPr bwMode="auto">
          <a:xfrm>
            <a:off x="3081338" y="4419600"/>
            <a:ext cx="2133600" cy="609600"/>
          </a:xfrm>
          <a:prstGeom prst="foldedCorner">
            <a:avLst>
              <a:gd name="adj" fmla="val 302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8772" name="Rectangle 52"/>
          <p:cNvSpPr>
            <a:spLocks noChangeArrowheads="1"/>
          </p:cNvSpPr>
          <p:nvPr/>
        </p:nvSpPr>
        <p:spPr bwMode="auto">
          <a:xfrm>
            <a:off x="3081338" y="4419600"/>
            <a:ext cx="2176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None/>
            </a:pPr>
            <a:r>
              <a:rPr lang="en-US" altLang="zh-CN" sz="1300">
                <a:ea typeface="宋体" charset="-122"/>
              </a:rPr>
              <a:t>Overall distribution Q of sensitive values</a:t>
            </a:r>
          </a:p>
        </p:txBody>
      </p:sp>
      <p:graphicFrame>
        <p:nvGraphicFramePr>
          <p:cNvPr id="158800" name="Group 80" descr="&quot;&quot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92940"/>
              </p:ext>
            </p:extLst>
          </p:nvPr>
        </p:nvGraphicFramePr>
        <p:xfrm>
          <a:off x="2057400" y="4343400"/>
          <a:ext cx="990600" cy="762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31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806" name="Rectangle 86"/>
          <p:cNvSpPr>
            <a:spLocks noChangeArrowheads="1"/>
          </p:cNvSpPr>
          <p:nvPr/>
        </p:nvSpPr>
        <p:spPr bwMode="auto">
          <a:xfrm>
            <a:off x="5562600" y="1752600"/>
            <a:ext cx="381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None/>
            </a:pPr>
            <a:r>
              <a:rPr lang="en-US" altLang="zh-CN">
                <a:ea typeface="宋体" charset="-122"/>
              </a:rPr>
              <a:t>A completely generalized table</a:t>
            </a:r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62A9096D-8175-3947-B858-00B1559E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E5BF5F9-4D9A-9543-85E8-59158CD2B6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1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71" grpId="0" animBg="1"/>
      <p:bldP spid="158772" grpId="0" autoUpdateAnimBg="0"/>
      <p:bldP spid="15880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">
            <a:extLst>
              <a:ext uri="{FF2B5EF4-FFF2-40B4-BE49-F238E27FC236}">
                <a16:creationId xmlns:a16="http://schemas.microsoft.com/office/drawing/2014/main" id="{E0839CF0-86B6-314D-ACB9-84449969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t-closeness: main idea (continue …)</a:t>
            </a:r>
            <a:endParaRPr 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752600"/>
            <a:ext cx="3924300" cy="4267200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CN">
                <a:ea typeface="宋体" pitchFamily="2" charset="-122"/>
              </a:rPr>
              <a:t>Rationale</a:t>
            </a:r>
          </a:p>
        </p:txBody>
      </p:sp>
      <p:graphicFrame>
        <p:nvGraphicFramePr>
          <p:cNvPr id="159800" name="Group 56" descr="&quot;&quot;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97112"/>
              </p:ext>
            </p:extLst>
          </p:nvPr>
        </p:nvGraphicFramePr>
        <p:xfrm>
          <a:off x="2057400" y="2971800"/>
          <a:ext cx="3200400" cy="431800"/>
        </p:xfrm>
        <a:graphic>
          <a:graphicData uri="http://schemas.openxmlformats.org/drawingml/2006/table">
            <a:tbl>
              <a:tblPr firstRow="1" bandRow="1"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Belief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Knowledge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808" name="Group 64" descr="&quot;&quot;&#10;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241342306"/>
              </p:ext>
            </p:extLst>
          </p:nvPr>
        </p:nvGraphicFramePr>
        <p:xfrm>
          <a:off x="3048000" y="3429000"/>
          <a:ext cx="2209800" cy="9144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43" name="AutoShape 4" descr="&quot;&quot;&#10;"/>
          <p:cNvSpPr>
            <a:spLocks noChangeArrowheads="1"/>
          </p:cNvSpPr>
          <p:nvPr/>
        </p:nvSpPr>
        <p:spPr bwMode="auto">
          <a:xfrm>
            <a:off x="3124200" y="3505201"/>
            <a:ext cx="522288" cy="695325"/>
          </a:xfrm>
          <a:prstGeom prst="can">
            <a:avLst>
              <a:gd name="adj" fmla="val 332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4" name="AutoShape 5" descr="&quot;&quot;&#10;"/>
          <p:cNvSpPr>
            <a:spLocks noChangeArrowheads="1"/>
          </p:cNvSpPr>
          <p:nvPr/>
        </p:nvSpPr>
        <p:spPr bwMode="auto">
          <a:xfrm>
            <a:off x="4702175" y="3519489"/>
            <a:ext cx="522288" cy="695325"/>
          </a:xfrm>
          <a:prstGeom prst="can">
            <a:avLst>
              <a:gd name="adj" fmla="val 332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5" name="Rectangle 6" descr="&quot;&quot;&#10;"/>
          <p:cNvSpPr>
            <a:spLocks noChangeArrowheads="1"/>
          </p:cNvSpPr>
          <p:nvPr/>
        </p:nvSpPr>
        <p:spPr bwMode="auto">
          <a:xfrm>
            <a:off x="3652263" y="3595688"/>
            <a:ext cx="1071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1400">
                <a:ea typeface="宋体" charset="-122"/>
              </a:rPr>
              <a:t>External</a:t>
            </a:r>
            <a:br>
              <a:rPr lang="en-US" altLang="zh-CN" sz="1400">
                <a:ea typeface="宋体" charset="-122"/>
              </a:rPr>
            </a:br>
            <a:r>
              <a:rPr lang="en-US" altLang="zh-CN" sz="1400">
                <a:ea typeface="宋体" charset="-122"/>
              </a:rPr>
              <a:t>Knowledge</a:t>
            </a:r>
          </a:p>
        </p:txBody>
      </p:sp>
      <p:graphicFrame>
        <p:nvGraphicFramePr>
          <p:cNvPr id="159826" name="Group 82" descr="&quot;&quot;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73676"/>
              </p:ext>
            </p:extLst>
          </p:nvPr>
        </p:nvGraphicFramePr>
        <p:xfrm>
          <a:off x="2057400" y="3429000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31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814" name="Group 70" descr="&quot;&quot;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24402"/>
              </p:ext>
            </p:extLst>
          </p:nvPr>
        </p:nvGraphicFramePr>
        <p:xfrm>
          <a:off x="3048000" y="3429000"/>
          <a:ext cx="2209800" cy="16764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90" name="AutoShape 51" descr="&quot;&quot;&#10;"/>
          <p:cNvSpPr>
            <a:spLocks noChangeArrowheads="1"/>
          </p:cNvSpPr>
          <p:nvPr/>
        </p:nvSpPr>
        <p:spPr bwMode="auto">
          <a:xfrm>
            <a:off x="3081338" y="4419600"/>
            <a:ext cx="2133600" cy="609600"/>
          </a:xfrm>
          <a:prstGeom prst="foldedCorner">
            <a:avLst>
              <a:gd name="adj" fmla="val 302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rtl="0" eaLnBrk="1" hangingPunct="1"/>
            <a:endParaRPr lang="en-US" altLang="en-US"/>
          </a:p>
        </p:txBody>
      </p:sp>
      <p:sp>
        <p:nvSpPr>
          <p:cNvPr id="5191" name="Rectangle 52" descr="&quot;&quot;&#10;"/>
          <p:cNvSpPr>
            <a:spLocks noChangeArrowheads="1"/>
          </p:cNvSpPr>
          <p:nvPr/>
        </p:nvSpPr>
        <p:spPr bwMode="auto">
          <a:xfrm>
            <a:off x="3081338" y="4419600"/>
            <a:ext cx="2176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None/>
            </a:pPr>
            <a:r>
              <a:rPr lang="en-US" altLang="zh-CN" sz="1300">
                <a:ea typeface="宋体" charset="-122"/>
              </a:rPr>
              <a:t>Overall distribution Q of sensitive values</a:t>
            </a:r>
          </a:p>
        </p:txBody>
      </p:sp>
      <p:graphicFrame>
        <p:nvGraphicFramePr>
          <p:cNvPr id="159832" name="Group 88" descr="&quot;&quot;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61411"/>
              </p:ext>
            </p:extLst>
          </p:nvPr>
        </p:nvGraphicFramePr>
        <p:xfrm>
          <a:off x="2057400" y="4343400"/>
          <a:ext cx="990600" cy="762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31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820" name="Group 76" descr="&quot;&quot;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836237"/>
              </p:ext>
            </p:extLst>
          </p:nvPr>
        </p:nvGraphicFramePr>
        <p:xfrm>
          <a:off x="3048000" y="3429000"/>
          <a:ext cx="2209800" cy="25908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8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92" name="AutoShape 53" descr="&quot;&quot;&#10;"/>
          <p:cNvSpPr>
            <a:spLocks noChangeArrowheads="1"/>
          </p:cNvSpPr>
          <p:nvPr/>
        </p:nvSpPr>
        <p:spPr bwMode="auto">
          <a:xfrm>
            <a:off x="3124200" y="5181600"/>
            <a:ext cx="2057400" cy="762000"/>
          </a:xfrm>
          <a:prstGeom prst="foldedCorner">
            <a:avLst>
              <a:gd name="adj" fmla="val 302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rtl="0" eaLnBrk="1" hangingPunct="1"/>
            <a:endParaRPr lang="en-US" altLang="en-US"/>
          </a:p>
        </p:txBody>
      </p:sp>
      <p:sp>
        <p:nvSpPr>
          <p:cNvPr id="4" name="Right Brace 3" descr="bracket&#10;">
            <a:extLst>
              <a:ext uri="{FF2B5EF4-FFF2-40B4-BE49-F238E27FC236}">
                <a16:creationId xmlns:a16="http://schemas.microsoft.com/office/drawing/2014/main" id="{4D0D750D-87E6-C742-8BBD-35E6FA949CA9}"/>
              </a:ext>
            </a:extLst>
          </p:cNvPr>
          <p:cNvSpPr/>
          <p:nvPr/>
        </p:nvSpPr>
        <p:spPr>
          <a:xfrm>
            <a:off x="10074639" y="2208706"/>
            <a:ext cx="539646" cy="1206500"/>
          </a:xfrm>
          <a:prstGeom prst="righ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3" name="Rectangle 54" descr="&quot;&quot;&#10;"/>
          <p:cNvSpPr>
            <a:spLocks noChangeArrowheads="1"/>
          </p:cNvSpPr>
          <p:nvPr/>
        </p:nvSpPr>
        <p:spPr bwMode="auto">
          <a:xfrm>
            <a:off x="3124200" y="5181600"/>
            <a:ext cx="20574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None/>
            </a:pPr>
            <a:r>
              <a:rPr lang="en-US" altLang="zh-CN" sz="1300">
                <a:ea typeface="宋体" charset="-122"/>
              </a:rPr>
              <a:t>Distribution P</a:t>
            </a:r>
            <a:r>
              <a:rPr lang="en-US" altLang="zh-CN" sz="1300" baseline="-25000">
                <a:ea typeface="宋体" charset="-122"/>
              </a:rPr>
              <a:t>i</a:t>
            </a:r>
            <a:r>
              <a:rPr lang="en-US" altLang="zh-CN" sz="1300">
                <a:ea typeface="宋体" charset="-122"/>
              </a:rPr>
              <a:t> of sensitive values in each equivalence class</a:t>
            </a:r>
          </a:p>
        </p:txBody>
      </p:sp>
      <p:graphicFrame>
        <p:nvGraphicFramePr>
          <p:cNvPr id="159838" name="Group 94" descr="&quot;&quot;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84681"/>
              </p:ext>
            </p:extLst>
          </p:nvPr>
        </p:nvGraphicFramePr>
        <p:xfrm>
          <a:off x="2057400" y="5105400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31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751" name="Group 7" descr="anonymized table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91960"/>
              </p:ext>
            </p:extLst>
          </p:nvPr>
        </p:nvGraphicFramePr>
        <p:xfrm>
          <a:off x="5638800" y="2197100"/>
          <a:ext cx="4419600" cy="2340864"/>
        </p:xfrm>
        <a:graphic>
          <a:graphicData uri="http://schemas.openxmlformats.org/drawingml/2006/table">
            <a:tbl>
              <a:tblPr firstRow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875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Zipcode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2*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479**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2*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479**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5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2*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479**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75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……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……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75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≥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4766*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宋体" charset="-122"/>
                        </a:rPr>
                        <a:t>Gastritis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20" name="Rectangle 100"/>
          <p:cNvSpPr>
            <a:spLocks noChangeArrowheads="1"/>
          </p:cNvSpPr>
          <p:nvPr/>
        </p:nvSpPr>
        <p:spPr bwMode="auto">
          <a:xfrm>
            <a:off x="5562600" y="1752600"/>
            <a:ext cx="381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None/>
            </a:pPr>
            <a:r>
              <a:rPr lang="en-US" altLang="zh-CN">
                <a:ea typeface="宋体" charset="-122"/>
              </a:rPr>
              <a:t>A released table</a:t>
            </a:r>
          </a:p>
        </p:txBody>
      </p:sp>
      <p:graphicFrame>
        <p:nvGraphicFramePr>
          <p:cNvPr id="5122" name="Object 2" descr="arrow&#10;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221470"/>
              </p:ext>
            </p:extLst>
          </p:nvPr>
        </p:nvGraphicFramePr>
        <p:xfrm>
          <a:off x="4267200" y="2330450"/>
          <a:ext cx="14033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" name="Visio" r:id="rId3" imgW="949183" imgH="492015" progId="Visio.Drawing.11">
                  <p:embed/>
                </p:oleObj>
              </mc:Choice>
              <mc:Fallback>
                <p:oleObj name="Visio" r:id="rId3" imgW="949183" imgH="49201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330450"/>
                        <a:ext cx="14033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1" name="Picture 101" descr="attacker&#10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2209800"/>
            <a:ext cx="555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F16CA4E8-C273-DC47-99F3-B585C418640D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5BF5F9-4D9A-9543-85E8-59158CD2B6E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1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">
            <a:extLst>
              <a:ext uri="{FF2B5EF4-FFF2-40B4-BE49-F238E27FC236}">
                <a16:creationId xmlns:a16="http://schemas.microsoft.com/office/drawing/2014/main" id="{E0839CF0-86B6-314D-ACB9-84449969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t-closeness: main idea (continue …)</a:t>
            </a:r>
            <a:endParaRPr 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752600"/>
            <a:ext cx="3924300" cy="4267200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altLang="zh-CN">
                <a:ea typeface="宋体" pitchFamily="2" charset="-122"/>
              </a:rPr>
              <a:t>Rationale</a:t>
            </a:r>
          </a:p>
        </p:txBody>
      </p:sp>
      <p:graphicFrame>
        <p:nvGraphicFramePr>
          <p:cNvPr id="159800" name="Group 56" descr="&quot;&quot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411969"/>
              </p:ext>
            </p:extLst>
          </p:nvPr>
        </p:nvGraphicFramePr>
        <p:xfrm>
          <a:off x="2057400" y="2971800"/>
          <a:ext cx="3200400" cy="431800"/>
        </p:xfrm>
        <a:graphic>
          <a:graphicData uri="http://schemas.openxmlformats.org/drawingml/2006/table">
            <a:tbl>
              <a:tblPr firstRow="1" bandRow="1"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Belief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Knowledge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808" name="Group 64" descr="&quot;&quot;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106891161"/>
              </p:ext>
            </p:extLst>
          </p:nvPr>
        </p:nvGraphicFramePr>
        <p:xfrm>
          <a:off x="3048000" y="3429000"/>
          <a:ext cx="2209800" cy="9144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43" name="AutoShape 4" descr="&quot;&quot;"/>
          <p:cNvSpPr>
            <a:spLocks noChangeArrowheads="1"/>
          </p:cNvSpPr>
          <p:nvPr/>
        </p:nvSpPr>
        <p:spPr bwMode="auto">
          <a:xfrm>
            <a:off x="3124200" y="3505201"/>
            <a:ext cx="522288" cy="695325"/>
          </a:xfrm>
          <a:prstGeom prst="can">
            <a:avLst>
              <a:gd name="adj" fmla="val 332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4" name="AutoShape 5" descr="&quot;&quot;"/>
          <p:cNvSpPr>
            <a:spLocks noChangeArrowheads="1"/>
          </p:cNvSpPr>
          <p:nvPr/>
        </p:nvSpPr>
        <p:spPr bwMode="auto">
          <a:xfrm>
            <a:off x="4702175" y="3519489"/>
            <a:ext cx="522288" cy="695325"/>
          </a:xfrm>
          <a:prstGeom prst="can">
            <a:avLst>
              <a:gd name="adj" fmla="val 3328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45" name="Rectangle 6" descr="&quot;&quot;"/>
          <p:cNvSpPr>
            <a:spLocks noChangeArrowheads="1"/>
          </p:cNvSpPr>
          <p:nvPr/>
        </p:nvSpPr>
        <p:spPr bwMode="auto">
          <a:xfrm>
            <a:off x="3652263" y="3595688"/>
            <a:ext cx="10711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zh-CN" sz="1400">
                <a:ea typeface="宋体" charset="-122"/>
              </a:rPr>
              <a:t>External</a:t>
            </a:r>
            <a:br>
              <a:rPr lang="en-US" altLang="zh-CN" sz="1400">
                <a:ea typeface="宋体" charset="-122"/>
              </a:rPr>
            </a:br>
            <a:r>
              <a:rPr lang="en-US" altLang="zh-CN" sz="1400">
                <a:ea typeface="宋体" charset="-122"/>
              </a:rPr>
              <a:t>Knowledge</a:t>
            </a:r>
          </a:p>
        </p:txBody>
      </p:sp>
      <p:graphicFrame>
        <p:nvGraphicFramePr>
          <p:cNvPr id="159826" name="Group 82" descr="&quot;&quot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07248"/>
              </p:ext>
            </p:extLst>
          </p:nvPr>
        </p:nvGraphicFramePr>
        <p:xfrm>
          <a:off x="2057400" y="3429000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31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814" name="Group 70" descr="&quot;&quot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06236"/>
              </p:ext>
            </p:extLst>
          </p:nvPr>
        </p:nvGraphicFramePr>
        <p:xfrm>
          <a:off x="3048000" y="3429000"/>
          <a:ext cx="2209800" cy="16764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64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90" name="AutoShape 51" descr="&quot;&quot;"/>
          <p:cNvSpPr>
            <a:spLocks noChangeArrowheads="1"/>
          </p:cNvSpPr>
          <p:nvPr/>
        </p:nvSpPr>
        <p:spPr bwMode="auto">
          <a:xfrm>
            <a:off x="3081338" y="4419600"/>
            <a:ext cx="2133600" cy="609600"/>
          </a:xfrm>
          <a:prstGeom prst="foldedCorner">
            <a:avLst>
              <a:gd name="adj" fmla="val 302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rtl="0" eaLnBrk="1" hangingPunct="1"/>
            <a:endParaRPr lang="en-US" altLang="en-US"/>
          </a:p>
        </p:txBody>
      </p:sp>
      <p:sp>
        <p:nvSpPr>
          <p:cNvPr id="5191" name="Rectangle 52" descr="&quot;&quot;"/>
          <p:cNvSpPr>
            <a:spLocks noChangeArrowheads="1"/>
          </p:cNvSpPr>
          <p:nvPr/>
        </p:nvSpPr>
        <p:spPr bwMode="auto">
          <a:xfrm>
            <a:off x="3081338" y="4419600"/>
            <a:ext cx="21764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None/>
            </a:pPr>
            <a:r>
              <a:rPr lang="en-US" altLang="zh-CN" sz="1300">
                <a:ea typeface="宋体" charset="-122"/>
              </a:rPr>
              <a:t>Overall distribution Q of sensitive values</a:t>
            </a:r>
          </a:p>
        </p:txBody>
      </p:sp>
      <p:graphicFrame>
        <p:nvGraphicFramePr>
          <p:cNvPr id="159832" name="Group 88" descr="&quot;&quot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83389"/>
              </p:ext>
            </p:extLst>
          </p:nvPr>
        </p:nvGraphicFramePr>
        <p:xfrm>
          <a:off x="2057400" y="4343400"/>
          <a:ext cx="990600" cy="7620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31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820" name="Group 76" descr="&quot;&quot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22782"/>
              </p:ext>
            </p:extLst>
          </p:nvPr>
        </p:nvGraphicFramePr>
        <p:xfrm>
          <a:off x="3048000" y="3429000"/>
          <a:ext cx="2209800" cy="25908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08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92" name="AutoShape 53" descr="&quot;&quot;"/>
          <p:cNvSpPr>
            <a:spLocks noChangeArrowheads="1"/>
          </p:cNvSpPr>
          <p:nvPr/>
        </p:nvSpPr>
        <p:spPr bwMode="auto">
          <a:xfrm>
            <a:off x="3124200" y="5181600"/>
            <a:ext cx="2057400" cy="762000"/>
          </a:xfrm>
          <a:prstGeom prst="foldedCorner">
            <a:avLst>
              <a:gd name="adj" fmla="val 3022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rtl="0" eaLnBrk="1" hangingPunct="1"/>
            <a:endParaRPr lang="en-US" altLang="en-US"/>
          </a:p>
        </p:txBody>
      </p:sp>
      <p:sp>
        <p:nvSpPr>
          <p:cNvPr id="5193" name="Rectangle 54" descr="&quot;&quot;"/>
          <p:cNvSpPr>
            <a:spLocks noChangeArrowheads="1"/>
          </p:cNvSpPr>
          <p:nvPr/>
        </p:nvSpPr>
        <p:spPr bwMode="auto">
          <a:xfrm>
            <a:off x="3124200" y="5181600"/>
            <a:ext cx="205740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None/>
            </a:pPr>
            <a:r>
              <a:rPr lang="en-US" altLang="zh-CN" sz="1300">
                <a:ea typeface="宋体" charset="-122"/>
              </a:rPr>
              <a:t>Distribution P</a:t>
            </a:r>
            <a:r>
              <a:rPr lang="en-US" altLang="zh-CN" sz="1300" baseline="-25000">
                <a:ea typeface="宋体" charset="-122"/>
              </a:rPr>
              <a:t>i</a:t>
            </a:r>
            <a:r>
              <a:rPr lang="en-US" altLang="zh-CN" sz="1300">
                <a:ea typeface="宋体" charset="-122"/>
              </a:rPr>
              <a:t> of sensitive values in each equivalence class</a:t>
            </a:r>
          </a:p>
        </p:txBody>
      </p:sp>
      <p:graphicFrame>
        <p:nvGraphicFramePr>
          <p:cNvPr id="159838" name="Group 94" descr="&quot;&quot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43746"/>
              </p:ext>
            </p:extLst>
          </p:nvPr>
        </p:nvGraphicFramePr>
        <p:xfrm>
          <a:off x="2057400" y="5105400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31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21" name="Picture 101" descr="atta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2209800"/>
            <a:ext cx="555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55">
            <a:extLst>
              <a:ext uri="{FF2B5EF4-FFF2-40B4-BE49-F238E27FC236}">
                <a16:creationId xmlns:a16="http://schemas.microsoft.com/office/drawing/2014/main" id="{230B1CAA-FF91-954D-AFD8-101432336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686" y="2181226"/>
            <a:ext cx="609862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8050" indent="-436563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304925" indent="-395288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l" rtl="0" eaLnBrk="1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r>
              <a:rPr lang="en-US" altLang="zh-CN" sz="2400" dirty="0">
                <a:ea typeface="宋体" charset="-122"/>
              </a:rPr>
              <a:t>Observations</a:t>
            </a:r>
          </a:p>
          <a:p>
            <a:pPr lvl="1" algn="l" rtl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Char char="n"/>
            </a:pPr>
            <a:r>
              <a:rPr lang="en-US" altLang="zh-CN" sz="2400" dirty="0">
                <a:ea typeface="宋体" charset="-122"/>
              </a:rPr>
              <a:t>Q should be treated as public </a:t>
            </a:r>
          </a:p>
          <a:p>
            <a:pPr lvl="1" algn="l" rtl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Char char="n"/>
            </a:pPr>
            <a:r>
              <a:rPr lang="en-US" altLang="zh-CN" sz="2400" dirty="0">
                <a:ea typeface="宋体" charset="-122"/>
              </a:rPr>
              <a:t>Knowledge gain in two parts:</a:t>
            </a:r>
          </a:p>
          <a:p>
            <a:pPr lvl="2" algn="l" rtl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r>
              <a:rPr lang="en-US" altLang="zh-CN" sz="2400" dirty="0">
                <a:ea typeface="宋体" charset="-122"/>
              </a:rPr>
              <a:t>Whole population (from B</a:t>
            </a:r>
            <a:r>
              <a:rPr lang="en-US" altLang="zh-CN" sz="2400" baseline="-25000" dirty="0">
                <a:ea typeface="宋体" charset="-122"/>
              </a:rPr>
              <a:t>0</a:t>
            </a:r>
            <a:r>
              <a:rPr lang="en-US" altLang="zh-CN" sz="2400" dirty="0">
                <a:ea typeface="宋体" charset="-122"/>
              </a:rPr>
              <a:t> to B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)</a:t>
            </a:r>
          </a:p>
          <a:p>
            <a:pPr lvl="2" algn="l" rtl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r>
              <a:rPr lang="en-US" altLang="zh-CN" sz="2400" dirty="0">
                <a:ea typeface="宋体" charset="-122"/>
              </a:rPr>
              <a:t>Specific individuals (from B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 to B</a:t>
            </a:r>
            <a:r>
              <a:rPr lang="en-US" altLang="zh-CN" sz="2400" baseline="-250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)</a:t>
            </a:r>
          </a:p>
          <a:p>
            <a:pPr lvl="1" algn="l" rtl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Char char="n"/>
            </a:pPr>
            <a:r>
              <a:rPr lang="en-US" altLang="zh-CN" sz="2400" dirty="0">
                <a:ea typeface="宋体" charset="-122"/>
              </a:rPr>
              <a:t>We try to bound knowledge gain between B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 and B</a:t>
            </a:r>
            <a:r>
              <a:rPr lang="en-US" altLang="zh-CN" sz="2400" baseline="-25000" dirty="0">
                <a:ea typeface="宋体" charset="-122"/>
              </a:rPr>
              <a:t>2</a:t>
            </a:r>
            <a:r>
              <a:rPr lang="en-US" altLang="zh-CN" sz="2400" dirty="0">
                <a:ea typeface="宋体" charset="-122"/>
              </a:rPr>
              <a:t> instead</a:t>
            </a:r>
          </a:p>
          <a:p>
            <a:pPr algn="l" rtl="0" eaLnBrk="1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o"/>
            </a:pPr>
            <a:r>
              <a:rPr lang="en-US" altLang="zh-CN" sz="2400" dirty="0">
                <a:ea typeface="宋体" charset="-122"/>
              </a:rPr>
              <a:t>Principle</a:t>
            </a:r>
          </a:p>
          <a:p>
            <a:pPr lvl="1" algn="l" rtl="0" eaLnBrk="1" hangingPunct="1">
              <a:spcBef>
                <a:spcPct val="20000"/>
              </a:spcBef>
              <a:buClr>
                <a:schemeClr val="accent2"/>
              </a:buClr>
              <a:buFont typeface="Wingdings" charset="2"/>
              <a:buChar char="n"/>
            </a:pPr>
            <a:r>
              <a:rPr lang="en-US" altLang="zh-CN" sz="2400" dirty="0">
                <a:ea typeface="宋体" charset="-122"/>
              </a:rPr>
              <a:t>The distance between </a:t>
            </a:r>
            <a:r>
              <a:rPr lang="en-US" altLang="zh-CN" sz="2400" b="1" dirty="0">
                <a:ea typeface="宋体" charset="-122"/>
              </a:rPr>
              <a:t>Q</a:t>
            </a:r>
            <a:r>
              <a:rPr lang="en-US" altLang="zh-CN" sz="2400" dirty="0">
                <a:ea typeface="宋体" charset="-122"/>
              </a:rPr>
              <a:t> and </a:t>
            </a:r>
            <a:r>
              <a:rPr lang="en-US" altLang="zh-CN" sz="2400" b="1" dirty="0">
                <a:ea typeface="宋体" charset="-122"/>
              </a:rPr>
              <a:t>P</a:t>
            </a:r>
            <a:r>
              <a:rPr lang="en-US" altLang="zh-CN" sz="2400" b="1" baseline="-25000" dirty="0"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 should be bounded by a  threshold </a:t>
            </a:r>
            <a:r>
              <a:rPr lang="en-US" altLang="zh-CN" sz="2400" b="1" dirty="0">
                <a:ea typeface="宋体" charset="-122"/>
              </a:rPr>
              <a:t>t</a:t>
            </a:r>
            <a:endParaRPr lang="en-US" altLang="zh-CN" sz="2400" dirty="0">
              <a:ea typeface="宋体" charset="-122"/>
            </a:endParaRPr>
          </a:p>
          <a:p>
            <a:pPr lvl="1" algn="l" rtl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2"/>
              <a:buChar char="n"/>
            </a:pPr>
            <a:endParaRPr lang="en-US" altLang="zh-CN" sz="2400" dirty="0">
              <a:ea typeface="宋体" charset="-122"/>
            </a:endParaRP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F16CA4E8-C273-DC47-99F3-B585C418640D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5BF5F9-4D9A-9543-85E8-59158CD2B6E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09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F8A53F-629F-7540-8516-CA94CED3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t-closeness: recap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6295AD-7FF2-694F-8C6A-1F204C00C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530"/>
            <a:ext cx="10515600" cy="4491819"/>
          </a:xfrm>
        </p:spPr>
        <p:txBody>
          <a:bodyPr>
            <a:normAutofit/>
          </a:bodyPr>
          <a:lstStyle/>
          <a:p>
            <a:r>
              <a:rPr lang="en-US" dirty="0"/>
              <a:t>Privacy is measured by the information gain of an observer </a:t>
            </a:r>
          </a:p>
          <a:p>
            <a:endParaRPr lang="en-US" sz="1800" dirty="0"/>
          </a:p>
          <a:p>
            <a:r>
              <a:rPr lang="en-US" dirty="0">
                <a:solidFill>
                  <a:srgbClr val="FF0000"/>
                </a:solidFill>
              </a:rPr>
              <a:t>Information Gain = Posterior Belief – Prior Belief</a:t>
            </a:r>
          </a:p>
          <a:p>
            <a:endParaRPr lang="en-US" sz="1800" dirty="0"/>
          </a:p>
          <a:p>
            <a:r>
              <a:rPr lang="en-US" dirty="0"/>
              <a:t>Q = the distribution of the sensitive attribute in the whole table </a:t>
            </a:r>
          </a:p>
          <a:p>
            <a:endParaRPr lang="en-US" sz="1800" dirty="0"/>
          </a:p>
          <a:p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= the distribution of the sensitive attribute in the equivalence class</a:t>
            </a:r>
          </a:p>
          <a:p>
            <a:endParaRPr lang="en-US" sz="1800" dirty="0"/>
          </a:p>
          <a:p>
            <a:r>
              <a:rPr lang="en-US" dirty="0">
                <a:solidFill>
                  <a:srgbClr val="0D0EFF"/>
                </a:solidFill>
              </a:rPr>
              <a:t>Goal:  make Q and P</a:t>
            </a:r>
            <a:r>
              <a:rPr lang="en-US" baseline="-25000" dirty="0">
                <a:solidFill>
                  <a:srgbClr val="0D0EFF"/>
                </a:solidFill>
              </a:rPr>
              <a:t>i </a:t>
            </a:r>
            <a:r>
              <a:rPr lang="en-US" dirty="0">
                <a:solidFill>
                  <a:srgbClr val="0D0EFF"/>
                </a:solidFill>
              </a:rPr>
              <a:t>as similar as possible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84FA82-BC0C-D447-B2A8-21417FF1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FEB7-C7C8-B545-8184-5791438818B8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52647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BC3606-3BD2-E649-84CB-384AEF00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25" y="218976"/>
            <a:ext cx="11482465" cy="1325563"/>
          </a:xfrm>
        </p:spPr>
        <p:txBody>
          <a:bodyPr>
            <a:normAutofit/>
          </a:bodyPr>
          <a:lstStyle/>
          <a:p>
            <a:r>
              <a:rPr lang="en-US" dirty="0"/>
              <a:t>Distance between two prob. distributions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BD0982-FE55-3249-A2A9-222474DEA01B}"/>
              </a:ext>
            </a:extLst>
          </p:cNvPr>
          <p:cNvSpPr/>
          <p:nvPr/>
        </p:nvSpPr>
        <p:spPr>
          <a:xfrm>
            <a:off x="569625" y="1379772"/>
            <a:ext cx="84794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Given two distributions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 = (p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, p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, ..., p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 = (q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, q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, ...,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8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 well-known distance measures are as follows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2FBD6-3BF6-B247-8AB3-A0402E341FC8}"/>
              </a:ext>
            </a:extLst>
          </p:cNvPr>
          <p:cNvSpPr txBox="1"/>
          <p:nvPr/>
        </p:nvSpPr>
        <p:spPr>
          <a:xfrm>
            <a:off x="710225" y="3352769"/>
            <a:ext cx="2363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Trace -distance</a:t>
            </a:r>
          </a:p>
        </p:txBody>
      </p:sp>
      <p:pic>
        <p:nvPicPr>
          <p:cNvPr id="6" name="Picture 5" descr="equations">
            <a:extLst>
              <a:ext uri="{FF2B5EF4-FFF2-40B4-BE49-F238E27FC236}">
                <a16:creationId xmlns:a16="http://schemas.microsoft.com/office/drawing/2014/main" id="{D7A8E720-A837-5A4F-A31B-EBC847FF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703" y="3283508"/>
            <a:ext cx="2832882" cy="7495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66135E-74C0-4D40-A8AB-88F255E3E7DF}"/>
              </a:ext>
            </a:extLst>
          </p:cNvPr>
          <p:cNvSpPr/>
          <p:nvPr/>
        </p:nvSpPr>
        <p:spPr>
          <a:xfrm>
            <a:off x="710225" y="4218079"/>
            <a:ext cx="227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KL-divergence</a:t>
            </a:r>
            <a:r>
              <a:rPr lang="en-US" dirty="0"/>
              <a:t> </a:t>
            </a:r>
          </a:p>
        </p:txBody>
      </p:sp>
      <p:pic>
        <p:nvPicPr>
          <p:cNvPr id="4" name="Picture 3" descr="equations">
            <a:extLst>
              <a:ext uri="{FF2B5EF4-FFF2-40B4-BE49-F238E27FC236}">
                <a16:creationId xmlns:a16="http://schemas.microsoft.com/office/drawing/2014/main" id="{2B658A6F-6103-9346-AEC3-1D26C3814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00" y="4128627"/>
            <a:ext cx="4794568" cy="8479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5B8E7F2-AE27-7D4B-9D53-A3E96F6D2353}"/>
              </a:ext>
            </a:extLst>
          </p:cNvPr>
          <p:cNvSpPr/>
          <p:nvPr/>
        </p:nvSpPr>
        <p:spPr>
          <a:xfrm>
            <a:off x="614597" y="5083389"/>
            <a:ext cx="104481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None of these measures reflect the semantic distance among values.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Q: {3K,4K,5K,6K,7K,8K,9K,10K,11k}, P1:{3K,4K,5k},  P2:{5K,7K,10K}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Intuitively, D[ P1 ,Q]     D[ P2 ,Q]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6CFD2-AC5D-5B4C-9898-FC55B4ABB9A7}"/>
              </a:ext>
            </a:extLst>
          </p:cNvPr>
          <p:cNvSpPr txBox="1"/>
          <p:nvPr/>
        </p:nvSpPr>
        <p:spPr>
          <a:xfrm>
            <a:off x="3478435" y="602170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8D53C-A407-2346-B327-47010A64DA40}"/>
              </a:ext>
            </a:extLst>
          </p:cNvPr>
          <p:cNvSpPr txBox="1"/>
          <p:nvPr/>
        </p:nvSpPr>
        <p:spPr>
          <a:xfrm>
            <a:off x="3493425" y="602170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E1FE22-6D48-3F43-AEEF-E2FAF552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FEB7-C7C8-B545-8184-5791438818B8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021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9" grpId="1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043207-4197-8C45-9BFE-56486B48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762"/>
            <a:ext cx="10515600" cy="1325563"/>
          </a:xfrm>
        </p:spPr>
        <p:txBody>
          <a:bodyPr/>
          <a:lstStyle/>
          <a:p>
            <a:r>
              <a:rPr lang="en-US" dirty="0"/>
              <a:t>Earth Mover’s Distance (EMD)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718EF-9BA5-AF4F-B31D-134CFB644232}"/>
              </a:ext>
            </a:extLst>
          </p:cNvPr>
          <p:cNvSpPr/>
          <p:nvPr/>
        </p:nvSpPr>
        <p:spPr>
          <a:xfrm>
            <a:off x="347272" y="1282408"/>
            <a:ext cx="114974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distributions are interpreted as two different ways of piling up a certain amount of dirt over region D, EMD is the minimum cost of turning one pile into the other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the cost is amount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dirt moved * the distance by which it is moved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equal amount of dirt in both piles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866" name="Picture 2" descr="dirt moving from one pile to the next">
            <a:extLst>
              <a:ext uri="{FF2B5EF4-FFF2-40B4-BE49-F238E27FC236}">
                <a16:creationId xmlns:a16="http://schemas.microsoft.com/office/drawing/2014/main" id="{8E4CC5F9-BD14-4F4A-8854-3E1C18623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78" y="2637151"/>
            <a:ext cx="3323444" cy="188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quations">
            <a:extLst>
              <a:ext uri="{FF2B5EF4-FFF2-40B4-BE49-F238E27FC236}">
                <a16:creationId xmlns:a16="http://schemas.microsoft.com/office/drawing/2014/main" id="{B2760CF2-9A27-1241-9C51-A4A021D11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15" y="3327400"/>
            <a:ext cx="4978400" cy="353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D7507-3110-6949-9A20-50DB35C57634}"/>
              </a:ext>
            </a:extLst>
          </p:cNvPr>
          <p:cNvSpPr txBox="1"/>
          <p:nvPr/>
        </p:nvSpPr>
        <p:spPr>
          <a:xfrm>
            <a:off x="1022751" y="4908034"/>
            <a:ext cx="18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Starting amount</a:t>
            </a:r>
          </a:p>
        </p:txBody>
      </p:sp>
      <p:cxnSp>
        <p:nvCxnSpPr>
          <p:cNvPr id="12" name="Straight Arrow Connector 11" descr="arrow">
            <a:extLst>
              <a:ext uri="{FF2B5EF4-FFF2-40B4-BE49-F238E27FC236}">
                <a16:creationId xmlns:a16="http://schemas.microsoft.com/office/drawing/2014/main" id="{ABB4125C-BD68-2648-B727-12F4A1A84AD1}"/>
              </a:ext>
            </a:extLst>
          </p:cNvPr>
          <p:cNvCxnSpPr/>
          <p:nvPr/>
        </p:nvCxnSpPr>
        <p:spPr>
          <a:xfrm>
            <a:off x="2698230" y="5092700"/>
            <a:ext cx="584616" cy="3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384E93-62C2-B04E-9CC8-2B7D5F230E66}"/>
              </a:ext>
            </a:extLst>
          </p:cNvPr>
          <p:cNvSpPr txBox="1"/>
          <p:nvPr/>
        </p:nvSpPr>
        <p:spPr>
          <a:xfrm>
            <a:off x="1641006" y="5746672"/>
            <a:ext cx="182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moved from pile</a:t>
            </a:r>
          </a:p>
        </p:txBody>
      </p:sp>
      <p:cxnSp>
        <p:nvCxnSpPr>
          <p:cNvPr id="14" name="Straight Arrow Connector 13" descr="arrow">
            <a:extLst>
              <a:ext uri="{FF2B5EF4-FFF2-40B4-BE49-F238E27FC236}">
                <a16:creationId xmlns:a16="http://schemas.microsoft.com/office/drawing/2014/main" id="{70A4B50C-6560-8D4C-A6B2-B734A14BB087}"/>
              </a:ext>
            </a:extLst>
          </p:cNvPr>
          <p:cNvCxnSpPr/>
          <p:nvPr/>
        </p:nvCxnSpPr>
        <p:spPr>
          <a:xfrm flipV="1">
            <a:off x="3177915" y="5585090"/>
            <a:ext cx="569626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623A8B-EB96-3B4D-BE37-624DC3B2346E}"/>
              </a:ext>
            </a:extLst>
          </p:cNvPr>
          <p:cNvSpPr txBox="1"/>
          <p:nvPr/>
        </p:nvSpPr>
        <p:spPr>
          <a:xfrm>
            <a:off x="8115598" y="4908034"/>
            <a:ext cx="18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Ending amount</a:t>
            </a:r>
          </a:p>
        </p:txBody>
      </p:sp>
      <p:cxnSp>
        <p:nvCxnSpPr>
          <p:cNvPr id="18" name="Straight Arrow Connector 17" descr="arrow">
            <a:extLst>
              <a:ext uri="{FF2B5EF4-FFF2-40B4-BE49-F238E27FC236}">
                <a16:creationId xmlns:a16="http://schemas.microsoft.com/office/drawing/2014/main" id="{8A93E50F-7394-704F-9499-2B386A221EFB}"/>
              </a:ext>
            </a:extLst>
          </p:cNvPr>
          <p:cNvCxnSpPr/>
          <p:nvPr/>
        </p:nvCxnSpPr>
        <p:spPr>
          <a:xfrm flipH="1">
            <a:off x="5741233" y="5092700"/>
            <a:ext cx="2143593" cy="291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CB6D5A-75BF-474D-82F6-14FD57B6AE67}"/>
              </a:ext>
            </a:extLst>
          </p:cNvPr>
          <p:cNvSpPr txBox="1"/>
          <p:nvPr/>
        </p:nvSpPr>
        <p:spPr>
          <a:xfrm>
            <a:off x="8105932" y="5585089"/>
            <a:ext cx="182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moved into pile</a:t>
            </a:r>
          </a:p>
        </p:txBody>
      </p:sp>
      <p:cxnSp>
        <p:nvCxnSpPr>
          <p:cNvPr id="16" name="Straight Arrow Connector 15" descr="arrow">
            <a:extLst>
              <a:ext uri="{FF2B5EF4-FFF2-40B4-BE49-F238E27FC236}">
                <a16:creationId xmlns:a16="http://schemas.microsoft.com/office/drawing/2014/main" id="{674841F0-001D-1C44-AF64-FB8B76E6A212}"/>
              </a:ext>
            </a:extLst>
          </p:cNvPr>
          <p:cNvCxnSpPr>
            <a:cxnSpLocks/>
          </p:cNvCxnSpPr>
          <p:nvPr/>
        </p:nvCxnSpPr>
        <p:spPr>
          <a:xfrm flipH="1" flipV="1">
            <a:off x="5186597" y="5611105"/>
            <a:ext cx="2842718" cy="32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DDB52B-4E7A-D44A-8A1D-7F373557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FEB7-C7C8-B545-8184-5791438818B8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30468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06BAFAF3-8E18-9048-84FF-DA7F5911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26" y="125747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EMD: example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7E2452-6EE5-A54D-BE22-2AF5C94C0A9F}"/>
              </a:ext>
            </a:extLst>
          </p:cNvPr>
          <p:cNvSpPr/>
          <p:nvPr/>
        </p:nvSpPr>
        <p:spPr>
          <a:xfrm>
            <a:off x="856571" y="1210536"/>
            <a:ext cx="1067086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 –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Q= {3k,4k,5k,6k,7k,8k,9k,10k,11k}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{3k,4k,5k} 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= {6k,8k,11k}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D[P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,Q] :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 P</a:t>
            </a:r>
            <a:r>
              <a:rPr lang="en-US" sz="28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Q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Move 1/9 probability for each of the following pairs 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3k -&gt;6k, 3k -&gt;7k cost: 1/9*(3+4)/8  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4k-&gt;8k,4k-&gt;9k cost: 1/9*(4+5)/8 </a:t>
            </a:r>
          </a:p>
          <a:p>
            <a:pPr lvl="2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5k-&gt;10k,5k-&gt;11k cost: 1/9*(5+6)/8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Total cost: 1/9*27/8=0.375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D[P</a:t>
            </a:r>
            <a:r>
              <a:rPr 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,Q]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–total cost is 1/9 * 12/8 = 0.167 &lt; 0.375. This make more sense than the other two distance calculation method. </a:t>
            </a:r>
          </a:p>
        </p:txBody>
      </p:sp>
      <p:grpSp>
        <p:nvGrpSpPr>
          <p:cNvPr id="53" name="Group 52" descr="showing how to move dirt from 3 buckets to 9 buckets">
            <a:extLst>
              <a:ext uri="{FF2B5EF4-FFF2-40B4-BE49-F238E27FC236}">
                <a16:creationId xmlns:a16="http://schemas.microsoft.com/office/drawing/2014/main" id="{3BF8EDA6-7283-E340-8393-D3C60A4FBA8E}"/>
              </a:ext>
            </a:extLst>
          </p:cNvPr>
          <p:cNvGrpSpPr/>
          <p:nvPr/>
        </p:nvGrpSpPr>
        <p:grpSpPr>
          <a:xfrm>
            <a:off x="6298388" y="637842"/>
            <a:ext cx="5015495" cy="2221204"/>
            <a:chOff x="6298388" y="637842"/>
            <a:chExt cx="5015495" cy="22212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406E86-A3E9-FB4D-BBCA-A56C1B7E71AC}"/>
                </a:ext>
              </a:extLst>
            </p:cNvPr>
            <p:cNvSpPr/>
            <p:nvPr/>
          </p:nvSpPr>
          <p:spPr>
            <a:xfrm>
              <a:off x="7740801" y="1948835"/>
              <a:ext cx="668740" cy="532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6F5A78-E99C-824A-9162-42DBE5B15029}"/>
                </a:ext>
              </a:extLst>
            </p:cNvPr>
            <p:cNvSpPr/>
            <p:nvPr/>
          </p:nvSpPr>
          <p:spPr>
            <a:xfrm>
              <a:off x="8464132" y="1948835"/>
              <a:ext cx="668740" cy="532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54C30B-7F05-9A47-9845-248C1A2C98E6}"/>
                </a:ext>
              </a:extLst>
            </p:cNvPr>
            <p:cNvSpPr/>
            <p:nvPr/>
          </p:nvSpPr>
          <p:spPr>
            <a:xfrm>
              <a:off x="9201110" y="1948835"/>
              <a:ext cx="668740" cy="5322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B0C8E7-1FF9-7040-AC4D-1C3C523471E4}"/>
                </a:ext>
              </a:extLst>
            </p:cNvPr>
            <p:cNvGrpSpPr/>
            <p:nvPr/>
          </p:nvGrpSpPr>
          <p:grpSpPr>
            <a:xfrm>
              <a:off x="6298388" y="1007174"/>
              <a:ext cx="4911738" cy="406723"/>
              <a:chOff x="4409683" y="944405"/>
              <a:chExt cx="7324745" cy="53226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C9119E7-E04F-9744-9635-8B1CCE10DF1E}"/>
                  </a:ext>
                </a:extLst>
              </p:cNvPr>
              <p:cNvSpPr/>
              <p:nvPr/>
            </p:nvSpPr>
            <p:spPr>
              <a:xfrm>
                <a:off x="6892120" y="944405"/>
                <a:ext cx="668740" cy="5322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8F39D3-174D-174A-8A1F-551DC5B99EF2}"/>
                  </a:ext>
                </a:extLst>
              </p:cNvPr>
              <p:cNvSpPr/>
              <p:nvPr/>
            </p:nvSpPr>
            <p:spPr>
              <a:xfrm>
                <a:off x="7740555" y="944405"/>
                <a:ext cx="668740" cy="5322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2576655-30E0-7949-8F72-C756A530C447}"/>
                  </a:ext>
                </a:extLst>
              </p:cNvPr>
              <p:cNvSpPr/>
              <p:nvPr/>
            </p:nvSpPr>
            <p:spPr>
              <a:xfrm>
                <a:off x="8568333" y="944405"/>
                <a:ext cx="668740" cy="5322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28F3DB-73EB-C145-815D-25B4C7AEA500}"/>
                  </a:ext>
                </a:extLst>
              </p:cNvPr>
              <p:cNvSpPr/>
              <p:nvPr/>
            </p:nvSpPr>
            <p:spPr>
              <a:xfrm>
                <a:off x="9430417" y="944405"/>
                <a:ext cx="668740" cy="5322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271EA5-CD44-704E-8BD3-01DABB810A73}"/>
                  </a:ext>
                </a:extLst>
              </p:cNvPr>
              <p:cNvSpPr/>
              <p:nvPr/>
            </p:nvSpPr>
            <p:spPr>
              <a:xfrm>
                <a:off x="10266474" y="944405"/>
                <a:ext cx="668740" cy="5322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EB660E3-283B-D84B-A6EB-E81055013B9B}"/>
                  </a:ext>
                </a:extLst>
              </p:cNvPr>
              <p:cNvSpPr/>
              <p:nvPr/>
            </p:nvSpPr>
            <p:spPr>
              <a:xfrm>
                <a:off x="11065688" y="944405"/>
                <a:ext cx="668740" cy="5322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D4B557A-65F7-C941-81B4-39F86F5C6322}"/>
                  </a:ext>
                </a:extLst>
              </p:cNvPr>
              <p:cNvSpPr/>
              <p:nvPr/>
            </p:nvSpPr>
            <p:spPr>
              <a:xfrm>
                <a:off x="6043685" y="944405"/>
                <a:ext cx="668740" cy="5322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9687186-C768-754B-B6CC-3D6E8E1EE844}"/>
                  </a:ext>
                </a:extLst>
              </p:cNvPr>
              <p:cNvSpPr/>
              <p:nvPr/>
            </p:nvSpPr>
            <p:spPr>
              <a:xfrm>
                <a:off x="5208897" y="944405"/>
                <a:ext cx="668740" cy="5322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755AB51-B793-1044-86BC-9A3B006469D0}"/>
                  </a:ext>
                </a:extLst>
              </p:cNvPr>
              <p:cNvSpPr/>
              <p:nvPr/>
            </p:nvSpPr>
            <p:spPr>
              <a:xfrm>
                <a:off x="4409683" y="944405"/>
                <a:ext cx="668740" cy="53226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AA2C2C-FE72-DC42-BF14-6BC935026EC8}"/>
                </a:ext>
              </a:extLst>
            </p:cNvPr>
            <p:cNvSpPr txBox="1"/>
            <p:nvPr/>
          </p:nvSpPr>
          <p:spPr>
            <a:xfrm>
              <a:off x="6306050" y="637842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013AD0-3C09-444D-AB5F-F2B44CA92CD3}"/>
                </a:ext>
              </a:extLst>
            </p:cNvPr>
            <p:cNvSpPr txBox="1"/>
            <p:nvPr/>
          </p:nvSpPr>
          <p:spPr>
            <a:xfrm>
              <a:off x="6856242" y="647921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FB70FF-5099-794C-97E1-53DCE6BA3BA6}"/>
                </a:ext>
              </a:extLst>
            </p:cNvPr>
            <p:cNvSpPr txBox="1"/>
            <p:nvPr/>
          </p:nvSpPr>
          <p:spPr>
            <a:xfrm>
              <a:off x="7420326" y="647921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3CCF0C-56E0-084C-A7F7-4D52012307C3}"/>
                </a:ext>
              </a:extLst>
            </p:cNvPr>
            <p:cNvSpPr txBox="1"/>
            <p:nvPr/>
          </p:nvSpPr>
          <p:spPr>
            <a:xfrm>
              <a:off x="7978644" y="660363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ECFA9F-784D-7840-872F-FFC8D3934A25}"/>
                </a:ext>
              </a:extLst>
            </p:cNvPr>
            <p:cNvSpPr txBox="1"/>
            <p:nvPr/>
          </p:nvSpPr>
          <p:spPr>
            <a:xfrm>
              <a:off x="8530204" y="669724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BBFEC6-87BC-004F-9A08-7B4D55C617C9}"/>
                </a:ext>
              </a:extLst>
            </p:cNvPr>
            <p:cNvSpPr txBox="1"/>
            <p:nvPr/>
          </p:nvSpPr>
          <p:spPr>
            <a:xfrm>
              <a:off x="9100896" y="677498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8K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4540D42-DFFD-CD47-9A65-31EC986F45E6}"/>
                </a:ext>
              </a:extLst>
            </p:cNvPr>
            <p:cNvSpPr txBox="1"/>
            <p:nvPr/>
          </p:nvSpPr>
          <p:spPr>
            <a:xfrm>
              <a:off x="9697498" y="696969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9K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161815-13D6-DF40-B161-F57191606861}"/>
                </a:ext>
              </a:extLst>
            </p:cNvPr>
            <p:cNvSpPr txBox="1"/>
            <p:nvPr/>
          </p:nvSpPr>
          <p:spPr>
            <a:xfrm>
              <a:off x="10201058" y="691301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2C709FE-2920-3047-B2FE-7351C2A8AA74}"/>
                </a:ext>
              </a:extLst>
            </p:cNvPr>
            <p:cNvSpPr txBox="1"/>
            <p:nvPr/>
          </p:nvSpPr>
          <p:spPr>
            <a:xfrm>
              <a:off x="10774953" y="691301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91433C-4669-2540-A945-74EDD2FB0666}"/>
                </a:ext>
              </a:extLst>
            </p:cNvPr>
            <p:cNvSpPr txBox="1"/>
            <p:nvPr/>
          </p:nvSpPr>
          <p:spPr>
            <a:xfrm>
              <a:off x="7878395" y="2478187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CB02D2-FDF9-974E-8542-E96157ED2CE8}"/>
                </a:ext>
              </a:extLst>
            </p:cNvPr>
            <p:cNvSpPr txBox="1"/>
            <p:nvPr/>
          </p:nvSpPr>
          <p:spPr>
            <a:xfrm>
              <a:off x="8607939" y="2477272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1DDD08-3FC4-1942-842D-B3D63F3B0E73}"/>
                </a:ext>
              </a:extLst>
            </p:cNvPr>
            <p:cNvSpPr txBox="1"/>
            <p:nvPr/>
          </p:nvSpPr>
          <p:spPr>
            <a:xfrm>
              <a:off x="9337483" y="2489714"/>
              <a:ext cx="421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5K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0304284-2992-224F-AABF-8A1D2CA6D38E}"/>
                </a:ext>
              </a:extLst>
            </p:cNvPr>
            <p:cNvCxnSpPr/>
            <p:nvPr/>
          </p:nvCxnSpPr>
          <p:spPr>
            <a:xfrm flipV="1">
              <a:off x="8089350" y="1456896"/>
              <a:ext cx="97897" cy="491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1E3FF2B-2A5C-3948-917E-C1CBDD62D171}"/>
                </a:ext>
              </a:extLst>
            </p:cNvPr>
            <p:cNvCxnSpPr/>
            <p:nvPr/>
          </p:nvCxnSpPr>
          <p:spPr>
            <a:xfrm flipV="1">
              <a:off x="8187247" y="1435396"/>
              <a:ext cx="420692" cy="507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BC426CC-6241-9E4C-BE60-B65B4176F05E}"/>
                </a:ext>
              </a:extLst>
            </p:cNvPr>
            <p:cNvCxnSpPr/>
            <p:nvPr/>
          </p:nvCxnSpPr>
          <p:spPr>
            <a:xfrm flipV="1">
              <a:off x="8818894" y="1424646"/>
              <a:ext cx="492368" cy="517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EEDDF16-3F9D-D448-8039-E557516B2313}"/>
                </a:ext>
              </a:extLst>
            </p:cNvPr>
            <p:cNvCxnSpPr/>
            <p:nvPr/>
          </p:nvCxnSpPr>
          <p:spPr>
            <a:xfrm flipV="1">
              <a:off x="8818894" y="1435396"/>
              <a:ext cx="1050956" cy="504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11B8DFE-259E-9B44-A44A-72F69EDD197F}"/>
                </a:ext>
              </a:extLst>
            </p:cNvPr>
            <p:cNvCxnSpPr>
              <a:endCxn id="13" idx="2"/>
            </p:cNvCxnSpPr>
            <p:nvPr/>
          </p:nvCxnSpPr>
          <p:spPr>
            <a:xfrm flipV="1">
              <a:off x="9665130" y="1413897"/>
              <a:ext cx="784851" cy="52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2EDFA07-98C0-C041-8840-FC9A4F19E31D}"/>
                </a:ext>
              </a:extLst>
            </p:cNvPr>
            <p:cNvCxnSpPr/>
            <p:nvPr/>
          </p:nvCxnSpPr>
          <p:spPr>
            <a:xfrm flipV="1">
              <a:off x="9675262" y="1413897"/>
              <a:ext cx="1194317" cy="5349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95C1DE8-247B-7C4F-9A9A-58C054737078}"/>
                </a:ext>
              </a:extLst>
            </p:cNvPr>
            <p:cNvCxnSpPr/>
            <p:nvPr/>
          </p:nvCxnSpPr>
          <p:spPr>
            <a:xfrm>
              <a:off x="7728853" y="2164403"/>
              <a:ext cx="6687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2EB879F-25F6-A84B-9732-153CFB33AAC6}"/>
                </a:ext>
              </a:extLst>
            </p:cNvPr>
            <p:cNvCxnSpPr/>
            <p:nvPr/>
          </p:nvCxnSpPr>
          <p:spPr>
            <a:xfrm>
              <a:off x="7740801" y="2320119"/>
              <a:ext cx="6687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35E2BDB-B097-994C-B73D-454A268BD562}"/>
                </a:ext>
              </a:extLst>
            </p:cNvPr>
            <p:cNvCxnSpPr/>
            <p:nvPr/>
          </p:nvCxnSpPr>
          <p:spPr>
            <a:xfrm>
              <a:off x="8432156" y="2164403"/>
              <a:ext cx="6687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F0A5629-99FF-8643-A67A-2FC977B9B3C2}"/>
                </a:ext>
              </a:extLst>
            </p:cNvPr>
            <p:cNvCxnSpPr/>
            <p:nvPr/>
          </p:nvCxnSpPr>
          <p:spPr>
            <a:xfrm>
              <a:off x="8484524" y="2320119"/>
              <a:ext cx="6687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4792F15-B7C4-F64B-95C5-A55FCA86107D}"/>
                </a:ext>
              </a:extLst>
            </p:cNvPr>
            <p:cNvCxnSpPr/>
            <p:nvPr/>
          </p:nvCxnSpPr>
          <p:spPr>
            <a:xfrm>
              <a:off x="9201110" y="2320119"/>
              <a:ext cx="6687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E5F6F22-166B-1B42-98F6-EACE41B00E7B}"/>
                </a:ext>
              </a:extLst>
            </p:cNvPr>
            <p:cNvCxnSpPr/>
            <p:nvPr/>
          </p:nvCxnSpPr>
          <p:spPr>
            <a:xfrm>
              <a:off x="9206959" y="2147439"/>
              <a:ext cx="6687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B687009-F0D4-964F-AA4A-BFAFCB53EEA2}"/>
                </a:ext>
              </a:extLst>
            </p:cNvPr>
            <p:cNvSpPr txBox="1"/>
            <p:nvPr/>
          </p:nvSpPr>
          <p:spPr>
            <a:xfrm>
              <a:off x="6954051" y="1979737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1/9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A9A19A-52CF-1C45-9DFE-35E388545EAC}"/>
                </a:ext>
              </a:extLst>
            </p:cNvPr>
            <p:cNvCxnSpPr/>
            <p:nvPr/>
          </p:nvCxnSpPr>
          <p:spPr>
            <a:xfrm flipV="1">
              <a:off x="7440498" y="2047164"/>
              <a:ext cx="401738" cy="100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62414DC-6514-B04F-A858-FDAA447B7F06}"/>
              </a:ext>
            </a:extLst>
          </p:cNvPr>
          <p:cNvSpPr txBox="1"/>
          <p:nvPr/>
        </p:nvSpPr>
        <p:spPr>
          <a:xfrm>
            <a:off x="10449980" y="221496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D0EFF"/>
                </a:solidFill>
              </a:rPr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812D71-9BF3-9243-9061-22CFE9DC5BEC}"/>
              </a:ext>
            </a:extLst>
          </p:cNvPr>
          <p:cNvSpPr txBox="1"/>
          <p:nvPr/>
        </p:nvSpPr>
        <p:spPr>
          <a:xfrm>
            <a:off x="11453311" y="100717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D0EFF"/>
                </a:solidFill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8F8EC-2391-5447-AA76-81AF58D08CEF}"/>
              </a:ext>
            </a:extLst>
          </p:cNvPr>
          <p:cNvSpPr txBox="1"/>
          <p:nvPr/>
        </p:nvSpPr>
        <p:spPr>
          <a:xfrm>
            <a:off x="8740063" y="3338647"/>
            <a:ext cx="3053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sz="2000" dirty="0">
                <a:solidFill>
                  <a:srgbClr val="FF0000"/>
                </a:solidFill>
              </a:rPr>
              <a:t>int: Split the dirt inside the 3k-bucket into 3 parts and move 1/3 of that (i.e., 1/9 of the total dirt in all bucket) to 6k and 7k. Similarly for others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[LCM]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95C51501-5840-9045-B7AD-05ABB0E8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FEB7-C7C8-B545-8184-5791438818B8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3345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5D1119-F132-D44A-800E-BBBBFC4D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for categorical value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E329F9-CCF6-D647-810F-432088EC0F4F}"/>
              </a:ext>
            </a:extLst>
          </p:cNvPr>
          <p:cNvSpPr/>
          <p:nvPr/>
        </p:nvSpPr>
        <p:spPr>
          <a:xfrm>
            <a:off x="1024327" y="154685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EMD for categorical attributes 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Hierarchical distance is a metric</a:t>
            </a:r>
          </a:p>
        </p:txBody>
      </p:sp>
      <p:pic>
        <p:nvPicPr>
          <p:cNvPr id="4" name="Picture 3" descr="categorical hierarchy of diseases">
            <a:extLst>
              <a:ext uri="{FF2B5EF4-FFF2-40B4-BE49-F238E27FC236}">
                <a16:creationId xmlns:a16="http://schemas.microsoft.com/office/drawing/2014/main" id="{AA8C4307-B6F5-A142-B882-AF1976FC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09" y="2827070"/>
            <a:ext cx="7725586" cy="36179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A9836C-0AF0-2A4C-A72A-7E07526E36FD}"/>
              </a:ext>
            </a:extLst>
          </p:cNvPr>
          <p:cNvSpPr txBox="1"/>
          <p:nvPr/>
        </p:nvSpPr>
        <p:spPr>
          <a:xfrm>
            <a:off x="6305726" y="2607212"/>
            <a:ext cx="546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Level(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,v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= height of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lowest common ancestor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node of v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69526-7570-A24F-B518-4AF89F2EB2BE}"/>
              </a:ext>
            </a:extLst>
          </p:cNvPr>
          <p:cNvSpPr txBox="1"/>
          <p:nvPr/>
        </p:nvSpPr>
        <p:spPr>
          <a:xfrm>
            <a:off x="7461506" y="3964497"/>
            <a:ext cx="4305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distance (stomach and colon disease)?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EFA9C-8DA3-0F4F-AC60-2A4E46AB6E97}"/>
              </a:ext>
            </a:extLst>
          </p:cNvPr>
          <p:cNvSpPr txBox="1"/>
          <p:nvPr/>
        </p:nvSpPr>
        <p:spPr>
          <a:xfrm>
            <a:off x="7902504" y="5167636"/>
            <a:ext cx="386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= height(digestive system disease) / Height of tree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= 2/3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C3637-60F3-214F-834F-E2FB12CD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FEB7-C7C8-B545-8184-5791438818B8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173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523314-62BF-0845-9E96-4D205C51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Methods to achieve k-anonymity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B60E79-F3E6-D145-BD08-9AB0B9F00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09431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900" dirty="0">
                <a:solidFill>
                  <a:srgbClr val="0D0EFF"/>
                </a:solidFill>
                <a:latin typeface="Arial" charset="0"/>
                <a:ea typeface="Arial" charset="0"/>
                <a:cs typeface="Arial" charset="0"/>
              </a:rPr>
              <a:t>Generalization</a:t>
            </a:r>
            <a:r>
              <a:rPr lang="en-US" sz="29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2900" dirty="0"/>
              <a:t>a technique used to replace more specific value with generic and semantically similar values</a:t>
            </a:r>
          </a:p>
          <a:p>
            <a:pPr marL="285750" indent="-285750">
              <a:buFont typeface="Wingdings" charset="2"/>
              <a:buChar char="§"/>
            </a:pPr>
            <a:endParaRPr lang="en-US" sz="1600" dirty="0">
              <a:solidFill>
                <a:srgbClr val="0D0EFF"/>
              </a:solidFill>
              <a:ea typeface="Arial" charset="0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900" dirty="0">
                <a:solidFill>
                  <a:srgbClr val="0D0EFF"/>
                </a:solidFill>
                <a:latin typeface="Arial" charset="0"/>
                <a:ea typeface="Arial" charset="0"/>
                <a:cs typeface="Arial" charset="0"/>
              </a:rPr>
              <a:t>Suppression</a:t>
            </a:r>
            <a:r>
              <a:rPr lang="en-US" sz="290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2900" dirty="0"/>
              <a:t>Data not released at all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900" dirty="0"/>
              <a:t>Can be viewed as first level of generalization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5" name="Cube 4" descr="3d space (cube)">
            <a:extLst>
              <a:ext uri="{FF2B5EF4-FFF2-40B4-BE49-F238E27FC236}">
                <a16:creationId xmlns:a16="http://schemas.microsoft.com/office/drawing/2014/main" id="{FAD9A369-00DE-9F41-9100-68B2202B604B}"/>
              </a:ext>
            </a:extLst>
          </p:cNvPr>
          <p:cNvSpPr/>
          <p:nvPr/>
        </p:nvSpPr>
        <p:spPr>
          <a:xfrm>
            <a:off x="1101598" y="4407657"/>
            <a:ext cx="1415143" cy="1426029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051CF-6BF2-3A4A-B0BF-6F9404A22938}"/>
              </a:ext>
            </a:extLst>
          </p:cNvPr>
          <p:cNvSpPr txBox="1"/>
          <p:nvPr/>
        </p:nvSpPr>
        <p:spPr>
          <a:xfrm>
            <a:off x="1101598" y="42781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3E3AA2-2000-5643-9383-169F139B45FD}"/>
              </a:ext>
            </a:extLst>
          </p:cNvPr>
          <p:cNvSpPr txBox="1"/>
          <p:nvPr/>
        </p:nvSpPr>
        <p:spPr>
          <a:xfrm>
            <a:off x="1504277" y="582550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F5336-F520-3745-9B24-543968A3E5E2}"/>
              </a:ext>
            </a:extLst>
          </p:cNvPr>
          <p:cNvSpPr txBox="1"/>
          <p:nvPr/>
        </p:nvSpPr>
        <p:spPr>
          <a:xfrm>
            <a:off x="707286" y="52042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" name="Oval 5" descr="points in the 3d space">
            <a:extLst>
              <a:ext uri="{FF2B5EF4-FFF2-40B4-BE49-F238E27FC236}">
                <a16:creationId xmlns:a16="http://schemas.microsoft.com/office/drawing/2014/main" id="{A3C53318-81A0-3D48-8F38-FE96FE15C587}"/>
              </a:ext>
            </a:extLst>
          </p:cNvPr>
          <p:cNvSpPr/>
          <p:nvPr/>
        </p:nvSpPr>
        <p:spPr>
          <a:xfrm>
            <a:off x="2053473" y="4730926"/>
            <a:ext cx="194872" cy="239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 descr="points in the 3d space">
            <a:extLst>
              <a:ext uri="{FF2B5EF4-FFF2-40B4-BE49-F238E27FC236}">
                <a16:creationId xmlns:a16="http://schemas.microsoft.com/office/drawing/2014/main" id="{DAE53654-A652-8144-8871-A39C7DC909DF}"/>
              </a:ext>
            </a:extLst>
          </p:cNvPr>
          <p:cNvSpPr/>
          <p:nvPr/>
        </p:nvSpPr>
        <p:spPr>
          <a:xfrm>
            <a:off x="2419305" y="4356127"/>
            <a:ext cx="194872" cy="239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 descr="arrow">
            <a:extLst>
              <a:ext uri="{FF2B5EF4-FFF2-40B4-BE49-F238E27FC236}">
                <a16:creationId xmlns:a16="http://schemas.microsoft.com/office/drawing/2014/main" id="{EB0D7F36-2BF2-CA4C-B872-ACFBBF516CE1}"/>
              </a:ext>
            </a:extLst>
          </p:cNvPr>
          <p:cNvSpPr/>
          <p:nvPr/>
        </p:nvSpPr>
        <p:spPr>
          <a:xfrm>
            <a:off x="3048687" y="5010555"/>
            <a:ext cx="1729538" cy="508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 descr="2d rectangle (one dimension reduced)">
            <a:extLst>
              <a:ext uri="{FF2B5EF4-FFF2-40B4-BE49-F238E27FC236}">
                <a16:creationId xmlns:a16="http://schemas.microsoft.com/office/drawing/2014/main" id="{E19927A4-CF17-0A41-8B2F-E6B439616300}"/>
              </a:ext>
            </a:extLst>
          </p:cNvPr>
          <p:cNvSpPr/>
          <p:nvPr/>
        </p:nvSpPr>
        <p:spPr>
          <a:xfrm>
            <a:off x="5309072" y="5491681"/>
            <a:ext cx="1169233" cy="1102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 descr="points in the 2d space">
            <a:extLst>
              <a:ext uri="{FF2B5EF4-FFF2-40B4-BE49-F238E27FC236}">
                <a16:creationId xmlns:a16="http://schemas.microsoft.com/office/drawing/2014/main" id="{88C3B255-3BB3-B34C-BFF8-7838EC8E181A}"/>
              </a:ext>
            </a:extLst>
          </p:cNvPr>
          <p:cNvSpPr/>
          <p:nvPr/>
        </p:nvSpPr>
        <p:spPr>
          <a:xfrm>
            <a:off x="6295868" y="5489780"/>
            <a:ext cx="194872" cy="239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 descr="points in the 2d space">
            <a:extLst>
              <a:ext uri="{FF2B5EF4-FFF2-40B4-BE49-F238E27FC236}">
                <a16:creationId xmlns:a16="http://schemas.microsoft.com/office/drawing/2014/main" id="{AB2724EA-FEEB-6E4C-BA9B-81AC7674A1B9}"/>
              </a:ext>
            </a:extLst>
          </p:cNvPr>
          <p:cNvSpPr/>
          <p:nvPr/>
        </p:nvSpPr>
        <p:spPr>
          <a:xfrm>
            <a:off x="6393304" y="5489780"/>
            <a:ext cx="194872" cy="239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8117EE-00E6-9A4D-B546-3107A1301184}"/>
              </a:ext>
            </a:extLst>
          </p:cNvPr>
          <p:cNvSpPr txBox="1"/>
          <p:nvPr/>
        </p:nvSpPr>
        <p:spPr>
          <a:xfrm>
            <a:off x="6715245" y="5856494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X,Y,Z </a:t>
            </a:r>
            <a:r>
              <a:rPr lang="en-US" dirty="0">
                <a:sym typeface="Wingdings" pitchFamily="2" charset="2"/>
              </a:rPr>
              <a:t> X,Y </a:t>
            </a:r>
            <a:endParaRPr lang="en-US" dirty="0"/>
          </a:p>
        </p:txBody>
      </p:sp>
      <p:sp>
        <p:nvSpPr>
          <p:cNvPr id="17" name="Cube 16" descr="3d space (cube)">
            <a:extLst>
              <a:ext uri="{FF2B5EF4-FFF2-40B4-BE49-F238E27FC236}">
                <a16:creationId xmlns:a16="http://schemas.microsoft.com/office/drawing/2014/main" id="{4995F491-CCCE-6C4A-9D1C-C418B6F18576}"/>
              </a:ext>
            </a:extLst>
          </p:cNvPr>
          <p:cNvSpPr/>
          <p:nvPr/>
        </p:nvSpPr>
        <p:spPr>
          <a:xfrm>
            <a:off x="5261365" y="3949299"/>
            <a:ext cx="1266849" cy="1102567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 descr="points in the 3d space">
            <a:extLst>
              <a:ext uri="{FF2B5EF4-FFF2-40B4-BE49-F238E27FC236}">
                <a16:creationId xmlns:a16="http://schemas.microsoft.com/office/drawing/2014/main" id="{6227FF5C-49B8-7C49-BAFF-FE271CAF7966}"/>
              </a:ext>
            </a:extLst>
          </p:cNvPr>
          <p:cNvSpPr/>
          <p:nvPr/>
        </p:nvSpPr>
        <p:spPr>
          <a:xfrm>
            <a:off x="6262372" y="3976409"/>
            <a:ext cx="194872" cy="239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 descr="points in the 3d space">
            <a:extLst>
              <a:ext uri="{FF2B5EF4-FFF2-40B4-BE49-F238E27FC236}">
                <a16:creationId xmlns:a16="http://schemas.microsoft.com/office/drawing/2014/main" id="{BB3D9222-9CB3-8D4F-8B14-2AFA81F9674A}"/>
              </a:ext>
            </a:extLst>
          </p:cNvPr>
          <p:cNvSpPr/>
          <p:nvPr/>
        </p:nvSpPr>
        <p:spPr>
          <a:xfrm>
            <a:off x="6297857" y="3949299"/>
            <a:ext cx="194872" cy="239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8C3B4-B7BF-3C49-AF1C-4D6A986C6883}"/>
              </a:ext>
            </a:extLst>
          </p:cNvPr>
          <p:cNvSpPr txBox="1"/>
          <p:nvPr/>
        </p:nvSpPr>
        <p:spPr>
          <a:xfrm>
            <a:off x="6644296" y="4244071"/>
            <a:ext cx="270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X,Y,Z </a:t>
            </a:r>
            <a:r>
              <a:rPr lang="en-US" dirty="0">
                <a:sym typeface="Wingdings" pitchFamily="2" charset="2"/>
              </a:rPr>
              <a:t> mapped to middle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5A36A-623D-DB48-8E9E-C3F9998F18DE}"/>
              </a:ext>
            </a:extLst>
          </p:cNvPr>
          <p:cNvSpPr txBox="1"/>
          <p:nvPr/>
        </p:nvSpPr>
        <p:spPr>
          <a:xfrm>
            <a:off x="9884215" y="4252878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E3706-6DB9-CD4A-AB5F-EE3FBC35A268}"/>
              </a:ext>
            </a:extLst>
          </p:cNvPr>
          <p:cNvSpPr txBox="1"/>
          <p:nvPr/>
        </p:nvSpPr>
        <p:spPr>
          <a:xfrm>
            <a:off x="9834524" y="5768961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93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F0087F-EB15-A94D-929D-3C6386B0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t-closeness: summary</a:t>
            </a:r>
            <a:br>
              <a:rPr lang="en-US" dirty="0">
                <a:latin typeface="Arial" charset="0"/>
                <a:ea typeface="Arial" charset="0"/>
                <a:cs typeface="Arial" charset="0"/>
              </a:rPr>
            </a:b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idx="1"/>
          </p:nvPr>
        </p:nvSpPr>
        <p:spPr>
          <a:xfrm>
            <a:off x="838200" y="1409075"/>
            <a:ext cx="10515600" cy="4767888"/>
          </a:xfrm>
        </p:spPr>
        <p:txBody>
          <a:bodyPr>
            <a:noAutofit/>
          </a:bodyPr>
          <a:lstStyle/>
          <a:p>
            <a:pPr indent="9525">
              <a:buNone/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An equivalence class is said to have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-closeness if the distance between the distribution of a sensitive attribute in this class and the distribution of the attribute in the whole table is no more than a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threshold 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>
              <a:buFont typeface="Wingdings" pitchFamily="2" charset="2"/>
              <a:buChar char="Ø"/>
              <a:defRPr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indent="9525">
              <a:buNone/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 table is said to have 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-closeness if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all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equivalence classes have t-closeness.</a:t>
            </a:r>
          </a:p>
          <a:p>
            <a:pPr marL="1028700" lvl="1" indent="-342900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If different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values for different equivalence class report the maximum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value.</a:t>
            </a:r>
          </a:p>
          <a:p>
            <a:pPr marL="1028700" lvl="1" indent="-342900">
              <a:defRPr/>
            </a:pPr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pPr indent="9525">
              <a:buNone/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A distance measure called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Earth Movers Distance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is used. Intuitively, the amount of work needed to transform one distribution to another by moving mass between them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D350CA8-A0CF-324D-AEB2-4FE79335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25BFEB7-C7C8-B545-8184-5791438818B8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976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5183-E30E-F244-ACAB-AC3084F3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Are we secure now?</a:t>
            </a:r>
            <a:endParaRPr lang="en-US" dirty="0"/>
          </a:p>
        </p:txBody>
      </p:sp>
      <p:graphicFrame>
        <p:nvGraphicFramePr>
          <p:cNvPr id="1563803" name="Group 155" descr="table with sensitive dat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982999"/>
              </p:ext>
            </p:extLst>
          </p:nvPr>
        </p:nvGraphicFramePr>
        <p:xfrm>
          <a:off x="2057400" y="1828800"/>
          <a:ext cx="4114800" cy="406400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HIV+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Asian/AfrAm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HIV-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Asian/AfrAm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HIV+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Shingles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HIV-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HIV-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Shingles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HIV-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27" name="Oval 156" descr="highlight"/>
          <p:cNvSpPr>
            <a:spLocks noChangeArrowheads="1"/>
          </p:cNvSpPr>
          <p:nvPr/>
        </p:nvSpPr>
        <p:spPr bwMode="auto">
          <a:xfrm>
            <a:off x="4114800" y="1371600"/>
            <a:ext cx="914400" cy="4800600"/>
          </a:xfrm>
          <a:prstGeom prst="ellipse">
            <a:avLst/>
          </a:prstGeom>
          <a:noFill/>
          <a:ln w="28575">
            <a:solidFill>
              <a:srgbClr val="0D0E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endParaRPr lang="en-US" altLang="en-US"/>
          </a:p>
        </p:txBody>
      </p:sp>
      <p:sp>
        <p:nvSpPr>
          <p:cNvPr id="37928" name="Oval 157" descr="highlight"/>
          <p:cNvSpPr>
            <a:spLocks noChangeArrowheads="1"/>
          </p:cNvSpPr>
          <p:nvPr/>
        </p:nvSpPr>
        <p:spPr bwMode="auto">
          <a:xfrm>
            <a:off x="5181600" y="1401764"/>
            <a:ext cx="914400" cy="4694237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 algn="ctr">
              <a:buFontTx/>
              <a:buNone/>
            </a:pPr>
            <a:endParaRPr lang="en-US" altLang="en-US"/>
          </a:p>
        </p:txBody>
      </p:sp>
      <p:sp>
        <p:nvSpPr>
          <p:cNvPr id="37929" name="Text Box 158"/>
          <p:cNvSpPr txBox="1">
            <a:spLocks noChangeArrowheads="1"/>
          </p:cNvSpPr>
          <p:nvPr/>
        </p:nvSpPr>
        <p:spPr bwMode="auto">
          <a:xfrm>
            <a:off x="6489701" y="2819400"/>
            <a:ext cx="4261103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This is k-anonymous,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l-diverse and t-close…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3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…so secure, right?</a:t>
            </a:r>
          </a:p>
        </p:txBody>
      </p:sp>
      <p:sp>
        <p:nvSpPr>
          <p:cNvPr id="379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en-US" sz="1200">
                <a:latin typeface="Arial" charset="0"/>
              </a:rPr>
              <a:t>slide </a:t>
            </a:r>
            <a:fld id="{3DC9BFBC-5982-1142-A914-42695AE989C0}" type="slidenum">
              <a:rPr lang="en-US" altLang="en-US" sz="1200">
                <a:latin typeface="Arial" charset="0"/>
              </a:rPr>
              <a:pPr/>
              <a:t>41</a:t>
            </a:fld>
            <a:endParaRPr lang="en-US" alt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5188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7CA8-EA18-704E-A330-01B0ED6A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Not quite!</a:t>
            </a:r>
            <a:endParaRPr lang="en-US" dirty="0"/>
          </a:p>
        </p:txBody>
      </p:sp>
      <p:graphicFrame>
        <p:nvGraphicFramePr>
          <p:cNvPr id="1564675" name="Group 3" descr="table with sensitive dat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66339"/>
              </p:ext>
            </p:extLst>
          </p:nvPr>
        </p:nvGraphicFramePr>
        <p:xfrm>
          <a:off x="5257800" y="2032000"/>
          <a:ext cx="4114800" cy="406400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HIV+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Asian/AfrAm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HIV-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Flu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Asian/AfrAm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HIV+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Shingles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HIV-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HIV-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Shingles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787XX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HIV-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8952" name="Picture 43" descr="attac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06576" y="3632200"/>
            <a:ext cx="14573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713" name="AutoShape 42"/>
          <p:cNvSpPr>
            <a:spLocks noChangeArrowheads="1"/>
          </p:cNvSpPr>
          <p:nvPr/>
        </p:nvSpPr>
        <p:spPr bwMode="auto">
          <a:xfrm>
            <a:off x="1716088" y="1447801"/>
            <a:ext cx="3541712" cy="1489865"/>
          </a:xfrm>
          <a:prstGeom prst="cloudCallout">
            <a:avLst>
              <a:gd name="adj1" fmla="val -27597"/>
              <a:gd name="adj2" fmla="val 70528"/>
            </a:avLst>
          </a:prstGeom>
          <a:solidFill>
            <a:srgbClr val="FFCC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600" i="1" dirty="0"/>
              <a:t>Bob is Caucasian and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600" i="1" dirty="0"/>
              <a:t>I heard he was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600" i="1" dirty="0"/>
              <a:t>admitted to hospital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600" i="1" dirty="0"/>
              <a:t>with flu…</a:t>
            </a:r>
          </a:p>
        </p:txBody>
      </p:sp>
      <p:sp>
        <p:nvSpPr>
          <p:cNvPr id="1564717" name="Freeform 45" descr="&quot;&quot;"/>
          <p:cNvSpPr>
            <a:spLocks/>
          </p:cNvSpPr>
          <p:nvPr/>
        </p:nvSpPr>
        <p:spPr bwMode="auto">
          <a:xfrm>
            <a:off x="5207000" y="1627188"/>
            <a:ext cx="4057650" cy="1090612"/>
          </a:xfrm>
          <a:custGeom>
            <a:avLst/>
            <a:gdLst>
              <a:gd name="T0" fmla="*/ 2147483647 w 2556"/>
              <a:gd name="T1" fmla="*/ 2147483647 h 687"/>
              <a:gd name="T2" fmla="*/ 2147483647 w 2556"/>
              <a:gd name="T3" fmla="*/ 2147483647 h 687"/>
              <a:gd name="T4" fmla="*/ 2147483647 w 2556"/>
              <a:gd name="T5" fmla="*/ 2147483647 h 687"/>
              <a:gd name="T6" fmla="*/ 2147483647 w 2556"/>
              <a:gd name="T7" fmla="*/ 2147483647 h 687"/>
              <a:gd name="T8" fmla="*/ 2147483647 w 2556"/>
              <a:gd name="T9" fmla="*/ 2147483647 h 687"/>
              <a:gd name="T10" fmla="*/ 2147483647 w 2556"/>
              <a:gd name="T11" fmla="*/ 2147483647 h 687"/>
              <a:gd name="T12" fmla="*/ 2147483647 w 2556"/>
              <a:gd name="T13" fmla="*/ 2147483647 h 687"/>
              <a:gd name="T14" fmla="*/ 2147483647 w 2556"/>
              <a:gd name="T15" fmla="*/ 2147483647 h 687"/>
              <a:gd name="T16" fmla="*/ 2147483647 w 2556"/>
              <a:gd name="T17" fmla="*/ 2147483647 h 687"/>
              <a:gd name="T18" fmla="*/ 2147483647 w 2556"/>
              <a:gd name="T19" fmla="*/ 2147483647 h 6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56"/>
              <a:gd name="T31" fmla="*/ 0 h 687"/>
              <a:gd name="T32" fmla="*/ 2556 w 2556"/>
              <a:gd name="T33" fmla="*/ 687 h 68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56" h="687">
                <a:moveTo>
                  <a:pt x="128" y="165"/>
                </a:moveTo>
                <a:cubicBezTo>
                  <a:pt x="0" y="261"/>
                  <a:pt x="99" y="555"/>
                  <a:pt x="196" y="621"/>
                </a:cubicBezTo>
                <a:cubicBezTo>
                  <a:pt x="293" y="687"/>
                  <a:pt x="558" y="628"/>
                  <a:pt x="712" y="561"/>
                </a:cubicBezTo>
                <a:cubicBezTo>
                  <a:pt x="912" y="497"/>
                  <a:pt x="892" y="284"/>
                  <a:pt x="1120" y="218"/>
                </a:cubicBezTo>
                <a:cubicBezTo>
                  <a:pt x="1348" y="152"/>
                  <a:pt x="1652" y="207"/>
                  <a:pt x="1792" y="266"/>
                </a:cubicBezTo>
                <a:cubicBezTo>
                  <a:pt x="1932" y="325"/>
                  <a:pt x="1858" y="535"/>
                  <a:pt x="1960" y="572"/>
                </a:cubicBezTo>
                <a:cubicBezTo>
                  <a:pt x="2062" y="609"/>
                  <a:pt x="2012" y="651"/>
                  <a:pt x="2228" y="555"/>
                </a:cubicBezTo>
                <a:cubicBezTo>
                  <a:pt x="2444" y="459"/>
                  <a:pt x="2556" y="164"/>
                  <a:pt x="2270" y="87"/>
                </a:cubicBezTo>
                <a:cubicBezTo>
                  <a:pt x="1984" y="10"/>
                  <a:pt x="929" y="0"/>
                  <a:pt x="688" y="26"/>
                </a:cubicBezTo>
                <a:cubicBezTo>
                  <a:pt x="447" y="52"/>
                  <a:pt x="256" y="69"/>
                  <a:pt x="128" y="165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4718" name="AutoShape 46" descr="&quot;&quot;"/>
          <p:cNvSpPr>
            <a:spLocks noChangeArrowheads="1"/>
          </p:cNvSpPr>
          <p:nvPr/>
        </p:nvSpPr>
        <p:spPr bwMode="auto">
          <a:xfrm>
            <a:off x="7162800" y="1795464"/>
            <a:ext cx="1371600" cy="922337"/>
          </a:xfrm>
          <a:prstGeom prst="irregularSeal2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endParaRPr lang="en-US" altLang="en-US"/>
          </a:p>
        </p:txBody>
      </p:sp>
      <p:sp>
        <p:nvSpPr>
          <p:cNvPr id="1564719" name="AutoShape 47"/>
          <p:cNvSpPr>
            <a:spLocks noChangeArrowheads="1"/>
          </p:cNvSpPr>
          <p:nvPr/>
        </p:nvSpPr>
        <p:spPr bwMode="auto">
          <a:xfrm>
            <a:off x="3429000" y="3086101"/>
            <a:ext cx="3031856" cy="590931"/>
          </a:xfrm>
          <a:prstGeom prst="wedgeRectCallout">
            <a:avLst>
              <a:gd name="adj1" fmla="val -57796"/>
              <a:gd name="adj2" fmla="val -57648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Tahoma" pitchFamily="34" charset="0"/>
              </a:rPr>
              <a:t>This is against the rules!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Tahoma" pitchFamily="34" charset="0"/>
              </a:rPr>
              <a:t>“flu” is not a quasi-identifier</a:t>
            </a:r>
          </a:p>
        </p:txBody>
      </p:sp>
      <p:sp>
        <p:nvSpPr>
          <p:cNvPr id="1564720" name="Rectangle 48"/>
          <p:cNvSpPr>
            <a:spLocks noChangeArrowheads="1"/>
          </p:cNvSpPr>
          <p:nvPr/>
        </p:nvSpPr>
        <p:spPr bwMode="auto">
          <a:xfrm>
            <a:off x="3429001" y="4318001"/>
            <a:ext cx="6164060" cy="341632"/>
          </a:xfrm>
          <a:prstGeom prst="rect">
            <a:avLst/>
          </a:prstGeom>
          <a:solidFill>
            <a:srgbClr val="FF6600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Tahoma" pitchFamily="34" charset="0"/>
              </a:rPr>
              <a:t>Yes… but quasi-identifier+{any attribute} = quasi-</a:t>
            </a:r>
            <a:r>
              <a:rPr lang="en-US" dirty="0" err="1">
                <a:latin typeface="Tahoma" pitchFamily="34" charset="0"/>
              </a:rPr>
              <a:t>identifer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89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r>
              <a:rPr lang="en-US" altLang="en-US" sz="1200">
                <a:latin typeface="Arial" charset="0"/>
              </a:rPr>
              <a:t>slide </a:t>
            </a:r>
            <a:fld id="{585B1D31-71D8-BC40-9E8D-BDCC24077986}" type="slidenum">
              <a:rPr lang="en-US" altLang="en-US" sz="1200">
                <a:latin typeface="Arial" charset="0"/>
              </a:rPr>
              <a:pPr/>
              <a:t>42</a:t>
            </a:fld>
            <a:endParaRPr lang="en-US" alt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20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717" grpId="0" animBg="1"/>
      <p:bldP spid="1564718" grpId="0" animBg="1"/>
      <p:bldP spid="1564719" grpId="0" animBg="1"/>
      <p:bldP spid="15647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8A735D-1DC3-2E46-92E0-9EC93D38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02" y="121652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What data is personal/sensitive data?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4602" y="1288316"/>
            <a:ext cx="5495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Protected </a:t>
            </a:r>
            <a:r>
              <a:rPr lang="en-US" alt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Health Information by </a:t>
            </a:r>
            <a:r>
              <a:rPr lang="en-US" altLang="en-US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HIPPA</a:t>
            </a:r>
          </a:p>
        </p:txBody>
      </p:sp>
      <p:pic>
        <p:nvPicPr>
          <p:cNvPr id="46082" name="Picture 2" descr=" 18 enumerated identifiers in HIP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03" y="1940654"/>
            <a:ext cx="5495197" cy="478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089320" y="1216383"/>
            <a:ext cx="1705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PII by DHS</a:t>
            </a:r>
            <a:endParaRPr lang="en-US" sz="2400" dirty="0"/>
          </a:p>
        </p:txBody>
      </p:sp>
      <p:pic>
        <p:nvPicPr>
          <p:cNvPr id="8" name="Picture 7" descr="PII table by Department of Homeland Secur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35" y="1749981"/>
            <a:ext cx="5434955" cy="4109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856DEE-ED47-B741-915C-AF89B51F6716}"/>
              </a:ext>
            </a:extLst>
          </p:cNvPr>
          <p:cNvSpPr txBox="1"/>
          <p:nvPr/>
        </p:nvSpPr>
        <p:spPr>
          <a:xfrm>
            <a:off x="6213135" y="5859806"/>
            <a:ext cx="583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protecting all these data sufficient?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D7EB15-9386-0B4B-8597-EDFBDAAC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Myth of PII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9A38D-0FC3-794F-9E25-C441C429B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4108" cy="4351338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Data are “anonymized” by removing personally identifying information (PII) </a:t>
            </a:r>
          </a:p>
          <a:p>
            <a:pPr marL="914400" lvl="1" indent="-457200">
              <a:buFont typeface="Helvetica" charset="0"/>
              <a:buChar char="−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Name, Social Security number, phone number, email, address… what else?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Problem: </a:t>
            </a:r>
            <a:r>
              <a:rPr lang="en-US" sz="32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PII list is not comprehensive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914400" lvl="1" indent="-457200">
              <a:buFont typeface="Helvetica" charset="0"/>
              <a:buChar char="−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In released datasets, any information can be personally identifying (e.g., search queries)</a:t>
            </a:r>
          </a:p>
          <a:p>
            <a:pPr marL="914400" lvl="1" indent="-457200">
              <a:buFont typeface="Helvetica" charset="0"/>
              <a:buChar char="−"/>
            </a:pP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Background information could be out there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71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5BAAEE-9243-5044-B016-E1772F8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14" y="298219"/>
            <a:ext cx="10515600" cy="705392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Project Idea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EFFF2-3FAB-8940-BE0D-F36848FF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24" y="1100796"/>
            <a:ext cx="10515600" cy="2712922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Course projects: groups of two to three students. The scope of the project will scale with the size of the group. </a:t>
            </a:r>
          </a:p>
          <a:p>
            <a:pPr marL="457200" indent="-457200">
              <a:buFont typeface="Wingdings" charset="2"/>
              <a:buChar char="§"/>
            </a:pPr>
            <a:endParaRPr lang="en-US" sz="400" dirty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 are 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encouraged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to suggest your own topic. Submit ideas through Moodle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submit 2-3 ideas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).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https://piazza.com/class/kddxkw34mba52p?cid=11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7" name="Table 6" descr="Project grading structure">
            <a:extLst>
              <a:ext uri="{FF2B5EF4-FFF2-40B4-BE49-F238E27FC236}">
                <a16:creationId xmlns:a16="http://schemas.microsoft.com/office/drawing/2014/main" id="{1161210D-6B3F-374D-AB43-428ED4D23FE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70612" y="3613150"/>
          <a:ext cx="10283188" cy="274320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313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Deadline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mr-IN" sz="2400" dirty="0"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r>
                        <a:rPr lang="mr-IN" sz="2400" dirty="0"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22 (extended)</a:t>
                      </a:r>
                      <a:endParaRPr lang="mr-IN" sz="2400" dirty="0">
                        <a:solidFill>
                          <a:srgbClr val="FF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Project selection due (small paragraph)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mr-IN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r>
                        <a:rPr lang="mr-IN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24 (extended)</a:t>
                      </a:r>
                      <a:endParaRPr lang="mr-IN" sz="24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Project assigned to team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mr-IN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r>
                        <a:rPr lang="mr-IN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/</a:t>
                      </a:r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28</a:t>
                      </a:r>
                      <a:endParaRPr lang="mr-IN" sz="24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Project proposal, 1-3 pages (10 points)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10/06</a:t>
                      </a:r>
                      <a:endParaRPr lang="mr-IN" sz="24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Project progress report,  4-8 pages (30 points)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11/16</a:t>
                      </a:r>
                      <a:endParaRPr lang="mr-IN" sz="2400" dirty="0"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Final report, 8-10 pages (60 points)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D190FBB-CB56-A743-88B3-B0F2B97257D2}"/>
              </a:ext>
            </a:extLst>
          </p:cNvPr>
          <p:cNvSpPr/>
          <p:nvPr/>
        </p:nvSpPr>
        <p:spPr>
          <a:xfrm>
            <a:off x="1070612" y="6457890"/>
            <a:ext cx="7291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https://anupamdas.org/teaching/csc-533-fa2020/projects.html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384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514B-8B54-2C47-8058-7F8CA42A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Assignment 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8D71A-F21C-6F40-9649-24E8A7C1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CC952-9781-D442-98DD-8BA5F279BB0A}"/>
              </a:ext>
            </a:extLst>
          </p:cNvPr>
          <p:cNvSpPr txBox="1"/>
          <p:nvPr/>
        </p:nvSpPr>
        <p:spPr>
          <a:xfrm>
            <a:off x="314609" y="2073962"/>
            <a:ext cx="1156278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Home Assignment 1 will be released today (or by tomorrow)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Due Sept 4, 2020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Will appear in Moodle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Best 4 out of 5 will be counted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Due dates of assignments available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https://anupamdas.org/teaching/csc-533-fa2020/assignment.html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13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7404D-D9F5-2E49-BC06-91109141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76" y="264764"/>
            <a:ext cx="10515600" cy="950719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Logistics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A451204-1C6B-2342-82BF-E365E3AF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82" y="1222377"/>
            <a:ext cx="10883900" cy="54990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1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Signup for:</a:t>
            </a:r>
            <a:endParaRPr lang="en-US" sz="105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Piazza (class discussion):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hlinkClick r:id="rId2"/>
              </a:rPr>
              <a:t>https://piazza.com/ncsu/fall2020/csc533</a:t>
            </a:r>
            <a:endParaRPr lang="en-US" dirty="0"/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Moodle</a:t>
            </a:r>
            <a:r>
              <a:rPr lang="en-US" dirty="0">
                <a:latin typeface="Arial" charset="0"/>
                <a:ea typeface="Arial" charset="0"/>
                <a:cs typeface="Arial" charset="0"/>
                <a:sym typeface="Wingdings"/>
              </a:rPr>
              <a:t> (lectures, videos, assignments, announcements):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Arial" charset="0"/>
                <a:ea typeface="Arial" charset="0"/>
                <a:cs typeface="Arial" charset="0"/>
                <a:hlinkClick r:id="rId3"/>
              </a:rPr>
              <a:t>https://moodle-courses2021.wolfware.ncsu.edu/course/view.php?id=2630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Office hours: 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Campus students, Th 2-3pm.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  <a:hlinkClick r:id="rId4"/>
              </a:rPr>
              <a:t>https://ncsu.zoom.us/j/95186207307?pwd=YUdmMHJ0TkErcElzVytxampoaUlsdz09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 students, Tu 8-9pm (NY time), </a:t>
            </a:r>
          </a:p>
          <a:p>
            <a:pPr lvl="2"/>
            <a:r>
              <a:rPr lang="en-US" dirty="0">
                <a:latin typeface="Arial" charset="0"/>
                <a:ea typeface="Arial" charset="0"/>
                <a:cs typeface="Arial" charset="0"/>
                <a:hlinkClick r:id="rId5"/>
              </a:rPr>
              <a:t>https://ncsu.zoom.us/j/91919947226?pwd=UmNNZjNVU093ajNFZEJYcnhrVXBDdz09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sz="1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/>
              <a:t>TA: </a:t>
            </a:r>
            <a:r>
              <a:rPr lang="en-US" dirty="0" err="1"/>
              <a:t>Shaohu</a:t>
            </a:r>
            <a:r>
              <a:rPr lang="en-US" dirty="0"/>
              <a:t> Zhang (</a:t>
            </a:r>
            <a:r>
              <a:rPr lang="en-US" dirty="0">
                <a:hlinkClick r:id="rId6"/>
              </a:rPr>
              <a:t>szhang42@ncsu.edu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M/W: 2-3pm</a:t>
            </a:r>
          </a:p>
          <a:p>
            <a:pPr lvl="1"/>
            <a:r>
              <a:rPr lang="en-US" dirty="0">
                <a:hlinkClick r:id="rId7"/>
              </a:rPr>
              <a:t>https://ncsu.zoom.us/j/98902722937?pwd=NTdGVHphTzJ2VTZPMERLaGtScVNSUT09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1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57A504-A993-6341-8967-12E8CEDE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Generalization examples</a:t>
            </a:r>
            <a:endParaRPr lang="en-US" dirty="0"/>
          </a:p>
        </p:txBody>
      </p:sp>
      <p:grpSp>
        <p:nvGrpSpPr>
          <p:cNvPr id="40" name="Group 56" descr="zip generalization hierarchy">
            <a:extLst>
              <a:ext uri="{FF2B5EF4-FFF2-40B4-BE49-F238E27FC236}">
                <a16:creationId xmlns:a16="http://schemas.microsoft.com/office/drawing/2014/main" id="{452461D0-FB85-5549-ABFF-88C751B46E00}"/>
              </a:ext>
            </a:extLst>
          </p:cNvPr>
          <p:cNvGrpSpPr>
            <a:grpSpLocks/>
          </p:cNvGrpSpPr>
          <p:nvPr/>
        </p:nvGrpSpPr>
        <p:grpSpPr bwMode="auto">
          <a:xfrm>
            <a:off x="672307" y="1640787"/>
            <a:ext cx="3505200" cy="2232025"/>
            <a:chOff x="103" y="1104"/>
            <a:chExt cx="2208" cy="1406"/>
          </a:xfrm>
        </p:grpSpPr>
        <p:sp>
          <p:nvSpPr>
            <p:cNvPr id="41" name="AutoShape 4">
              <a:extLst>
                <a:ext uri="{FF2B5EF4-FFF2-40B4-BE49-F238E27FC236}">
                  <a16:creationId xmlns:a16="http://schemas.microsoft.com/office/drawing/2014/main" id="{ECE1D304-899E-A540-B506-3C4EB4225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" y="1104"/>
              <a:ext cx="2126" cy="1406"/>
            </a:xfrm>
            <a:prstGeom prst="roundRect">
              <a:avLst>
                <a:gd name="adj" fmla="val 58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Text Box 7">
              <a:extLst>
                <a:ext uri="{FF2B5EF4-FFF2-40B4-BE49-F238E27FC236}">
                  <a16:creationId xmlns:a16="http://schemas.microsoft.com/office/drawing/2014/main" id="{9D643C26-EF3C-BA48-BB38-147E99DA1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10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 sz="2400"/>
                <a:t>ZIP</a:t>
              </a:r>
            </a:p>
          </p:txBody>
        </p:sp>
        <p:sp>
          <p:nvSpPr>
            <p:cNvPr id="43" name="Text Box 10">
              <a:extLst>
                <a:ext uri="{FF2B5EF4-FFF2-40B4-BE49-F238E27FC236}">
                  <a16:creationId xmlns:a16="http://schemas.microsoft.com/office/drawing/2014/main" id="{18B8216F-E17C-094F-866A-004301353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13058</a:t>
              </a:r>
            </a:p>
          </p:txBody>
        </p:sp>
        <p:sp>
          <p:nvSpPr>
            <p:cNvPr id="44" name="Text Box 11">
              <a:extLst>
                <a:ext uri="{FF2B5EF4-FFF2-40B4-BE49-F238E27FC236}">
                  <a16:creationId xmlns:a16="http://schemas.microsoft.com/office/drawing/2014/main" id="{2A37C796-6EB3-6443-BFA0-95706BA93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13053</a:t>
              </a:r>
            </a:p>
          </p:txBody>
        </p:sp>
        <p:sp>
          <p:nvSpPr>
            <p:cNvPr id="45" name="Text Box 12">
              <a:extLst>
                <a:ext uri="{FF2B5EF4-FFF2-40B4-BE49-F238E27FC236}">
                  <a16:creationId xmlns:a16="http://schemas.microsoft.com/office/drawing/2014/main" id="{FEA96694-B593-3045-A418-57F23EA57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1870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46" name="Line 13">
              <a:extLst>
                <a:ext uri="{FF2B5EF4-FFF2-40B4-BE49-F238E27FC236}">
                  <a16:creationId xmlns:a16="http://schemas.microsoft.com/office/drawing/2014/main" id="{198A8A5B-4A98-2E4B-A555-11E3979D59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14">
              <a:extLst>
                <a:ext uri="{FF2B5EF4-FFF2-40B4-BE49-F238E27FC236}">
                  <a16:creationId xmlns:a16="http://schemas.microsoft.com/office/drawing/2014/main" id="{04492AA5-45E8-7D42-9EFB-775F45412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1475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48" name="Text Box 15">
              <a:extLst>
                <a:ext uri="{FF2B5EF4-FFF2-40B4-BE49-F238E27FC236}">
                  <a16:creationId xmlns:a16="http://schemas.microsoft.com/office/drawing/2014/main" id="{AA07A290-27B3-CD48-B592-556F25CB3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" y="1152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</a:t>
              </a:r>
            </a:p>
          </p:txBody>
        </p:sp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77392B80-0B5A-D248-9412-84D4BD705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0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17">
              <a:extLst>
                <a:ext uri="{FF2B5EF4-FFF2-40B4-BE49-F238E27FC236}">
                  <a16:creationId xmlns:a16="http://schemas.microsoft.com/office/drawing/2014/main" id="{2E8FDD26-7EA0-3D4D-8C87-E7A930C55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13067</a:t>
              </a:r>
            </a:p>
          </p:txBody>
        </p:sp>
        <p:sp>
          <p:nvSpPr>
            <p:cNvPr id="51" name="Text Box 18">
              <a:extLst>
                <a:ext uri="{FF2B5EF4-FFF2-40B4-BE49-F238E27FC236}">
                  <a16:creationId xmlns:a16="http://schemas.microsoft.com/office/drawing/2014/main" id="{6BB22536-2000-FA49-A7EE-8B996CEAC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13063</a:t>
              </a:r>
            </a:p>
          </p:txBody>
        </p:sp>
        <p:sp>
          <p:nvSpPr>
            <p:cNvPr id="52" name="Text Box 19">
              <a:extLst>
                <a:ext uri="{FF2B5EF4-FFF2-40B4-BE49-F238E27FC236}">
                  <a16:creationId xmlns:a16="http://schemas.microsoft.com/office/drawing/2014/main" id="{1F0FF017-422B-7B41-8210-1CB812D7D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" y="1870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 dirty="0">
                  <a:latin typeface="Verdana" panose="020B0604030504040204" pitchFamily="34" charset="0"/>
                </a:rPr>
                <a:t>1306</a:t>
              </a:r>
              <a:r>
                <a:rPr lang="en-US" altLang="en-US" dirty="0">
                  <a:latin typeface="Verdana" panose="020B0604030504040204" pitchFamily="34" charset="0"/>
                  <a:sym typeface="Symbol" pitchFamily="2" charset="2"/>
                </a:rPr>
                <a:t></a:t>
              </a:r>
              <a:endParaRPr lang="en-US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53" name="Line 20">
              <a:extLst>
                <a:ext uri="{FF2B5EF4-FFF2-40B4-BE49-F238E27FC236}">
                  <a16:creationId xmlns:a16="http://schemas.microsoft.com/office/drawing/2014/main" id="{4A016944-3321-4146-8DE9-1AE880407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7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21">
              <a:extLst>
                <a:ext uri="{FF2B5EF4-FFF2-40B4-BE49-F238E27FC236}">
                  <a16:creationId xmlns:a16="http://schemas.microsoft.com/office/drawing/2014/main" id="{0CE10C0A-DCE2-F64B-B129-C1AF04825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6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2">
              <a:extLst>
                <a:ext uri="{FF2B5EF4-FFF2-40B4-BE49-F238E27FC236}">
                  <a16:creationId xmlns:a16="http://schemas.microsoft.com/office/drawing/2014/main" id="{D4B3BAFC-2DC3-FE4F-9C33-A8EFE33F1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1718"/>
              <a:ext cx="38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3">
              <a:extLst>
                <a:ext uri="{FF2B5EF4-FFF2-40B4-BE49-F238E27FC236}">
                  <a16:creationId xmlns:a16="http://schemas.microsoft.com/office/drawing/2014/main" id="{4C23B104-1E8A-F642-AA88-67A46919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3" y="1718"/>
              <a:ext cx="38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4">
              <a:extLst>
                <a:ext uri="{FF2B5EF4-FFF2-40B4-BE49-F238E27FC236}">
                  <a16:creationId xmlns:a16="http://schemas.microsoft.com/office/drawing/2014/main" id="{13CE7AD7-EDCC-1B49-8930-4173D4FFF6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4" y="1358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40">
              <a:extLst>
                <a:ext uri="{FF2B5EF4-FFF2-40B4-BE49-F238E27FC236}">
                  <a16:creationId xmlns:a16="http://schemas.microsoft.com/office/drawing/2014/main" id="{DF323EA0-01D0-B34E-B64E-67FDF8D4E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1500"/>
              <a:ext cx="432" cy="1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9" name="Group 57" descr="age generalization hierarchy">
            <a:extLst>
              <a:ext uri="{FF2B5EF4-FFF2-40B4-BE49-F238E27FC236}">
                <a16:creationId xmlns:a16="http://schemas.microsoft.com/office/drawing/2014/main" id="{1ED5A2E3-B442-7340-99C5-8E53389CA3B6}"/>
              </a:ext>
            </a:extLst>
          </p:cNvPr>
          <p:cNvGrpSpPr>
            <a:grpSpLocks/>
          </p:cNvGrpSpPr>
          <p:nvPr/>
        </p:nvGrpSpPr>
        <p:grpSpPr bwMode="auto">
          <a:xfrm>
            <a:off x="1016794" y="4250637"/>
            <a:ext cx="2178050" cy="2252663"/>
            <a:chOff x="158" y="2614"/>
            <a:chExt cx="1372" cy="1419"/>
          </a:xfrm>
        </p:grpSpPr>
        <p:sp>
          <p:nvSpPr>
            <p:cNvPr id="60" name="AutoShape 6">
              <a:extLst>
                <a:ext uri="{FF2B5EF4-FFF2-40B4-BE49-F238E27FC236}">
                  <a16:creationId xmlns:a16="http://schemas.microsoft.com/office/drawing/2014/main" id="{6456415E-3F6A-C644-A3CD-24EA12F8E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627"/>
              <a:ext cx="1372" cy="1406"/>
            </a:xfrm>
            <a:prstGeom prst="roundRect">
              <a:avLst>
                <a:gd name="adj" fmla="val 58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4B90368F-7455-754D-BBC2-CAF162D00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" y="2614"/>
              <a:ext cx="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 sz="2400"/>
                <a:t>Age</a:t>
              </a: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2C25D8EC-7ECE-C44E-823B-B2B23F121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29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A4D2A490-A61B-F441-A9FF-BDBED2A8F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28</a:t>
              </a: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A0B8C2B-55AF-3A47-9184-7804DDB25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" y="3377"/>
              <a:ext cx="4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&lt; 30</a:t>
              </a:r>
            </a:p>
          </p:txBody>
        </p:sp>
        <p:sp>
          <p:nvSpPr>
            <p:cNvPr id="65" name="Line 28">
              <a:extLst>
                <a:ext uri="{FF2B5EF4-FFF2-40B4-BE49-F238E27FC236}">
                  <a16:creationId xmlns:a16="http://schemas.microsoft.com/office/drawing/2014/main" id="{29A68D2E-9C13-124D-965B-0FCC34E016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29">
              <a:extLst>
                <a:ext uri="{FF2B5EF4-FFF2-40B4-BE49-F238E27FC236}">
                  <a16:creationId xmlns:a16="http://schemas.microsoft.com/office/drawing/2014/main" id="{3478C43F-B68C-2C4D-B48A-5636178DD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" y="2982"/>
              <a:ext cx="4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&lt; 40</a:t>
              </a:r>
            </a:p>
          </p:txBody>
        </p:sp>
        <p:sp>
          <p:nvSpPr>
            <p:cNvPr id="67" name="Text Box 30">
              <a:extLst>
                <a:ext uri="{FF2B5EF4-FFF2-40B4-BE49-F238E27FC236}">
                  <a16:creationId xmlns:a16="http://schemas.microsoft.com/office/drawing/2014/main" id="{194FBAAD-4E77-FC4C-9094-342939EE2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" y="2659"/>
              <a:ext cx="2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*</a:t>
              </a:r>
            </a:p>
          </p:txBody>
        </p:sp>
        <p:sp>
          <p:nvSpPr>
            <p:cNvPr id="68" name="Line 31">
              <a:extLst>
                <a:ext uri="{FF2B5EF4-FFF2-40B4-BE49-F238E27FC236}">
                  <a16:creationId xmlns:a16="http://schemas.microsoft.com/office/drawing/2014/main" id="{EDF97408-5CF4-F847-8CFD-C2F01FCF8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4" y="2866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32">
              <a:extLst>
                <a:ext uri="{FF2B5EF4-FFF2-40B4-BE49-F238E27FC236}">
                  <a16:creationId xmlns:a16="http://schemas.microsoft.com/office/drawing/2014/main" id="{28BCAB46-4BED-BE4E-8047-187857837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8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33">
              <a:extLst>
                <a:ext uri="{FF2B5EF4-FFF2-40B4-BE49-F238E27FC236}">
                  <a16:creationId xmlns:a16="http://schemas.microsoft.com/office/drawing/2014/main" id="{D143DC38-E27C-B947-B926-8EBAC9C66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35</a:t>
              </a:r>
            </a:p>
          </p:txBody>
        </p:sp>
        <p:sp>
          <p:nvSpPr>
            <p:cNvPr id="71" name="Text Box 34">
              <a:extLst>
                <a:ext uri="{FF2B5EF4-FFF2-40B4-BE49-F238E27FC236}">
                  <a16:creationId xmlns:a16="http://schemas.microsoft.com/office/drawing/2014/main" id="{E2BBC0C5-7BB8-0946-82B9-51485ADAF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36</a:t>
              </a:r>
            </a:p>
          </p:txBody>
        </p:sp>
        <p:sp>
          <p:nvSpPr>
            <p:cNvPr id="72" name="Text Box 35">
              <a:extLst>
                <a:ext uri="{FF2B5EF4-FFF2-40B4-BE49-F238E27FC236}">
                  <a16:creationId xmlns:a16="http://schemas.microsoft.com/office/drawing/2014/main" id="{5113707F-F2FC-194B-B207-3B57DD98E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377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 dirty="0">
                  <a:latin typeface="Verdana" panose="020B0604030504040204" pitchFamily="34" charset="0"/>
                </a:rPr>
                <a:t>3*</a:t>
              </a:r>
            </a:p>
          </p:txBody>
        </p:sp>
        <p:sp>
          <p:nvSpPr>
            <p:cNvPr id="73" name="Line 36">
              <a:extLst>
                <a:ext uri="{FF2B5EF4-FFF2-40B4-BE49-F238E27FC236}">
                  <a16:creationId xmlns:a16="http://schemas.microsoft.com/office/drawing/2014/main" id="{276EDAB1-5619-6F44-8951-6C388F426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9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7">
              <a:extLst>
                <a:ext uri="{FF2B5EF4-FFF2-40B4-BE49-F238E27FC236}">
                  <a16:creationId xmlns:a16="http://schemas.microsoft.com/office/drawing/2014/main" id="{4AD8A5CA-1747-3B4A-B868-870DC22B0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20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8">
              <a:extLst>
                <a:ext uri="{FF2B5EF4-FFF2-40B4-BE49-F238E27FC236}">
                  <a16:creationId xmlns:a16="http://schemas.microsoft.com/office/drawing/2014/main" id="{AB3FD7B4-033D-A64D-B065-7B983568F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3" y="3235"/>
              <a:ext cx="243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9">
              <a:extLst>
                <a:ext uri="{FF2B5EF4-FFF2-40B4-BE49-F238E27FC236}">
                  <a16:creationId xmlns:a16="http://schemas.microsoft.com/office/drawing/2014/main" id="{49C31EAD-0ACE-2346-8879-97C518EA1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6" y="3235"/>
              <a:ext cx="243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41">
              <a:extLst>
                <a:ext uri="{FF2B5EF4-FFF2-40B4-BE49-F238E27FC236}">
                  <a16:creationId xmlns:a16="http://schemas.microsoft.com/office/drawing/2014/main" id="{916F787C-0FB1-E44D-869B-B92E73BB3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996"/>
              <a:ext cx="409" cy="24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79" name="Picture 6" descr="generalization for race">
            <a:extLst>
              <a:ext uri="{FF2B5EF4-FFF2-40B4-BE49-F238E27FC236}">
                <a16:creationId xmlns:a16="http://schemas.microsoft.com/office/drawing/2014/main" id="{866D373D-AFD0-5B42-9356-657A317C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39" y="2113204"/>
            <a:ext cx="4355184" cy="142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79" descr="generalization for occupation">
            <a:extLst>
              <a:ext uri="{FF2B5EF4-FFF2-40B4-BE49-F238E27FC236}">
                <a16:creationId xmlns:a16="http://schemas.microsoft.com/office/drawing/2014/main" id="{1006507A-970E-514A-A2DB-3AEE7EE9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451" y="4497773"/>
            <a:ext cx="8094689" cy="16454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6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935D0A-7C2F-9D48-993C-0204D0E3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77" y="0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Exercise</a:t>
            </a:r>
            <a:endParaRPr lang="en-US" dirty="0"/>
          </a:p>
        </p:txBody>
      </p:sp>
      <p:graphicFrame>
        <p:nvGraphicFramePr>
          <p:cNvPr id="99628" name="Group 300" descr="Table with sensitive and non-sensitive column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158682"/>
              </p:ext>
            </p:extLst>
          </p:nvPr>
        </p:nvGraphicFramePr>
        <p:xfrm>
          <a:off x="490277" y="1067277"/>
          <a:ext cx="10515600" cy="5547360"/>
        </p:xfrm>
        <a:graphic>
          <a:graphicData uri="http://schemas.openxmlformats.org/drawingml/2006/table">
            <a:tbl>
              <a:tblPr firstRow="1" bandRow="1"/>
              <a:tblGrid>
                <a:gridCol w="96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2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marL="146729" marR="146729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marL="146729" marR="146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marL="146729" marR="146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marL="146729" marR="146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marL="146729" marR="146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Russian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29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21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Japanese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39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Indian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Russian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14850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37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14850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36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31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33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Indian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34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Japanese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marL="146729" marR="146729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35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American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02DA28-C271-EF49-957E-4F079F03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12AE7-5690-4F4B-BD73-DEEF1BF53B7D}"/>
              </a:ext>
            </a:extLst>
          </p:cNvPr>
          <p:cNvSpPr txBox="1"/>
          <p:nvPr/>
        </p:nvSpPr>
        <p:spPr>
          <a:xfrm>
            <a:off x="7857195" y="498774"/>
            <a:ext cx="2125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D0EFF"/>
                </a:solidFill>
              </a:rPr>
              <a:t>K=4, anonymity</a:t>
            </a:r>
          </a:p>
        </p:txBody>
      </p:sp>
    </p:spTree>
    <p:extLst>
      <p:ext uri="{BB962C8B-B14F-4D97-AF65-F5344CB8AC3E}">
        <p14:creationId xmlns:p14="http://schemas.microsoft.com/office/powerpoint/2010/main" val="12717826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2">
            <a:extLst>
              <a:ext uri="{FF2B5EF4-FFF2-40B4-BE49-F238E27FC236}">
                <a16:creationId xmlns:a16="http://schemas.microsoft.com/office/drawing/2014/main" id="{9877F97C-1EB9-8C46-A9C9-B59D4AD4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85510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Exercise (continue .)</a:t>
            </a:r>
            <a:endParaRPr lang="en-US" dirty="0"/>
          </a:p>
        </p:txBody>
      </p:sp>
      <p:graphicFrame>
        <p:nvGraphicFramePr>
          <p:cNvPr id="99628" name="Group 300" descr="table with nationality generalized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660206483"/>
              </p:ext>
            </p:extLst>
          </p:nvPr>
        </p:nvGraphicFramePr>
        <p:xfrm>
          <a:off x="856571" y="1097643"/>
          <a:ext cx="6553200" cy="5547360"/>
        </p:xfrm>
        <a:graphic>
          <a:graphicData uri="http://schemas.openxmlformats.org/drawingml/2006/table">
            <a:tbl>
              <a:tblPr firstRow="1" bandRow="1"/>
              <a:tblGrid>
                <a:gridCol w="60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39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38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37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36</a:t>
                      </a:r>
                    </a:p>
                  </a:txBody>
                  <a:tcPr marL="146729" marR="146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6" name="Group 56" descr="zip generalization hierarchy">
            <a:extLst>
              <a:ext uri="{FF2B5EF4-FFF2-40B4-BE49-F238E27FC236}">
                <a16:creationId xmlns:a16="http://schemas.microsoft.com/office/drawing/2014/main" id="{99F41788-C264-A64A-98B9-D15DADB46826}"/>
              </a:ext>
            </a:extLst>
          </p:cNvPr>
          <p:cNvGrpSpPr>
            <a:grpSpLocks/>
          </p:cNvGrpSpPr>
          <p:nvPr/>
        </p:nvGrpSpPr>
        <p:grpSpPr bwMode="auto">
          <a:xfrm>
            <a:off x="7684858" y="1354217"/>
            <a:ext cx="3505200" cy="2232025"/>
            <a:chOff x="103" y="1104"/>
            <a:chExt cx="2208" cy="1406"/>
          </a:xfrm>
        </p:grpSpPr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539743DF-AF76-634E-B3BC-42D874AC8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" y="1104"/>
              <a:ext cx="2126" cy="1406"/>
            </a:xfrm>
            <a:prstGeom prst="roundRect">
              <a:avLst>
                <a:gd name="adj" fmla="val 58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067C8A1F-1D53-0144-B05A-529DD6ECC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10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 sz="2400"/>
                <a:t>ZIP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9B1A006E-4F70-2A4E-8CD4-6609BAC0C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13058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A1447E36-96A6-DD45-8DC4-37B27E011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13053</a:t>
              </a: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2AF21504-EAB2-A642-A08A-FE2FC731C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1870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D23F8B95-E5D9-694F-932E-3D2810039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30B50177-9472-9442-9D1F-FD9DB2CF7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1475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D467B35E-B2F4-FD4E-A502-B8A99208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" y="1152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</a:t>
              </a: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BF62C16A-08D2-394D-98CA-F8BD08CDE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0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B3BA6C12-5EE1-D140-AA70-8DBD000EE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13067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D352EABE-3D37-4141-BE1A-771C5B97C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13063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07E66AE3-9B73-B145-BBA4-8AC0C4018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" y="1870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1B8767B-0928-D645-B501-144D4D2563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7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0F740629-0D6C-0641-A7B5-15DE69C5B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6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F60ED20B-1BA1-5C49-B1BA-2681F880F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1718"/>
              <a:ext cx="38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4CDBACFF-5407-674A-9C56-B87B650EE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3" y="1718"/>
              <a:ext cx="38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97F1F3B1-8762-3E49-B5B5-918C87B43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4" y="1358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0">
              <a:extLst>
                <a:ext uri="{FF2B5EF4-FFF2-40B4-BE49-F238E27FC236}">
                  <a16:creationId xmlns:a16="http://schemas.microsoft.com/office/drawing/2014/main" id="{11879B16-F89E-E743-AAC8-AAC63C5A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1500"/>
              <a:ext cx="432" cy="1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5" name="Group 57" descr="age generalization hierarchy">
            <a:extLst>
              <a:ext uri="{FF2B5EF4-FFF2-40B4-BE49-F238E27FC236}">
                <a16:creationId xmlns:a16="http://schemas.microsoft.com/office/drawing/2014/main" id="{DC0A7EA8-CEF7-5C47-8BAD-D7C1532DDB34}"/>
              </a:ext>
            </a:extLst>
          </p:cNvPr>
          <p:cNvGrpSpPr>
            <a:grpSpLocks/>
          </p:cNvGrpSpPr>
          <p:nvPr/>
        </p:nvGrpSpPr>
        <p:grpSpPr bwMode="auto">
          <a:xfrm>
            <a:off x="8130186" y="4264105"/>
            <a:ext cx="2178050" cy="1985963"/>
            <a:chOff x="158" y="2782"/>
            <a:chExt cx="1372" cy="1251"/>
          </a:xfrm>
        </p:grpSpPr>
        <p:sp>
          <p:nvSpPr>
            <p:cNvPr id="26" name="AutoShape 6">
              <a:extLst>
                <a:ext uri="{FF2B5EF4-FFF2-40B4-BE49-F238E27FC236}">
                  <a16:creationId xmlns:a16="http://schemas.microsoft.com/office/drawing/2014/main" id="{D8441C81-E9FC-194F-9C97-369FAB04B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791"/>
              <a:ext cx="1372" cy="1242"/>
            </a:xfrm>
            <a:prstGeom prst="roundRect">
              <a:avLst>
                <a:gd name="adj" fmla="val 58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Text Box 8">
              <a:extLst>
                <a:ext uri="{FF2B5EF4-FFF2-40B4-BE49-F238E27FC236}">
                  <a16:creationId xmlns:a16="http://schemas.microsoft.com/office/drawing/2014/main" id="{C03D8015-8661-F14B-8608-E3CD45390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2782"/>
              <a:ext cx="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 sz="2400" dirty="0"/>
                <a:t>Age</a:t>
              </a:r>
            </a:p>
          </p:txBody>
        </p:sp>
        <p:sp>
          <p:nvSpPr>
            <p:cNvPr id="28" name="Text Box 25">
              <a:extLst>
                <a:ext uri="{FF2B5EF4-FFF2-40B4-BE49-F238E27FC236}">
                  <a16:creationId xmlns:a16="http://schemas.microsoft.com/office/drawing/2014/main" id="{4EA6E958-6D83-C04A-9FCC-2EE953F3F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29</a:t>
              </a:r>
            </a:p>
          </p:txBody>
        </p:sp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A4F4B108-EBCA-9040-AF8A-776B9FC07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28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A2F9E1B6-1614-4B4E-9E8C-FFF32B4A1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" y="3377"/>
              <a:ext cx="4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 dirty="0">
                  <a:latin typeface="Verdana" panose="020B0604030504040204" pitchFamily="34" charset="0"/>
                </a:rPr>
                <a:t>&lt; 30</a:t>
              </a:r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1F384CD1-392D-F043-8ED4-4DB61C3BA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9">
              <a:extLst>
                <a:ext uri="{FF2B5EF4-FFF2-40B4-BE49-F238E27FC236}">
                  <a16:creationId xmlns:a16="http://schemas.microsoft.com/office/drawing/2014/main" id="{C0A12B49-8A1B-F54F-82B3-2BFBD6D1D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982"/>
              <a:ext cx="4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 dirty="0">
                  <a:latin typeface="Verdana" panose="020B0604030504040204" pitchFamily="34" charset="0"/>
                </a:rPr>
                <a:t> &lt;40</a:t>
              </a:r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D6EF5CDF-01BE-6747-A599-E8CC5471C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8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C607DE11-A57C-3640-AB3D-403CEA407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35</a:t>
              </a:r>
            </a:p>
          </p:txBody>
        </p:sp>
        <p:sp>
          <p:nvSpPr>
            <p:cNvPr id="37" name="Text Box 34">
              <a:extLst>
                <a:ext uri="{FF2B5EF4-FFF2-40B4-BE49-F238E27FC236}">
                  <a16:creationId xmlns:a16="http://schemas.microsoft.com/office/drawing/2014/main" id="{9BE067F4-F1F4-BE4A-AAB2-2E5167372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36</a:t>
              </a:r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20D9CC30-AB3C-4E4E-A434-FA7B64A4F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377"/>
              <a:ext cx="3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 dirty="0">
                  <a:latin typeface="Verdana" panose="020B0604030504040204" pitchFamily="34" charset="0"/>
                </a:rPr>
                <a:t>3*</a:t>
              </a:r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6F64A81E-7E5F-2C44-B96D-C3C288ECC9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9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AAF3CEF7-D9A5-0E4B-A3DF-AF3A83588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20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675CF130-D680-4F48-9105-BFD1CA7F8B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3" y="3235"/>
              <a:ext cx="243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BEA06B4D-7FCD-254E-AC33-54D29136C7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6" y="3235"/>
              <a:ext cx="243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52C11-B32C-D84D-A6BB-6BC9D24D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932AB-3F33-D641-B366-ED8CD1878D19}"/>
              </a:ext>
            </a:extLst>
          </p:cNvPr>
          <p:cNvSpPr txBox="1"/>
          <p:nvPr/>
        </p:nvSpPr>
        <p:spPr>
          <a:xfrm>
            <a:off x="10374338" y="58160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83BAEC-77EA-6C4E-A478-B1BF5F9C8055}"/>
              </a:ext>
            </a:extLst>
          </p:cNvPr>
          <p:cNvSpPr txBox="1"/>
          <p:nvPr/>
        </p:nvSpPr>
        <p:spPr>
          <a:xfrm>
            <a:off x="10387852" y="523883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6EE893-9CC2-2E4E-A2D0-B020BAAABB65}"/>
              </a:ext>
            </a:extLst>
          </p:cNvPr>
          <p:cNvSpPr txBox="1"/>
          <p:nvPr/>
        </p:nvSpPr>
        <p:spPr>
          <a:xfrm>
            <a:off x="10372360" y="465193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F25463-7088-6F44-9051-29BD5AAA4347}"/>
              </a:ext>
            </a:extLst>
          </p:cNvPr>
          <p:cNvCxnSpPr>
            <a:cxnSpLocks/>
          </p:cNvCxnSpPr>
          <p:nvPr/>
        </p:nvCxnSpPr>
        <p:spPr>
          <a:xfrm flipV="1">
            <a:off x="10573326" y="5571898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4AB4F3-28EE-3A42-B197-288EB8A44ABF}"/>
              </a:ext>
            </a:extLst>
          </p:cNvPr>
          <p:cNvCxnSpPr>
            <a:cxnSpLocks/>
          </p:cNvCxnSpPr>
          <p:nvPr/>
        </p:nvCxnSpPr>
        <p:spPr>
          <a:xfrm flipV="1">
            <a:off x="10568477" y="4947334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09C698F-503C-C741-A0D8-652784DE260D}"/>
              </a:ext>
            </a:extLst>
          </p:cNvPr>
          <p:cNvSpPr txBox="1"/>
          <p:nvPr/>
        </p:nvSpPr>
        <p:spPr>
          <a:xfrm>
            <a:off x="11172708" y="321225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F74D0D-5A13-154F-A1EC-1EA074F2B2DD}"/>
              </a:ext>
            </a:extLst>
          </p:cNvPr>
          <p:cNvSpPr txBox="1"/>
          <p:nvPr/>
        </p:nvSpPr>
        <p:spPr>
          <a:xfrm>
            <a:off x="11186222" y="2634997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42ADD3-061A-0B47-8446-44B49AEACAC2}"/>
              </a:ext>
            </a:extLst>
          </p:cNvPr>
          <p:cNvSpPr txBox="1"/>
          <p:nvPr/>
        </p:nvSpPr>
        <p:spPr>
          <a:xfrm>
            <a:off x="11170730" y="204810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39C2BA-E698-0C40-8103-3B0372A17C18}"/>
              </a:ext>
            </a:extLst>
          </p:cNvPr>
          <p:cNvCxnSpPr>
            <a:cxnSpLocks/>
          </p:cNvCxnSpPr>
          <p:nvPr/>
        </p:nvCxnSpPr>
        <p:spPr>
          <a:xfrm flipV="1">
            <a:off x="11371696" y="2968065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0D3ECF-856F-F848-BAAF-7ACF16BE8EBB}"/>
              </a:ext>
            </a:extLst>
          </p:cNvPr>
          <p:cNvCxnSpPr>
            <a:cxnSpLocks/>
          </p:cNvCxnSpPr>
          <p:nvPr/>
        </p:nvCxnSpPr>
        <p:spPr>
          <a:xfrm flipV="1">
            <a:off x="11366847" y="2343501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E783075-2B6A-3F40-8AC7-B8BF3443EA6A}"/>
              </a:ext>
            </a:extLst>
          </p:cNvPr>
          <p:cNvSpPr txBox="1"/>
          <p:nvPr/>
        </p:nvSpPr>
        <p:spPr>
          <a:xfrm>
            <a:off x="11152692" y="150121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ACDB75-2FAE-6A4B-9745-7781931255A0}"/>
              </a:ext>
            </a:extLst>
          </p:cNvPr>
          <p:cNvCxnSpPr>
            <a:cxnSpLocks/>
          </p:cNvCxnSpPr>
          <p:nvPr/>
        </p:nvCxnSpPr>
        <p:spPr>
          <a:xfrm flipV="1">
            <a:off x="11348809" y="1796615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95060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AD8992F4-8259-874A-8C0B-BC47A51A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85510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Exercise (continue ..)</a:t>
            </a:r>
            <a:endParaRPr lang="en-US" dirty="0"/>
          </a:p>
        </p:txBody>
      </p:sp>
      <p:graphicFrame>
        <p:nvGraphicFramePr>
          <p:cNvPr id="99628" name="Group 300" descr="table with age generalized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305864017"/>
              </p:ext>
            </p:extLst>
          </p:nvPr>
        </p:nvGraphicFramePr>
        <p:xfrm>
          <a:off x="1715294" y="1194061"/>
          <a:ext cx="6553200" cy="5547360"/>
        </p:xfrm>
        <a:graphic>
          <a:graphicData uri="http://schemas.openxmlformats.org/drawingml/2006/table">
            <a:tbl>
              <a:tblPr firstRow="1" bandRow="1"/>
              <a:tblGrid>
                <a:gridCol w="60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  <a:sym typeface="Symbol" charset="2"/>
                        </a:rPr>
                        <a:t>3*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D0E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  <a:sym typeface="Symbol" charset="2"/>
                        </a:rPr>
                        <a:t>3*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D0E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  <a:sym typeface="Symbol" charset="2"/>
                        </a:rPr>
                        <a:t>3*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D0EFF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  <a:sym typeface="Symbol" charset="2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491F8-836C-324C-B5AC-071CDD09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742DD-704A-2147-B3E3-AFEFEE540E51}"/>
              </a:ext>
            </a:extLst>
          </p:cNvPr>
          <p:cNvSpPr txBox="1"/>
          <p:nvPr/>
        </p:nvSpPr>
        <p:spPr>
          <a:xfrm>
            <a:off x="9555967" y="4361349"/>
            <a:ext cx="1520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Applied: </a:t>
            </a:r>
          </a:p>
          <a:p>
            <a:r>
              <a:rPr lang="en-US" dirty="0"/>
              <a:t>A0 -&gt; A1 </a:t>
            </a:r>
          </a:p>
          <a:p>
            <a:endParaRPr lang="en-US" dirty="0"/>
          </a:p>
          <a:p>
            <a:r>
              <a:rPr lang="en-US" dirty="0"/>
              <a:t>Lattice point:</a:t>
            </a:r>
          </a:p>
          <a:p>
            <a:r>
              <a:rPr lang="en-US" dirty="0"/>
              <a:t>(Z0,A1)</a:t>
            </a:r>
          </a:p>
        </p:txBody>
      </p:sp>
      <p:grpSp>
        <p:nvGrpSpPr>
          <p:cNvPr id="7" name="Group 57" descr="age generalization hierarchy">
            <a:extLst>
              <a:ext uri="{FF2B5EF4-FFF2-40B4-BE49-F238E27FC236}">
                <a16:creationId xmlns:a16="http://schemas.microsoft.com/office/drawing/2014/main" id="{A5F37F21-21AD-9442-9B8D-4C7C7E257538}"/>
              </a:ext>
            </a:extLst>
          </p:cNvPr>
          <p:cNvGrpSpPr>
            <a:grpSpLocks/>
          </p:cNvGrpSpPr>
          <p:nvPr/>
        </p:nvGrpSpPr>
        <p:grpSpPr bwMode="auto">
          <a:xfrm>
            <a:off x="8898165" y="1609055"/>
            <a:ext cx="2178050" cy="1985963"/>
            <a:chOff x="158" y="2782"/>
            <a:chExt cx="1372" cy="125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B1706451-2DE7-6442-8FDB-8F79399EF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2791"/>
              <a:ext cx="1372" cy="1242"/>
            </a:xfrm>
            <a:prstGeom prst="roundRect">
              <a:avLst>
                <a:gd name="adj" fmla="val 58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3EEB255C-6540-D240-8E97-54F283152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" y="2782"/>
              <a:ext cx="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 sz="2400" dirty="0"/>
                <a:t>Age</a:t>
              </a:r>
            </a:p>
          </p:txBody>
        </p:sp>
        <p:sp>
          <p:nvSpPr>
            <p:cNvPr id="10" name="Text Box 25">
              <a:extLst>
                <a:ext uri="{FF2B5EF4-FFF2-40B4-BE49-F238E27FC236}">
                  <a16:creationId xmlns:a16="http://schemas.microsoft.com/office/drawing/2014/main" id="{018137D7-59B4-8444-9CC6-CF22087F5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29</a:t>
              </a:r>
            </a:p>
          </p:txBody>
        </p:sp>
        <p:sp>
          <p:nvSpPr>
            <p:cNvPr id="11" name="Text Box 26">
              <a:extLst>
                <a:ext uri="{FF2B5EF4-FFF2-40B4-BE49-F238E27FC236}">
                  <a16:creationId xmlns:a16="http://schemas.microsoft.com/office/drawing/2014/main" id="{553293AE-81C2-1848-96BF-2FBB16222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28</a:t>
              </a:r>
            </a:p>
          </p:txBody>
        </p:sp>
        <p:sp>
          <p:nvSpPr>
            <p:cNvPr id="12" name="Text Box 27">
              <a:extLst>
                <a:ext uri="{FF2B5EF4-FFF2-40B4-BE49-F238E27FC236}">
                  <a16:creationId xmlns:a16="http://schemas.microsoft.com/office/drawing/2014/main" id="{D5A3C6B9-0470-3244-9BF3-59F8088B6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" y="3377"/>
              <a:ext cx="4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 dirty="0">
                  <a:latin typeface="Verdana" panose="020B0604030504040204" pitchFamily="34" charset="0"/>
                </a:rPr>
                <a:t>&lt; 30</a:t>
              </a:r>
            </a:p>
          </p:txBody>
        </p:sp>
        <p:sp>
          <p:nvSpPr>
            <p:cNvPr id="13" name="Line 28">
              <a:extLst>
                <a:ext uri="{FF2B5EF4-FFF2-40B4-BE49-F238E27FC236}">
                  <a16:creationId xmlns:a16="http://schemas.microsoft.com/office/drawing/2014/main" id="{02489843-BBAB-624D-AE8F-A088E1A56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29">
              <a:extLst>
                <a:ext uri="{FF2B5EF4-FFF2-40B4-BE49-F238E27FC236}">
                  <a16:creationId xmlns:a16="http://schemas.microsoft.com/office/drawing/2014/main" id="{505F0641-AD3C-3B4D-98CC-3ED0A1ADE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2982"/>
              <a:ext cx="4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 dirty="0">
                  <a:latin typeface="Verdana" panose="020B0604030504040204" pitchFamily="34" charset="0"/>
                </a:rPr>
                <a:t> &lt;40</a:t>
              </a:r>
            </a:p>
          </p:txBody>
        </p:sp>
        <p:sp>
          <p:nvSpPr>
            <p:cNvPr id="15" name="Line 32">
              <a:extLst>
                <a:ext uri="{FF2B5EF4-FFF2-40B4-BE49-F238E27FC236}">
                  <a16:creationId xmlns:a16="http://schemas.microsoft.com/office/drawing/2014/main" id="{97994B49-048C-8F4F-B446-484354C8C7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8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33">
              <a:extLst>
                <a:ext uri="{FF2B5EF4-FFF2-40B4-BE49-F238E27FC236}">
                  <a16:creationId xmlns:a16="http://schemas.microsoft.com/office/drawing/2014/main" id="{F85B8F9B-B687-8B4D-BF3C-117AE93C5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35</a:t>
              </a:r>
            </a:p>
          </p:txBody>
        </p:sp>
        <p:sp>
          <p:nvSpPr>
            <p:cNvPr id="17" name="Text Box 34">
              <a:extLst>
                <a:ext uri="{FF2B5EF4-FFF2-40B4-BE49-F238E27FC236}">
                  <a16:creationId xmlns:a16="http://schemas.microsoft.com/office/drawing/2014/main" id="{92E2CCD9-EFC3-0C48-A206-A8C7D7DCD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" y="3752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36</a:t>
              </a:r>
            </a:p>
          </p:txBody>
        </p:sp>
        <p:sp>
          <p:nvSpPr>
            <p:cNvPr id="18" name="Text Box 35">
              <a:extLst>
                <a:ext uri="{FF2B5EF4-FFF2-40B4-BE49-F238E27FC236}">
                  <a16:creationId xmlns:a16="http://schemas.microsoft.com/office/drawing/2014/main" id="{79AD49E1-41D7-904C-BB4C-B94913282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377"/>
              <a:ext cx="3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 dirty="0">
                  <a:latin typeface="Verdana" panose="020B0604030504040204" pitchFamily="34" charset="0"/>
                </a:rPr>
                <a:t>3*</a:t>
              </a:r>
            </a:p>
          </p:txBody>
        </p:sp>
        <p:sp>
          <p:nvSpPr>
            <p:cNvPr id="19" name="Line 36">
              <a:extLst>
                <a:ext uri="{FF2B5EF4-FFF2-40B4-BE49-F238E27FC236}">
                  <a16:creationId xmlns:a16="http://schemas.microsoft.com/office/drawing/2014/main" id="{EBD706B1-033B-224D-B5BD-9A0D73508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9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7">
              <a:extLst>
                <a:ext uri="{FF2B5EF4-FFF2-40B4-BE49-F238E27FC236}">
                  <a16:creationId xmlns:a16="http://schemas.microsoft.com/office/drawing/2014/main" id="{4627CBBE-16F2-F647-B47E-008D7680B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20" y="3607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38">
              <a:extLst>
                <a:ext uri="{FF2B5EF4-FFF2-40B4-BE49-F238E27FC236}">
                  <a16:creationId xmlns:a16="http://schemas.microsoft.com/office/drawing/2014/main" id="{0418ED10-72D8-5E4D-A7CD-706D0D5F14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3" y="3235"/>
              <a:ext cx="243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9">
              <a:extLst>
                <a:ext uri="{FF2B5EF4-FFF2-40B4-BE49-F238E27FC236}">
                  <a16:creationId xmlns:a16="http://schemas.microsoft.com/office/drawing/2014/main" id="{CC14429A-24BF-CE46-AD81-53EFC6B63C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6" y="3235"/>
              <a:ext cx="243" cy="1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97BDCD-67AB-474E-B2FE-07F60DC3BAA5}"/>
              </a:ext>
            </a:extLst>
          </p:cNvPr>
          <p:cNvSpPr txBox="1"/>
          <p:nvPr/>
        </p:nvSpPr>
        <p:spPr>
          <a:xfrm>
            <a:off x="11142317" y="316103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9C9A9C-9693-074E-92B0-5F54A17DC3A3}"/>
              </a:ext>
            </a:extLst>
          </p:cNvPr>
          <p:cNvSpPr txBox="1"/>
          <p:nvPr/>
        </p:nvSpPr>
        <p:spPr>
          <a:xfrm>
            <a:off x="11155831" y="25837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A55E48-05FA-D443-9EC9-767D361959ED}"/>
              </a:ext>
            </a:extLst>
          </p:cNvPr>
          <p:cNvSpPr txBox="1"/>
          <p:nvPr/>
        </p:nvSpPr>
        <p:spPr>
          <a:xfrm>
            <a:off x="11140339" y="199688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01EDA3-965C-E54E-8F7A-7AEE74F2C55D}"/>
              </a:ext>
            </a:extLst>
          </p:cNvPr>
          <p:cNvCxnSpPr>
            <a:cxnSpLocks/>
          </p:cNvCxnSpPr>
          <p:nvPr/>
        </p:nvCxnSpPr>
        <p:spPr>
          <a:xfrm flipV="1">
            <a:off x="11341305" y="2916848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9A3981-1499-4845-8B44-07047BF89D9B}"/>
              </a:ext>
            </a:extLst>
          </p:cNvPr>
          <p:cNvCxnSpPr>
            <a:cxnSpLocks/>
          </p:cNvCxnSpPr>
          <p:nvPr/>
        </p:nvCxnSpPr>
        <p:spPr>
          <a:xfrm flipV="1">
            <a:off x="11336456" y="2292284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4152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346F1E69-0302-674B-AD1E-894F4121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85510"/>
            <a:ext cx="105156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Exercise (continue …)</a:t>
            </a:r>
            <a:endParaRPr lang="en-US" dirty="0"/>
          </a:p>
        </p:txBody>
      </p:sp>
      <p:graphicFrame>
        <p:nvGraphicFramePr>
          <p:cNvPr id="99628" name="Group 300" descr="table with zip generalized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499505012"/>
              </p:ext>
            </p:extLst>
          </p:nvPr>
        </p:nvGraphicFramePr>
        <p:xfrm>
          <a:off x="1300280" y="1174115"/>
          <a:ext cx="6553200" cy="5547360"/>
        </p:xfrm>
        <a:graphic>
          <a:graphicData uri="http://schemas.openxmlformats.org/drawingml/2006/table">
            <a:tbl>
              <a:tblPr firstRow="1" bandRow="1"/>
              <a:tblGrid>
                <a:gridCol w="60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Verdana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Non-Sensitive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Sensitive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#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ZIP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Nationality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7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Condition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&lt;30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Heart Disease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1485*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Viral Infection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50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1305*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563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D0EFF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1306*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3*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algn="l" rt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algn="l" rtl="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algn="l" rtl="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algn="l" rtl="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Cancer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043810-FF4A-E547-9DC1-CCF98EFF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F5F9-4D9A-9543-85E8-59158CD2B6EB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0F681-8DFD-C94D-9023-4CE8CF559C9F}"/>
              </a:ext>
            </a:extLst>
          </p:cNvPr>
          <p:cNvSpPr txBox="1"/>
          <p:nvPr/>
        </p:nvSpPr>
        <p:spPr>
          <a:xfrm>
            <a:off x="9065521" y="4393662"/>
            <a:ext cx="1801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Applied: </a:t>
            </a:r>
          </a:p>
          <a:p>
            <a:r>
              <a:rPr lang="en-US" dirty="0"/>
              <a:t>Z0 -&gt; Z1, A0-&gt;A1</a:t>
            </a:r>
          </a:p>
          <a:p>
            <a:endParaRPr lang="en-US" dirty="0"/>
          </a:p>
          <a:p>
            <a:r>
              <a:rPr lang="en-US" dirty="0"/>
              <a:t>Lattice point:</a:t>
            </a:r>
          </a:p>
          <a:p>
            <a:r>
              <a:rPr lang="en-US" dirty="0"/>
              <a:t>(Z1,A1)</a:t>
            </a:r>
          </a:p>
          <a:p>
            <a:endParaRPr lang="en-US" dirty="0"/>
          </a:p>
        </p:txBody>
      </p:sp>
      <p:grpSp>
        <p:nvGrpSpPr>
          <p:cNvPr id="7" name="Group 56" descr="zip generalization hierarchy">
            <a:extLst>
              <a:ext uri="{FF2B5EF4-FFF2-40B4-BE49-F238E27FC236}">
                <a16:creationId xmlns:a16="http://schemas.microsoft.com/office/drawing/2014/main" id="{50FE3A10-6976-6A43-81C4-8DFBA677DBBB}"/>
              </a:ext>
            </a:extLst>
          </p:cNvPr>
          <p:cNvGrpSpPr>
            <a:grpSpLocks/>
          </p:cNvGrpSpPr>
          <p:nvPr/>
        </p:nvGrpSpPr>
        <p:grpSpPr bwMode="auto">
          <a:xfrm>
            <a:off x="8213722" y="1511073"/>
            <a:ext cx="3505200" cy="2232025"/>
            <a:chOff x="103" y="1104"/>
            <a:chExt cx="2208" cy="1406"/>
          </a:xfrm>
        </p:grpSpPr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7CBA9814-6F19-7547-999D-4362FFB76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" y="1104"/>
              <a:ext cx="2126" cy="1406"/>
            </a:xfrm>
            <a:prstGeom prst="roundRect">
              <a:avLst>
                <a:gd name="adj" fmla="val 58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556505DA-DB6F-CA4C-80AB-695F31FB1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10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/>
              <a:r>
                <a:rPr lang="en-US" altLang="en-US" sz="2400"/>
                <a:t>ZIP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0E5D02A1-76F6-B040-80A5-97053ED0E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13058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12D25DEF-A70D-D24A-9C6E-A1B30C435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13053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4BCA2214-4A48-E642-8FDD-D9A0D5273C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1870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1305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8298DE08-CB8B-AC43-AE43-60862C5038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99A59FBC-7BC7-0F4C-91E0-D9382D58E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1475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727E891-9A7F-7547-BEDB-E21EE543A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" y="1152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</a:t>
              </a: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F5DDEC76-252F-F546-9821-4E98E513A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0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A9E05598-A6EE-2C43-B9FE-346D6C69A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13067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E0F19676-FC3C-914A-861D-D2742A0BC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" y="2244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13063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545F3CAC-67F0-814E-A515-3C6E43202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" y="1870"/>
              <a:ext cx="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rtl="0" eaLnBrk="1" hangingPunct="1"/>
              <a:r>
                <a:rPr lang="en-US" altLang="en-US">
                  <a:latin typeface="Verdana" panose="020B0604030504040204" pitchFamily="34" charset="0"/>
                </a:rPr>
                <a:t>1306</a:t>
              </a:r>
              <a:r>
                <a:rPr lang="en-US" altLang="en-US">
                  <a:latin typeface="Verdana" panose="020B0604030504040204" pitchFamily="34" charset="0"/>
                  <a:sym typeface="Symbol" pitchFamily="2" charset="2"/>
                </a:rPr>
                <a:t></a:t>
              </a:r>
              <a:endParaRPr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1501B7F5-EBFB-074C-9D23-DBC693998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7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80546B20-6A13-6949-AE7C-E724F0BC0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56" y="2099"/>
              <a:ext cx="10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E9565A1D-2D4C-CF44-AE24-98C2EAF6B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7" y="1718"/>
              <a:ext cx="38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B9E768AB-CAD7-024B-9AE0-839683D39C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3" y="1718"/>
              <a:ext cx="38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B4912945-F9A2-FF4F-AA14-D5A57AF20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4" y="1358"/>
              <a:ext cx="0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40">
              <a:extLst>
                <a:ext uri="{FF2B5EF4-FFF2-40B4-BE49-F238E27FC236}">
                  <a16:creationId xmlns:a16="http://schemas.microsoft.com/office/drawing/2014/main" id="{23AEAAA3-3831-854B-A2E5-91894C020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1500"/>
              <a:ext cx="432" cy="19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2DDF353-87DC-4B4A-A884-4A8350543078}"/>
              </a:ext>
            </a:extLst>
          </p:cNvPr>
          <p:cNvSpPr txBox="1"/>
          <p:nvPr/>
        </p:nvSpPr>
        <p:spPr>
          <a:xfrm>
            <a:off x="11701572" y="336910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4D2070-AD03-9C47-A617-03E87FECE677}"/>
              </a:ext>
            </a:extLst>
          </p:cNvPr>
          <p:cNvSpPr txBox="1"/>
          <p:nvPr/>
        </p:nvSpPr>
        <p:spPr>
          <a:xfrm>
            <a:off x="11715086" y="2791853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9BF7B8-DAF0-9B4A-8364-3657E6D60E0F}"/>
              </a:ext>
            </a:extLst>
          </p:cNvPr>
          <p:cNvSpPr txBox="1"/>
          <p:nvPr/>
        </p:nvSpPr>
        <p:spPr>
          <a:xfrm>
            <a:off x="11699594" y="2204957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5F6B56-59ED-C941-9674-B576C344BCF6}"/>
              </a:ext>
            </a:extLst>
          </p:cNvPr>
          <p:cNvCxnSpPr>
            <a:cxnSpLocks/>
          </p:cNvCxnSpPr>
          <p:nvPr/>
        </p:nvCxnSpPr>
        <p:spPr>
          <a:xfrm flipV="1">
            <a:off x="11900560" y="3124921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FD69BF-ED10-BB47-93C2-65DC2B7C18A8}"/>
              </a:ext>
            </a:extLst>
          </p:cNvPr>
          <p:cNvCxnSpPr>
            <a:cxnSpLocks/>
          </p:cNvCxnSpPr>
          <p:nvPr/>
        </p:nvCxnSpPr>
        <p:spPr>
          <a:xfrm flipV="1">
            <a:off x="11895711" y="2500357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6ACA5C-3D9C-6E43-863A-8D71A4515DB0}"/>
              </a:ext>
            </a:extLst>
          </p:cNvPr>
          <p:cNvSpPr txBox="1"/>
          <p:nvPr/>
        </p:nvSpPr>
        <p:spPr>
          <a:xfrm>
            <a:off x="11681556" y="165807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4E4A0C-5695-B542-81E3-C99D8F9E3A48}"/>
              </a:ext>
            </a:extLst>
          </p:cNvPr>
          <p:cNvCxnSpPr>
            <a:cxnSpLocks/>
          </p:cNvCxnSpPr>
          <p:nvPr/>
        </p:nvCxnSpPr>
        <p:spPr>
          <a:xfrm flipV="1">
            <a:off x="11877673" y="1953471"/>
            <a:ext cx="4849" cy="3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063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15290</TotalTime>
  <Words>4201</Words>
  <Application>Microsoft Macintosh PowerPoint</Application>
  <PresentationFormat>Widescreen</PresentationFormat>
  <Paragraphs>1794</Paragraphs>
  <Slides>47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5" baseType="lpstr">
      <vt:lpstr>DengXian</vt:lpstr>
      <vt:lpstr>宋体</vt:lpstr>
      <vt:lpstr>宋体</vt:lpstr>
      <vt:lpstr>AppleSymbols</vt:lpstr>
      <vt:lpstr>Arial</vt:lpstr>
      <vt:lpstr>Calibri</vt:lpstr>
      <vt:lpstr>Cambria Math</vt:lpstr>
      <vt:lpstr>Courier New</vt:lpstr>
      <vt:lpstr>Helvetica</vt:lpstr>
      <vt:lpstr>Helvetica Neue</vt:lpstr>
      <vt:lpstr>Mangal</vt:lpstr>
      <vt:lpstr>Monotype Sorts</vt:lpstr>
      <vt:lpstr>Symbol</vt:lpstr>
      <vt:lpstr>Tahoma</vt:lpstr>
      <vt:lpstr>Verdana</vt:lpstr>
      <vt:lpstr>Wingdings</vt:lpstr>
      <vt:lpstr>Office Theme</vt:lpstr>
      <vt:lpstr>Visio</vt:lpstr>
      <vt:lpstr>CSC 533: Privacy in the Digital Age (Fall 2020)  Lecture 4: l-diversity, t-closeness </vt:lpstr>
      <vt:lpstr>Goals for today</vt:lpstr>
      <vt:lpstr>Recap: k-anonymity</vt:lpstr>
      <vt:lpstr>Methods to achieve k-anonymity</vt:lpstr>
      <vt:lpstr>Generalization examples</vt:lpstr>
      <vt:lpstr>Exercise</vt:lpstr>
      <vt:lpstr>Exercise (continue .)</vt:lpstr>
      <vt:lpstr>Exercise (continue ..)</vt:lpstr>
      <vt:lpstr>Exercise (continue …)</vt:lpstr>
      <vt:lpstr>Exercise (continue …)</vt:lpstr>
      <vt:lpstr>Solution</vt:lpstr>
      <vt:lpstr>Attacks against k-anonymity</vt:lpstr>
      <vt:lpstr>Unsorted matching attack</vt:lpstr>
      <vt:lpstr>Complementary release attack</vt:lpstr>
      <vt:lpstr>Temporal Inference attack</vt:lpstr>
      <vt:lpstr>What else can go wrong?</vt:lpstr>
      <vt:lpstr>Drawbacks of k-anonymity</vt:lpstr>
      <vt:lpstr>l-diversity</vt:lpstr>
      <vt:lpstr>l-diversity principle</vt:lpstr>
      <vt:lpstr>Exercise: k-anonymous and l-diverse </vt:lpstr>
      <vt:lpstr>Initial solution</vt:lpstr>
      <vt:lpstr>Lets go back one step</vt:lpstr>
      <vt:lpstr>We can do less generalization?</vt:lpstr>
      <vt:lpstr>Are we done?</vt:lpstr>
      <vt:lpstr>What is wrong?</vt:lpstr>
      <vt:lpstr>Variants of l-diversity</vt:lpstr>
      <vt:lpstr>Neither Necessary, Nor Sufficient</vt:lpstr>
      <vt:lpstr>Limitations of l-Diversity</vt:lpstr>
      <vt:lpstr>Skewness attack</vt:lpstr>
      <vt:lpstr>Skewness attack: another example</vt:lpstr>
      <vt:lpstr>Similarity attack</vt:lpstr>
      <vt:lpstr>t-closeness: main idea</vt:lpstr>
      <vt:lpstr>t-closeness: main idea (continue …)</vt:lpstr>
      <vt:lpstr>t-closeness: main idea (continue …)</vt:lpstr>
      <vt:lpstr>t-closeness: recap</vt:lpstr>
      <vt:lpstr>Distance between two prob. distributions</vt:lpstr>
      <vt:lpstr>Earth Mover’s Distance (EMD)</vt:lpstr>
      <vt:lpstr>EMD: example</vt:lpstr>
      <vt:lpstr>EMD for categorical value</vt:lpstr>
      <vt:lpstr>t-closeness: summary </vt:lpstr>
      <vt:lpstr>Are we secure now?</vt:lpstr>
      <vt:lpstr>Not quite!</vt:lpstr>
      <vt:lpstr>What data is personal/sensitive data?</vt:lpstr>
      <vt:lpstr>Myth of PII</vt:lpstr>
      <vt:lpstr>Project Idea</vt:lpstr>
      <vt:lpstr>Home Assignment 1 </vt:lpstr>
      <vt:lpstr>Logistics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305</cp:revision>
  <cp:lastPrinted>2019-09-03T18:14:13Z</cp:lastPrinted>
  <dcterms:created xsi:type="dcterms:W3CDTF">2019-01-03T13:29:27Z</dcterms:created>
  <dcterms:modified xsi:type="dcterms:W3CDTF">2020-08-20T13:29:58Z</dcterms:modified>
</cp:coreProperties>
</file>