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442" r:id="rId4"/>
    <p:sldId id="443" r:id="rId5"/>
    <p:sldId id="473" r:id="rId6"/>
    <p:sldId id="445" r:id="rId7"/>
    <p:sldId id="424" r:id="rId8"/>
    <p:sldId id="423" r:id="rId9"/>
    <p:sldId id="447" r:id="rId10"/>
    <p:sldId id="452" r:id="rId11"/>
    <p:sldId id="453" r:id="rId12"/>
    <p:sldId id="428" r:id="rId13"/>
    <p:sldId id="429" r:id="rId14"/>
    <p:sldId id="430" r:id="rId15"/>
    <p:sldId id="431" r:id="rId16"/>
    <p:sldId id="432" r:id="rId17"/>
    <p:sldId id="433" r:id="rId18"/>
    <p:sldId id="456" r:id="rId19"/>
    <p:sldId id="455" r:id="rId20"/>
    <p:sldId id="457" r:id="rId21"/>
    <p:sldId id="435" r:id="rId22"/>
    <p:sldId id="458" r:id="rId23"/>
    <p:sldId id="474" r:id="rId24"/>
    <p:sldId id="469" r:id="rId25"/>
    <p:sldId id="475" r:id="rId26"/>
    <p:sldId id="436" r:id="rId27"/>
    <p:sldId id="467" r:id="rId28"/>
    <p:sldId id="471" r:id="rId29"/>
    <p:sldId id="472" r:id="rId30"/>
    <p:sldId id="470" r:id="rId31"/>
    <p:sldId id="460" r:id="rId32"/>
    <p:sldId id="465" r:id="rId33"/>
    <p:sldId id="466" r:id="rId34"/>
    <p:sldId id="420" r:id="rId35"/>
    <p:sldId id="468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FF"/>
    <a:srgbClr val="FF4B4B"/>
    <a:srgbClr val="29D5CF"/>
    <a:srgbClr val="3CB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1"/>
    <p:restoredTop sz="94674"/>
  </p:normalViewPr>
  <p:slideViewPr>
    <p:cSldViewPr snapToGrid="0" snapToObjects="1" showGuides="1">
      <p:cViewPr varScale="1">
        <p:scale>
          <a:sx n="88" d="100"/>
          <a:sy n="88" d="100"/>
        </p:scale>
        <p:origin x="208" y="856"/>
      </p:cViewPr>
      <p:guideLst>
        <p:guide orient="horz" pos="230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E2DB-DFE7-8042-A17B-950DAD0C4565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F49A-9140-1E48-A01F-36CFD0A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7ED5F-D810-A247-A454-3F102CE28D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55600" y="693738"/>
            <a:ext cx="6151563" cy="3460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84675"/>
            <a:ext cx="5032375" cy="4154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(possibly skip)</a:t>
            </a:r>
          </a:p>
        </p:txBody>
      </p:sp>
    </p:spTree>
    <p:extLst>
      <p:ext uri="{BB962C8B-B14F-4D97-AF65-F5344CB8AC3E}">
        <p14:creationId xmlns:p14="http://schemas.microsoft.com/office/powerpoint/2010/main" val="1950475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9DCDC74C-FAD1-4C44-9842-7F8B33E67079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1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F9932D74-89CA-1A4A-B94D-172B8445427F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he-IL">
                <a:latin typeface="Times New Roman" charset="0"/>
                <a:ea typeface="Arial" charset="0"/>
              </a:rPr>
              <a:t>Note user privacy can be extended to t-privacy (against coalitions)</a:t>
            </a:r>
          </a:p>
          <a:p>
            <a:r>
              <a:rPr lang="en-US" altLang="he-IL">
                <a:latin typeface="Times New Roman" charset="0"/>
                <a:ea typeface="Arial" charset="0"/>
              </a:rPr>
              <a:t>Info theoretic approach introduced by CGKS</a:t>
            </a:r>
          </a:p>
          <a:p>
            <a:endParaRPr lang="en-US" altLang="he-IL">
              <a:latin typeface="Times New Roman" charset="0"/>
              <a:ea typeface="Arial" charset="0"/>
            </a:endParaRPr>
          </a:p>
          <a:p>
            <a:r>
              <a:rPr lang="en-US" altLang="he-IL">
                <a:latin typeface="Times New Roman" charset="0"/>
                <a:ea typeface="Arial" charset="0"/>
              </a:rPr>
              <a:t>Note that info theoretic approach there is a better model (random server) but I will mention it later, for now the basics.. </a:t>
            </a:r>
          </a:p>
          <a:p>
            <a:endParaRPr lang="en-US" altLang="he-IL">
              <a:latin typeface="Times New Roman" charset="0"/>
              <a:ea typeface="Arial" charset="0"/>
            </a:endParaRPr>
          </a:p>
          <a:p>
            <a:r>
              <a:rPr lang="en-US" altLang="he-IL">
                <a:latin typeface="Times New Roman" charset="0"/>
                <a:ea typeface="Arial" charset="0"/>
              </a:rPr>
              <a:t>For computational approach (against computationally bounded db), need some cryptographic assumption: also follows from our work (the OT is necessary) </a:t>
            </a:r>
          </a:p>
        </p:txBody>
      </p:sp>
    </p:spTree>
    <p:extLst>
      <p:ext uri="{BB962C8B-B14F-4D97-AF65-F5344CB8AC3E}">
        <p14:creationId xmlns:p14="http://schemas.microsoft.com/office/powerpoint/2010/main" val="21777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9D923B1B-0CAC-1C40-8D98-51215DC0C6F8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Most of the main contributions. Chronological order. Mine is in red…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since I won’t talk about random server model, let me talk about it now... </a:t>
            </a:r>
          </a:p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29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5898046-D4B8-9949-B132-AF9406849EA0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Some hand-written slides about the CDOS, specific constructions, etc. check. 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Clearly info theoretic SPIR is not possible with a single database (even PIR is not).  However, even with multiple databases it is not possible, unless grant them access to shared random string. </a:t>
            </a:r>
          </a:p>
          <a:p>
            <a:r>
              <a:rPr lang="en-US" altLang="en-US">
                <a:latin typeface="Times New Roman" charset="0"/>
              </a:rPr>
              <a:t>(can be viewed as part of the data), can also be pseudo random, making data privacy computational while user privacy is still info-theoretic </a:t>
            </a:r>
          </a:p>
        </p:txBody>
      </p:sp>
    </p:spTree>
    <p:extLst>
      <p:ext uri="{BB962C8B-B14F-4D97-AF65-F5344CB8AC3E}">
        <p14:creationId xmlns:p14="http://schemas.microsoft.com/office/powerpoint/2010/main" val="19427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E8722392-7FB8-AA40-B124-2FA73EABEB25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7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FA5E6DD-47D0-1B42-9A40-ADCFC5010B64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9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FA5E6DD-47D0-1B42-9A40-ADCFC5010B64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FA5E6DD-47D0-1B42-9A40-ADCFC5010B64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98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FA5E6DD-47D0-1B42-9A40-ADCFC5010B64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3FD7B-A537-4AF7-A0B3-233AFC959002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4D38D0FE-3BCB-8842-AF04-81BEAB270841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60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4D38D0FE-3BCB-8842-AF04-81BEAB270841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4D38D0FE-3BCB-8842-AF04-81BEAB270841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5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25D8FEB-1FE6-994A-B85C-509E6E9E0885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4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E864F-8A9D-4A0E-8D48-30B72600338F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8A71B-F606-4724-ABCC-E51AA53E6674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77111-E864-4353-9065-58A8A9482BCF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3DA136F-9B45-8D49-80F2-F389997EB920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1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3804D45B-2F80-B74E-996F-753A6970E73D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8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D0318-B510-4C61-8F11-912B9D0AD2A0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E3A6D-69ED-664E-B62F-16CAD23D19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5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55600" y="693738"/>
            <a:ext cx="6151563" cy="3460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84675"/>
            <a:ext cx="5032375" cy="4154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(possibly skip)</a:t>
            </a:r>
          </a:p>
        </p:txBody>
      </p:sp>
    </p:spTree>
    <p:extLst>
      <p:ext uri="{BB962C8B-B14F-4D97-AF65-F5344CB8AC3E}">
        <p14:creationId xmlns:p14="http://schemas.microsoft.com/office/powerpoint/2010/main" val="37491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951-CA5D-F146-B44E-5F25D1FD1791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BED-36B9-2D46-AC1F-B16120D027D7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9C78-2E77-A34E-B8DB-80627EBE8B6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7D0C9AD-BE5D-2E4A-B0A3-9F2B27FCFF4C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3917524-5536-4193-BBBD-43C82473C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F913-86EA-B348-B354-484F8C7D4917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6C59-C161-4140-BE33-866C1A1DAF30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D44E-315A-8245-ACF0-F6C50E37C037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12FD-8E26-1C4C-B5CF-6012AF326EF0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7287-8FD4-A840-A351-92370DB72F8D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E3B2-C6F0-344C-A577-2677903A0745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1E1A-43CD-CD4A-A509-0A9E18D26F43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53C-FC56-5449-9E82-13D18897255F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78AE-9135-A349-82C1-72059B5C8C8B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EYwMPwPxN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D1F0-0987-FC4E-8BB6-1BDD87CC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5" y="433873"/>
            <a:ext cx="11783658" cy="35782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ea typeface="Helvetica Neue" charset="0"/>
              </a:rPr>
              <a:t>CSC 533: Privacy in the Digital Age (Fall 2020)</a:t>
            </a:r>
            <a:br>
              <a:rPr lang="en-US" sz="4400" dirty="0">
                <a:solidFill>
                  <a:schemeClr val="tx1"/>
                </a:solidFill>
                <a:ea typeface="Helvetica Neue" charset="0"/>
              </a:rPr>
            </a:br>
            <a:br>
              <a:rPr lang="en-US" sz="4400" dirty="0">
                <a:solidFill>
                  <a:schemeClr val="tx1"/>
                </a:solidFill>
                <a:ea typeface="Helvetica Neue" charset="0"/>
              </a:rPr>
            </a:br>
            <a:r>
              <a:rPr lang="en-US" sz="4400" dirty="0">
                <a:solidFill>
                  <a:schemeClr val="tx1"/>
                </a:solidFill>
                <a:ea typeface="Helvetica Neue" charset="0"/>
              </a:rPr>
              <a:t>Lecture 7: Private Information Retrieval (PIR) </a:t>
            </a:r>
            <a:br>
              <a:rPr lang="en-US" sz="4400" dirty="0">
                <a:solidFill>
                  <a:schemeClr val="tx1"/>
                </a:solidFill>
                <a:ea typeface="Helvetica Neue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704C9-D29D-4943-B9E3-FA72340D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548" y="4700588"/>
            <a:ext cx="4026946" cy="1655762"/>
          </a:xfrm>
        </p:spPr>
        <p:txBody>
          <a:bodyPr/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Anupam Das</a:t>
            </a:r>
          </a:p>
          <a:p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Sept 03, 2020</a:t>
            </a:r>
          </a:p>
          <a:p>
            <a:endParaRPr lang="en-US" dirty="0"/>
          </a:p>
        </p:txBody>
      </p:sp>
      <p:pic>
        <p:nvPicPr>
          <p:cNvPr id="1026" name="Picture 2" descr="mage result for nc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58" y="4158907"/>
            <a:ext cx="4563920" cy="21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567DB-558F-7E49-8B54-6C53C92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Non-private protocol</a:t>
            </a:r>
            <a:endParaRPr lang="en-US" dirty="0"/>
          </a:p>
        </p:txBody>
      </p:sp>
      <p:sp>
        <p:nvSpPr>
          <p:cNvPr id="755715" name="AutoShape 3" descr="server"/>
          <p:cNvSpPr>
            <a:spLocks noChangeArrowheads="1"/>
          </p:cNvSpPr>
          <p:nvPr/>
        </p:nvSpPr>
        <p:spPr bwMode="auto">
          <a:xfrm>
            <a:off x="3886201" y="2057400"/>
            <a:ext cx="2079625" cy="1500188"/>
          </a:xfrm>
          <a:prstGeom prst="cube">
            <a:avLst>
              <a:gd name="adj" fmla="val 2888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108451" y="3079750"/>
            <a:ext cx="911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/>
              <a:t>SERVER</a:t>
            </a:r>
          </a:p>
        </p:txBody>
      </p:sp>
      <p:sp>
        <p:nvSpPr>
          <p:cNvPr id="755794" name="Rectangle 82"/>
          <p:cNvSpPr>
            <a:spLocks noChangeArrowheads="1"/>
          </p:cNvSpPr>
          <p:nvPr/>
        </p:nvSpPr>
        <p:spPr bwMode="auto">
          <a:xfrm>
            <a:off x="3886200" y="2667000"/>
            <a:ext cx="1529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/>
              <a:t>x =x</a:t>
            </a:r>
            <a:r>
              <a:rPr lang="en-US" altLang="en-US" sz="1600" b="1" baseline="-25000"/>
              <a:t>1</a:t>
            </a:r>
            <a:r>
              <a:rPr lang="en-US" altLang="en-US" sz="1600" b="1" i="1"/>
              <a:t>,x</a:t>
            </a:r>
            <a:r>
              <a:rPr lang="en-US" altLang="en-US" sz="1600" b="1" baseline="-25000"/>
              <a:t>2</a:t>
            </a:r>
            <a:r>
              <a:rPr lang="en-US" altLang="en-US" sz="1600" b="1" i="1"/>
              <a:t> , . . ., x</a:t>
            </a:r>
            <a:r>
              <a:rPr lang="en-US" altLang="en-US" sz="1600" b="1" i="1" baseline="-25000"/>
              <a:t>n</a:t>
            </a:r>
            <a:r>
              <a:rPr lang="en-US" altLang="en-US" b="1"/>
              <a:t> </a:t>
            </a:r>
            <a:endParaRPr lang="en-US" altLang="en-US" baseline="30000"/>
          </a:p>
        </p:txBody>
      </p:sp>
      <p:grpSp>
        <p:nvGrpSpPr>
          <p:cNvPr id="755717" name="Group 5" descr="user"/>
          <p:cNvGrpSpPr>
            <a:grpSpLocks/>
          </p:cNvGrpSpPr>
          <p:nvPr/>
        </p:nvGrpSpPr>
        <p:grpSpPr bwMode="auto">
          <a:xfrm>
            <a:off x="7048500" y="2114551"/>
            <a:ext cx="1257300" cy="1281113"/>
            <a:chOff x="2568" y="467"/>
            <a:chExt cx="1632" cy="1973"/>
          </a:xfrm>
        </p:grpSpPr>
        <p:grpSp>
          <p:nvGrpSpPr>
            <p:cNvPr id="755718" name="Group 6"/>
            <p:cNvGrpSpPr>
              <a:grpSpLocks/>
            </p:cNvGrpSpPr>
            <p:nvPr/>
          </p:nvGrpSpPr>
          <p:grpSpPr bwMode="auto">
            <a:xfrm rot="-16925226">
              <a:off x="2733" y="1357"/>
              <a:ext cx="160" cy="490"/>
              <a:chOff x="3534" y="1970"/>
              <a:chExt cx="160" cy="490"/>
            </a:xfrm>
          </p:grpSpPr>
          <p:sp>
            <p:nvSpPr>
              <p:cNvPr id="755719" name="Freeform 7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0" name="Freeform 8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1" name="Group 9"/>
            <p:cNvGrpSpPr>
              <a:grpSpLocks/>
            </p:cNvGrpSpPr>
            <p:nvPr/>
          </p:nvGrpSpPr>
          <p:grpSpPr bwMode="auto">
            <a:xfrm>
              <a:off x="4040" y="1923"/>
              <a:ext cx="160" cy="490"/>
              <a:chOff x="3534" y="1970"/>
              <a:chExt cx="160" cy="490"/>
            </a:xfrm>
          </p:grpSpPr>
          <p:sp>
            <p:nvSpPr>
              <p:cNvPr id="755722" name="Freeform 10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3" name="Freeform 11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4" name="Group 12"/>
            <p:cNvGrpSpPr>
              <a:grpSpLocks/>
            </p:cNvGrpSpPr>
            <p:nvPr/>
          </p:nvGrpSpPr>
          <p:grpSpPr bwMode="auto">
            <a:xfrm>
              <a:off x="3265" y="1037"/>
              <a:ext cx="882" cy="1403"/>
              <a:chOff x="2751" y="1092"/>
              <a:chExt cx="882" cy="1403"/>
            </a:xfrm>
          </p:grpSpPr>
          <p:sp>
            <p:nvSpPr>
              <p:cNvPr id="755725" name="Freeform 13"/>
              <p:cNvSpPr>
                <a:spLocks/>
              </p:cNvSpPr>
              <p:nvPr/>
            </p:nvSpPr>
            <p:spPr bwMode="auto">
              <a:xfrm>
                <a:off x="2751" y="1095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D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6" name="Freeform 14"/>
              <p:cNvSpPr>
                <a:spLocks/>
              </p:cNvSpPr>
              <p:nvPr/>
            </p:nvSpPr>
            <p:spPr bwMode="auto">
              <a:xfrm>
                <a:off x="2751" y="1092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7" name="Freeform 15"/>
              <p:cNvSpPr>
                <a:spLocks/>
              </p:cNvSpPr>
              <p:nvPr/>
            </p:nvSpPr>
            <p:spPr bwMode="auto">
              <a:xfrm>
                <a:off x="3196" y="1104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8" name="Group 16"/>
            <p:cNvGrpSpPr>
              <a:grpSpLocks/>
            </p:cNvGrpSpPr>
            <p:nvPr/>
          </p:nvGrpSpPr>
          <p:grpSpPr bwMode="auto">
            <a:xfrm>
              <a:off x="3493" y="467"/>
              <a:ext cx="452" cy="773"/>
              <a:chOff x="2979" y="522"/>
              <a:chExt cx="452" cy="773"/>
            </a:xfrm>
          </p:grpSpPr>
          <p:grpSp>
            <p:nvGrpSpPr>
              <p:cNvPr id="755729" name="Group 17"/>
              <p:cNvGrpSpPr>
                <a:grpSpLocks/>
              </p:cNvGrpSpPr>
              <p:nvPr/>
            </p:nvGrpSpPr>
            <p:grpSpPr bwMode="auto">
              <a:xfrm>
                <a:off x="3084" y="909"/>
                <a:ext cx="235" cy="386"/>
                <a:chOff x="3084" y="909"/>
                <a:chExt cx="235" cy="386"/>
              </a:xfrm>
            </p:grpSpPr>
            <p:sp>
              <p:nvSpPr>
                <p:cNvPr id="755730" name="Freeform 18"/>
                <p:cNvSpPr>
                  <a:spLocks/>
                </p:cNvSpPr>
                <p:nvPr/>
              </p:nvSpPr>
              <p:spPr bwMode="auto">
                <a:xfrm>
                  <a:off x="3086" y="909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31" name="Freeform 19"/>
                <p:cNvSpPr>
                  <a:spLocks/>
                </p:cNvSpPr>
                <p:nvPr/>
              </p:nvSpPr>
              <p:spPr bwMode="auto">
                <a:xfrm>
                  <a:off x="3084" y="909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5732" name="Freeform 20"/>
              <p:cNvSpPr>
                <a:spLocks/>
              </p:cNvSpPr>
              <p:nvPr/>
            </p:nvSpPr>
            <p:spPr bwMode="auto">
              <a:xfrm>
                <a:off x="3030" y="553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5733" name="Group 21"/>
              <p:cNvGrpSpPr>
                <a:grpSpLocks/>
              </p:cNvGrpSpPr>
              <p:nvPr/>
            </p:nvGrpSpPr>
            <p:grpSpPr bwMode="auto">
              <a:xfrm>
                <a:off x="2979" y="522"/>
                <a:ext cx="452" cy="577"/>
                <a:chOff x="2979" y="522"/>
                <a:chExt cx="452" cy="577"/>
              </a:xfrm>
            </p:grpSpPr>
            <p:grpSp>
              <p:nvGrpSpPr>
                <p:cNvPr id="755734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sp>
                <p:nvSpPr>
                  <p:cNvPr id="755735" name="Freeform 23"/>
                  <p:cNvSpPr>
                    <a:spLocks/>
                  </p:cNvSpPr>
                  <p:nvPr/>
                </p:nvSpPr>
                <p:spPr bwMode="auto">
                  <a:xfrm>
                    <a:off x="3083" y="664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36" name="Freeform 24"/>
                  <p:cNvSpPr>
                    <a:spLocks/>
                  </p:cNvSpPr>
                  <p:nvPr/>
                </p:nvSpPr>
                <p:spPr bwMode="auto">
                  <a:xfrm>
                    <a:off x="2979" y="522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5737" name="Freeform 25"/>
                <p:cNvSpPr>
                  <a:spLocks/>
                </p:cNvSpPr>
                <p:nvPr/>
              </p:nvSpPr>
              <p:spPr bwMode="auto">
                <a:xfrm>
                  <a:off x="3165" y="665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38" name="Group 26"/>
              <p:cNvGrpSpPr>
                <a:grpSpLocks/>
              </p:cNvGrpSpPr>
              <p:nvPr/>
            </p:nvGrpSpPr>
            <p:grpSpPr bwMode="auto">
              <a:xfrm>
                <a:off x="3027" y="757"/>
                <a:ext cx="176" cy="215"/>
                <a:chOff x="3027" y="757"/>
                <a:chExt cx="176" cy="215"/>
              </a:xfrm>
            </p:grpSpPr>
            <p:grpSp>
              <p:nvGrpSpPr>
                <p:cNvPr id="755739" name="Group 27"/>
                <p:cNvGrpSpPr>
                  <a:grpSpLocks/>
                </p:cNvGrpSpPr>
                <p:nvPr/>
              </p:nvGrpSpPr>
              <p:grpSpPr bwMode="auto">
                <a:xfrm>
                  <a:off x="3042" y="771"/>
                  <a:ext cx="110" cy="152"/>
                  <a:chOff x="3042" y="771"/>
                  <a:chExt cx="110" cy="152"/>
                </a:xfrm>
              </p:grpSpPr>
              <p:sp>
                <p:nvSpPr>
                  <p:cNvPr id="755740" name="Freeform 28"/>
                  <p:cNvSpPr>
                    <a:spLocks/>
                  </p:cNvSpPr>
                  <p:nvPr/>
                </p:nvSpPr>
                <p:spPr bwMode="auto">
                  <a:xfrm>
                    <a:off x="3042" y="776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1" name="Freeform 29"/>
                  <p:cNvSpPr>
                    <a:spLocks/>
                  </p:cNvSpPr>
                  <p:nvPr/>
                </p:nvSpPr>
                <p:spPr bwMode="auto">
                  <a:xfrm>
                    <a:off x="3074" y="890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2" name="Freeform 30"/>
                  <p:cNvSpPr>
                    <a:spLocks/>
                  </p:cNvSpPr>
                  <p:nvPr/>
                </p:nvSpPr>
                <p:spPr bwMode="auto">
                  <a:xfrm>
                    <a:off x="3129" y="771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5743" name="Group 31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67"/>
                  <a:chOff x="3027" y="757"/>
                  <a:chExt cx="176" cy="67"/>
                </a:xfrm>
              </p:grpSpPr>
              <p:grpSp>
                <p:nvGrpSpPr>
                  <p:cNvPr id="75574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34" y="757"/>
                    <a:ext cx="164" cy="28"/>
                    <a:chOff x="3034" y="757"/>
                    <a:chExt cx="164" cy="28"/>
                  </a:xfrm>
                </p:grpSpPr>
                <p:sp>
                  <p:nvSpPr>
                    <p:cNvPr id="75574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110" y="760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46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034" y="757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47" name="Freeform 35"/>
                  <p:cNvSpPr>
                    <a:spLocks/>
                  </p:cNvSpPr>
                  <p:nvPr/>
                </p:nvSpPr>
                <p:spPr bwMode="auto">
                  <a:xfrm>
                    <a:off x="3128" y="793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8" name="Freeform 36"/>
                  <p:cNvSpPr>
                    <a:spLocks/>
                  </p:cNvSpPr>
                  <p:nvPr/>
                </p:nvSpPr>
                <p:spPr bwMode="auto">
                  <a:xfrm>
                    <a:off x="3052" y="797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574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32" y="792"/>
                    <a:ext cx="45" cy="29"/>
                    <a:chOff x="3132" y="792"/>
                    <a:chExt cx="45" cy="29"/>
                  </a:xfrm>
                </p:grpSpPr>
                <p:sp>
                  <p:nvSpPr>
                    <p:cNvPr id="755750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792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51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8" y="797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796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575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042" y="795"/>
                    <a:ext cx="30" cy="29"/>
                    <a:chOff x="3042" y="795"/>
                    <a:chExt cx="30" cy="29"/>
                  </a:xfrm>
                </p:grpSpPr>
                <p:sp>
                  <p:nvSpPr>
                    <p:cNvPr id="75575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2" y="795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55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8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799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57" name="Freeform 45"/>
                  <p:cNvSpPr>
                    <a:spLocks/>
                  </p:cNvSpPr>
                  <p:nvPr/>
                </p:nvSpPr>
                <p:spPr bwMode="auto">
                  <a:xfrm>
                    <a:off x="3114" y="790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58" name="Freeform 46"/>
                  <p:cNvSpPr>
                    <a:spLocks/>
                  </p:cNvSpPr>
                  <p:nvPr/>
                </p:nvSpPr>
                <p:spPr bwMode="auto">
                  <a:xfrm>
                    <a:off x="3027" y="792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5759" name="Group 47"/>
                <p:cNvGrpSpPr>
                  <a:grpSpLocks/>
                </p:cNvGrpSpPr>
                <p:nvPr/>
              </p:nvGrpSpPr>
              <p:grpSpPr bwMode="auto">
                <a:xfrm>
                  <a:off x="3076" y="925"/>
                  <a:ext cx="91" cy="47"/>
                  <a:chOff x="3076" y="925"/>
                  <a:chExt cx="91" cy="47"/>
                </a:xfrm>
              </p:grpSpPr>
              <p:grpSp>
                <p:nvGrpSpPr>
                  <p:cNvPr id="75576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sp>
                  <p:nvSpPr>
                    <p:cNvPr id="7557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77" y="925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5576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grpSp>
                    <p:nvGrpSpPr>
                      <p:cNvPr id="755763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0" cy="23"/>
                        <a:chOff x="3076" y="925"/>
                        <a:chExt cx="90" cy="23"/>
                      </a:xfrm>
                    </p:grpSpPr>
                    <p:sp>
                      <p:nvSpPr>
                        <p:cNvPr id="755764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3" y="934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5765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6" y="925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55766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" y="933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55767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089" y="947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953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55769" name="Group 57"/>
              <p:cNvGrpSpPr>
                <a:grpSpLocks/>
              </p:cNvGrpSpPr>
              <p:nvPr/>
            </p:nvGrpSpPr>
            <p:grpSpPr bwMode="auto">
              <a:xfrm>
                <a:off x="3267" y="851"/>
                <a:ext cx="59" cy="79"/>
                <a:chOff x="3267" y="851"/>
                <a:chExt cx="59" cy="79"/>
              </a:xfrm>
            </p:grpSpPr>
            <p:sp>
              <p:nvSpPr>
                <p:cNvPr id="755770" name="Freeform 58"/>
                <p:cNvSpPr>
                  <a:spLocks/>
                </p:cNvSpPr>
                <p:nvPr/>
              </p:nvSpPr>
              <p:spPr bwMode="auto">
                <a:xfrm>
                  <a:off x="3267" y="851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71" name="Freeform 59"/>
                <p:cNvSpPr>
                  <a:spLocks/>
                </p:cNvSpPr>
                <p:nvPr/>
              </p:nvSpPr>
              <p:spPr bwMode="auto">
                <a:xfrm>
                  <a:off x="3277" y="851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5772" name="Freeform 60"/>
            <p:cNvSpPr>
              <a:spLocks/>
            </p:cNvSpPr>
            <p:nvPr/>
          </p:nvSpPr>
          <p:spPr bwMode="auto">
            <a:xfrm>
              <a:off x="3223" y="1200"/>
              <a:ext cx="221" cy="220"/>
            </a:xfrm>
            <a:custGeom>
              <a:avLst/>
              <a:gdLst>
                <a:gd name="T0" fmla="*/ 208 w 221"/>
                <a:gd name="T1" fmla="*/ 79 h 220"/>
                <a:gd name="T2" fmla="*/ 169 w 221"/>
                <a:gd name="T3" fmla="*/ 17 h 220"/>
                <a:gd name="T4" fmla="*/ 139 w 221"/>
                <a:gd name="T5" fmla="*/ 0 h 220"/>
                <a:gd name="T6" fmla="*/ 195 w 221"/>
                <a:gd name="T7" fmla="*/ 92 h 220"/>
                <a:gd name="T8" fmla="*/ 208 w 221"/>
                <a:gd name="T9" fmla="*/ 139 h 220"/>
                <a:gd name="T10" fmla="*/ 51 w 221"/>
                <a:gd name="T11" fmla="*/ 159 h 220"/>
                <a:gd name="T12" fmla="*/ 200 w 221"/>
                <a:gd name="T13" fmla="*/ 155 h 220"/>
                <a:gd name="T14" fmla="*/ 0 w 221"/>
                <a:gd name="T15" fmla="*/ 220 h 220"/>
                <a:gd name="T16" fmla="*/ 221 w 221"/>
                <a:gd name="T17" fmla="*/ 169 h 220"/>
                <a:gd name="T18" fmla="*/ 208 w 221"/>
                <a:gd name="T19" fmla="*/ 7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5773" name="Group 61"/>
            <p:cNvGrpSpPr>
              <a:grpSpLocks/>
            </p:cNvGrpSpPr>
            <p:nvPr/>
          </p:nvGrpSpPr>
          <p:grpSpPr bwMode="auto">
            <a:xfrm>
              <a:off x="2896" y="1376"/>
              <a:ext cx="316" cy="267"/>
              <a:chOff x="2382" y="1431"/>
              <a:chExt cx="316" cy="267"/>
            </a:xfrm>
          </p:grpSpPr>
          <p:sp>
            <p:nvSpPr>
              <p:cNvPr id="755774" name="Freeform 62"/>
              <p:cNvSpPr>
                <a:spLocks/>
              </p:cNvSpPr>
              <p:nvPr/>
            </p:nvSpPr>
            <p:spPr bwMode="auto">
              <a:xfrm>
                <a:off x="2669" y="1431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75" name="Freeform 63"/>
              <p:cNvSpPr>
                <a:spLocks/>
              </p:cNvSpPr>
              <p:nvPr/>
            </p:nvSpPr>
            <p:spPr bwMode="auto">
              <a:xfrm>
                <a:off x="2382" y="1533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76" name="Group 64"/>
            <p:cNvGrpSpPr>
              <a:grpSpLocks/>
            </p:cNvGrpSpPr>
            <p:nvPr/>
          </p:nvGrpSpPr>
          <p:grpSpPr bwMode="auto">
            <a:xfrm>
              <a:off x="2894" y="1027"/>
              <a:ext cx="1302" cy="1278"/>
              <a:chOff x="2380" y="1082"/>
              <a:chExt cx="1302" cy="1278"/>
            </a:xfrm>
          </p:grpSpPr>
          <p:sp>
            <p:nvSpPr>
              <p:cNvPr id="755777" name="Freeform 65"/>
              <p:cNvSpPr>
                <a:spLocks/>
              </p:cNvSpPr>
              <p:nvPr/>
            </p:nvSpPr>
            <p:spPr bwMode="auto">
              <a:xfrm>
                <a:off x="3241" y="1082"/>
                <a:ext cx="441" cy="1278"/>
              </a:xfrm>
              <a:custGeom>
                <a:avLst/>
                <a:gdLst>
                  <a:gd name="T0" fmla="*/ 65 w 441"/>
                  <a:gd name="T1" fmla="*/ 0 h 1278"/>
                  <a:gd name="T2" fmla="*/ 86 w 441"/>
                  <a:gd name="T3" fmla="*/ 13 h 1278"/>
                  <a:gd name="T4" fmla="*/ 111 w 441"/>
                  <a:gd name="T5" fmla="*/ 30 h 1278"/>
                  <a:gd name="T6" fmla="*/ 137 w 441"/>
                  <a:gd name="T7" fmla="*/ 47 h 1278"/>
                  <a:gd name="T8" fmla="*/ 177 w 441"/>
                  <a:gd name="T9" fmla="*/ 68 h 1278"/>
                  <a:gd name="T10" fmla="*/ 264 w 441"/>
                  <a:gd name="T11" fmla="*/ 122 h 1278"/>
                  <a:gd name="T12" fmla="*/ 301 w 441"/>
                  <a:gd name="T13" fmla="*/ 138 h 1278"/>
                  <a:gd name="T14" fmla="*/ 321 w 441"/>
                  <a:gd name="T15" fmla="*/ 146 h 1278"/>
                  <a:gd name="T16" fmla="*/ 340 w 441"/>
                  <a:gd name="T17" fmla="*/ 163 h 1278"/>
                  <a:gd name="T18" fmla="*/ 388 w 441"/>
                  <a:gd name="T19" fmla="*/ 375 h 1278"/>
                  <a:gd name="T20" fmla="*/ 394 w 441"/>
                  <a:gd name="T21" fmla="*/ 459 h 1278"/>
                  <a:gd name="T22" fmla="*/ 386 w 441"/>
                  <a:gd name="T23" fmla="*/ 482 h 1278"/>
                  <a:gd name="T24" fmla="*/ 407 w 441"/>
                  <a:gd name="T25" fmla="*/ 573 h 1278"/>
                  <a:gd name="T26" fmla="*/ 412 w 441"/>
                  <a:gd name="T27" fmla="*/ 722 h 1278"/>
                  <a:gd name="T28" fmla="*/ 422 w 441"/>
                  <a:gd name="T29" fmla="*/ 790 h 1278"/>
                  <a:gd name="T30" fmla="*/ 428 w 441"/>
                  <a:gd name="T31" fmla="*/ 836 h 1278"/>
                  <a:gd name="T32" fmla="*/ 437 w 441"/>
                  <a:gd name="T33" fmla="*/ 830 h 1278"/>
                  <a:gd name="T34" fmla="*/ 441 w 441"/>
                  <a:gd name="T35" fmla="*/ 874 h 1278"/>
                  <a:gd name="T36" fmla="*/ 420 w 441"/>
                  <a:gd name="T37" fmla="*/ 889 h 1278"/>
                  <a:gd name="T38" fmla="*/ 391 w 441"/>
                  <a:gd name="T39" fmla="*/ 902 h 1278"/>
                  <a:gd name="T40" fmla="*/ 365 w 441"/>
                  <a:gd name="T41" fmla="*/ 912 h 1278"/>
                  <a:gd name="T42" fmla="*/ 337 w 441"/>
                  <a:gd name="T43" fmla="*/ 922 h 1278"/>
                  <a:gd name="T44" fmla="*/ 315 w 441"/>
                  <a:gd name="T45" fmla="*/ 929 h 1278"/>
                  <a:gd name="T46" fmla="*/ 290 w 441"/>
                  <a:gd name="T47" fmla="*/ 929 h 1278"/>
                  <a:gd name="T48" fmla="*/ 272 w 441"/>
                  <a:gd name="T49" fmla="*/ 925 h 1278"/>
                  <a:gd name="T50" fmla="*/ 261 w 441"/>
                  <a:gd name="T51" fmla="*/ 914 h 1278"/>
                  <a:gd name="T52" fmla="*/ 258 w 441"/>
                  <a:gd name="T53" fmla="*/ 878 h 1278"/>
                  <a:gd name="T54" fmla="*/ 287 w 441"/>
                  <a:gd name="T55" fmla="*/ 883 h 1278"/>
                  <a:gd name="T56" fmla="*/ 277 w 441"/>
                  <a:gd name="T57" fmla="*/ 856 h 1278"/>
                  <a:gd name="T58" fmla="*/ 279 w 441"/>
                  <a:gd name="T59" fmla="*/ 805 h 1278"/>
                  <a:gd name="T60" fmla="*/ 272 w 441"/>
                  <a:gd name="T61" fmla="*/ 775 h 1278"/>
                  <a:gd name="T62" fmla="*/ 266 w 441"/>
                  <a:gd name="T63" fmla="*/ 740 h 1278"/>
                  <a:gd name="T64" fmla="*/ 257 w 441"/>
                  <a:gd name="T65" fmla="*/ 691 h 1278"/>
                  <a:gd name="T66" fmla="*/ 240 w 441"/>
                  <a:gd name="T67" fmla="*/ 638 h 1278"/>
                  <a:gd name="T68" fmla="*/ 226 w 441"/>
                  <a:gd name="T69" fmla="*/ 506 h 1278"/>
                  <a:gd name="T70" fmla="*/ 201 w 441"/>
                  <a:gd name="T71" fmla="*/ 696 h 1278"/>
                  <a:gd name="T72" fmla="*/ 211 w 441"/>
                  <a:gd name="T73" fmla="*/ 812 h 1278"/>
                  <a:gd name="T74" fmla="*/ 246 w 441"/>
                  <a:gd name="T75" fmla="*/ 934 h 1278"/>
                  <a:gd name="T76" fmla="*/ 323 w 441"/>
                  <a:gd name="T77" fmla="*/ 1162 h 1278"/>
                  <a:gd name="T78" fmla="*/ 262 w 441"/>
                  <a:gd name="T79" fmla="*/ 1206 h 1278"/>
                  <a:gd name="T80" fmla="*/ 221 w 441"/>
                  <a:gd name="T81" fmla="*/ 1230 h 1278"/>
                  <a:gd name="T82" fmla="*/ 190 w 441"/>
                  <a:gd name="T83" fmla="*/ 1245 h 1278"/>
                  <a:gd name="T84" fmla="*/ 170 w 441"/>
                  <a:gd name="T85" fmla="*/ 1250 h 1278"/>
                  <a:gd name="T86" fmla="*/ 145 w 441"/>
                  <a:gd name="T87" fmla="*/ 1258 h 1278"/>
                  <a:gd name="T88" fmla="*/ 119 w 441"/>
                  <a:gd name="T89" fmla="*/ 1267 h 1278"/>
                  <a:gd name="T90" fmla="*/ 86 w 441"/>
                  <a:gd name="T91" fmla="*/ 1278 h 1278"/>
                  <a:gd name="T92" fmla="*/ 47 w 441"/>
                  <a:gd name="T93" fmla="*/ 1038 h 1278"/>
                  <a:gd name="T94" fmla="*/ 22 w 441"/>
                  <a:gd name="T95" fmla="*/ 874 h 1278"/>
                  <a:gd name="T96" fmla="*/ 8 w 441"/>
                  <a:gd name="T97" fmla="*/ 718 h 1278"/>
                  <a:gd name="T98" fmla="*/ 0 w 441"/>
                  <a:gd name="T99" fmla="*/ 506 h 1278"/>
                  <a:gd name="T100" fmla="*/ 1 w 441"/>
                  <a:gd name="T101" fmla="*/ 420 h 1278"/>
                  <a:gd name="T102" fmla="*/ 7 w 441"/>
                  <a:gd name="T103" fmla="*/ 335 h 1278"/>
                  <a:gd name="T104" fmla="*/ 24 w 441"/>
                  <a:gd name="T105" fmla="*/ 212 h 1278"/>
                  <a:gd name="T106" fmla="*/ 34 w 441"/>
                  <a:gd name="T107" fmla="*/ 183 h 1278"/>
                  <a:gd name="T108" fmla="*/ 47 w 441"/>
                  <a:gd name="T109" fmla="*/ 148 h 1278"/>
                  <a:gd name="T110" fmla="*/ 56 w 441"/>
                  <a:gd name="T111" fmla="*/ 112 h 1278"/>
                  <a:gd name="T112" fmla="*/ 61 w 441"/>
                  <a:gd name="T113" fmla="*/ 86 h 1278"/>
                  <a:gd name="T114" fmla="*/ 67 w 441"/>
                  <a:gd name="T115" fmla="*/ 50 h 1278"/>
                  <a:gd name="T116" fmla="*/ 65 w 441"/>
                  <a:gd name="T117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278">
                    <a:moveTo>
                      <a:pt x="65" y="0"/>
                    </a:moveTo>
                    <a:lnTo>
                      <a:pt x="86" y="13"/>
                    </a:lnTo>
                    <a:lnTo>
                      <a:pt x="111" y="30"/>
                    </a:lnTo>
                    <a:lnTo>
                      <a:pt x="137" y="47"/>
                    </a:lnTo>
                    <a:lnTo>
                      <a:pt x="177" y="68"/>
                    </a:lnTo>
                    <a:lnTo>
                      <a:pt x="264" y="122"/>
                    </a:lnTo>
                    <a:lnTo>
                      <a:pt x="301" y="138"/>
                    </a:lnTo>
                    <a:lnTo>
                      <a:pt x="321" y="146"/>
                    </a:lnTo>
                    <a:lnTo>
                      <a:pt x="340" y="163"/>
                    </a:lnTo>
                    <a:lnTo>
                      <a:pt x="388" y="375"/>
                    </a:lnTo>
                    <a:lnTo>
                      <a:pt x="394" y="459"/>
                    </a:lnTo>
                    <a:lnTo>
                      <a:pt x="386" y="482"/>
                    </a:lnTo>
                    <a:lnTo>
                      <a:pt x="407" y="573"/>
                    </a:lnTo>
                    <a:lnTo>
                      <a:pt x="412" y="722"/>
                    </a:lnTo>
                    <a:lnTo>
                      <a:pt x="422" y="790"/>
                    </a:lnTo>
                    <a:lnTo>
                      <a:pt x="428" y="836"/>
                    </a:lnTo>
                    <a:lnTo>
                      <a:pt x="437" y="830"/>
                    </a:lnTo>
                    <a:lnTo>
                      <a:pt x="441" y="874"/>
                    </a:lnTo>
                    <a:lnTo>
                      <a:pt x="420" y="889"/>
                    </a:lnTo>
                    <a:lnTo>
                      <a:pt x="391" y="902"/>
                    </a:lnTo>
                    <a:lnTo>
                      <a:pt x="365" y="912"/>
                    </a:lnTo>
                    <a:lnTo>
                      <a:pt x="337" y="922"/>
                    </a:lnTo>
                    <a:lnTo>
                      <a:pt x="315" y="929"/>
                    </a:lnTo>
                    <a:lnTo>
                      <a:pt x="290" y="929"/>
                    </a:lnTo>
                    <a:lnTo>
                      <a:pt x="272" y="925"/>
                    </a:lnTo>
                    <a:lnTo>
                      <a:pt x="261" y="914"/>
                    </a:lnTo>
                    <a:lnTo>
                      <a:pt x="258" y="878"/>
                    </a:lnTo>
                    <a:lnTo>
                      <a:pt x="287" y="883"/>
                    </a:lnTo>
                    <a:lnTo>
                      <a:pt x="277" y="856"/>
                    </a:lnTo>
                    <a:lnTo>
                      <a:pt x="279" y="805"/>
                    </a:lnTo>
                    <a:lnTo>
                      <a:pt x="272" y="775"/>
                    </a:lnTo>
                    <a:lnTo>
                      <a:pt x="266" y="740"/>
                    </a:lnTo>
                    <a:lnTo>
                      <a:pt x="257" y="691"/>
                    </a:lnTo>
                    <a:lnTo>
                      <a:pt x="240" y="638"/>
                    </a:lnTo>
                    <a:lnTo>
                      <a:pt x="226" y="506"/>
                    </a:lnTo>
                    <a:lnTo>
                      <a:pt x="201" y="696"/>
                    </a:lnTo>
                    <a:lnTo>
                      <a:pt x="211" y="812"/>
                    </a:lnTo>
                    <a:lnTo>
                      <a:pt x="246" y="934"/>
                    </a:lnTo>
                    <a:lnTo>
                      <a:pt x="323" y="1162"/>
                    </a:lnTo>
                    <a:lnTo>
                      <a:pt x="262" y="1206"/>
                    </a:lnTo>
                    <a:lnTo>
                      <a:pt x="221" y="1230"/>
                    </a:lnTo>
                    <a:lnTo>
                      <a:pt x="190" y="1245"/>
                    </a:lnTo>
                    <a:lnTo>
                      <a:pt x="170" y="1250"/>
                    </a:lnTo>
                    <a:lnTo>
                      <a:pt x="145" y="1258"/>
                    </a:lnTo>
                    <a:lnTo>
                      <a:pt x="119" y="1267"/>
                    </a:lnTo>
                    <a:lnTo>
                      <a:pt x="86" y="1278"/>
                    </a:lnTo>
                    <a:lnTo>
                      <a:pt x="47" y="1038"/>
                    </a:lnTo>
                    <a:lnTo>
                      <a:pt x="22" y="874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7" y="148"/>
                    </a:lnTo>
                    <a:lnTo>
                      <a:pt x="56" y="112"/>
                    </a:lnTo>
                    <a:lnTo>
                      <a:pt x="61" y="86"/>
                    </a:lnTo>
                    <a:lnTo>
                      <a:pt x="67" y="5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78" name="Freeform 66"/>
              <p:cNvSpPr>
                <a:spLocks/>
              </p:cNvSpPr>
              <p:nvPr/>
            </p:nvSpPr>
            <p:spPr bwMode="auto">
              <a:xfrm>
                <a:off x="2380" y="1082"/>
                <a:ext cx="750" cy="1185"/>
              </a:xfrm>
              <a:custGeom>
                <a:avLst/>
                <a:gdLst>
                  <a:gd name="T0" fmla="*/ 732 w 750"/>
                  <a:gd name="T1" fmla="*/ 14 h 1185"/>
                  <a:gd name="T2" fmla="*/ 665 w 750"/>
                  <a:gd name="T3" fmla="*/ 16 h 1185"/>
                  <a:gd name="T4" fmla="*/ 599 w 750"/>
                  <a:gd name="T5" fmla="*/ 25 h 1185"/>
                  <a:gd name="T6" fmla="*/ 577 w 750"/>
                  <a:gd name="T7" fmla="*/ 24 h 1185"/>
                  <a:gd name="T8" fmla="*/ 553 w 750"/>
                  <a:gd name="T9" fmla="*/ 36 h 1185"/>
                  <a:gd name="T10" fmla="*/ 540 w 750"/>
                  <a:gd name="T11" fmla="*/ 50 h 1185"/>
                  <a:gd name="T12" fmla="*/ 521 w 750"/>
                  <a:gd name="T13" fmla="*/ 80 h 1185"/>
                  <a:gd name="T14" fmla="*/ 458 w 750"/>
                  <a:gd name="T15" fmla="*/ 152 h 1185"/>
                  <a:gd name="T16" fmla="*/ 429 w 750"/>
                  <a:gd name="T17" fmla="*/ 181 h 1185"/>
                  <a:gd name="T18" fmla="*/ 301 w 750"/>
                  <a:gd name="T19" fmla="*/ 335 h 1185"/>
                  <a:gd name="T20" fmla="*/ 292 w 750"/>
                  <a:gd name="T21" fmla="*/ 350 h 1185"/>
                  <a:gd name="T22" fmla="*/ 183 w 750"/>
                  <a:gd name="T23" fmla="*/ 389 h 1185"/>
                  <a:gd name="T24" fmla="*/ 47 w 750"/>
                  <a:gd name="T25" fmla="*/ 458 h 1185"/>
                  <a:gd name="T26" fmla="*/ 0 w 750"/>
                  <a:gd name="T27" fmla="*/ 477 h 1185"/>
                  <a:gd name="T28" fmla="*/ 40 w 750"/>
                  <a:gd name="T29" fmla="*/ 514 h 1185"/>
                  <a:gd name="T30" fmla="*/ 68 w 750"/>
                  <a:gd name="T31" fmla="*/ 557 h 1185"/>
                  <a:gd name="T32" fmla="*/ 82 w 750"/>
                  <a:gd name="T33" fmla="*/ 613 h 1185"/>
                  <a:gd name="T34" fmla="*/ 122 w 750"/>
                  <a:gd name="T35" fmla="*/ 579 h 1185"/>
                  <a:gd name="T36" fmla="*/ 312 w 750"/>
                  <a:gd name="T37" fmla="*/ 506 h 1185"/>
                  <a:gd name="T38" fmla="*/ 531 w 750"/>
                  <a:gd name="T39" fmla="*/ 345 h 1185"/>
                  <a:gd name="T40" fmla="*/ 558 w 750"/>
                  <a:gd name="T41" fmla="*/ 477 h 1185"/>
                  <a:gd name="T42" fmla="*/ 609 w 750"/>
                  <a:gd name="T43" fmla="*/ 625 h 1185"/>
                  <a:gd name="T44" fmla="*/ 568 w 750"/>
                  <a:gd name="T45" fmla="*/ 750 h 1185"/>
                  <a:gd name="T46" fmla="*/ 502 w 750"/>
                  <a:gd name="T47" fmla="*/ 887 h 1185"/>
                  <a:gd name="T48" fmla="*/ 442 w 750"/>
                  <a:gd name="T49" fmla="*/ 1028 h 1185"/>
                  <a:gd name="T50" fmla="*/ 444 w 750"/>
                  <a:gd name="T51" fmla="*/ 1072 h 1185"/>
                  <a:gd name="T52" fmla="*/ 535 w 750"/>
                  <a:gd name="T53" fmla="*/ 1185 h 1185"/>
                  <a:gd name="T54" fmla="*/ 598 w 750"/>
                  <a:gd name="T55" fmla="*/ 1046 h 1185"/>
                  <a:gd name="T56" fmla="*/ 617 w 750"/>
                  <a:gd name="T57" fmla="*/ 957 h 1185"/>
                  <a:gd name="T58" fmla="*/ 636 w 750"/>
                  <a:gd name="T59" fmla="*/ 783 h 1185"/>
                  <a:gd name="T60" fmla="*/ 653 w 750"/>
                  <a:gd name="T61" fmla="*/ 393 h 1185"/>
                  <a:gd name="T62" fmla="*/ 706 w 750"/>
                  <a:gd name="T63" fmla="*/ 115 h 1185"/>
                  <a:gd name="T64" fmla="*/ 720 w 750"/>
                  <a:gd name="T65" fmla="*/ 75 h 1185"/>
                  <a:gd name="T66" fmla="*/ 739 w 750"/>
                  <a:gd name="T67" fmla="*/ 30 h 1185"/>
                  <a:gd name="T68" fmla="*/ 750 w 750"/>
                  <a:gd name="T6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0" h="1185">
                    <a:moveTo>
                      <a:pt x="750" y="0"/>
                    </a:moveTo>
                    <a:lnTo>
                      <a:pt x="732" y="14"/>
                    </a:lnTo>
                    <a:lnTo>
                      <a:pt x="694" y="14"/>
                    </a:lnTo>
                    <a:lnTo>
                      <a:pt x="665" y="16"/>
                    </a:lnTo>
                    <a:lnTo>
                      <a:pt x="636" y="19"/>
                    </a:lnTo>
                    <a:lnTo>
                      <a:pt x="599" y="25"/>
                    </a:lnTo>
                    <a:lnTo>
                      <a:pt x="588" y="23"/>
                    </a:lnTo>
                    <a:lnTo>
                      <a:pt x="577" y="24"/>
                    </a:lnTo>
                    <a:lnTo>
                      <a:pt x="566" y="28"/>
                    </a:lnTo>
                    <a:lnTo>
                      <a:pt x="553" y="36"/>
                    </a:lnTo>
                    <a:lnTo>
                      <a:pt x="548" y="44"/>
                    </a:lnTo>
                    <a:lnTo>
                      <a:pt x="540" y="50"/>
                    </a:lnTo>
                    <a:lnTo>
                      <a:pt x="529" y="62"/>
                    </a:lnTo>
                    <a:lnTo>
                      <a:pt x="521" y="80"/>
                    </a:lnTo>
                    <a:lnTo>
                      <a:pt x="512" y="93"/>
                    </a:lnTo>
                    <a:lnTo>
                      <a:pt x="458" y="152"/>
                    </a:lnTo>
                    <a:lnTo>
                      <a:pt x="445" y="155"/>
                    </a:lnTo>
                    <a:lnTo>
                      <a:pt x="429" y="181"/>
                    </a:lnTo>
                    <a:lnTo>
                      <a:pt x="299" y="328"/>
                    </a:lnTo>
                    <a:lnTo>
                      <a:pt x="301" y="335"/>
                    </a:lnTo>
                    <a:lnTo>
                      <a:pt x="287" y="341"/>
                    </a:lnTo>
                    <a:lnTo>
                      <a:pt x="292" y="350"/>
                    </a:lnTo>
                    <a:lnTo>
                      <a:pt x="244" y="368"/>
                    </a:lnTo>
                    <a:lnTo>
                      <a:pt x="183" y="389"/>
                    </a:lnTo>
                    <a:lnTo>
                      <a:pt x="150" y="409"/>
                    </a:lnTo>
                    <a:lnTo>
                      <a:pt x="47" y="458"/>
                    </a:lnTo>
                    <a:lnTo>
                      <a:pt x="31" y="454"/>
                    </a:lnTo>
                    <a:lnTo>
                      <a:pt x="0" y="477"/>
                    </a:lnTo>
                    <a:lnTo>
                      <a:pt x="19" y="491"/>
                    </a:lnTo>
                    <a:lnTo>
                      <a:pt x="40" y="514"/>
                    </a:lnTo>
                    <a:lnTo>
                      <a:pt x="55" y="535"/>
                    </a:lnTo>
                    <a:lnTo>
                      <a:pt x="68" y="557"/>
                    </a:lnTo>
                    <a:lnTo>
                      <a:pt x="78" y="593"/>
                    </a:lnTo>
                    <a:lnTo>
                      <a:pt x="82" y="613"/>
                    </a:lnTo>
                    <a:lnTo>
                      <a:pt x="122" y="603"/>
                    </a:lnTo>
                    <a:lnTo>
                      <a:pt x="122" y="579"/>
                    </a:lnTo>
                    <a:lnTo>
                      <a:pt x="250" y="537"/>
                    </a:lnTo>
                    <a:lnTo>
                      <a:pt x="312" y="506"/>
                    </a:lnTo>
                    <a:lnTo>
                      <a:pt x="392" y="465"/>
                    </a:lnTo>
                    <a:lnTo>
                      <a:pt x="531" y="345"/>
                    </a:lnTo>
                    <a:lnTo>
                      <a:pt x="550" y="430"/>
                    </a:lnTo>
                    <a:lnTo>
                      <a:pt x="558" y="477"/>
                    </a:lnTo>
                    <a:lnTo>
                      <a:pt x="572" y="524"/>
                    </a:lnTo>
                    <a:lnTo>
                      <a:pt x="609" y="625"/>
                    </a:lnTo>
                    <a:lnTo>
                      <a:pt x="591" y="686"/>
                    </a:lnTo>
                    <a:lnTo>
                      <a:pt x="568" y="750"/>
                    </a:lnTo>
                    <a:lnTo>
                      <a:pt x="534" y="825"/>
                    </a:lnTo>
                    <a:lnTo>
                      <a:pt x="502" y="887"/>
                    </a:lnTo>
                    <a:lnTo>
                      <a:pt x="445" y="1003"/>
                    </a:lnTo>
                    <a:lnTo>
                      <a:pt x="442" y="1028"/>
                    </a:lnTo>
                    <a:lnTo>
                      <a:pt x="443" y="1050"/>
                    </a:lnTo>
                    <a:lnTo>
                      <a:pt x="444" y="1072"/>
                    </a:lnTo>
                    <a:lnTo>
                      <a:pt x="503" y="1155"/>
                    </a:lnTo>
                    <a:lnTo>
                      <a:pt x="535" y="1185"/>
                    </a:lnTo>
                    <a:lnTo>
                      <a:pt x="586" y="1103"/>
                    </a:lnTo>
                    <a:lnTo>
                      <a:pt x="598" y="1046"/>
                    </a:lnTo>
                    <a:lnTo>
                      <a:pt x="611" y="998"/>
                    </a:lnTo>
                    <a:lnTo>
                      <a:pt x="617" y="957"/>
                    </a:lnTo>
                    <a:lnTo>
                      <a:pt x="628" y="886"/>
                    </a:lnTo>
                    <a:lnTo>
                      <a:pt x="636" y="783"/>
                    </a:lnTo>
                    <a:lnTo>
                      <a:pt x="647" y="608"/>
                    </a:lnTo>
                    <a:lnTo>
                      <a:pt x="653" y="393"/>
                    </a:lnTo>
                    <a:lnTo>
                      <a:pt x="698" y="141"/>
                    </a:lnTo>
                    <a:lnTo>
                      <a:pt x="706" y="115"/>
                    </a:lnTo>
                    <a:lnTo>
                      <a:pt x="712" y="100"/>
                    </a:lnTo>
                    <a:lnTo>
                      <a:pt x="720" y="75"/>
                    </a:lnTo>
                    <a:lnTo>
                      <a:pt x="728" y="53"/>
                    </a:lnTo>
                    <a:lnTo>
                      <a:pt x="739" y="30"/>
                    </a:lnTo>
                    <a:lnTo>
                      <a:pt x="748" y="1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5779" name="Group 67"/>
              <p:cNvGrpSpPr>
                <a:grpSpLocks/>
              </p:cNvGrpSpPr>
              <p:nvPr/>
            </p:nvGrpSpPr>
            <p:grpSpPr bwMode="auto">
              <a:xfrm>
                <a:off x="3241" y="1083"/>
                <a:ext cx="156" cy="1050"/>
                <a:chOff x="3241" y="1083"/>
                <a:chExt cx="156" cy="1050"/>
              </a:xfrm>
            </p:grpSpPr>
            <p:sp>
              <p:nvSpPr>
                <p:cNvPr id="755780" name="Freeform 68"/>
                <p:cNvSpPr>
                  <a:spLocks/>
                </p:cNvSpPr>
                <p:nvPr/>
              </p:nvSpPr>
              <p:spPr bwMode="auto">
                <a:xfrm>
                  <a:off x="3247" y="1095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1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1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1" name="Freeform 69"/>
                <p:cNvSpPr>
                  <a:spLocks/>
                </p:cNvSpPr>
                <p:nvPr/>
              </p:nvSpPr>
              <p:spPr bwMode="auto">
                <a:xfrm>
                  <a:off x="3241" y="1083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2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2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82" name="Group 70"/>
              <p:cNvGrpSpPr>
                <a:grpSpLocks/>
              </p:cNvGrpSpPr>
              <p:nvPr/>
            </p:nvGrpSpPr>
            <p:grpSpPr bwMode="auto">
              <a:xfrm>
                <a:off x="2928" y="1082"/>
                <a:ext cx="203" cy="1012"/>
                <a:chOff x="2928" y="1082"/>
                <a:chExt cx="203" cy="1012"/>
              </a:xfrm>
            </p:grpSpPr>
            <p:sp>
              <p:nvSpPr>
                <p:cNvPr id="755783" name="Freeform 71"/>
                <p:cNvSpPr>
                  <a:spLocks/>
                </p:cNvSpPr>
                <p:nvPr/>
              </p:nvSpPr>
              <p:spPr bwMode="auto">
                <a:xfrm>
                  <a:off x="2929" y="1096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4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5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8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4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5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8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4" name="Freeform 72"/>
                <p:cNvSpPr>
                  <a:spLocks/>
                </p:cNvSpPr>
                <p:nvPr/>
              </p:nvSpPr>
              <p:spPr bwMode="auto">
                <a:xfrm>
                  <a:off x="2928" y="1082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5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2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1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5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2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1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85" name="Group 73"/>
              <p:cNvGrpSpPr>
                <a:grpSpLocks/>
              </p:cNvGrpSpPr>
              <p:nvPr/>
            </p:nvGrpSpPr>
            <p:grpSpPr bwMode="auto">
              <a:xfrm>
                <a:off x="2669" y="1262"/>
                <a:ext cx="913" cy="315"/>
                <a:chOff x="2669" y="1262"/>
                <a:chExt cx="913" cy="315"/>
              </a:xfrm>
            </p:grpSpPr>
            <p:sp>
              <p:nvSpPr>
                <p:cNvPr id="755786" name="Freeform 74"/>
                <p:cNvSpPr>
                  <a:spLocks/>
                </p:cNvSpPr>
                <p:nvPr/>
              </p:nvSpPr>
              <p:spPr bwMode="auto">
                <a:xfrm>
                  <a:off x="2715" y="1262"/>
                  <a:ext cx="220" cy="210"/>
                </a:xfrm>
                <a:custGeom>
                  <a:avLst/>
                  <a:gdLst>
                    <a:gd name="T0" fmla="*/ 196 w 220"/>
                    <a:gd name="T1" fmla="*/ 166 h 210"/>
                    <a:gd name="T2" fmla="*/ 0 w 220"/>
                    <a:gd name="T3" fmla="*/ 210 h 210"/>
                    <a:gd name="T4" fmla="*/ 194 w 220"/>
                    <a:gd name="T5" fmla="*/ 153 h 210"/>
                    <a:gd name="T6" fmla="*/ 66 w 220"/>
                    <a:gd name="T7" fmla="*/ 152 h 210"/>
                    <a:gd name="T8" fmla="*/ 196 w 220"/>
                    <a:gd name="T9" fmla="*/ 135 h 210"/>
                    <a:gd name="T10" fmla="*/ 196 w 220"/>
                    <a:gd name="T11" fmla="*/ 110 h 210"/>
                    <a:gd name="T12" fmla="*/ 190 w 220"/>
                    <a:gd name="T13" fmla="*/ 85 h 210"/>
                    <a:gd name="T14" fmla="*/ 175 w 220"/>
                    <a:gd name="T15" fmla="*/ 55 h 210"/>
                    <a:gd name="T16" fmla="*/ 151 w 220"/>
                    <a:gd name="T17" fmla="*/ 22 h 210"/>
                    <a:gd name="T18" fmla="*/ 138 w 220"/>
                    <a:gd name="T19" fmla="*/ 0 h 210"/>
                    <a:gd name="T20" fmla="*/ 156 w 220"/>
                    <a:gd name="T21" fmla="*/ 9 h 210"/>
                    <a:gd name="T22" fmla="*/ 175 w 220"/>
                    <a:gd name="T23" fmla="*/ 34 h 210"/>
                    <a:gd name="T24" fmla="*/ 190 w 220"/>
                    <a:gd name="T25" fmla="*/ 62 h 210"/>
                    <a:gd name="T26" fmla="*/ 199 w 220"/>
                    <a:gd name="T27" fmla="*/ 82 h 210"/>
                    <a:gd name="T28" fmla="*/ 200 w 220"/>
                    <a:gd name="T29" fmla="*/ 112 h 210"/>
                    <a:gd name="T30" fmla="*/ 220 w 220"/>
                    <a:gd name="T31" fmla="*/ 68 h 210"/>
                    <a:gd name="T32" fmla="*/ 200 w 220"/>
                    <a:gd name="T33" fmla="*/ 135 h 210"/>
                    <a:gd name="T34" fmla="*/ 196 w 220"/>
                    <a:gd name="T35" fmla="*/ 166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0" h="210">
                      <a:moveTo>
                        <a:pt x="196" y="166"/>
                      </a:moveTo>
                      <a:lnTo>
                        <a:pt x="0" y="210"/>
                      </a:lnTo>
                      <a:lnTo>
                        <a:pt x="194" y="153"/>
                      </a:lnTo>
                      <a:lnTo>
                        <a:pt x="66" y="152"/>
                      </a:lnTo>
                      <a:lnTo>
                        <a:pt x="196" y="135"/>
                      </a:lnTo>
                      <a:lnTo>
                        <a:pt x="196" y="110"/>
                      </a:lnTo>
                      <a:lnTo>
                        <a:pt x="190" y="85"/>
                      </a:lnTo>
                      <a:lnTo>
                        <a:pt x="175" y="55"/>
                      </a:lnTo>
                      <a:lnTo>
                        <a:pt x="151" y="22"/>
                      </a:lnTo>
                      <a:lnTo>
                        <a:pt x="138" y="0"/>
                      </a:lnTo>
                      <a:lnTo>
                        <a:pt x="156" y="9"/>
                      </a:lnTo>
                      <a:lnTo>
                        <a:pt x="175" y="34"/>
                      </a:lnTo>
                      <a:lnTo>
                        <a:pt x="190" y="62"/>
                      </a:lnTo>
                      <a:lnTo>
                        <a:pt x="199" y="82"/>
                      </a:lnTo>
                      <a:lnTo>
                        <a:pt x="200" y="112"/>
                      </a:lnTo>
                      <a:lnTo>
                        <a:pt x="220" y="68"/>
                      </a:lnTo>
                      <a:lnTo>
                        <a:pt x="200" y="135"/>
                      </a:lnTo>
                      <a:lnTo>
                        <a:pt x="196" y="16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7" name="Freeform 75"/>
                <p:cNvSpPr>
                  <a:spLocks/>
                </p:cNvSpPr>
                <p:nvPr/>
              </p:nvSpPr>
              <p:spPr bwMode="auto">
                <a:xfrm>
                  <a:off x="2669" y="1435"/>
                  <a:ext cx="27" cy="92"/>
                </a:xfrm>
                <a:custGeom>
                  <a:avLst/>
                  <a:gdLst>
                    <a:gd name="T0" fmla="*/ 13 w 27"/>
                    <a:gd name="T1" fmla="*/ 0 h 92"/>
                    <a:gd name="T2" fmla="*/ 16 w 27"/>
                    <a:gd name="T3" fmla="*/ 20 h 92"/>
                    <a:gd name="T4" fmla="*/ 27 w 27"/>
                    <a:gd name="T5" fmla="*/ 40 h 92"/>
                    <a:gd name="T6" fmla="*/ 27 w 27"/>
                    <a:gd name="T7" fmla="*/ 60 h 92"/>
                    <a:gd name="T8" fmla="*/ 23 w 27"/>
                    <a:gd name="T9" fmla="*/ 77 h 92"/>
                    <a:gd name="T10" fmla="*/ 8 w 27"/>
                    <a:gd name="T11" fmla="*/ 92 h 92"/>
                    <a:gd name="T12" fmla="*/ 6 w 27"/>
                    <a:gd name="T13" fmla="*/ 36 h 92"/>
                    <a:gd name="T14" fmla="*/ 0 w 27"/>
                    <a:gd name="T15" fmla="*/ 30 h 92"/>
                    <a:gd name="T16" fmla="*/ 1 w 27"/>
                    <a:gd name="T17" fmla="*/ 17 h 92"/>
                    <a:gd name="T18" fmla="*/ 13 w 27"/>
                    <a:gd name="T1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92">
                      <a:moveTo>
                        <a:pt x="13" y="0"/>
                      </a:moveTo>
                      <a:lnTo>
                        <a:pt x="16" y="20"/>
                      </a:lnTo>
                      <a:lnTo>
                        <a:pt x="27" y="40"/>
                      </a:lnTo>
                      <a:lnTo>
                        <a:pt x="27" y="60"/>
                      </a:lnTo>
                      <a:lnTo>
                        <a:pt x="23" y="77"/>
                      </a:lnTo>
                      <a:lnTo>
                        <a:pt x="8" y="92"/>
                      </a:lnTo>
                      <a:lnTo>
                        <a:pt x="6" y="36"/>
                      </a:lnTo>
                      <a:lnTo>
                        <a:pt x="0" y="30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8" name="Freeform 76"/>
                <p:cNvSpPr>
                  <a:spLocks/>
                </p:cNvSpPr>
                <p:nvPr/>
              </p:nvSpPr>
              <p:spPr bwMode="auto">
                <a:xfrm>
                  <a:off x="3463" y="1473"/>
                  <a:ext cx="116" cy="104"/>
                </a:xfrm>
                <a:custGeom>
                  <a:avLst/>
                  <a:gdLst>
                    <a:gd name="T0" fmla="*/ 0 w 116"/>
                    <a:gd name="T1" fmla="*/ 104 h 104"/>
                    <a:gd name="T2" fmla="*/ 43 w 116"/>
                    <a:gd name="T3" fmla="*/ 73 h 104"/>
                    <a:gd name="T4" fmla="*/ 82 w 116"/>
                    <a:gd name="T5" fmla="*/ 46 h 104"/>
                    <a:gd name="T6" fmla="*/ 104 w 116"/>
                    <a:gd name="T7" fmla="*/ 15 h 104"/>
                    <a:gd name="T8" fmla="*/ 116 w 116"/>
                    <a:gd name="T9" fmla="*/ 0 h 104"/>
                    <a:gd name="T10" fmla="*/ 82 w 116"/>
                    <a:gd name="T11" fmla="*/ 21 h 104"/>
                    <a:gd name="T12" fmla="*/ 61 w 116"/>
                    <a:gd name="T13" fmla="*/ 37 h 104"/>
                    <a:gd name="T14" fmla="*/ 43 w 116"/>
                    <a:gd name="T15" fmla="*/ 49 h 104"/>
                    <a:gd name="T16" fmla="*/ 27 w 116"/>
                    <a:gd name="T17" fmla="*/ 67 h 104"/>
                    <a:gd name="T18" fmla="*/ 0 w 116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104">
                      <a:moveTo>
                        <a:pt x="0" y="104"/>
                      </a:moveTo>
                      <a:lnTo>
                        <a:pt x="43" y="73"/>
                      </a:lnTo>
                      <a:lnTo>
                        <a:pt x="82" y="46"/>
                      </a:lnTo>
                      <a:lnTo>
                        <a:pt x="104" y="15"/>
                      </a:lnTo>
                      <a:lnTo>
                        <a:pt x="116" y="0"/>
                      </a:lnTo>
                      <a:lnTo>
                        <a:pt x="82" y="21"/>
                      </a:lnTo>
                      <a:lnTo>
                        <a:pt x="61" y="37"/>
                      </a:lnTo>
                      <a:lnTo>
                        <a:pt x="43" y="49"/>
                      </a:lnTo>
                      <a:lnTo>
                        <a:pt x="27" y="67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9" name="Freeform 77"/>
                <p:cNvSpPr>
                  <a:spLocks/>
                </p:cNvSpPr>
                <p:nvPr/>
              </p:nvSpPr>
              <p:spPr bwMode="auto">
                <a:xfrm>
                  <a:off x="3520" y="1512"/>
                  <a:ext cx="62" cy="62"/>
                </a:xfrm>
                <a:custGeom>
                  <a:avLst/>
                  <a:gdLst>
                    <a:gd name="T0" fmla="*/ 0 w 62"/>
                    <a:gd name="T1" fmla="*/ 62 h 62"/>
                    <a:gd name="T2" fmla="*/ 62 w 62"/>
                    <a:gd name="T3" fmla="*/ 0 h 62"/>
                    <a:gd name="T4" fmla="*/ 43 w 62"/>
                    <a:gd name="T5" fmla="*/ 40 h 62"/>
                    <a:gd name="T6" fmla="*/ 0 w 62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62">
                      <a:moveTo>
                        <a:pt x="0" y="62"/>
                      </a:moveTo>
                      <a:lnTo>
                        <a:pt x="62" y="0"/>
                      </a:lnTo>
                      <a:lnTo>
                        <a:pt x="43" y="4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90" name="Freeform 78"/>
                <p:cNvSpPr>
                  <a:spLocks/>
                </p:cNvSpPr>
                <p:nvPr/>
              </p:nvSpPr>
              <p:spPr bwMode="auto">
                <a:xfrm>
                  <a:off x="3472" y="1355"/>
                  <a:ext cx="56" cy="183"/>
                </a:xfrm>
                <a:custGeom>
                  <a:avLst/>
                  <a:gdLst>
                    <a:gd name="T0" fmla="*/ 0 w 56"/>
                    <a:gd name="T1" fmla="*/ 183 h 183"/>
                    <a:gd name="T2" fmla="*/ 3 w 56"/>
                    <a:gd name="T3" fmla="*/ 107 h 183"/>
                    <a:gd name="T4" fmla="*/ 19 w 56"/>
                    <a:gd name="T5" fmla="*/ 30 h 183"/>
                    <a:gd name="T6" fmla="*/ 31 w 56"/>
                    <a:gd name="T7" fmla="*/ 0 h 183"/>
                    <a:gd name="T8" fmla="*/ 12 w 56"/>
                    <a:gd name="T9" fmla="*/ 98 h 183"/>
                    <a:gd name="T10" fmla="*/ 9 w 56"/>
                    <a:gd name="T11" fmla="*/ 150 h 183"/>
                    <a:gd name="T12" fmla="*/ 56 w 56"/>
                    <a:gd name="T13" fmla="*/ 104 h 183"/>
                    <a:gd name="T14" fmla="*/ 0 w 56"/>
                    <a:gd name="T1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83">
                      <a:moveTo>
                        <a:pt x="0" y="183"/>
                      </a:moveTo>
                      <a:lnTo>
                        <a:pt x="3" y="107"/>
                      </a:lnTo>
                      <a:lnTo>
                        <a:pt x="19" y="30"/>
                      </a:lnTo>
                      <a:lnTo>
                        <a:pt x="31" y="0"/>
                      </a:lnTo>
                      <a:lnTo>
                        <a:pt x="12" y="98"/>
                      </a:lnTo>
                      <a:lnTo>
                        <a:pt x="9" y="150"/>
                      </a:lnTo>
                      <a:lnTo>
                        <a:pt x="56" y="10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5793" name="Text Box 81"/>
          <p:cNvSpPr txBox="1">
            <a:spLocks noChangeArrowheads="1"/>
          </p:cNvSpPr>
          <p:nvPr/>
        </p:nvSpPr>
        <p:spPr bwMode="auto">
          <a:xfrm>
            <a:off x="7612063" y="3497842"/>
            <a:ext cx="998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/>
              <a:t>USER</a:t>
            </a:r>
            <a:endParaRPr lang="en-US" altLang="en-US"/>
          </a:p>
        </p:txBody>
      </p:sp>
      <p:sp>
        <p:nvSpPr>
          <p:cNvPr id="755800" name="AutoShape 88"/>
          <p:cNvSpPr>
            <a:spLocks noChangeArrowheads="1"/>
          </p:cNvSpPr>
          <p:nvPr/>
        </p:nvSpPr>
        <p:spPr bwMode="auto">
          <a:xfrm>
            <a:off x="8610601" y="1570038"/>
            <a:ext cx="1255713" cy="855662"/>
          </a:xfrm>
          <a:prstGeom prst="cloudCallout">
            <a:avLst>
              <a:gd name="adj1" fmla="val -80213"/>
              <a:gd name="adj2" fmla="val 53153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i="1" dirty="0" err="1"/>
              <a:t>i</a:t>
            </a:r>
            <a:r>
              <a:rPr lang="en-US" altLang="en-US" dirty="0"/>
              <a:t>   </a:t>
            </a:r>
            <a:r>
              <a:rPr lang="en-US" altLang="en-US" dirty="0">
                <a:sym typeface="Symbol" charset="2"/>
              </a:rPr>
              <a:t>{1,…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}</a:t>
            </a:r>
          </a:p>
        </p:txBody>
      </p:sp>
      <p:sp>
        <p:nvSpPr>
          <p:cNvPr id="755798" name="AutoShape 86" descr="Dashed horizontal"/>
          <p:cNvSpPr>
            <a:spLocks noChangeArrowheads="1"/>
          </p:cNvSpPr>
          <p:nvPr/>
        </p:nvSpPr>
        <p:spPr bwMode="auto">
          <a:xfrm rot="10800000">
            <a:off x="6026151" y="2957513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99" name="Rectangle 87"/>
          <p:cNvSpPr>
            <a:spLocks noChangeArrowheads="1"/>
          </p:cNvSpPr>
          <p:nvPr/>
        </p:nvSpPr>
        <p:spPr bwMode="auto">
          <a:xfrm>
            <a:off x="6429376" y="2614613"/>
            <a:ext cx="61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i="1"/>
              <a:t>i</a:t>
            </a:r>
            <a:endParaRPr lang="en-US" altLang="en-US" baseline="30000"/>
          </a:p>
        </p:txBody>
      </p:sp>
      <p:sp>
        <p:nvSpPr>
          <p:cNvPr id="755791" name="AutoShape 79" descr="Dashed horizontal"/>
          <p:cNvSpPr>
            <a:spLocks noChangeArrowheads="1"/>
          </p:cNvSpPr>
          <p:nvPr/>
        </p:nvSpPr>
        <p:spPr bwMode="auto">
          <a:xfrm>
            <a:off x="6121401" y="2135188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95" name="Rectangle 83"/>
          <p:cNvSpPr>
            <a:spLocks noChangeArrowheads="1"/>
          </p:cNvSpPr>
          <p:nvPr/>
        </p:nvSpPr>
        <p:spPr bwMode="auto">
          <a:xfrm>
            <a:off x="6429376" y="1752601"/>
            <a:ext cx="61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i="1"/>
              <a:t>x</a:t>
            </a:r>
            <a:r>
              <a:rPr lang="en-US" altLang="en-US" b="1" i="1" baseline="-25000"/>
              <a:t>i</a:t>
            </a:r>
            <a:endParaRPr lang="en-US" altLang="en-US" baseline="30000"/>
          </a:p>
        </p:txBody>
      </p:sp>
      <p:graphicFrame>
        <p:nvGraphicFramePr>
          <p:cNvPr id="755801" name="Object 89" descr="belongs 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12873"/>
              </p:ext>
            </p:extLst>
          </p:nvPr>
        </p:nvGraphicFramePr>
        <p:xfrm>
          <a:off x="8835570" y="19240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5570" y="192405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4" name="Rectangle 2"/>
          <p:cNvSpPr>
            <a:spLocks noGrp="1" noChangeArrowheads="1"/>
          </p:cNvSpPr>
          <p:nvPr>
            <p:ph idx="1"/>
          </p:nvPr>
        </p:nvSpPr>
        <p:spPr>
          <a:xfrm>
            <a:off x="888873" y="4486730"/>
            <a:ext cx="6825081" cy="1576532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FF0033"/>
                </a:solidFill>
              </a:rPr>
              <a:t>	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NO privacy!!!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  Communication overhead:</a:t>
            </a:r>
            <a:endParaRPr lang="en-US" altLang="en-US" dirty="0">
              <a:solidFill>
                <a:srgbClr val="CC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785C-CC56-9B4B-9B1E-CBD62FE45B16}"/>
              </a:ext>
            </a:extLst>
          </p:cNvPr>
          <p:cNvSpPr/>
          <p:nvPr/>
        </p:nvSpPr>
        <p:spPr>
          <a:xfrm>
            <a:off x="5499293" y="5221742"/>
            <a:ext cx="1332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9900CC"/>
                </a:solidFill>
                <a:latin typeface="Arial" charset="0"/>
                <a:ea typeface="Arial" charset="0"/>
                <a:cs typeface="Arial" charset="0"/>
              </a:rPr>
              <a:t>log </a:t>
            </a:r>
            <a:r>
              <a:rPr lang="en-US" altLang="en-US" sz="2800" b="1" i="1" dirty="0">
                <a:solidFill>
                  <a:srgbClr val="9900CC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3">
            <a:extLst>
              <a:ext uri="{FF2B5EF4-FFF2-40B4-BE49-F238E27FC236}">
                <a16:creationId xmlns:a16="http://schemas.microsoft.com/office/drawing/2014/main" id="{6D0D323A-83CA-934C-B5D9-5B6FF663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Trivial private protocol</a:t>
            </a:r>
            <a:endParaRPr lang="en-US" dirty="0"/>
          </a:p>
        </p:txBody>
      </p:sp>
      <p:sp>
        <p:nvSpPr>
          <p:cNvPr id="758787" name="AutoShape 3" descr="server"/>
          <p:cNvSpPr>
            <a:spLocks noChangeArrowheads="1"/>
          </p:cNvSpPr>
          <p:nvPr/>
        </p:nvSpPr>
        <p:spPr bwMode="auto">
          <a:xfrm>
            <a:off x="3886201" y="2057400"/>
            <a:ext cx="2079625" cy="1500188"/>
          </a:xfrm>
          <a:prstGeom prst="cube">
            <a:avLst>
              <a:gd name="adj" fmla="val 2888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4108451" y="3079750"/>
            <a:ext cx="911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/>
              <a:t>SERVER</a:t>
            </a:r>
          </a:p>
        </p:txBody>
      </p:sp>
      <p:sp>
        <p:nvSpPr>
          <p:cNvPr id="758866" name="Rectangle 82"/>
          <p:cNvSpPr>
            <a:spLocks noChangeArrowheads="1"/>
          </p:cNvSpPr>
          <p:nvPr/>
        </p:nvSpPr>
        <p:spPr bwMode="auto">
          <a:xfrm>
            <a:off x="3886200" y="2667000"/>
            <a:ext cx="1529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/>
              <a:t>x =x</a:t>
            </a:r>
            <a:r>
              <a:rPr lang="en-US" altLang="en-US" sz="1600" b="1" baseline="-25000"/>
              <a:t>1</a:t>
            </a:r>
            <a:r>
              <a:rPr lang="en-US" altLang="en-US" sz="1600" b="1" i="1"/>
              <a:t>,x</a:t>
            </a:r>
            <a:r>
              <a:rPr lang="en-US" altLang="en-US" sz="1600" b="1" baseline="-25000"/>
              <a:t>2</a:t>
            </a:r>
            <a:r>
              <a:rPr lang="en-US" altLang="en-US" sz="1600" b="1" i="1"/>
              <a:t> , . . ., x</a:t>
            </a:r>
            <a:r>
              <a:rPr lang="en-US" altLang="en-US" sz="1600" b="1" i="1" baseline="-25000"/>
              <a:t>n</a:t>
            </a:r>
            <a:r>
              <a:rPr lang="en-US" altLang="en-US" b="1"/>
              <a:t> </a:t>
            </a:r>
            <a:endParaRPr lang="en-US" altLang="en-US" baseline="30000"/>
          </a:p>
        </p:txBody>
      </p:sp>
      <p:grpSp>
        <p:nvGrpSpPr>
          <p:cNvPr id="758789" name="Group 5" descr="user"/>
          <p:cNvGrpSpPr>
            <a:grpSpLocks/>
          </p:cNvGrpSpPr>
          <p:nvPr/>
        </p:nvGrpSpPr>
        <p:grpSpPr bwMode="auto">
          <a:xfrm>
            <a:off x="7048500" y="2114551"/>
            <a:ext cx="1257300" cy="1281113"/>
            <a:chOff x="2568" y="467"/>
            <a:chExt cx="1632" cy="1973"/>
          </a:xfrm>
        </p:grpSpPr>
        <p:grpSp>
          <p:nvGrpSpPr>
            <p:cNvPr id="758790" name="Group 6"/>
            <p:cNvGrpSpPr>
              <a:grpSpLocks/>
            </p:cNvGrpSpPr>
            <p:nvPr/>
          </p:nvGrpSpPr>
          <p:grpSpPr bwMode="auto">
            <a:xfrm rot="-16925226">
              <a:off x="2733" y="1357"/>
              <a:ext cx="160" cy="490"/>
              <a:chOff x="3534" y="1970"/>
              <a:chExt cx="160" cy="490"/>
            </a:xfrm>
          </p:grpSpPr>
          <p:sp>
            <p:nvSpPr>
              <p:cNvPr id="758791" name="Freeform 7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2" name="Freeform 8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793" name="Group 9"/>
            <p:cNvGrpSpPr>
              <a:grpSpLocks/>
            </p:cNvGrpSpPr>
            <p:nvPr/>
          </p:nvGrpSpPr>
          <p:grpSpPr bwMode="auto">
            <a:xfrm>
              <a:off x="4040" y="1923"/>
              <a:ext cx="160" cy="490"/>
              <a:chOff x="3534" y="1970"/>
              <a:chExt cx="160" cy="490"/>
            </a:xfrm>
          </p:grpSpPr>
          <p:sp>
            <p:nvSpPr>
              <p:cNvPr id="758794" name="Freeform 10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5" name="Freeform 11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796" name="Group 12"/>
            <p:cNvGrpSpPr>
              <a:grpSpLocks/>
            </p:cNvGrpSpPr>
            <p:nvPr/>
          </p:nvGrpSpPr>
          <p:grpSpPr bwMode="auto">
            <a:xfrm>
              <a:off x="3265" y="1037"/>
              <a:ext cx="882" cy="1403"/>
              <a:chOff x="2751" y="1092"/>
              <a:chExt cx="882" cy="1403"/>
            </a:xfrm>
          </p:grpSpPr>
          <p:sp>
            <p:nvSpPr>
              <p:cNvPr id="758797" name="Freeform 13"/>
              <p:cNvSpPr>
                <a:spLocks/>
              </p:cNvSpPr>
              <p:nvPr/>
            </p:nvSpPr>
            <p:spPr bwMode="auto">
              <a:xfrm>
                <a:off x="2751" y="1095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D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8" name="Freeform 14"/>
              <p:cNvSpPr>
                <a:spLocks/>
              </p:cNvSpPr>
              <p:nvPr/>
            </p:nvSpPr>
            <p:spPr bwMode="auto">
              <a:xfrm>
                <a:off x="2751" y="1092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9" name="Freeform 15"/>
              <p:cNvSpPr>
                <a:spLocks/>
              </p:cNvSpPr>
              <p:nvPr/>
            </p:nvSpPr>
            <p:spPr bwMode="auto">
              <a:xfrm>
                <a:off x="3196" y="1104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800" name="Group 16"/>
            <p:cNvGrpSpPr>
              <a:grpSpLocks/>
            </p:cNvGrpSpPr>
            <p:nvPr/>
          </p:nvGrpSpPr>
          <p:grpSpPr bwMode="auto">
            <a:xfrm>
              <a:off x="3493" y="467"/>
              <a:ext cx="452" cy="773"/>
              <a:chOff x="2979" y="522"/>
              <a:chExt cx="452" cy="773"/>
            </a:xfrm>
          </p:grpSpPr>
          <p:grpSp>
            <p:nvGrpSpPr>
              <p:cNvPr id="758801" name="Group 17"/>
              <p:cNvGrpSpPr>
                <a:grpSpLocks/>
              </p:cNvGrpSpPr>
              <p:nvPr/>
            </p:nvGrpSpPr>
            <p:grpSpPr bwMode="auto">
              <a:xfrm>
                <a:off x="3084" y="909"/>
                <a:ext cx="235" cy="386"/>
                <a:chOff x="3084" y="909"/>
                <a:chExt cx="235" cy="386"/>
              </a:xfrm>
            </p:grpSpPr>
            <p:sp>
              <p:nvSpPr>
                <p:cNvPr id="758802" name="Freeform 18"/>
                <p:cNvSpPr>
                  <a:spLocks/>
                </p:cNvSpPr>
                <p:nvPr/>
              </p:nvSpPr>
              <p:spPr bwMode="auto">
                <a:xfrm>
                  <a:off x="3086" y="909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03" name="Freeform 19"/>
                <p:cNvSpPr>
                  <a:spLocks/>
                </p:cNvSpPr>
                <p:nvPr/>
              </p:nvSpPr>
              <p:spPr bwMode="auto">
                <a:xfrm>
                  <a:off x="3084" y="909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8804" name="Freeform 20"/>
              <p:cNvSpPr>
                <a:spLocks/>
              </p:cNvSpPr>
              <p:nvPr/>
            </p:nvSpPr>
            <p:spPr bwMode="auto">
              <a:xfrm>
                <a:off x="3030" y="553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805" name="Group 21"/>
              <p:cNvGrpSpPr>
                <a:grpSpLocks/>
              </p:cNvGrpSpPr>
              <p:nvPr/>
            </p:nvGrpSpPr>
            <p:grpSpPr bwMode="auto">
              <a:xfrm>
                <a:off x="2979" y="522"/>
                <a:ext cx="452" cy="577"/>
                <a:chOff x="2979" y="522"/>
                <a:chExt cx="452" cy="577"/>
              </a:xfrm>
            </p:grpSpPr>
            <p:grpSp>
              <p:nvGrpSpPr>
                <p:cNvPr id="758806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sp>
                <p:nvSpPr>
                  <p:cNvPr id="758807" name="Freeform 23"/>
                  <p:cNvSpPr>
                    <a:spLocks/>
                  </p:cNvSpPr>
                  <p:nvPr/>
                </p:nvSpPr>
                <p:spPr bwMode="auto">
                  <a:xfrm>
                    <a:off x="3083" y="664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08" name="Freeform 24"/>
                  <p:cNvSpPr>
                    <a:spLocks/>
                  </p:cNvSpPr>
                  <p:nvPr/>
                </p:nvSpPr>
                <p:spPr bwMode="auto">
                  <a:xfrm>
                    <a:off x="2979" y="522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8809" name="Freeform 25"/>
                <p:cNvSpPr>
                  <a:spLocks/>
                </p:cNvSpPr>
                <p:nvPr/>
              </p:nvSpPr>
              <p:spPr bwMode="auto">
                <a:xfrm>
                  <a:off x="3165" y="665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10" name="Group 26"/>
              <p:cNvGrpSpPr>
                <a:grpSpLocks/>
              </p:cNvGrpSpPr>
              <p:nvPr/>
            </p:nvGrpSpPr>
            <p:grpSpPr bwMode="auto">
              <a:xfrm>
                <a:off x="3027" y="757"/>
                <a:ext cx="176" cy="215"/>
                <a:chOff x="3027" y="757"/>
                <a:chExt cx="176" cy="215"/>
              </a:xfrm>
            </p:grpSpPr>
            <p:grpSp>
              <p:nvGrpSpPr>
                <p:cNvPr id="758811" name="Group 27"/>
                <p:cNvGrpSpPr>
                  <a:grpSpLocks/>
                </p:cNvGrpSpPr>
                <p:nvPr/>
              </p:nvGrpSpPr>
              <p:grpSpPr bwMode="auto">
                <a:xfrm>
                  <a:off x="3042" y="771"/>
                  <a:ext cx="110" cy="152"/>
                  <a:chOff x="3042" y="771"/>
                  <a:chExt cx="110" cy="152"/>
                </a:xfrm>
              </p:grpSpPr>
              <p:sp>
                <p:nvSpPr>
                  <p:cNvPr id="758812" name="Freeform 28"/>
                  <p:cNvSpPr>
                    <a:spLocks/>
                  </p:cNvSpPr>
                  <p:nvPr/>
                </p:nvSpPr>
                <p:spPr bwMode="auto">
                  <a:xfrm>
                    <a:off x="3042" y="776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13" name="Freeform 29"/>
                  <p:cNvSpPr>
                    <a:spLocks/>
                  </p:cNvSpPr>
                  <p:nvPr/>
                </p:nvSpPr>
                <p:spPr bwMode="auto">
                  <a:xfrm>
                    <a:off x="3074" y="890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14" name="Freeform 30"/>
                  <p:cNvSpPr>
                    <a:spLocks/>
                  </p:cNvSpPr>
                  <p:nvPr/>
                </p:nvSpPr>
                <p:spPr bwMode="auto">
                  <a:xfrm>
                    <a:off x="3129" y="771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8815" name="Group 31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67"/>
                  <a:chOff x="3027" y="757"/>
                  <a:chExt cx="176" cy="67"/>
                </a:xfrm>
              </p:grpSpPr>
              <p:grpSp>
                <p:nvGrpSpPr>
                  <p:cNvPr id="75881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34" y="757"/>
                    <a:ext cx="164" cy="28"/>
                    <a:chOff x="3034" y="757"/>
                    <a:chExt cx="164" cy="28"/>
                  </a:xfrm>
                </p:grpSpPr>
                <p:sp>
                  <p:nvSpPr>
                    <p:cNvPr id="75881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110" y="760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18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034" y="757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19" name="Freeform 35"/>
                  <p:cNvSpPr>
                    <a:spLocks/>
                  </p:cNvSpPr>
                  <p:nvPr/>
                </p:nvSpPr>
                <p:spPr bwMode="auto">
                  <a:xfrm>
                    <a:off x="3128" y="793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20" name="Freeform 36"/>
                  <p:cNvSpPr>
                    <a:spLocks/>
                  </p:cNvSpPr>
                  <p:nvPr/>
                </p:nvSpPr>
                <p:spPr bwMode="auto">
                  <a:xfrm>
                    <a:off x="3052" y="797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882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32" y="792"/>
                    <a:ext cx="45" cy="29"/>
                    <a:chOff x="3132" y="792"/>
                    <a:chExt cx="45" cy="29"/>
                  </a:xfrm>
                </p:grpSpPr>
                <p:sp>
                  <p:nvSpPr>
                    <p:cNvPr id="75882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792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2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8" y="797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2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796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882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042" y="795"/>
                    <a:ext cx="30" cy="29"/>
                    <a:chOff x="3042" y="795"/>
                    <a:chExt cx="30" cy="29"/>
                  </a:xfrm>
                </p:grpSpPr>
                <p:sp>
                  <p:nvSpPr>
                    <p:cNvPr id="75882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2" y="795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27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8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2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799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29" name="Freeform 45"/>
                  <p:cNvSpPr>
                    <a:spLocks/>
                  </p:cNvSpPr>
                  <p:nvPr/>
                </p:nvSpPr>
                <p:spPr bwMode="auto">
                  <a:xfrm>
                    <a:off x="3114" y="790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30" name="Freeform 46"/>
                  <p:cNvSpPr>
                    <a:spLocks/>
                  </p:cNvSpPr>
                  <p:nvPr/>
                </p:nvSpPr>
                <p:spPr bwMode="auto">
                  <a:xfrm>
                    <a:off x="3027" y="792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8831" name="Group 47"/>
                <p:cNvGrpSpPr>
                  <a:grpSpLocks/>
                </p:cNvGrpSpPr>
                <p:nvPr/>
              </p:nvGrpSpPr>
              <p:grpSpPr bwMode="auto">
                <a:xfrm>
                  <a:off x="3076" y="925"/>
                  <a:ext cx="91" cy="47"/>
                  <a:chOff x="3076" y="925"/>
                  <a:chExt cx="91" cy="47"/>
                </a:xfrm>
              </p:grpSpPr>
              <p:grpSp>
                <p:nvGrpSpPr>
                  <p:cNvPr id="75883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sp>
                  <p:nvSpPr>
                    <p:cNvPr id="75883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77" y="925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58834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grpSp>
                    <p:nvGrpSpPr>
                      <p:cNvPr id="758835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0" cy="23"/>
                        <a:chOff x="3076" y="925"/>
                        <a:chExt cx="90" cy="23"/>
                      </a:xfrm>
                    </p:grpSpPr>
                    <p:sp>
                      <p:nvSpPr>
                        <p:cNvPr id="758836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3" y="934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8837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6" y="925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58838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" y="933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5883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089" y="947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4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953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58841" name="Group 57"/>
              <p:cNvGrpSpPr>
                <a:grpSpLocks/>
              </p:cNvGrpSpPr>
              <p:nvPr/>
            </p:nvGrpSpPr>
            <p:grpSpPr bwMode="auto">
              <a:xfrm>
                <a:off x="3267" y="851"/>
                <a:ext cx="59" cy="79"/>
                <a:chOff x="3267" y="851"/>
                <a:chExt cx="59" cy="79"/>
              </a:xfrm>
            </p:grpSpPr>
            <p:sp>
              <p:nvSpPr>
                <p:cNvPr id="758842" name="Freeform 58"/>
                <p:cNvSpPr>
                  <a:spLocks/>
                </p:cNvSpPr>
                <p:nvPr/>
              </p:nvSpPr>
              <p:spPr bwMode="auto">
                <a:xfrm>
                  <a:off x="3267" y="851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43" name="Freeform 59"/>
                <p:cNvSpPr>
                  <a:spLocks/>
                </p:cNvSpPr>
                <p:nvPr/>
              </p:nvSpPr>
              <p:spPr bwMode="auto">
                <a:xfrm>
                  <a:off x="3277" y="851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8844" name="Freeform 60"/>
            <p:cNvSpPr>
              <a:spLocks/>
            </p:cNvSpPr>
            <p:nvPr/>
          </p:nvSpPr>
          <p:spPr bwMode="auto">
            <a:xfrm>
              <a:off x="3223" y="1200"/>
              <a:ext cx="221" cy="220"/>
            </a:xfrm>
            <a:custGeom>
              <a:avLst/>
              <a:gdLst>
                <a:gd name="T0" fmla="*/ 208 w 221"/>
                <a:gd name="T1" fmla="*/ 79 h 220"/>
                <a:gd name="T2" fmla="*/ 169 w 221"/>
                <a:gd name="T3" fmla="*/ 17 h 220"/>
                <a:gd name="T4" fmla="*/ 139 w 221"/>
                <a:gd name="T5" fmla="*/ 0 h 220"/>
                <a:gd name="T6" fmla="*/ 195 w 221"/>
                <a:gd name="T7" fmla="*/ 92 h 220"/>
                <a:gd name="T8" fmla="*/ 208 w 221"/>
                <a:gd name="T9" fmla="*/ 139 h 220"/>
                <a:gd name="T10" fmla="*/ 51 w 221"/>
                <a:gd name="T11" fmla="*/ 159 h 220"/>
                <a:gd name="T12" fmla="*/ 200 w 221"/>
                <a:gd name="T13" fmla="*/ 155 h 220"/>
                <a:gd name="T14" fmla="*/ 0 w 221"/>
                <a:gd name="T15" fmla="*/ 220 h 220"/>
                <a:gd name="T16" fmla="*/ 221 w 221"/>
                <a:gd name="T17" fmla="*/ 169 h 220"/>
                <a:gd name="T18" fmla="*/ 208 w 221"/>
                <a:gd name="T19" fmla="*/ 7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8845" name="Group 61"/>
            <p:cNvGrpSpPr>
              <a:grpSpLocks/>
            </p:cNvGrpSpPr>
            <p:nvPr/>
          </p:nvGrpSpPr>
          <p:grpSpPr bwMode="auto">
            <a:xfrm>
              <a:off x="2896" y="1376"/>
              <a:ext cx="316" cy="267"/>
              <a:chOff x="2382" y="1431"/>
              <a:chExt cx="316" cy="267"/>
            </a:xfrm>
          </p:grpSpPr>
          <p:sp>
            <p:nvSpPr>
              <p:cNvPr id="758846" name="Freeform 62"/>
              <p:cNvSpPr>
                <a:spLocks/>
              </p:cNvSpPr>
              <p:nvPr/>
            </p:nvSpPr>
            <p:spPr bwMode="auto">
              <a:xfrm>
                <a:off x="2669" y="1431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847" name="Freeform 63"/>
              <p:cNvSpPr>
                <a:spLocks/>
              </p:cNvSpPr>
              <p:nvPr/>
            </p:nvSpPr>
            <p:spPr bwMode="auto">
              <a:xfrm>
                <a:off x="2382" y="1533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848" name="Group 64"/>
            <p:cNvGrpSpPr>
              <a:grpSpLocks/>
            </p:cNvGrpSpPr>
            <p:nvPr/>
          </p:nvGrpSpPr>
          <p:grpSpPr bwMode="auto">
            <a:xfrm>
              <a:off x="2894" y="1027"/>
              <a:ext cx="1302" cy="1278"/>
              <a:chOff x="2380" y="1082"/>
              <a:chExt cx="1302" cy="1278"/>
            </a:xfrm>
          </p:grpSpPr>
          <p:sp>
            <p:nvSpPr>
              <p:cNvPr id="758849" name="Freeform 65"/>
              <p:cNvSpPr>
                <a:spLocks/>
              </p:cNvSpPr>
              <p:nvPr/>
            </p:nvSpPr>
            <p:spPr bwMode="auto">
              <a:xfrm>
                <a:off x="3241" y="1082"/>
                <a:ext cx="441" cy="1278"/>
              </a:xfrm>
              <a:custGeom>
                <a:avLst/>
                <a:gdLst>
                  <a:gd name="T0" fmla="*/ 65 w 441"/>
                  <a:gd name="T1" fmla="*/ 0 h 1278"/>
                  <a:gd name="T2" fmla="*/ 86 w 441"/>
                  <a:gd name="T3" fmla="*/ 13 h 1278"/>
                  <a:gd name="T4" fmla="*/ 111 w 441"/>
                  <a:gd name="T5" fmla="*/ 30 h 1278"/>
                  <a:gd name="T6" fmla="*/ 137 w 441"/>
                  <a:gd name="T7" fmla="*/ 47 h 1278"/>
                  <a:gd name="T8" fmla="*/ 177 w 441"/>
                  <a:gd name="T9" fmla="*/ 68 h 1278"/>
                  <a:gd name="T10" fmla="*/ 264 w 441"/>
                  <a:gd name="T11" fmla="*/ 122 h 1278"/>
                  <a:gd name="T12" fmla="*/ 301 w 441"/>
                  <a:gd name="T13" fmla="*/ 138 h 1278"/>
                  <a:gd name="T14" fmla="*/ 321 w 441"/>
                  <a:gd name="T15" fmla="*/ 146 h 1278"/>
                  <a:gd name="T16" fmla="*/ 340 w 441"/>
                  <a:gd name="T17" fmla="*/ 163 h 1278"/>
                  <a:gd name="T18" fmla="*/ 388 w 441"/>
                  <a:gd name="T19" fmla="*/ 375 h 1278"/>
                  <a:gd name="T20" fmla="*/ 394 w 441"/>
                  <a:gd name="T21" fmla="*/ 459 h 1278"/>
                  <a:gd name="T22" fmla="*/ 386 w 441"/>
                  <a:gd name="T23" fmla="*/ 482 h 1278"/>
                  <a:gd name="T24" fmla="*/ 407 w 441"/>
                  <a:gd name="T25" fmla="*/ 573 h 1278"/>
                  <a:gd name="T26" fmla="*/ 412 w 441"/>
                  <a:gd name="T27" fmla="*/ 722 h 1278"/>
                  <a:gd name="T28" fmla="*/ 422 w 441"/>
                  <a:gd name="T29" fmla="*/ 790 h 1278"/>
                  <a:gd name="T30" fmla="*/ 428 w 441"/>
                  <a:gd name="T31" fmla="*/ 836 h 1278"/>
                  <a:gd name="T32" fmla="*/ 437 w 441"/>
                  <a:gd name="T33" fmla="*/ 830 h 1278"/>
                  <a:gd name="T34" fmla="*/ 441 w 441"/>
                  <a:gd name="T35" fmla="*/ 874 h 1278"/>
                  <a:gd name="T36" fmla="*/ 420 w 441"/>
                  <a:gd name="T37" fmla="*/ 889 h 1278"/>
                  <a:gd name="T38" fmla="*/ 391 w 441"/>
                  <a:gd name="T39" fmla="*/ 902 h 1278"/>
                  <a:gd name="T40" fmla="*/ 365 w 441"/>
                  <a:gd name="T41" fmla="*/ 912 h 1278"/>
                  <a:gd name="T42" fmla="*/ 337 w 441"/>
                  <a:gd name="T43" fmla="*/ 922 h 1278"/>
                  <a:gd name="T44" fmla="*/ 315 w 441"/>
                  <a:gd name="T45" fmla="*/ 929 h 1278"/>
                  <a:gd name="T46" fmla="*/ 290 w 441"/>
                  <a:gd name="T47" fmla="*/ 929 h 1278"/>
                  <a:gd name="T48" fmla="*/ 272 w 441"/>
                  <a:gd name="T49" fmla="*/ 925 h 1278"/>
                  <a:gd name="T50" fmla="*/ 261 w 441"/>
                  <a:gd name="T51" fmla="*/ 914 h 1278"/>
                  <a:gd name="T52" fmla="*/ 258 w 441"/>
                  <a:gd name="T53" fmla="*/ 878 h 1278"/>
                  <a:gd name="T54" fmla="*/ 287 w 441"/>
                  <a:gd name="T55" fmla="*/ 883 h 1278"/>
                  <a:gd name="T56" fmla="*/ 277 w 441"/>
                  <a:gd name="T57" fmla="*/ 856 h 1278"/>
                  <a:gd name="T58" fmla="*/ 279 w 441"/>
                  <a:gd name="T59" fmla="*/ 805 h 1278"/>
                  <a:gd name="T60" fmla="*/ 272 w 441"/>
                  <a:gd name="T61" fmla="*/ 775 h 1278"/>
                  <a:gd name="T62" fmla="*/ 266 w 441"/>
                  <a:gd name="T63" fmla="*/ 740 h 1278"/>
                  <a:gd name="T64" fmla="*/ 257 w 441"/>
                  <a:gd name="T65" fmla="*/ 691 h 1278"/>
                  <a:gd name="T66" fmla="*/ 240 w 441"/>
                  <a:gd name="T67" fmla="*/ 638 h 1278"/>
                  <a:gd name="T68" fmla="*/ 226 w 441"/>
                  <a:gd name="T69" fmla="*/ 506 h 1278"/>
                  <a:gd name="T70" fmla="*/ 201 w 441"/>
                  <a:gd name="T71" fmla="*/ 696 h 1278"/>
                  <a:gd name="T72" fmla="*/ 211 w 441"/>
                  <a:gd name="T73" fmla="*/ 812 h 1278"/>
                  <a:gd name="T74" fmla="*/ 246 w 441"/>
                  <a:gd name="T75" fmla="*/ 934 h 1278"/>
                  <a:gd name="T76" fmla="*/ 323 w 441"/>
                  <a:gd name="T77" fmla="*/ 1162 h 1278"/>
                  <a:gd name="T78" fmla="*/ 262 w 441"/>
                  <a:gd name="T79" fmla="*/ 1206 h 1278"/>
                  <a:gd name="T80" fmla="*/ 221 w 441"/>
                  <a:gd name="T81" fmla="*/ 1230 h 1278"/>
                  <a:gd name="T82" fmla="*/ 190 w 441"/>
                  <a:gd name="T83" fmla="*/ 1245 h 1278"/>
                  <a:gd name="T84" fmla="*/ 170 w 441"/>
                  <a:gd name="T85" fmla="*/ 1250 h 1278"/>
                  <a:gd name="T86" fmla="*/ 145 w 441"/>
                  <a:gd name="T87" fmla="*/ 1258 h 1278"/>
                  <a:gd name="T88" fmla="*/ 119 w 441"/>
                  <a:gd name="T89" fmla="*/ 1267 h 1278"/>
                  <a:gd name="T90" fmla="*/ 86 w 441"/>
                  <a:gd name="T91" fmla="*/ 1278 h 1278"/>
                  <a:gd name="T92" fmla="*/ 47 w 441"/>
                  <a:gd name="T93" fmla="*/ 1038 h 1278"/>
                  <a:gd name="T94" fmla="*/ 22 w 441"/>
                  <a:gd name="T95" fmla="*/ 874 h 1278"/>
                  <a:gd name="T96" fmla="*/ 8 w 441"/>
                  <a:gd name="T97" fmla="*/ 718 h 1278"/>
                  <a:gd name="T98" fmla="*/ 0 w 441"/>
                  <a:gd name="T99" fmla="*/ 506 h 1278"/>
                  <a:gd name="T100" fmla="*/ 1 w 441"/>
                  <a:gd name="T101" fmla="*/ 420 h 1278"/>
                  <a:gd name="T102" fmla="*/ 7 w 441"/>
                  <a:gd name="T103" fmla="*/ 335 h 1278"/>
                  <a:gd name="T104" fmla="*/ 24 w 441"/>
                  <a:gd name="T105" fmla="*/ 212 h 1278"/>
                  <a:gd name="T106" fmla="*/ 34 w 441"/>
                  <a:gd name="T107" fmla="*/ 183 h 1278"/>
                  <a:gd name="T108" fmla="*/ 47 w 441"/>
                  <a:gd name="T109" fmla="*/ 148 h 1278"/>
                  <a:gd name="T110" fmla="*/ 56 w 441"/>
                  <a:gd name="T111" fmla="*/ 112 h 1278"/>
                  <a:gd name="T112" fmla="*/ 61 w 441"/>
                  <a:gd name="T113" fmla="*/ 86 h 1278"/>
                  <a:gd name="T114" fmla="*/ 67 w 441"/>
                  <a:gd name="T115" fmla="*/ 50 h 1278"/>
                  <a:gd name="T116" fmla="*/ 65 w 441"/>
                  <a:gd name="T117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278">
                    <a:moveTo>
                      <a:pt x="65" y="0"/>
                    </a:moveTo>
                    <a:lnTo>
                      <a:pt x="86" y="13"/>
                    </a:lnTo>
                    <a:lnTo>
                      <a:pt x="111" y="30"/>
                    </a:lnTo>
                    <a:lnTo>
                      <a:pt x="137" y="47"/>
                    </a:lnTo>
                    <a:lnTo>
                      <a:pt x="177" y="68"/>
                    </a:lnTo>
                    <a:lnTo>
                      <a:pt x="264" y="122"/>
                    </a:lnTo>
                    <a:lnTo>
                      <a:pt x="301" y="138"/>
                    </a:lnTo>
                    <a:lnTo>
                      <a:pt x="321" y="146"/>
                    </a:lnTo>
                    <a:lnTo>
                      <a:pt x="340" y="163"/>
                    </a:lnTo>
                    <a:lnTo>
                      <a:pt x="388" y="375"/>
                    </a:lnTo>
                    <a:lnTo>
                      <a:pt x="394" y="459"/>
                    </a:lnTo>
                    <a:lnTo>
                      <a:pt x="386" y="482"/>
                    </a:lnTo>
                    <a:lnTo>
                      <a:pt x="407" y="573"/>
                    </a:lnTo>
                    <a:lnTo>
                      <a:pt x="412" y="722"/>
                    </a:lnTo>
                    <a:lnTo>
                      <a:pt x="422" y="790"/>
                    </a:lnTo>
                    <a:lnTo>
                      <a:pt x="428" y="836"/>
                    </a:lnTo>
                    <a:lnTo>
                      <a:pt x="437" y="830"/>
                    </a:lnTo>
                    <a:lnTo>
                      <a:pt x="441" y="874"/>
                    </a:lnTo>
                    <a:lnTo>
                      <a:pt x="420" y="889"/>
                    </a:lnTo>
                    <a:lnTo>
                      <a:pt x="391" y="902"/>
                    </a:lnTo>
                    <a:lnTo>
                      <a:pt x="365" y="912"/>
                    </a:lnTo>
                    <a:lnTo>
                      <a:pt x="337" y="922"/>
                    </a:lnTo>
                    <a:lnTo>
                      <a:pt x="315" y="929"/>
                    </a:lnTo>
                    <a:lnTo>
                      <a:pt x="290" y="929"/>
                    </a:lnTo>
                    <a:lnTo>
                      <a:pt x="272" y="925"/>
                    </a:lnTo>
                    <a:lnTo>
                      <a:pt x="261" y="914"/>
                    </a:lnTo>
                    <a:lnTo>
                      <a:pt x="258" y="878"/>
                    </a:lnTo>
                    <a:lnTo>
                      <a:pt x="287" y="883"/>
                    </a:lnTo>
                    <a:lnTo>
                      <a:pt x="277" y="856"/>
                    </a:lnTo>
                    <a:lnTo>
                      <a:pt x="279" y="805"/>
                    </a:lnTo>
                    <a:lnTo>
                      <a:pt x="272" y="775"/>
                    </a:lnTo>
                    <a:lnTo>
                      <a:pt x="266" y="740"/>
                    </a:lnTo>
                    <a:lnTo>
                      <a:pt x="257" y="691"/>
                    </a:lnTo>
                    <a:lnTo>
                      <a:pt x="240" y="638"/>
                    </a:lnTo>
                    <a:lnTo>
                      <a:pt x="226" y="506"/>
                    </a:lnTo>
                    <a:lnTo>
                      <a:pt x="201" y="696"/>
                    </a:lnTo>
                    <a:lnTo>
                      <a:pt x="211" y="812"/>
                    </a:lnTo>
                    <a:lnTo>
                      <a:pt x="246" y="934"/>
                    </a:lnTo>
                    <a:lnTo>
                      <a:pt x="323" y="1162"/>
                    </a:lnTo>
                    <a:lnTo>
                      <a:pt x="262" y="1206"/>
                    </a:lnTo>
                    <a:lnTo>
                      <a:pt x="221" y="1230"/>
                    </a:lnTo>
                    <a:lnTo>
                      <a:pt x="190" y="1245"/>
                    </a:lnTo>
                    <a:lnTo>
                      <a:pt x="170" y="1250"/>
                    </a:lnTo>
                    <a:lnTo>
                      <a:pt x="145" y="1258"/>
                    </a:lnTo>
                    <a:lnTo>
                      <a:pt x="119" y="1267"/>
                    </a:lnTo>
                    <a:lnTo>
                      <a:pt x="86" y="1278"/>
                    </a:lnTo>
                    <a:lnTo>
                      <a:pt x="47" y="1038"/>
                    </a:lnTo>
                    <a:lnTo>
                      <a:pt x="22" y="874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7" y="148"/>
                    </a:lnTo>
                    <a:lnTo>
                      <a:pt x="56" y="112"/>
                    </a:lnTo>
                    <a:lnTo>
                      <a:pt x="61" y="86"/>
                    </a:lnTo>
                    <a:lnTo>
                      <a:pt x="67" y="5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850" name="Freeform 66"/>
              <p:cNvSpPr>
                <a:spLocks/>
              </p:cNvSpPr>
              <p:nvPr/>
            </p:nvSpPr>
            <p:spPr bwMode="auto">
              <a:xfrm>
                <a:off x="2380" y="1082"/>
                <a:ext cx="750" cy="1185"/>
              </a:xfrm>
              <a:custGeom>
                <a:avLst/>
                <a:gdLst>
                  <a:gd name="T0" fmla="*/ 732 w 750"/>
                  <a:gd name="T1" fmla="*/ 14 h 1185"/>
                  <a:gd name="T2" fmla="*/ 665 w 750"/>
                  <a:gd name="T3" fmla="*/ 16 h 1185"/>
                  <a:gd name="T4" fmla="*/ 599 w 750"/>
                  <a:gd name="T5" fmla="*/ 25 h 1185"/>
                  <a:gd name="T6" fmla="*/ 577 w 750"/>
                  <a:gd name="T7" fmla="*/ 24 h 1185"/>
                  <a:gd name="T8" fmla="*/ 553 w 750"/>
                  <a:gd name="T9" fmla="*/ 36 h 1185"/>
                  <a:gd name="T10" fmla="*/ 540 w 750"/>
                  <a:gd name="T11" fmla="*/ 50 h 1185"/>
                  <a:gd name="T12" fmla="*/ 521 w 750"/>
                  <a:gd name="T13" fmla="*/ 80 h 1185"/>
                  <a:gd name="T14" fmla="*/ 458 w 750"/>
                  <a:gd name="T15" fmla="*/ 152 h 1185"/>
                  <a:gd name="T16" fmla="*/ 429 w 750"/>
                  <a:gd name="T17" fmla="*/ 181 h 1185"/>
                  <a:gd name="T18" fmla="*/ 301 w 750"/>
                  <a:gd name="T19" fmla="*/ 335 h 1185"/>
                  <a:gd name="T20" fmla="*/ 292 w 750"/>
                  <a:gd name="T21" fmla="*/ 350 h 1185"/>
                  <a:gd name="T22" fmla="*/ 183 w 750"/>
                  <a:gd name="T23" fmla="*/ 389 h 1185"/>
                  <a:gd name="T24" fmla="*/ 47 w 750"/>
                  <a:gd name="T25" fmla="*/ 458 h 1185"/>
                  <a:gd name="T26" fmla="*/ 0 w 750"/>
                  <a:gd name="T27" fmla="*/ 477 h 1185"/>
                  <a:gd name="T28" fmla="*/ 40 w 750"/>
                  <a:gd name="T29" fmla="*/ 514 h 1185"/>
                  <a:gd name="T30" fmla="*/ 68 w 750"/>
                  <a:gd name="T31" fmla="*/ 557 h 1185"/>
                  <a:gd name="T32" fmla="*/ 82 w 750"/>
                  <a:gd name="T33" fmla="*/ 613 h 1185"/>
                  <a:gd name="T34" fmla="*/ 122 w 750"/>
                  <a:gd name="T35" fmla="*/ 579 h 1185"/>
                  <a:gd name="T36" fmla="*/ 312 w 750"/>
                  <a:gd name="T37" fmla="*/ 506 h 1185"/>
                  <a:gd name="T38" fmla="*/ 531 w 750"/>
                  <a:gd name="T39" fmla="*/ 345 h 1185"/>
                  <a:gd name="T40" fmla="*/ 558 w 750"/>
                  <a:gd name="T41" fmla="*/ 477 h 1185"/>
                  <a:gd name="T42" fmla="*/ 609 w 750"/>
                  <a:gd name="T43" fmla="*/ 625 h 1185"/>
                  <a:gd name="T44" fmla="*/ 568 w 750"/>
                  <a:gd name="T45" fmla="*/ 750 h 1185"/>
                  <a:gd name="T46" fmla="*/ 502 w 750"/>
                  <a:gd name="T47" fmla="*/ 887 h 1185"/>
                  <a:gd name="T48" fmla="*/ 442 w 750"/>
                  <a:gd name="T49" fmla="*/ 1028 h 1185"/>
                  <a:gd name="T50" fmla="*/ 444 w 750"/>
                  <a:gd name="T51" fmla="*/ 1072 h 1185"/>
                  <a:gd name="T52" fmla="*/ 535 w 750"/>
                  <a:gd name="T53" fmla="*/ 1185 h 1185"/>
                  <a:gd name="T54" fmla="*/ 598 w 750"/>
                  <a:gd name="T55" fmla="*/ 1046 h 1185"/>
                  <a:gd name="T56" fmla="*/ 617 w 750"/>
                  <a:gd name="T57" fmla="*/ 957 h 1185"/>
                  <a:gd name="T58" fmla="*/ 636 w 750"/>
                  <a:gd name="T59" fmla="*/ 783 h 1185"/>
                  <a:gd name="T60" fmla="*/ 653 w 750"/>
                  <a:gd name="T61" fmla="*/ 393 h 1185"/>
                  <a:gd name="T62" fmla="*/ 706 w 750"/>
                  <a:gd name="T63" fmla="*/ 115 h 1185"/>
                  <a:gd name="T64" fmla="*/ 720 w 750"/>
                  <a:gd name="T65" fmla="*/ 75 h 1185"/>
                  <a:gd name="T66" fmla="*/ 739 w 750"/>
                  <a:gd name="T67" fmla="*/ 30 h 1185"/>
                  <a:gd name="T68" fmla="*/ 750 w 750"/>
                  <a:gd name="T6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0" h="1185">
                    <a:moveTo>
                      <a:pt x="750" y="0"/>
                    </a:moveTo>
                    <a:lnTo>
                      <a:pt x="732" y="14"/>
                    </a:lnTo>
                    <a:lnTo>
                      <a:pt x="694" y="14"/>
                    </a:lnTo>
                    <a:lnTo>
                      <a:pt x="665" y="16"/>
                    </a:lnTo>
                    <a:lnTo>
                      <a:pt x="636" y="19"/>
                    </a:lnTo>
                    <a:lnTo>
                      <a:pt x="599" y="25"/>
                    </a:lnTo>
                    <a:lnTo>
                      <a:pt x="588" y="23"/>
                    </a:lnTo>
                    <a:lnTo>
                      <a:pt x="577" y="24"/>
                    </a:lnTo>
                    <a:lnTo>
                      <a:pt x="566" y="28"/>
                    </a:lnTo>
                    <a:lnTo>
                      <a:pt x="553" y="36"/>
                    </a:lnTo>
                    <a:lnTo>
                      <a:pt x="548" y="44"/>
                    </a:lnTo>
                    <a:lnTo>
                      <a:pt x="540" y="50"/>
                    </a:lnTo>
                    <a:lnTo>
                      <a:pt x="529" y="62"/>
                    </a:lnTo>
                    <a:lnTo>
                      <a:pt x="521" y="80"/>
                    </a:lnTo>
                    <a:lnTo>
                      <a:pt x="512" y="93"/>
                    </a:lnTo>
                    <a:lnTo>
                      <a:pt x="458" y="152"/>
                    </a:lnTo>
                    <a:lnTo>
                      <a:pt x="445" y="155"/>
                    </a:lnTo>
                    <a:lnTo>
                      <a:pt x="429" y="181"/>
                    </a:lnTo>
                    <a:lnTo>
                      <a:pt x="299" y="328"/>
                    </a:lnTo>
                    <a:lnTo>
                      <a:pt x="301" y="335"/>
                    </a:lnTo>
                    <a:lnTo>
                      <a:pt x="287" y="341"/>
                    </a:lnTo>
                    <a:lnTo>
                      <a:pt x="292" y="350"/>
                    </a:lnTo>
                    <a:lnTo>
                      <a:pt x="244" y="368"/>
                    </a:lnTo>
                    <a:lnTo>
                      <a:pt x="183" y="389"/>
                    </a:lnTo>
                    <a:lnTo>
                      <a:pt x="150" y="409"/>
                    </a:lnTo>
                    <a:lnTo>
                      <a:pt x="47" y="458"/>
                    </a:lnTo>
                    <a:lnTo>
                      <a:pt x="31" y="454"/>
                    </a:lnTo>
                    <a:lnTo>
                      <a:pt x="0" y="477"/>
                    </a:lnTo>
                    <a:lnTo>
                      <a:pt x="19" y="491"/>
                    </a:lnTo>
                    <a:lnTo>
                      <a:pt x="40" y="514"/>
                    </a:lnTo>
                    <a:lnTo>
                      <a:pt x="55" y="535"/>
                    </a:lnTo>
                    <a:lnTo>
                      <a:pt x="68" y="557"/>
                    </a:lnTo>
                    <a:lnTo>
                      <a:pt x="78" y="593"/>
                    </a:lnTo>
                    <a:lnTo>
                      <a:pt x="82" y="613"/>
                    </a:lnTo>
                    <a:lnTo>
                      <a:pt x="122" y="603"/>
                    </a:lnTo>
                    <a:lnTo>
                      <a:pt x="122" y="579"/>
                    </a:lnTo>
                    <a:lnTo>
                      <a:pt x="250" y="537"/>
                    </a:lnTo>
                    <a:lnTo>
                      <a:pt x="312" y="506"/>
                    </a:lnTo>
                    <a:lnTo>
                      <a:pt x="392" y="465"/>
                    </a:lnTo>
                    <a:lnTo>
                      <a:pt x="531" y="345"/>
                    </a:lnTo>
                    <a:lnTo>
                      <a:pt x="550" y="430"/>
                    </a:lnTo>
                    <a:lnTo>
                      <a:pt x="558" y="477"/>
                    </a:lnTo>
                    <a:lnTo>
                      <a:pt x="572" y="524"/>
                    </a:lnTo>
                    <a:lnTo>
                      <a:pt x="609" y="625"/>
                    </a:lnTo>
                    <a:lnTo>
                      <a:pt x="591" y="686"/>
                    </a:lnTo>
                    <a:lnTo>
                      <a:pt x="568" y="750"/>
                    </a:lnTo>
                    <a:lnTo>
                      <a:pt x="534" y="825"/>
                    </a:lnTo>
                    <a:lnTo>
                      <a:pt x="502" y="887"/>
                    </a:lnTo>
                    <a:lnTo>
                      <a:pt x="445" y="1003"/>
                    </a:lnTo>
                    <a:lnTo>
                      <a:pt x="442" y="1028"/>
                    </a:lnTo>
                    <a:lnTo>
                      <a:pt x="443" y="1050"/>
                    </a:lnTo>
                    <a:lnTo>
                      <a:pt x="444" y="1072"/>
                    </a:lnTo>
                    <a:lnTo>
                      <a:pt x="503" y="1155"/>
                    </a:lnTo>
                    <a:lnTo>
                      <a:pt x="535" y="1185"/>
                    </a:lnTo>
                    <a:lnTo>
                      <a:pt x="586" y="1103"/>
                    </a:lnTo>
                    <a:lnTo>
                      <a:pt x="598" y="1046"/>
                    </a:lnTo>
                    <a:lnTo>
                      <a:pt x="611" y="998"/>
                    </a:lnTo>
                    <a:lnTo>
                      <a:pt x="617" y="957"/>
                    </a:lnTo>
                    <a:lnTo>
                      <a:pt x="628" y="886"/>
                    </a:lnTo>
                    <a:lnTo>
                      <a:pt x="636" y="783"/>
                    </a:lnTo>
                    <a:lnTo>
                      <a:pt x="647" y="608"/>
                    </a:lnTo>
                    <a:lnTo>
                      <a:pt x="653" y="393"/>
                    </a:lnTo>
                    <a:lnTo>
                      <a:pt x="698" y="141"/>
                    </a:lnTo>
                    <a:lnTo>
                      <a:pt x="706" y="115"/>
                    </a:lnTo>
                    <a:lnTo>
                      <a:pt x="712" y="100"/>
                    </a:lnTo>
                    <a:lnTo>
                      <a:pt x="720" y="75"/>
                    </a:lnTo>
                    <a:lnTo>
                      <a:pt x="728" y="53"/>
                    </a:lnTo>
                    <a:lnTo>
                      <a:pt x="739" y="30"/>
                    </a:lnTo>
                    <a:lnTo>
                      <a:pt x="748" y="1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851" name="Group 67"/>
              <p:cNvGrpSpPr>
                <a:grpSpLocks/>
              </p:cNvGrpSpPr>
              <p:nvPr/>
            </p:nvGrpSpPr>
            <p:grpSpPr bwMode="auto">
              <a:xfrm>
                <a:off x="3241" y="1083"/>
                <a:ext cx="156" cy="1050"/>
                <a:chOff x="3241" y="1083"/>
                <a:chExt cx="156" cy="1050"/>
              </a:xfrm>
            </p:grpSpPr>
            <p:sp>
              <p:nvSpPr>
                <p:cNvPr id="758852" name="Freeform 68"/>
                <p:cNvSpPr>
                  <a:spLocks/>
                </p:cNvSpPr>
                <p:nvPr/>
              </p:nvSpPr>
              <p:spPr bwMode="auto">
                <a:xfrm>
                  <a:off x="3247" y="1095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1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1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3" name="Freeform 69"/>
                <p:cNvSpPr>
                  <a:spLocks/>
                </p:cNvSpPr>
                <p:nvPr/>
              </p:nvSpPr>
              <p:spPr bwMode="auto">
                <a:xfrm>
                  <a:off x="3241" y="1083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2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2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54" name="Group 70"/>
              <p:cNvGrpSpPr>
                <a:grpSpLocks/>
              </p:cNvGrpSpPr>
              <p:nvPr/>
            </p:nvGrpSpPr>
            <p:grpSpPr bwMode="auto">
              <a:xfrm>
                <a:off x="2928" y="1082"/>
                <a:ext cx="203" cy="1012"/>
                <a:chOff x="2928" y="1082"/>
                <a:chExt cx="203" cy="1012"/>
              </a:xfrm>
            </p:grpSpPr>
            <p:sp>
              <p:nvSpPr>
                <p:cNvPr id="758855" name="Freeform 71"/>
                <p:cNvSpPr>
                  <a:spLocks/>
                </p:cNvSpPr>
                <p:nvPr/>
              </p:nvSpPr>
              <p:spPr bwMode="auto">
                <a:xfrm>
                  <a:off x="2929" y="1096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4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5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8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4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5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8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6" name="Freeform 72"/>
                <p:cNvSpPr>
                  <a:spLocks/>
                </p:cNvSpPr>
                <p:nvPr/>
              </p:nvSpPr>
              <p:spPr bwMode="auto">
                <a:xfrm>
                  <a:off x="2928" y="1082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5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2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1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5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2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1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57" name="Group 73"/>
              <p:cNvGrpSpPr>
                <a:grpSpLocks/>
              </p:cNvGrpSpPr>
              <p:nvPr/>
            </p:nvGrpSpPr>
            <p:grpSpPr bwMode="auto">
              <a:xfrm>
                <a:off x="2669" y="1262"/>
                <a:ext cx="913" cy="315"/>
                <a:chOff x="2669" y="1262"/>
                <a:chExt cx="913" cy="315"/>
              </a:xfrm>
            </p:grpSpPr>
            <p:sp>
              <p:nvSpPr>
                <p:cNvPr id="758858" name="Freeform 74"/>
                <p:cNvSpPr>
                  <a:spLocks/>
                </p:cNvSpPr>
                <p:nvPr/>
              </p:nvSpPr>
              <p:spPr bwMode="auto">
                <a:xfrm>
                  <a:off x="2715" y="1262"/>
                  <a:ext cx="220" cy="210"/>
                </a:xfrm>
                <a:custGeom>
                  <a:avLst/>
                  <a:gdLst>
                    <a:gd name="T0" fmla="*/ 196 w 220"/>
                    <a:gd name="T1" fmla="*/ 166 h 210"/>
                    <a:gd name="T2" fmla="*/ 0 w 220"/>
                    <a:gd name="T3" fmla="*/ 210 h 210"/>
                    <a:gd name="T4" fmla="*/ 194 w 220"/>
                    <a:gd name="T5" fmla="*/ 153 h 210"/>
                    <a:gd name="T6" fmla="*/ 66 w 220"/>
                    <a:gd name="T7" fmla="*/ 152 h 210"/>
                    <a:gd name="T8" fmla="*/ 196 w 220"/>
                    <a:gd name="T9" fmla="*/ 135 h 210"/>
                    <a:gd name="T10" fmla="*/ 196 w 220"/>
                    <a:gd name="T11" fmla="*/ 110 h 210"/>
                    <a:gd name="T12" fmla="*/ 190 w 220"/>
                    <a:gd name="T13" fmla="*/ 85 h 210"/>
                    <a:gd name="T14" fmla="*/ 175 w 220"/>
                    <a:gd name="T15" fmla="*/ 55 h 210"/>
                    <a:gd name="T16" fmla="*/ 151 w 220"/>
                    <a:gd name="T17" fmla="*/ 22 h 210"/>
                    <a:gd name="T18" fmla="*/ 138 w 220"/>
                    <a:gd name="T19" fmla="*/ 0 h 210"/>
                    <a:gd name="T20" fmla="*/ 156 w 220"/>
                    <a:gd name="T21" fmla="*/ 9 h 210"/>
                    <a:gd name="T22" fmla="*/ 175 w 220"/>
                    <a:gd name="T23" fmla="*/ 34 h 210"/>
                    <a:gd name="T24" fmla="*/ 190 w 220"/>
                    <a:gd name="T25" fmla="*/ 62 h 210"/>
                    <a:gd name="T26" fmla="*/ 199 w 220"/>
                    <a:gd name="T27" fmla="*/ 82 h 210"/>
                    <a:gd name="T28" fmla="*/ 200 w 220"/>
                    <a:gd name="T29" fmla="*/ 112 h 210"/>
                    <a:gd name="T30" fmla="*/ 220 w 220"/>
                    <a:gd name="T31" fmla="*/ 68 h 210"/>
                    <a:gd name="T32" fmla="*/ 200 w 220"/>
                    <a:gd name="T33" fmla="*/ 135 h 210"/>
                    <a:gd name="T34" fmla="*/ 196 w 220"/>
                    <a:gd name="T35" fmla="*/ 166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0" h="210">
                      <a:moveTo>
                        <a:pt x="196" y="166"/>
                      </a:moveTo>
                      <a:lnTo>
                        <a:pt x="0" y="210"/>
                      </a:lnTo>
                      <a:lnTo>
                        <a:pt x="194" y="153"/>
                      </a:lnTo>
                      <a:lnTo>
                        <a:pt x="66" y="152"/>
                      </a:lnTo>
                      <a:lnTo>
                        <a:pt x="196" y="135"/>
                      </a:lnTo>
                      <a:lnTo>
                        <a:pt x="196" y="110"/>
                      </a:lnTo>
                      <a:lnTo>
                        <a:pt x="190" y="85"/>
                      </a:lnTo>
                      <a:lnTo>
                        <a:pt x="175" y="55"/>
                      </a:lnTo>
                      <a:lnTo>
                        <a:pt x="151" y="22"/>
                      </a:lnTo>
                      <a:lnTo>
                        <a:pt x="138" y="0"/>
                      </a:lnTo>
                      <a:lnTo>
                        <a:pt x="156" y="9"/>
                      </a:lnTo>
                      <a:lnTo>
                        <a:pt x="175" y="34"/>
                      </a:lnTo>
                      <a:lnTo>
                        <a:pt x="190" y="62"/>
                      </a:lnTo>
                      <a:lnTo>
                        <a:pt x="199" y="82"/>
                      </a:lnTo>
                      <a:lnTo>
                        <a:pt x="200" y="112"/>
                      </a:lnTo>
                      <a:lnTo>
                        <a:pt x="220" y="68"/>
                      </a:lnTo>
                      <a:lnTo>
                        <a:pt x="200" y="135"/>
                      </a:lnTo>
                      <a:lnTo>
                        <a:pt x="196" y="16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9" name="Freeform 75"/>
                <p:cNvSpPr>
                  <a:spLocks/>
                </p:cNvSpPr>
                <p:nvPr/>
              </p:nvSpPr>
              <p:spPr bwMode="auto">
                <a:xfrm>
                  <a:off x="2669" y="1435"/>
                  <a:ext cx="27" cy="92"/>
                </a:xfrm>
                <a:custGeom>
                  <a:avLst/>
                  <a:gdLst>
                    <a:gd name="T0" fmla="*/ 13 w 27"/>
                    <a:gd name="T1" fmla="*/ 0 h 92"/>
                    <a:gd name="T2" fmla="*/ 16 w 27"/>
                    <a:gd name="T3" fmla="*/ 20 h 92"/>
                    <a:gd name="T4" fmla="*/ 27 w 27"/>
                    <a:gd name="T5" fmla="*/ 40 h 92"/>
                    <a:gd name="T6" fmla="*/ 27 w 27"/>
                    <a:gd name="T7" fmla="*/ 60 h 92"/>
                    <a:gd name="T8" fmla="*/ 23 w 27"/>
                    <a:gd name="T9" fmla="*/ 77 h 92"/>
                    <a:gd name="T10" fmla="*/ 8 w 27"/>
                    <a:gd name="T11" fmla="*/ 92 h 92"/>
                    <a:gd name="T12" fmla="*/ 6 w 27"/>
                    <a:gd name="T13" fmla="*/ 36 h 92"/>
                    <a:gd name="T14" fmla="*/ 0 w 27"/>
                    <a:gd name="T15" fmla="*/ 30 h 92"/>
                    <a:gd name="T16" fmla="*/ 1 w 27"/>
                    <a:gd name="T17" fmla="*/ 17 h 92"/>
                    <a:gd name="T18" fmla="*/ 13 w 27"/>
                    <a:gd name="T1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92">
                      <a:moveTo>
                        <a:pt x="13" y="0"/>
                      </a:moveTo>
                      <a:lnTo>
                        <a:pt x="16" y="20"/>
                      </a:lnTo>
                      <a:lnTo>
                        <a:pt x="27" y="40"/>
                      </a:lnTo>
                      <a:lnTo>
                        <a:pt x="27" y="60"/>
                      </a:lnTo>
                      <a:lnTo>
                        <a:pt x="23" y="77"/>
                      </a:lnTo>
                      <a:lnTo>
                        <a:pt x="8" y="92"/>
                      </a:lnTo>
                      <a:lnTo>
                        <a:pt x="6" y="36"/>
                      </a:lnTo>
                      <a:lnTo>
                        <a:pt x="0" y="30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0" name="Freeform 76"/>
                <p:cNvSpPr>
                  <a:spLocks/>
                </p:cNvSpPr>
                <p:nvPr/>
              </p:nvSpPr>
              <p:spPr bwMode="auto">
                <a:xfrm>
                  <a:off x="3463" y="1473"/>
                  <a:ext cx="116" cy="104"/>
                </a:xfrm>
                <a:custGeom>
                  <a:avLst/>
                  <a:gdLst>
                    <a:gd name="T0" fmla="*/ 0 w 116"/>
                    <a:gd name="T1" fmla="*/ 104 h 104"/>
                    <a:gd name="T2" fmla="*/ 43 w 116"/>
                    <a:gd name="T3" fmla="*/ 73 h 104"/>
                    <a:gd name="T4" fmla="*/ 82 w 116"/>
                    <a:gd name="T5" fmla="*/ 46 h 104"/>
                    <a:gd name="T6" fmla="*/ 104 w 116"/>
                    <a:gd name="T7" fmla="*/ 15 h 104"/>
                    <a:gd name="T8" fmla="*/ 116 w 116"/>
                    <a:gd name="T9" fmla="*/ 0 h 104"/>
                    <a:gd name="T10" fmla="*/ 82 w 116"/>
                    <a:gd name="T11" fmla="*/ 21 h 104"/>
                    <a:gd name="T12" fmla="*/ 61 w 116"/>
                    <a:gd name="T13" fmla="*/ 37 h 104"/>
                    <a:gd name="T14" fmla="*/ 43 w 116"/>
                    <a:gd name="T15" fmla="*/ 49 h 104"/>
                    <a:gd name="T16" fmla="*/ 27 w 116"/>
                    <a:gd name="T17" fmla="*/ 67 h 104"/>
                    <a:gd name="T18" fmla="*/ 0 w 116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104">
                      <a:moveTo>
                        <a:pt x="0" y="104"/>
                      </a:moveTo>
                      <a:lnTo>
                        <a:pt x="43" y="73"/>
                      </a:lnTo>
                      <a:lnTo>
                        <a:pt x="82" y="46"/>
                      </a:lnTo>
                      <a:lnTo>
                        <a:pt x="104" y="15"/>
                      </a:lnTo>
                      <a:lnTo>
                        <a:pt x="116" y="0"/>
                      </a:lnTo>
                      <a:lnTo>
                        <a:pt x="82" y="21"/>
                      </a:lnTo>
                      <a:lnTo>
                        <a:pt x="61" y="37"/>
                      </a:lnTo>
                      <a:lnTo>
                        <a:pt x="43" y="49"/>
                      </a:lnTo>
                      <a:lnTo>
                        <a:pt x="27" y="67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1" name="Freeform 77"/>
                <p:cNvSpPr>
                  <a:spLocks/>
                </p:cNvSpPr>
                <p:nvPr/>
              </p:nvSpPr>
              <p:spPr bwMode="auto">
                <a:xfrm>
                  <a:off x="3520" y="1512"/>
                  <a:ext cx="62" cy="62"/>
                </a:xfrm>
                <a:custGeom>
                  <a:avLst/>
                  <a:gdLst>
                    <a:gd name="T0" fmla="*/ 0 w 62"/>
                    <a:gd name="T1" fmla="*/ 62 h 62"/>
                    <a:gd name="T2" fmla="*/ 62 w 62"/>
                    <a:gd name="T3" fmla="*/ 0 h 62"/>
                    <a:gd name="T4" fmla="*/ 43 w 62"/>
                    <a:gd name="T5" fmla="*/ 40 h 62"/>
                    <a:gd name="T6" fmla="*/ 0 w 62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62">
                      <a:moveTo>
                        <a:pt x="0" y="62"/>
                      </a:moveTo>
                      <a:lnTo>
                        <a:pt x="62" y="0"/>
                      </a:lnTo>
                      <a:lnTo>
                        <a:pt x="43" y="4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2" name="Freeform 78"/>
                <p:cNvSpPr>
                  <a:spLocks/>
                </p:cNvSpPr>
                <p:nvPr/>
              </p:nvSpPr>
              <p:spPr bwMode="auto">
                <a:xfrm>
                  <a:off x="3472" y="1355"/>
                  <a:ext cx="56" cy="183"/>
                </a:xfrm>
                <a:custGeom>
                  <a:avLst/>
                  <a:gdLst>
                    <a:gd name="T0" fmla="*/ 0 w 56"/>
                    <a:gd name="T1" fmla="*/ 183 h 183"/>
                    <a:gd name="T2" fmla="*/ 3 w 56"/>
                    <a:gd name="T3" fmla="*/ 107 h 183"/>
                    <a:gd name="T4" fmla="*/ 19 w 56"/>
                    <a:gd name="T5" fmla="*/ 30 h 183"/>
                    <a:gd name="T6" fmla="*/ 31 w 56"/>
                    <a:gd name="T7" fmla="*/ 0 h 183"/>
                    <a:gd name="T8" fmla="*/ 12 w 56"/>
                    <a:gd name="T9" fmla="*/ 98 h 183"/>
                    <a:gd name="T10" fmla="*/ 9 w 56"/>
                    <a:gd name="T11" fmla="*/ 150 h 183"/>
                    <a:gd name="T12" fmla="*/ 56 w 56"/>
                    <a:gd name="T13" fmla="*/ 104 h 183"/>
                    <a:gd name="T14" fmla="*/ 0 w 56"/>
                    <a:gd name="T1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83">
                      <a:moveTo>
                        <a:pt x="0" y="183"/>
                      </a:moveTo>
                      <a:lnTo>
                        <a:pt x="3" y="107"/>
                      </a:lnTo>
                      <a:lnTo>
                        <a:pt x="19" y="30"/>
                      </a:lnTo>
                      <a:lnTo>
                        <a:pt x="31" y="0"/>
                      </a:lnTo>
                      <a:lnTo>
                        <a:pt x="12" y="98"/>
                      </a:lnTo>
                      <a:lnTo>
                        <a:pt x="9" y="150"/>
                      </a:lnTo>
                      <a:lnTo>
                        <a:pt x="56" y="10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8865" name="Text Box 81"/>
          <p:cNvSpPr txBox="1">
            <a:spLocks noChangeArrowheads="1"/>
          </p:cNvSpPr>
          <p:nvPr/>
        </p:nvSpPr>
        <p:spPr bwMode="auto">
          <a:xfrm>
            <a:off x="7610078" y="3324294"/>
            <a:ext cx="998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/>
              <a:t>USER</a:t>
            </a:r>
            <a:endParaRPr lang="en-US" altLang="en-US" dirty="0"/>
          </a:p>
        </p:txBody>
      </p:sp>
      <p:sp>
        <p:nvSpPr>
          <p:cNvPr id="758864" name="Text Box 80"/>
          <p:cNvSpPr txBox="1">
            <a:spLocks noChangeArrowheads="1"/>
          </p:cNvSpPr>
          <p:nvPr/>
        </p:nvSpPr>
        <p:spPr bwMode="auto">
          <a:xfrm>
            <a:off x="6678537" y="2658674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i="1"/>
              <a:t>x</a:t>
            </a:r>
            <a:r>
              <a:rPr lang="en-US" altLang="en-US" b="1" baseline="-25000"/>
              <a:t>i</a:t>
            </a:r>
            <a:endParaRPr lang="en-US" altLang="en-US"/>
          </a:p>
        </p:txBody>
      </p:sp>
      <p:sp>
        <p:nvSpPr>
          <p:cNvPr id="758863" name="AutoShape 79" descr="Dashed horizontal"/>
          <p:cNvSpPr>
            <a:spLocks noChangeArrowheads="1"/>
          </p:cNvSpPr>
          <p:nvPr/>
        </p:nvSpPr>
        <p:spPr bwMode="auto">
          <a:xfrm>
            <a:off x="6100764" y="2141538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67" name="Rectangle 83"/>
          <p:cNvSpPr>
            <a:spLocks noChangeArrowheads="1"/>
          </p:cNvSpPr>
          <p:nvPr/>
        </p:nvSpPr>
        <p:spPr bwMode="auto">
          <a:xfrm>
            <a:off x="6096000" y="1676400"/>
            <a:ext cx="1418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i="1"/>
              <a:t>x</a:t>
            </a:r>
            <a:r>
              <a:rPr lang="en-US" altLang="en-US" b="1" baseline="-25000"/>
              <a:t>1</a:t>
            </a:r>
            <a:r>
              <a:rPr lang="en-US" altLang="en-US" b="1" i="1"/>
              <a:t>,x</a:t>
            </a:r>
            <a:r>
              <a:rPr lang="en-US" altLang="en-US" b="1" baseline="-25000"/>
              <a:t>2</a:t>
            </a:r>
            <a:r>
              <a:rPr lang="en-US" altLang="en-US" b="1" i="1"/>
              <a:t> , . . ., x</a:t>
            </a:r>
            <a:r>
              <a:rPr lang="en-US" altLang="en-US" b="1" i="1" baseline="-25000"/>
              <a:t>n</a:t>
            </a:r>
            <a:r>
              <a:rPr lang="en-US" altLang="en-US" b="1"/>
              <a:t> </a:t>
            </a:r>
            <a:endParaRPr lang="en-US" altLang="en-US" baseline="3000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3657600"/>
            <a:ext cx="7772400" cy="1981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Server sends entire database </a:t>
            </a:r>
            <a:r>
              <a:rPr lang="en-US" altLang="en-US" b="1" i="1" dirty="0">
                <a:solidFill>
                  <a:srgbClr val="9900CC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to User.</a:t>
            </a:r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33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Information theoretic privacy.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   Communication overhead:</a:t>
            </a:r>
            <a:r>
              <a:rPr lang="en-US" altLang="en-US" dirty="0">
                <a:solidFill>
                  <a:srgbClr val="00CC00"/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endParaRPr lang="en-US" altLang="en-US" b="1" i="1" dirty="0">
              <a:solidFill>
                <a:srgbClr val="9900CC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altLang="en-US" b="1" i="1" dirty="0">
              <a:solidFill>
                <a:srgbClr val="9900CC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altLang="en-US" i="1" dirty="0">
              <a:solidFill>
                <a:srgbClr val="9900CC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altLang="en-US" dirty="0">
              <a:solidFill>
                <a:srgbClr val="CC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3CE08E-5AD2-6348-8E65-138702518EC4}"/>
              </a:ext>
            </a:extLst>
          </p:cNvPr>
          <p:cNvSpPr/>
          <p:nvPr/>
        </p:nvSpPr>
        <p:spPr>
          <a:xfrm>
            <a:off x="6971899" y="4952921"/>
            <a:ext cx="1332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i="1" dirty="0">
                <a:solidFill>
                  <a:srgbClr val="9900CC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sz="2800" dirty="0"/>
          </a:p>
        </p:txBody>
      </p:sp>
      <p:sp>
        <p:nvSpPr>
          <p:cNvPr id="758869" name="Text Box 85"/>
          <p:cNvSpPr txBox="1">
            <a:spLocks noChangeArrowheads="1"/>
          </p:cNvSpPr>
          <p:nvPr/>
        </p:nvSpPr>
        <p:spPr bwMode="auto">
          <a:xfrm>
            <a:off x="4316413" y="5942013"/>
            <a:ext cx="281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Is this optimal?</a:t>
            </a:r>
            <a:endParaRPr lang="he-IL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588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20E36-964B-6F4A-B5A2-9E36274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More “solutions”</a:t>
            </a:r>
            <a:endParaRPr lang="en-US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User asks for additional random indices.</a:t>
            </a:r>
          </a:p>
          <a:p>
            <a:pPr marL="1054100" lvl="1" indent="-533400"/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Pick a few random indices to hide the real one</a:t>
            </a:r>
          </a:p>
          <a:p>
            <a:pPr marL="1054100" lvl="1" indent="-533400"/>
            <a:r>
              <a:rPr lang="en-US" alt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Drawback</a:t>
            </a:r>
            <a:r>
              <a:rPr lang="he-IL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:</a:t>
            </a:r>
            <a:r>
              <a:rPr lang="en-US" dirty="0"/>
              <a:t>leaks </a:t>
            </a:r>
            <a:r>
              <a:rPr lang="he-IL" dirty="0" err="1"/>
              <a:t>information</a:t>
            </a:r>
            <a:r>
              <a:rPr lang="en-US" dirty="0"/>
              <a:t>, reduces communication efficiency</a:t>
            </a:r>
            <a:r>
              <a:rPr lang="he-IL" dirty="0"/>
              <a:t> </a:t>
            </a:r>
            <a:endParaRPr lang="en-US" altLang="en-US" sz="2200" dirty="0">
              <a:ea typeface="Arial" charset="0"/>
            </a:endParaRPr>
          </a:p>
          <a:p>
            <a:pPr marL="0" indent="0">
              <a:buNone/>
            </a:pPr>
            <a:endParaRPr lang="en-US" altLang="en-US" sz="2600" dirty="0">
              <a:latin typeface="Arial" charset="0"/>
              <a:ea typeface="Arial" charset="0"/>
              <a:cs typeface="Arial" charset="0"/>
            </a:endParaRPr>
          </a:p>
          <a:p>
            <a:pPr marL="609600" indent="-609600"/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Employ general crypto protocols to compute 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en-US" sz="2600" i="1" baseline="-25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 privately.</a:t>
            </a:r>
          </a:p>
          <a:p>
            <a:pPr marL="1054100" lvl="1" indent="-533400"/>
            <a:r>
              <a:rPr lang="en-US" alt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Drawback: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 highly inefficient (polynomial in </a:t>
            </a:r>
            <a:r>
              <a:rPr lang="en-US" altLang="en-US" sz="2000" b="1" i="1" dirty="0">
                <a:solidFill>
                  <a:srgbClr val="9900CC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609600" indent="-609600"/>
            <a:endParaRPr lang="en-US" altLang="en-US" sz="2600" dirty="0">
              <a:latin typeface="Arial" charset="0"/>
              <a:ea typeface="Arial" charset="0"/>
              <a:cs typeface="Arial" charset="0"/>
            </a:endParaRPr>
          </a:p>
          <a:p>
            <a:pPr marL="609600" indent="-609600"/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Anonymity (e.g., via Anonymizers).</a:t>
            </a:r>
          </a:p>
          <a:p>
            <a:pPr marL="1054100" lvl="1" indent="-533400"/>
            <a:r>
              <a:rPr lang="en-US" alt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addresses different problems: hides identity of user; not the fact that </a:t>
            </a:r>
            <a:r>
              <a:rPr lang="en-US" altLang="en-US" sz="22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en-US" sz="2200" i="1" baseline="-25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 is retrieved.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C740C-DD19-E042-9830-705B376F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he-IL" dirty="0">
                <a:latin typeface="Arial" charset="0"/>
                <a:ea typeface="Arial" charset="0"/>
                <a:cs typeface="Arial" charset="0"/>
              </a:rPr>
              <a:t>Two approaches 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tx2"/>
              </a:buClr>
              <a:buFont typeface="Symbol" charset="2"/>
              <a:buNone/>
            </a:pPr>
            <a:r>
              <a:rPr lang="en-US" altLang="he-IL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Information-Theoretic PIR</a:t>
            </a:r>
            <a:r>
              <a:rPr lang="en-US" altLang="he-IL" sz="35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he-IL" sz="20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[CGKS95,Amb97,...]</a:t>
            </a:r>
            <a:r>
              <a:rPr lang="en-US" altLang="he-IL" sz="35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he-IL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altLang="he-I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he-IL" sz="22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he-IL" sz="2800" dirty="0">
                <a:latin typeface="Arial" charset="0"/>
                <a:ea typeface="Arial" charset="0"/>
                <a:cs typeface="Arial" charset="0"/>
              </a:rPr>
              <a:t>Replicate database among </a:t>
            </a:r>
            <a:r>
              <a:rPr lang="en-US" altLang="he-IL" sz="28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k </a:t>
            </a:r>
            <a:r>
              <a:rPr lang="en-US" altLang="he-IL" sz="2800" dirty="0">
                <a:latin typeface="Arial" charset="0"/>
                <a:ea typeface="Arial" charset="0"/>
                <a:cs typeface="Arial" charset="0"/>
              </a:rPr>
              <a:t>servers.</a:t>
            </a:r>
          </a:p>
          <a:p>
            <a:pPr lvl="1">
              <a:buClr>
                <a:schemeClr val="tx2"/>
              </a:buClr>
            </a:pPr>
            <a:r>
              <a:rPr lang="en-US" altLang="he-IL" sz="28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charset="2"/>
              </a:rPr>
              <a:t>   </a:t>
            </a:r>
            <a:r>
              <a:rPr lang="en-US" altLang="he-IL" sz="2800" dirty="0">
                <a:latin typeface="Arial" charset="0"/>
                <a:ea typeface="Arial" charset="0"/>
                <a:cs typeface="Arial" charset="0"/>
                <a:sym typeface="Symbol" charset="2"/>
              </a:rPr>
              <a:t>Servers can collude</a:t>
            </a:r>
            <a:r>
              <a:rPr lang="en-US" altLang="he-IL" sz="28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charset="2"/>
              </a:rPr>
              <a:t>.</a:t>
            </a:r>
            <a:endParaRPr lang="en-US" altLang="he-IL" sz="3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 typeface="Symbol" charset="2"/>
              <a:buNone/>
            </a:pPr>
            <a:r>
              <a:rPr lang="en-US" altLang="he-IL" dirty="0">
                <a:latin typeface="Arial" charset="0"/>
                <a:ea typeface="Arial" charset="0"/>
                <a:cs typeface="Arial" charset="0"/>
              </a:rPr>
              <a:t>	</a:t>
            </a:r>
            <a:endParaRPr lang="en-US" altLang="he-IL" sz="2600" dirty="0">
              <a:solidFill>
                <a:srgbClr val="CC00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 typeface="Symbol" charset="2"/>
              <a:buNone/>
            </a:pPr>
            <a:endParaRPr lang="en-US" altLang="he-IL" dirty="0">
              <a:solidFill>
                <a:srgbClr val="0099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 typeface="Symbol" charset="2"/>
              <a:buNone/>
            </a:pPr>
            <a:r>
              <a:rPr lang="en-US" altLang="he-IL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Computational PIR</a:t>
            </a:r>
            <a:r>
              <a:rPr lang="en-US" altLang="he-IL" sz="35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he-IL" sz="20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[CG97,KO97,CMS99,...]</a:t>
            </a:r>
            <a:r>
              <a:rPr lang="en-US" altLang="he-IL" sz="35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he-IL" dirty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eaLnBrk="1" hangingPunct="1">
              <a:buClr>
                <a:schemeClr val="tx2"/>
              </a:buClr>
              <a:buFont typeface="Symbol" charset="2"/>
              <a:buNone/>
            </a:pPr>
            <a:r>
              <a:rPr lang="en-US" altLang="he-IL" sz="2600" dirty="0">
                <a:latin typeface="Arial" charset="0"/>
                <a:ea typeface="Arial" charset="0"/>
                <a:cs typeface="Arial" charset="0"/>
              </a:rPr>
              <a:t>	Computational privacy,</a:t>
            </a:r>
            <a:r>
              <a:rPr lang="en-US" altLang="he-IL" sz="22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he-IL" sz="2600" dirty="0">
                <a:latin typeface="Arial" charset="0"/>
                <a:ea typeface="Arial" charset="0"/>
                <a:cs typeface="Arial" charset="0"/>
              </a:rPr>
              <a:t>based on</a:t>
            </a:r>
            <a:r>
              <a:rPr lang="en-US" altLang="he-IL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he-IL" sz="2600" dirty="0">
                <a:latin typeface="Arial" charset="0"/>
                <a:ea typeface="Arial" charset="0"/>
                <a:cs typeface="Arial" charset="0"/>
              </a:rPr>
              <a:t>cryptographic assumptions – NP hard to break the approach</a:t>
            </a:r>
          </a:p>
          <a:p>
            <a:pPr eaLnBrk="1" hangingPunct="1">
              <a:buClr>
                <a:schemeClr val="tx2"/>
              </a:buClr>
              <a:buFont typeface="Symbol" charset="2"/>
              <a:buNone/>
            </a:pPr>
            <a:endParaRPr lang="en-US" altLang="he-IL" sz="2600" dirty="0">
              <a:solidFill>
                <a:srgbClr val="CC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CDBFF9-9793-CB4A-8431-90A670A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Known communication upper bounds</a:t>
            </a:r>
            <a:endParaRPr lang="en-US" dirty="0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31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Multiple servers, information-theoretic PIR: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 servers,  comm. 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charset="2"/>
              </a:rPr>
              <a:t>3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en-US" sz="2000" dirty="0">
                <a:latin typeface="Arial" charset="0"/>
                <a:ea typeface="Arial" charset="0"/>
                <a:cs typeface="Arial" charset="0"/>
              </a:rPr>
              <a:t>[CGKS95]</a:t>
            </a:r>
            <a:endParaRPr lang="en-US" altLang="en-US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 servers,  comm. 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charset="2"/>
              </a:rPr>
              <a:t>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en-US" sz="2600" i="1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en-US" sz="2600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en-US" sz="2000" dirty="0">
                <a:latin typeface="Arial" charset="0"/>
                <a:ea typeface="Arial" charset="0"/>
                <a:cs typeface="Arial" charset="0"/>
              </a:rPr>
              <a:t>[CGKS95, Amb96,…,BIKR02]</a:t>
            </a:r>
            <a:endParaRPr lang="en-US" altLang="en-US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log 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servers,  comm.</a:t>
            </a:r>
            <a:r>
              <a:rPr lang="en-US" altLang="en-US" sz="2600" dirty="0">
                <a:solidFill>
                  <a:srgbClr val="00CC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Poly( log(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) )</a:t>
            </a:r>
            <a:r>
              <a:rPr lang="en-US" altLang="en-US" sz="2600" dirty="0">
                <a:solidFill>
                  <a:srgbClr val="00CC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000" dirty="0">
                <a:latin typeface="Arial" charset="0"/>
                <a:ea typeface="Arial" charset="0"/>
                <a:cs typeface="Arial" charset="0"/>
              </a:rPr>
              <a:t>[BF90, CGKS95]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31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3100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Single server, computational PIR:</a:t>
            </a:r>
            <a:r>
              <a:rPr lang="en-US" altLang="en-US" sz="31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31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en-US" sz="2600" dirty="0">
                <a:latin typeface="Arial" charset="0"/>
                <a:ea typeface="Arial" charset="0"/>
                <a:cs typeface="Arial" charset="0"/>
              </a:rPr>
              <a:t>Comm. </a:t>
            </a: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Poly( log(</a:t>
            </a:r>
            <a:r>
              <a:rPr lang="en-US" altLang="en-US" sz="26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) ), n is the # of items</a:t>
            </a:r>
            <a:endParaRPr lang="en-US" alt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      Under appropriate computational assumptions [KO97,CMS99]</a:t>
            </a:r>
            <a:endParaRPr lang="en-US" altLang="en-US" sz="3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2">
            <a:extLst>
              <a:ext uri="{FF2B5EF4-FFF2-40B4-BE49-F238E27FC236}">
                <a16:creationId xmlns:a16="http://schemas.microsoft.com/office/drawing/2014/main" id="{B0DB55DE-C253-C74D-8F27-EA3883CE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42068"/>
            <a:ext cx="10515600" cy="1325563"/>
          </a:xfrm>
        </p:spPr>
        <p:txBody>
          <a:bodyPr/>
          <a:lstStyle/>
          <a:p>
            <a:r>
              <a:rPr lang="en-US" altLang="en-US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-Server PIR</a:t>
            </a:r>
            <a:endParaRPr lang="en-US" dirty="0"/>
          </a:p>
        </p:txBody>
      </p:sp>
      <p:grpSp>
        <p:nvGrpSpPr>
          <p:cNvPr id="13317" name="Group 5" descr="user"/>
          <p:cNvGrpSpPr>
            <a:grpSpLocks/>
          </p:cNvGrpSpPr>
          <p:nvPr/>
        </p:nvGrpSpPr>
        <p:grpSpPr bwMode="auto">
          <a:xfrm>
            <a:off x="6146801" y="2774951"/>
            <a:ext cx="1336675" cy="1470025"/>
            <a:chOff x="3766" y="756"/>
            <a:chExt cx="842" cy="926"/>
          </a:xfrm>
        </p:grpSpPr>
        <p:grpSp>
          <p:nvGrpSpPr>
            <p:cNvPr id="13338" name="Group 6"/>
            <p:cNvGrpSpPr>
              <a:grpSpLocks/>
            </p:cNvGrpSpPr>
            <p:nvPr/>
          </p:nvGrpSpPr>
          <p:grpSpPr bwMode="auto">
            <a:xfrm>
              <a:off x="3816" y="756"/>
              <a:ext cx="792" cy="807"/>
              <a:chOff x="2568" y="467"/>
              <a:chExt cx="1632" cy="1973"/>
            </a:xfrm>
          </p:grpSpPr>
          <p:grpSp>
            <p:nvGrpSpPr>
              <p:cNvPr id="13341" name="Group 7"/>
              <p:cNvGrpSpPr>
                <a:grpSpLocks/>
              </p:cNvGrpSpPr>
              <p:nvPr/>
            </p:nvGrpSpPr>
            <p:grpSpPr bwMode="auto">
              <a:xfrm rot="4674774">
                <a:off x="2733" y="1357"/>
                <a:ext cx="160" cy="490"/>
                <a:chOff x="3534" y="1970"/>
                <a:chExt cx="160" cy="490"/>
              </a:xfrm>
            </p:grpSpPr>
            <p:sp>
              <p:nvSpPr>
                <p:cNvPr id="13412" name="Freeform 8"/>
                <p:cNvSpPr>
                  <a:spLocks/>
                </p:cNvSpPr>
                <p:nvPr/>
              </p:nvSpPr>
              <p:spPr bwMode="auto">
                <a:xfrm>
                  <a:off x="3534" y="1970"/>
                  <a:ext cx="160" cy="490"/>
                </a:xfrm>
                <a:custGeom>
                  <a:avLst/>
                  <a:gdLst>
                    <a:gd name="T0" fmla="*/ 118 w 160"/>
                    <a:gd name="T1" fmla="*/ 0 h 490"/>
                    <a:gd name="T2" fmla="*/ 114 w 160"/>
                    <a:gd name="T3" fmla="*/ 85 h 490"/>
                    <a:gd name="T4" fmla="*/ 112 w 160"/>
                    <a:gd name="T5" fmla="*/ 163 h 490"/>
                    <a:gd name="T6" fmla="*/ 105 w 160"/>
                    <a:gd name="T7" fmla="*/ 239 h 490"/>
                    <a:gd name="T8" fmla="*/ 114 w 160"/>
                    <a:gd name="T9" fmla="*/ 265 h 490"/>
                    <a:gd name="T10" fmla="*/ 125 w 160"/>
                    <a:gd name="T11" fmla="*/ 293 h 490"/>
                    <a:gd name="T12" fmla="*/ 139 w 160"/>
                    <a:gd name="T13" fmla="*/ 322 h 490"/>
                    <a:gd name="T14" fmla="*/ 143 w 160"/>
                    <a:gd name="T15" fmla="*/ 334 h 490"/>
                    <a:gd name="T16" fmla="*/ 148 w 160"/>
                    <a:gd name="T17" fmla="*/ 340 h 490"/>
                    <a:gd name="T18" fmla="*/ 152 w 160"/>
                    <a:gd name="T19" fmla="*/ 357 h 490"/>
                    <a:gd name="T20" fmla="*/ 160 w 160"/>
                    <a:gd name="T21" fmla="*/ 391 h 490"/>
                    <a:gd name="T22" fmla="*/ 155 w 160"/>
                    <a:gd name="T23" fmla="*/ 409 h 490"/>
                    <a:gd name="T24" fmla="*/ 148 w 160"/>
                    <a:gd name="T25" fmla="*/ 413 h 490"/>
                    <a:gd name="T26" fmla="*/ 145 w 160"/>
                    <a:gd name="T27" fmla="*/ 424 h 490"/>
                    <a:gd name="T28" fmla="*/ 140 w 160"/>
                    <a:gd name="T29" fmla="*/ 430 h 490"/>
                    <a:gd name="T30" fmla="*/ 128 w 160"/>
                    <a:gd name="T31" fmla="*/ 434 h 490"/>
                    <a:gd name="T32" fmla="*/ 130 w 160"/>
                    <a:gd name="T33" fmla="*/ 448 h 490"/>
                    <a:gd name="T34" fmla="*/ 127 w 160"/>
                    <a:gd name="T35" fmla="*/ 452 h 490"/>
                    <a:gd name="T36" fmla="*/ 108 w 160"/>
                    <a:gd name="T37" fmla="*/ 454 h 490"/>
                    <a:gd name="T38" fmla="*/ 103 w 160"/>
                    <a:gd name="T39" fmla="*/ 476 h 490"/>
                    <a:gd name="T40" fmla="*/ 67 w 160"/>
                    <a:gd name="T41" fmla="*/ 490 h 490"/>
                    <a:gd name="T42" fmla="*/ 48 w 160"/>
                    <a:gd name="T43" fmla="*/ 475 h 490"/>
                    <a:gd name="T44" fmla="*/ 39 w 160"/>
                    <a:gd name="T45" fmla="*/ 467 h 490"/>
                    <a:gd name="T46" fmla="*/ 38 w 160"/>
                    <a:gd name="T47" fmla="*/ 446 h 490"/>
                    <a:gd name="T48" fmla="*/ 58 w 160"/>
                    <a:gd name="T49" fmla="*/ 422 h 490"/>
                    <a:gd name="T50" fmla="*/ 46 w 160"/>
                    <a:gd name="T51" fmla="*/ 401 h 490"/>
                    <a:gd name="T52" fmla="*/ 30 w 160"/>
                    <a:gd name="T53" fmla="*/ 418 h 490"/>
                    <a:gd name="T54" fmla="*/ 29 w 160"/>
                    <a:gd name="T55" fmla="*/ 436 h 490"/>
                    <a:gd name="T56" fmla="*/ 23 w 160"/>
                    <a:gd name="T57" fmla="*/ 449 h 490"/>
                    <a:gd name="T58" fmla="*/ 16 w 160"/>
                    <a:gd name="T59" fmla="*/ 453 h 490"/>
                    <a:gd name="T60" fmla="*/ 8 w 160"/>
                    <a:gd name="T61" fmla="*/ 460 h 490"/>
                    <a:gd name="T62" fmla="*/ 0 w 160"/>
                    <a:gd name="T63" fmla="*/ 454 h 490"/>
                    <a:gd name="T64" fmla="*/ 3 w 160"/>
                    <a:gd name="T65" fmla="*/ 439 h 490"/>
                    <a:gd name="T66" fmla="*/ 2 w 160"/>
                    <a:gd name="T67" fmla="*/ 413 h 490"/>
                    <a:gd name="T68" fmla="*/ 8 w 160"/>
                    <a:gd name="T69" fmla="*/ 364 h 490"/>
                    <a:gd name="T70" fmla="*/ 15 w 160"/>
                    <a:gd name="T71" fmla="*/ 340 h 490"/>
                    <a:gd name="T72" fmla="*/ 27 w 160"/>
                    <a:gd name="T73" fmla="*/ 326 h 490"/>
                    <a:gd name="T74" fmla="*/ 42 w 160"/>
                    <a:gd name="T75" fmla="*/ 310 h 490"/>
                    <a:gd name="T76" fmla="*/ 45 w 160"/>
                    <a:gd name="T77" fmla="*/ 292 h 490"/>
                    <a:gd name="T78" fmla="*/ 48 w 160"/>
                    <a:gd name="T79" fmla="*/ 241 h 490"/>
                    <a:gd name="T80" fmla="*/ 24 w 160"/>
                    <a:gd name="T81" fmla="*/ 109 h 490"/>
                    <a:gd name="T82" fmla="*/ 11 w 160"/>
                    <a:gd name="T83" fmla="*/ 36 h 490"/>
                    <a:gd name="T84" fmla="*/ 118 w 160"/>
                    <a:gd name="T85" fmla="*/ 0 h 4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60"/>
                    <a:gd name="T130" fmla="*/ 0 h 490"/>
                    <a:gd name="T131" fmla="*/ 160 w 160"/>
                    <a:gd name="T132" fmla="*/ 490 h 4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60" h="490">
                      <a:moveTo>
                        <a:pt x="118" y="0"/>
                      </a:moveTo>
                      <a:lnTo>
                        <a:pt x="114" y="85"/>
                      </a:lnTo>
                      <a:lnTo>
                        <a:pt x="112" y="163"/>
                      </a:lnTo>
                      <a:lnTo>
                        <a:pt x="105" y="239"/>
                      </a:lnTo>
                      <a:lnTo>
                        <a:pt x="114" y="265"/>
                      </a:lnTo>
                      <a:lnTo>
                        <a:pt x="125" y="293"/>
                      </a:lnTo>
                      <a:lnTo>
                        <a:pt x="139" y="322"/>
                      </a:lnTo>
                      <a:lnTo>
                        <a:pt x="143" y="334"/>
                      </a:lnTo>
                      <a:lnTo>
                        <a:pt x="148" y="340"/>
                      </a:lnTo>
                      <a:lnTo>
                        <a:pt x="152" y="357"/>
                      </a:lnTo>
                      <a:lnTo>
                        <a:pt x="160" y="391"/>
                      </a:lnTo>
                      <a:lnTo>
                        <a:pt x="155" y="409"/>
                      </a:lnTo>
                      <a:lnTo>
                        <a:pt x="148" y="413"/>
                      </a:lnTo>
                      <a:lnTo>
                        <a:pt x="145" y="424"/>
                      </a:lnTo>
                      <a:lnTo>
                        <a:pt x="140" y="430"/>
                      </a:lnTo>
                      <a:lnTo>
                        <a:pt x="128" y="434"/>
                      </a:lnTo>
                      <a:lnTo>
                        <a:pt x="130" y="448"/>
                      </a:lnTo>
                      <a:lnTo>
                        <a:pt x="127" y="452"/>
                      </a:lnTo>
                      <a:lnTo>
                        <a:pt x="108" y="454"/>
                      </a:lnTo>
                      <a:lnTo>
                        <a:pt x="103" y="476"/>
                      </a:lnTo>
                      <a:lnTo>
                        <a:pt x="67" y="490"/>
                      </a:lnTo>
                      <a:lnTo>
                        <a:pt x="48" y="475"/>
                      </a:lnTo>
                      <a:lnTo>
                        <a:pt x="39" y="467"/>
                      </a:lnTo>
                      <a:lnTo>
                        <a:pt x="38" y="446"/>
                      </a:lnTo>
                      <a:lnTo>
                        <a:pt x="58" y="422"/>
                      </a:lnTo>
                      <a:lnTo>
                        <a:pt x="46" y="401"/>
                      </a:lnTo>
                      <a:lnTo>
                        <a:pt x="30" y="418"/>
                      </a:lnTo>
                      <a:lnTo>
                        <a:pt x="29" y="436"/>
                      </a:lnTo>
                      <a:lnTo>
                        <a:pt x="23" y="449"/>
                      </a:lnTo>
                      <a:lnTo>
                        <a:pt x="16" y="453"/>
                      </a:lnTo>
                      <a:lnTo>
                        <a:pt x="8" y="460"/>
                      </a:lnTo>
                      <a:lnTo>
                        <a:pt x="0" y="454"/>
                      </a:lnTo>
                      <a:lnTo>
                        <a:pt x="3" y="439"/>
                      </a:lnTo>
                      <a:lnTo>
                        <a:pt x="2" y="413"/>
                      </a:lnTo>
                      <a:lnTo>
                        <a:pt x="8" y="364"/>
                      </a:lnTo>
                      <a:lnTo>
                        <a:pt x="15" y="340"/>
                      </a:lnTo>
                      <a:lnTo>
                        <a:pt x="27" y="326"/>
                      </a:lnTo>
                      <a:lnTo>
                        <a:pt x="42" y="310"/>
                      </a:lnTo>
                      <a:lnTo>
                        <a:pt x="45" y="292"/>
                      </a:lnTo>
                      <a:lnTo>
                        <a:pt x="48" y="241"/>
                      </a:lnTo>
                      <a:lnTo>
                        <a:pt x="24" y="109"/>
                      </a:lnTo>
                      <a:lnTo>
                        <a:pt x="11" y="36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3" name="Freeform 9"/>
                <p:cNvSpPr>
                  <a:spLocks/>
                </p:cNvSpPr>
                <p:nvPr/>
              </p:nvSpPr>
              <p:spPr bwMode="auto">
                <a:xfrm>
                  <a:off x="3572" y="2353"/>
                  <a:ext cx="37" cy="95"/>
                </a:xfrm>
                <a:custGeom>
                  <a:avLst/>
                  <a:gdLst>
                    <a:gd name="T0" fmla="*/ 0 w 37"/>
                    <a:gd name="T1" fmla="*/ 0 h 95"/>
                    <a:gd name="T2" fmla="*/ 11 w 37"/>
                    <a:gd name="T3" fmla="*/ 14 h 95"/>
                    <a:gd name="T4" fmla="*/ 23 w 37"/>
                    <a:gd name="T5" fmla="*/ 31 h 95"/>
                    <a:gd name="T6" fmla="*/ 29 w 37"/>
                    <a:gd name="T7" fmla="*/ 39 h 95"/>
                    <a:gd name="T8" fmla="*/ 32 w 37"/>
                    <a:gd name="T9" fmla="*/ 48 h 95"/>
                    <a:gd name="T10" fmla="*/ 33 w 37"/>
                    <a:gd name="T11" fmla="*/ 57 h 95"/>
                    <a:gd name="T12" fmla="*/ 34 w 37"/>
                    <a:gd name="T13" fmla="*/ 66 h 95"/>
                    <a:gd name="T14" fmla="*/ 34 w 37"/>
                    <a:gd name="T15" fmla="*/ 75 h 95"/>
                    <a:gd name="T16" fmla="*/ 35 w 37"/>
                    <a:gd name="T17" fmla="*/ 86 h 95"/>
                    <a:gd name="T18" fmla="*/ 36 w 37"/>
                    <a:gd name="T19" fmla="*/ 95 h 95"/>
                    <a:gd name="T20" fmla="*/ 37 w 37"/>
                    <a:gd name="T21" fmla="*/ 95 h 95"/>
                    <a:gd name="T22" fmla="*/ 29 w 37"/>
                    <a:gd name="T23" fmla="*/ 78 h 95"/>
                    <a:gd name="T24" fmla="*/ 10 w 37"/>
                    <a:gd name="T25" fmla="*/ 82 h 95"/>
                    <a:gd name="T26" fmla="*/ 23 w 37"/>
                    <a:gd name="T27" fmla="*/ 69 h 95"/>
                    <a:gd name="T28" fmla="*/ 28 w 37"/>
                    <a:gd name="T29" fmla="*/ 63 h 95"/>
                    <a:gd name="T30" fmla="*/ 23 w 37"/>
                    <a:gd name="T31" fmla="*/ 58 h 95"/>
                    <a:gd name="T32" fmla="*/ 12 w 37"/>
                    <a:gd name="T33" fmla="*/ 60 h 95"/>
                    <a:gd name="T34" fmla="*/ 20 w 37"/>
                    <a:gd name="T35" fmla="*/ 37 h 95"/>
                    <a:gd name="T36" fmla="*/ 3 w 37"/>
                    <a:gd name="T37" fmla="*/ 9 h 95"/>
                    <a:gd name="T38" fmla="*/ 0 w 37"/>
                    <a:gd name="T39" fmla="*/ 0 h 9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7"/>
                    <a:gd name="T61" fmla="*/ 0 h 95"/>
                    <a:gd name="T62" fmla="*/ 37 w 37"/>
                    <a:gd name="T63" fmla="*/ 95 h 9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7" h="95">
                      <a:moveTo>
                        <a:pt x="0" y="0"/>
                      </a:moveTo>
                      <a:lnTo>
                        <a:pt x="11" y="14"/>
                      </a:lnTo>
                      <a:lnTo>
                        <a:pt x="23" y="31"/>
                      </a:lnTo>
                      <a:lnTo>
                        <a:pt x="29" y="39"/>
                      </a:lnTo>
                      <a:lnTo>
                        <a:pt x="32" y="48"/>
                      </a:lnTo>
                      <a:lnTo>
                        <a:pt x="33" y="57"/>
                      </a:lnTo>
                      <a:lnTo>
                        <a:pt x="34" y="66"/>
                      </a:lnTo>
                      <a:lnTo>
                        <a:pt x="34" y="75"/>
                      </a:lnTo>
                      <a:lnTo>
                        <a:pt x="35" y="86"/>
                      </a:lnTo>
                      <a:lnTo>
                        <a:pt x="36" y="95"/>
                      </a:lnTo>
                      <a:lnTo>
                        <a:pt x="37" y="95"/>
                      </a:lnTo>
                      <a:lnTo>
                        <a:pt x="29" y="78"/>
                      </a:lnTo>
                      <a:lnTo>
                        <a:pt x="10" y="82"/>
                      </a:lnTo>
                      <a:lnTo>
                        <a:pt x="23" y="69"/>
                      </a:lnTo>
                      <a:lnTo>
                        <a:pt x="28" y="63"/>
                      </a:lnTo>
                      <a:lnTo>
                        <a:pt x="23" y="58"/>
                      </a:lnTo>
                      <a:lnTo>
                        <a:pt x="12" y="60"/>
                      </a:lnTo>
                      <a:lnTo>
                        <a:pt x="20" y="37"/>
                      </a:lnTo>
                      <a:lnTo>
                        <a:pt x="3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2" name="Group 10"/>
              <p:cNvGrpSpPr>
                <a:grpSpLocks/>
              </p:cNvGrpSpPr>
              <p:nvPr/>
            </p:nvGrpSpPr>
            <p:grpSpPr bwMode="auto">
              <a:xfrm>
                <a:off x="4040" y="1923"/>
                <a:ext cx="160" cy="490"/>
                <a:chOff x="3534" y="1970"/>
                <a:chExt cx="160" cy="490"/>
              </a:xfrm>
            </p:grpSpPr>
            <p:sp>
              <p:nvSpPr>
                <p:cNvPr id="13410" name="Freeform 11"/>
                <p:cNvSpPr>
                  <a:spLocks/>
                </p:cNvSpPr>
                <p:nvPr/>
              </p:nvSpPr>
              <p:spPr bwMode="auto">
                <a:xfrm>
                  <a:off x="3534" y="1970"/>
                  <a:ext cx="160" cy="490"/>
                </a:xfrm>
                <a:custGeom>
                  <a:avLst/>
                  <a:gdLst>
                    <a:gd name="T0" fmla="*/ 118 w 160"/>
                    <a:gd name="T1" fmla="*/ 0 h 490"/>
                    <a:gd name="T2" fmla="*/ 114 w 160"/>
                    <a:gd name="T3" fmla="*/ 85 h 490"/>
                    <a:gd name="T4" fmla="*/ 112 w 160"/>
                    <a:gd name="T5" fmla="*/ 163 h 490"/>
                    <a:gd name="T6" fmla="*/ 105 w 160"/>
                    <a:gd name="T7" fmla="*/ 239 h 490"/>
                    <a:gd name="T8" fmla="*/ 114 w 160"/>
                    <a:gd name="T9" fmla="*/ 265 h 490"/>
                    <a:gd name="T10" fmla="*/ 125 w 160"/>
                    <a:gd name="T11" fmla="*/ 293 h 490"/>
                    <a:gd name="T12" fmla="*/ 139 w 160"/>
                    <a:gd name="T13" fmla="*/ 322 h 490"/>
                    <a:gd name="T14" fmla="*/ 143 w 160"/>
                    <a:gd name="T15" fmla="*/ 334 h 490"/>
                    <a:gd name="T16" fmla="*/ 148 w 160"/>
                    <a:gd name="T17" fmla="*/ 340 h 490"/>
                    <a:gd name="T18" fmla="*/ 152 w 160"/>
                    <a:gd name="T19" fmla="*/ 357 h 490"/>
                    <a:gd name="T20" fmla="*/ 160 w 160"/>
                    <a:gd name="T21" fmla="*/ 391 h 490"/>
                    <a:gd name="T22" fmla="*/ 155 w 160"/>
                    <a:gd name="T23" fmla="*/ 409 h 490"/>
                    <a:gd name="T24" fmla="*/ 148 w 160"/>
                    <a:gd name="T25" fmla="*/ 413 h 490"/>
                    <a:gd name="T26" fmla="*/ 145 w 160"/>
                    <a:gd name="T27" fmla="*/ 424 h 490"/>
                    <a:gd name="T28" fmla="*/ 140 w 160"/>
                    <a:gd name="T29" fmla="*/ 430 h 490"/>
                    <a:gd name="T30" fmla="*/ 128 w 160"/>
                    <a:gd name="T31" fmla="*/ 434 h 490"/>
                    <a:gd name="T32" fmla="*/ 130 w 160"/>
                    <a:gd name="T33" fmla="*/ 448 h 490"/>
                    <a:gd name="T34" fmla="*/ 127 w 160"/>
                    <a:gd name="T35" fmla="*/ 452 h 490"/>
                    <a:gd name="T36" fmla="*/ 108 w 160"/>
                    <a:gd name="T37" fmla="*/ 454 h 490"/>
                    <a:gd name="T38" fmla="*/ 103 w 160"/>
                    <a:gd name="T39" fmla="*/ 476 h 490"/>
                    <a:gd name="T40" fmla="*/ 67 w 160"/>
                    <a:gd name="T41" fmla="*/ 490 h 490"/>
                    <a:gd name="T42" fmla="*/ 48 w 160"/>
                    <a:gd name="T43" fmla="*/ 475 h 490"/>
                    <a:gd name="T44" fmla="*/ 39 w 160"/>
                    <a:gd name="T45" fmla="*/ 467 h 490"/>
                    <a:gd name="T46" fmla="*/ 38 w 160"/>
                    <a:gd name="T47" fmla="*/ 446 h 490"/>
                    <a:gd name="T48" fmla="*/ 58 w 160"/>
                    <a:gd name="T49" fmla="*/ 422 h 490"/>
                    <a:gd name="T50" fmla="*/ 46 w 160"/>
                    <a:gd name="T51" fmla="*/ 401 h 490"/>
                    <a:gd name="T52" fmla="*/ 30 w 160"/>
                    <a:gd name="T53" fmla="*/ 418 h 490"/>
                    <a:gd name="T54" fmla="*/ 29 w 160"/>
                    <a:gd name="T55" fmla="*/ 436 h 490"/>
                    <a:gd name="T56" fmla="*/ 23 w 160"/>
                    <a:gd name="T57" fmla="*/ 449 h 490"/>
                    <a:gd name="T58" fmla="*/ 16 w 160"/>
                    <a:gd name="T59" fmla="*/ 453 h 490"/>
                    <a:gd name="T60" fmla="*/ 8 w 160"/>
                    <a:gd name="T61" fmla="*/ 460 h 490"/>
                    <a:gd name="T62" fmla="*/ 0 w 160"/>
                    <a:gd name="T63" fmla="*/ 454 h 490"/>
                    <a:gd name="T64" fmla="*/ 3 w 160"/>
                    <a:gd name="T65" fmla="*/ 439 h 490"/>
                    <a:gd name="T66" fmla="*/ 2 w 160"/>
                    <a:gd name="T67" fmla="*/ 413 h 490"/>
                    <a:gd name="T68" fmla="*/ 8 w 160"/>
                    <a:gd name="T69" fmla="*/ 364 h 490"/>
                    <a:gd name="T70" fmla="*/ 15 w 160"/>
                    <a:gd name="T71" fmla="*/ 340 h 490"/>
                    <a:gd name="T72" fmla="*/ 27 w 160"/>
                    <a:gd name="T73" fmla="*/ 326 h 490"/>
                    <a:gd name="T74" fmla="*/ 42 w 160"/>
                    <a:gd name="T75" fmla="*/ 310 h 490"/>
                    <a:gd name="T76" fmla="*/ 45 w 160"/>
                    <a:gd name="T77" fmla="*/ 292 h 490"/>
                    <a:gd name="T78" fmla="*/ 48 w 160"/>
                    <a:gd name="T79" fmla="*/ 241 h 490"/>
                    <a:gd name="T80" fmla="*/ 24 w 160"/>
                    <a:gd name="T81" fmla="*/ 109 h 490"/>
                    <a:gd name="T82" fmla="*/ 11 w 160"/>
                    <a:gd name="T83" fmla="*/ 36 h 490"/>
                    <a:gd name="T84" fmla="*/ 118 w 160"/>
                    <a:gd name="T85" fmla="*/ 0 h 4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60"/>
                    <a:gd name="T130" fmla="*/ 0 h 490"/>
                    <a:gd name="T131" fmla="*/ 160 w 160"/>
                    <a:gd name="T132" fmla="*/ 490 h 4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60" h="490">
                      <a:moveTo>
                        <a:pt x="118" y="0"/>
                      </a:moveTo>
                      <a:lnTo>
                        <a:pt x="114" y="85"/>
                      </a:lnTo>
                      <a:lnTo>
                        <a:pt x="112" y="163"/>
                      </a:lnTo>
                      <a:lnTo>
                        <a:pt x="105" y="239"/>
                      </a:lnTo>
                      <a:lnTo>
                        <a:pt x="114" y="265"/>
                      </a:lnTo>
                      <a:lnTo>
                        <a:pt x="125" y="293"/>
                      </a:lnTo>
                      <a:lnTo>
                        <a:pt x="139" y="322"/>
                      </a:lnTo>
                      <a:lnTo>
                        <a:pt x="143" y="334"/>
                      </a:lnTo>
                      <a:lnTo>
                        <a:pt x="148" y="340"/>
                      </a:lnTo>
                      <a:lnTo>
                        <a:pt x="152" y="357"/>
                      </a:lnTo>
                      <a:lnTo>
                        <a:pt x="160" y="391"/>
                      </a:lnTo>
                      <a:lnTo>
                        <a:pt x="155" y="409"/>
                      </a:lnTo>
                      <a:lnTo>
                        <a:pt x="148" y="413"/>
                      </a:lnTo>
                      <a:lnTo>
                        <a:pt x="145" y="424"/>
                      </a:lnTo>
                      <a:lnTo>
                        <a:pt x="140" y="430"/>
                      </a:lnTo>
                      <a:lnTo>
                        <a:pt x="128" y="434"/>
                      </a:lnTo>
                      <a:lnTo>
                        <a:pt x="130" y="448"/>
                      </a:lnTo>
                      <a:lnTo>
                        <a:pt x="127" y="452"/>
                      </a:lnTo>
                      <a:lnTo>
                        <a:pt x="108" y="454"/>
                      </a:lnTo>
                      <a:lnTo>
                        <a:pt x="103" y="476"/>
                      </a:lnTo>
                      <a:lnTo>
                        <a:pt x="67" y="490"/>
                      </a:lnTo>
                      <a:lnTo>
                        <a:pt x="48" y="475"/>
                      </a:lnTo>
                      <a:lnTo>
                        <a:pt x="39" y="467"/>
                      </a:lnTo>
                      <a:lnTo>
                        <a:pt x="38" y="446"/>
                      </a:lnTo>
                      <a:lnTo>
                        <a:pt x="58" y="422"/>
                      </a:lnTo>
                      <a:lnTo>
                        <a:pt x="46" y="401"/>
                      </a:lnTo>
                      <a:lnTo>
                        <a:pt x="30" y="418"/>
                      </a:lnTo>
                      <a:lnTo>
                        <a:pt x="29" y="436"/>
                      </a:lnTo>
                      <a:lnTo>
                        <a:pt x="23" y="449"/>
                      </a:lnTo>
                      <a:lnTo>
                        <a:pt x="16" y="453"/>
                      </a:lnTo>
                      <a:lnTo>
                        <a:pt x="8" y="460"/>
                      </a:lnTo>
                      <a:lnTo>
                        <a:pt x="0" y="454"/>
                      </a:lnTo>
                      <a:lnTo>
                        <a:pt x="3" y="439"/>
                      </a:lnTo>
                      <a:lnTo>
                        <a:pt x="2" y="413"/>
                      </a:lnTo>
                      <a:lnTo>
                        <a:pt x="8" y="364"/>
                      </a:lnTo>
                      <a:lnTo>
                        <a:pt x="15" y="340"/>
                      </a:lnTo>
                      <a:lnTo>
                        <a:pt x="27" y="326"/>
                      </a:lnTo>
                      <a:lnTo>
                        <a:pt x="42" y="310"/>
                      </a:lnTo>
                      <a:lnTo>
                        <a:pt x="45" y="292"/>
                      </a:lnTo>
                      <a:lnTo>
                        <a:pt x="48" y="241"/>
                      </a:lnTo>
                      <a:lnTo>
                        <a:pt x="24" y="109"/>
                      </a:lnTo>
                      <a:lnTo>
                        <a:pt x="11" y="36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1" name="Freeform 12"/>
                <p:cNvSpPr>
                  <a:spLocks/>
                </p:cNvSpPr>
                <p:nvPr/>
              </p:nvSpPr>
              <p:spPr bwMode="auto">
                <a:xfrm>
                  <a:off x="3572" y="2353"/>
                  <a:ext cx="37" cy="95"/>
                </a:xfrm>
                <a:custGeom>
                  <a:avLst/>
                  <a:gdLst>
                    <a:gd name="T0" fmla="*/ 0 w 37"/>
                    <a:gd name="T1" fmla="*/ 0 h 95"/>
                    <a:gd name="T2" fmla="*/ 11 w 37"/>
                    <a:gd name="T3" fmla="*/ 14 h 95"/>
                    <a:gd name="T4" fmla="*/ 23 w 37"/>
                    <a:gd name="T5" fmla="*/ 31 h 95"/>
                    <a:gd name="T6" fmla="*/ 29 w 37"/>
                    <a:gd name="T7" fmla="*/ 39 h 95"/>
                    <a:gd name="T8" fmla="*/ 32 w 37"/>
                    <a:gd name="T9" fmla="*/ 48 h 95"/>
                    <a:gd name="T10" fmla="*/ 33 w 37"/>
                    <a:gd name="T11" fmla="*/ 57 h 95"/>
                    <a:gd name="T12" fmla="*/ 34 w 37"/>
                    <a:gd name="T13" fmla="*/ 66 h 95"/>
                    <a:gd name="T14" fmla="*/ 34 w 37"/>
                    <a:gd name="T15" fmla="*/ 75 h 95"/>
                    <a:gd name="T16" fmla="*/ 35 w 37"/>
                    <a:gd name="T17" fmla="*/ 86 h 95"/>
                    <a:gd name="T18" fmla="*/ 36 w 37"/>
                    <a:gd name="T19" fmla="*/ 95 h 95"/>
                    <a:gd name="T20" fmla="*/ 37 w 37"/>
                    <a:gd name="T21" fmla="*/ 95 h 95"/>
                    <a:gd name="T22" fmla="*/ 29 w 37"/>
                    <a:gd name="T23" fmla="*/ 78 h 95"/>
                    <a:gd name="T24" fmla="*/ 10 w 37"/>
                    <a:gd name="T25" fmla="*/ 82 h 95"/>
                    <a:gd name="T26" fmla="*/ 23 w 37"/>
                    <a:gd name="T27" fmla="*/ 69 h 95"/>
                    <a:gd name="T28" fmla="*/ 28 w 37"/>
                    <a:gd name="T29" fmla="*/ 63 h 95"/>
                    <a:gd name="T30" fmla="*/ 23 w 37"/>
                    <a:gd name="T31" fmla="*/ 58 h 95"/>
                    <a:gd name="T32" fmla="*/ 12 w 37"/>
                    <a:gd name="T33" fmla="*/ 60 h 95"/>
                    <a:gd name="T34" fmla="*/ 20 w 37"/>
                    <a:gd name="T35" fmla="*/ 37 h 95"/>
                    <a:gd name="T36" fmla="*/ 3 w 37"/>
                    <a:gd name="T37" fmla="*/ 9 h 95"/>
                    <a:gd name="T38" fmla="*/ 0 w 37"/>
                    <a:gd name="T39" fmla="*/ 0 h 9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7"/>
                    <a:gd name="T61" fmla="*/ 0 h 95"/>
                    <a:gd name="T62" fmla="*/ 37 w 37"/>
                    <a:gd name="T63" fmla="*/ 95 h 9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7" h="95">
                      <a:moveTo>
                        <a:pt x="0" y="0"/>
                      </a:moveTo>
                      <a:lnTo>
                        <a:pt x="11" y="14"/>
                      </a:lnTo>
                      <a:lnTo>
                        <a:pt x="23" y="31"/>
                      </a:lnTo>
                      <a:lnTo>
                        <a:pt x="29" y="39"/>
                      </a:lnTo>
                      <a:lnTo>
                        <a:pt x="32" y="48"/>
                      </a:lnTo>
                      <a:lnTo>
                        <a:pt x="33" y="57"/>
                      </a:lnTo>
                      <a:lnTo>
                        <a:pt x="34" y="66"/>
                      </a:lnTo>
                      <a:lnTo>
                        <a:pt x="34" y="75"/>
                      </a:lnTo>
                      <a:lnTo>
                        <a:pt x="35" y="86"/>
                      </a:lnTo>
                      <a:lnTo>
                        <a:pt x="36" y="95"/>
                      </a:lnTo>
                      <a:lnTo>
                        <a:pt x="37" y="95"/>
                      </a:lnTo>
                      <a:lnTo>
                        <a:pt x="29" y="78"/>
                      </a:lnTo>
                      <a:lnTo>
                        <a:pt x="10" y="82"/>
                      </a:lnTo>
                      <a:lnTo>
                        <a:pt x="23" y="69"/>
                      </a:lnTo>
                      <a:lnTo>
                        <a:pt x="28" y="63"/>
                      </a:lnTo>
                      <a:lnTo>
                        <a:pt x="23" y="58"/>
                      </a:lnTo>
                      <a:lnTo>
                        <a:pt x="12" y="60"/>
                      </a:lnTo>
                      <a:lnTo>
                        <a:pt x="20" y="37"/>
                      </a:lnTo>
                      <a:lnTo>
                        <a:pt x="3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3" name="Group 13"/>
              <p:cNvGrpSpPr>
                <a:grpSpLocks/>
              </p:cNvGrpSpPr>
              <p:nvPr/>
            </p:nvGrpSpPr>
            <p:grpSpPr bwMode="auto">
              <a:xfrm>
                <a:off x="3265" y="1037"/>
                <a:ext cx="882" cy="1403"/>
                <a:chOff x="2751" y="1092"/>
                <a:chExt cx="882" cy="1403"/>
              </a:xfrm>
            </p:grpSpPr>
            <p:sp>
              <p:nvSpPr>
                <p:cNvPr id="13407" name="Freeform 14"/>
                <p:cNvSpPr>
                  <a:spLocks/>
                </p:cNvSpPr>
                <p:nvPr/>
              </p:nvSpPr>
              <p:spPr bwMode="auto">
                <a:xfrm>
                  <a:off x="2751" y="1095"/>
                  <a:ext cx="879" cy="1400"/>
                </a:xfrm>
                <a:custGeom>
                  <a:avLst/>
                  <a:gdLst>
                    <a:gd name="T0" fmla="*/ 312 w 879"/>
                    <a:gd name="T1" fmla="*/ 9 h 1400"/>
                    <a:gd name="T2" fmla="*/ 210 w 879"/>
                    <a:gd name="T3" fmla="*/ 18 h 1400"/>
                    <a:gd name="T4" fmla="*/ 156 w 879"/>
                    <a:gd name="T5" fmla="*/ 72 h 1400"/>
                    <a:gd name="T6" fmla="*/ 30 w 879"/>
                    <a:gd name="T7" fmla="*/ 209 h 1400"/>
                    <a:gd name="T8" fmla="*/ 42 w 879"/>
                    <a:gd name="T9" fmla="*/ 269 h 1400"/>
                    <a:gd name="T10" fmla="*/ 81 w 879"/>
                    <a:gd name="T11" fmla="*/ 330 h 1400"/>
                    <a:gd name="T12" fmla="*/ 162 w 879"/>
                    <a:gd name="T13" fmla="*/ 318 h 1400"/>
                    <a:gd name="T14" fmla="*/ 177 w 879"/>
                    <a:gd name="T15" fmla="*/ 367 h 1400"/>
                    <a:gd name="T16" fmla="*/ 207 w 879"/>
                    <a:gd name="T17" fmla="*/ 463 h 1400"/>
                    <a:gd name="T18" fmla="*/ 240 w 879"/>
                    <a:gd name="T19" fmla="*/ 516 h 1400"/>
                    <a:gd name="T20" fmla="*/ 252 w 879"/>
                    <a:gd name="T21" fmla="*/ 606 h 1400"/>
                    <a:gd name="T22" fmla="*/ 246 w 879"/>
                    <a:gd name="T23" fmla="*/ 738 h 1400"/>
                    <a:gd name="T24" fmla="*/ 198 w 879"/>
                    <a:gd name="T25" fmla="*/ 978 h 1400"/>
                    <a:gd name="T26" fmla="*/ 174 w 879"/>
                    <a:gd name="T27" fmla="*/ 1189 h 1400"/>
                    <a:gd name="T28" fmla="*/ 807 w 879"/>
                    <a:gd name="T29" fmla="*/ 1400 h 1400"/>
                    <a:gd name="T30" fmla="*/ 777 w 879"/>
                    <a:gd name="T31" fmla="*/ 1189 h 1400"/>
                    <a:gd name="T32" fmla="*/ 688 w 879"/>
                    <a:gd name="T33" fmla="*/ 852 h 1400"/>
                    <a:gd name="T34" fmla="*/ 664 w 879"/>
                    <a:gd name="T35" fmla="*/ 717 h 1400"/>
                    <a:gd name="T36" fmla="*/ 691 w 879"/>
                    <a:gd name="T37" fmla="*/ 543 h 1400"/>
                    <a:gd name="T38" fmla="*/ 714 w 879"/>
                    <a:gd name="T39" fmla="*/ 475 h 1400"/>
                    <a:gd name="T40" fmla="*/ 735 w 879"/>
                    <a:gd name="T41" fmla="*/ 546 h 1400"/>
                    <a:gd name="T42" fmla="*/ 827 w 879"/>
                    <a:gd name="T43" fmla="*/ 522 h 1400"/>
                    <a:gd name="T44" fmla="*/ 864 w 879"/>
                    <a:gd name="T45" fmla="*/ 418 h 1400"/>
                    <a:gd name="T46" fmla="*/ 827 w 879"/>
                    <a:gd name="T47" fmla="*/ 212 h 1400"/>
                    <a:gd name="T48" fmla="*/ 741 w 879"/>
                    <a:gd name="T49" fmla="*/ 114 h 1400"/>
                    <a:gd name="T50" fmla="*/ 573 w 879"/>
                    <a:gd name="T51" fmla="*/ 15 h 1400"/>
                    <a:gd name="T52" fmla="*/ 576 w 879"/>
                    <a:gd name="T53" fmla="*/ 79 h 1400"/>
                    <a:gd name="T54" fmla="*/ 564 w 879"/>
                    <a:gd name="T55" fmla="*/ 122 h 1400"/>
                    <a:gd name="T56" fmla="*/ 542 w 879"/>
                    <a:gd name="T57" fmla="*/ 154 h 1400"/>
                    <a:gd name="T58" fmla="*/ 506 w 879"/>
                    <a:gd name="T59" fmla="*/ 176 h 1400"/>
                    <a:gd name="T60" fmla="*/ 469 w 879"/>
                    <a:gd name="T61" fmla="*/ 177 h 1400"/>
                    <a:gd name="T62" fmla="*/ 423 w 879"/>
                    <a:gd name="T63" fmla="*/ 162 h 1400"/>
                    <a:gd name="T64" fmla="*/ 386 w 879"/>
                    <a:gd name="T65" fmla="*/ 137 h 1400"/>
                    <a:gd name="T66" fmla="*/ 361 w 879"/>
                    <a:gd name="T67" fmla="*/ 111 h 1400"/>
                    <a:gd name="T68" fmla="*/ 347 w 879"/>
                    <a:gd name="T69" fmla="*/ 78 h 1400"/>
                    <a:gd name="T70" fmla="*/ 363 w 879"/>
                    <a:gd name="T71" fmla="*/ 0 h 140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79"/>
                    <a:gd name="T109" fmla="*/ 0 h 1400"/>
                    <a:gd name="T110" fmla="*/ 879 w 879"/>
                    <a:gd name="T111" fmla="*/ 1400 h 140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79" h="1400">
                      <a:moveTo>
                        <a:pt x="363" y="0"/>
                      </a:moveTo>
                      <a:lnTo>
                        <a:pt x="312" y="9"/>
                      </a:lnTo>
                      <a:lnTo>
                        <a:pt x="252" y="18"/>
                      </a:lnTo>
                      <a:lnTo>
                        <a:pt x="210" y="18"/>
                      </a:lnTo>
                      <a:lnTo>
                        <a:pt x="198" y="21"/>
                      </a:lnTo>
                      <a:lnTo>
                        <a:pt x="156" y="72"/>
                      </a:lnTo>
                      <a:lnTo>
                        <a:pt x="78" y="161"/>
                      </a:lnTo>
                      <a:lnTo>
                        <a:pt x="30" y="209"/>
                      </a:lnTo>
                      <a:lnTo>
                        <a:pt x="0" y="242"/>
                      </a:lnTo>
                      <a:lnTo>
                        <a:pt x="42" y="269"/>
                      </a:lnTo>
                      <a:lnTo>
                        <a:pt x="63" y="299"/>
                      </a:lnTo>
                      <a:lnTo>
                        <a:pt x="81" y="330"/>
                      </a:lnTo>
                      <a:lnTo>
                        <a:pt x="93" y="373"/>
                      </a:lnTo>
                      <a:lnTo>
                        <a:pt x="162" y="318"/>
                      </a:lnTo>
                      <a:lnTo>
                        <a:pt x="171" y="333"/>
                      </a:lnTo>
                      <a:lnTo>
                        <a:pt x="177" y="367"/>
                      </a:lnTo>
                      <a:lnTo>
                        <a:pt x="192" y="430"/>
                      </a:lnTo>
                      <a:lnTo>
                        <a:pt x="207" y="463"/>
                      </a:lnTo>
                      <a:lnTo>
                        <a:pt x="219" y="490"/>
                      </a:lnTo>
                      <a:lnTo>
                        <a:pt x="240" y="516"/>
                      </a:lnTo>
                      <a:lnTo>
                        <a:pt x="249" y="564"/>
                      </a:lnTo>
                      <a:lnTo>
                        <a:pt x="252" y="606"/>
                      </a:lnTo>
                      <a:lnTo>
                        <a:pt x="246" y="648"/>
                      </a:lnTo>
                      <a:lnTo>
                        <a:pt x="246" y="738"/>
                      </a:lnTo>
                      <a:lnTo>
                        <a:pt x="237" y="867"/>
                      </a:lnTo>
                      <a:lnTo>
                        <a:pt x="198" y="978"/>
                      </a:lnTo>
                      <a:lnTo>
                        <a:pt x="183" y="1066"/>
                      </a:lnTo>
                      <a:lnTo>
                        <a:pt x="174" y="1189"/>
                      </a:lnTo>
                      <a:lnTo>
                        <a:pt x="168" y="1400"/>
                      </a:lnTo>
                      <a:lnTo>
                        <a:pt x="807" y="1400"/>
                      </a:lnTo>
                      <a:lnTo>
                        <a:pt x="798" y="1284"/>
                      </a:lnTo>
                      <a:lnTo>
                        <a:pt x="777" y="1189"/>
                      </a:lnTo>
                      <a:lnTo>
                        <a:pt x="741" y="1017"/>
                      </a:lnTo>
                      <a:lnTo>
                        <a:pt x="688" y="852"/>
                      </a:lnTo>
                      <a:lnTo>
                        <a:pt x="673" y="780"/>
                      </a:lnTo>
                      <a:lnTo>
                        <a:pt x="664" y="717"/>
                      </a:lnTo>
                      <a:lnTo>
                        <a:pt x="670" y="636"/>
                      </a:lnTo>
                      <a:lnTo>
                        <a:pt x="691" y="543"/>
                      </a:lnTo>
                      <a:lnTo>
                        <a:pt x="703" y="513"/>
                      </a:lnTo>
                      <a:lnTo>
                        <a:pt x="714" y="475"/>
                      </a:lnTo>
                      <a:lnTo>
                        <a:pt x="729" y="504"/>
                      </a:lnTo>
                      <a:lnTo>
                        <a:pt x="735" y="546"/>
                      </a:lnTo>
                      <a:lnTo>
                        <a:pt x="780" y="531"/>
                      </a:lnTo>
                      <a:lnTo>
                        <a:pt x="827" y="522"/>
                      </a:lnTo>
                      <a:lnTo>
                        <a:pt x="879" y="516"/>
                      </a:lnTo>
                      <a:lnTo>
                        <a:pt x="864" y="418"/>
                      </a:lnTo>
                      <a:lnTo>
                        <a:pt x="855" y="333"/>
                      </a:lnTo>
                      <a:lnTo>
                        <a:pt x="827" y="212"/>
                      </a:lnTo>
                      <a:lnTo>
                        <a:pt x="819" y="158"/>
                      </a:lnTo>
                      <a:lnTo>
                        <a:pt x="741" y="114"/>
                      </a:lnTo>
                      <a:lnTo>
                        <a:pt x="664" y="69"/>
                      </a:lnTo>
                      <a:lnTo>
                        <a:pt x="573" y="15"/>
                      </a:lnTo>
                      <a:lnTo>
                        <a:pt x="576" y="60"/>
                      </a:lnTo>
                      <a:lnTo>
                        <a:pt x="576" y="79"/>
                      </a:lnTo>
                      <a:lnTo>
                        <a:pt x="570" y="105"/>
                      </a:lnTo>
                      <a:lnTo>
                        <a:pt x="564" y="122"/>
                      </a:lnTo>
                      <a:lnTo>
                        <a:pt x="555" y="140"/>
                      </a:lnTo>
                      <a:lnTo>
                        <a:pt x="542" y="154"/>
                      </a:lnTo>
                      <a:lnTo>
                        <a:pt x="529" y="163"/>
                      </a:lnTo>
                      <a:lnTo>
                        <a:pt x="506" y="176"/>
                      </a:lnTo>
                      <a:lnTo>
                        <a:pt x="486" y="178"/>
                      </a:lnTo>
                      <a:lnTo>
                        <a:pt x="469" y="177"/>
                      </a:lnTo>
                      <a:lnTo>
                        <a:pt x="444" y="171"/>
                      </a:lnTo>
                      <a:lnTo>
                        <a:pt x="423" y="162"/>
                      </a:lnTo>
                      <a:lnTo>
                        <a:pt x="402" y="150"/>
                      </a:lnTo>
                      <a:lnTo>
                        <a:pt x="386" y="137"/>
                      </a:lnTo>
                      <a:lnTo>
                        <a:pt x="373" y="125"/>
                      </a:lnTo>
                      <a:lnTo>
                        <a:pt x="361" y="111"/>
                      </a:lnTo>
                      <a:lnTo>
                        <a:pt x="352" y="95"/>
                      </a:lnTo>
                      <a:lnTo>
                        <a:pt x="347" y="78"/>
                      </a:lnTo>
                      <a:lnTo>
                        <a:pt x="345" y="5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8" name="Freeform 15"/>
                <p:cNvSpPr>
                  <a:spLocks/>
                </p:cNvSpPr>
                <p:nvPr/>
              </p:nvSpPr>
              <p:spPr bwMode="auto">
                <a:xfrm>
                  <a:off x="2751" y="1092"/>
                  <a:ext cx="394" cy="1403"/>
                </a:xfrm>
                <a:custGeom>
                  <a:avLst/>
                  <a:gdLst>
                    <a:gd name="T0" fmla="*/ 313 w 394"/>
                    <a:gd name="T1" fmla="*/ 9 h 1403"/>
                    <a:gd name="T2" fmla="*/ 211 w 394"/>
                    <a:gd name="T3" fmla="*/ 18 h 1403"/>
                    <a:gd name="T4" fmla="*/ 157 w 394"/>
                    <a:gd name="T5" fmla="*/ 72 h 1403"/>
                    <a:gd name="T6" fmla="*/ 30 w 394"/>
                    <a:gd name="T7" fmla="*/ 209 h 1403"/>
                    <a:gd name="T8" fmla="*/ 42 w 394"/>
                    <a:gd name="T9" fmla="*/ 269 h 1403"/>
                    <a:gd name="T10" fmla="*/ 81 w 394"/>
                    <a:gd name="T11" fmla="*/ 330 h 1403"/>
                    <a:gd name="T12" fmla="*/ 163 w 394"/>
                    <a:gd name="T13" fmla="*/ 318 h 1403"/>
                    <a:gd name="T14" fmla="*/ 178 w 394"/>
                    <a:gd name="T15" fmla="*/ 367 h 1403"/>
                    <a:gd name="T16" fmla="*/ 208 w 394"/>
                    <a:gd name="T17" fmla="*/ 463 h 1403"/>
                    <a:gd name="T18" fmla="*/ 240 w 394"/>
                    <a:gd name="T19" fmla="*/ 516 h 1403"/>
                    <a:gd name="T20" fmla="*/ 252 w 394"/>
                    <a:gd name="T21" fmla="*/ 606 h 1403"/>
                    <a:gd name="T22" fmla="*/ 246 w 394"/>
                    <a:gd name="T23" fmla="*/ 738 h 1403"/>
                    <a:gd name="T24" fmla="*/ 199 w 394"/>
                    <a:gd name="T25" fmla="*/ 978 h 1403"/>
                    <a:gd name="T26" fmla="*/ 175 w 394"/>
                    <a:gd name="T27" fmla="*/ 1189 h 1403"/>
                    <a:gd name="T28" fmla="*/ 246 w 394"/>
                    <a:gd name="T29" fmla="*/ 1403 h 1403"/>
                    <a:gd name="T30" fmla="*/ 258 w 394"/>
                    <a:gd name="T31" fmla="*/ 1302 h 1403"/>
                    <a:gd name="T32" fmla="*/ 288 w 394"/>
                    <a:gd name="T33" fmla="*/ 1260 h 1403"/>
                    <a:gd name="T34" fmla="*/ 322 w 394"/>
                    <a:gd name="T35" fmla="*/ 1250 h 1403"/>
                    <a:gd name="T36" fmla="*/ 337 w 394"/>
                    <a:gd name="T37" fmla="*/ 1206 h 1403"/>
                    <a:gd name="T38" fmla="*/ 334 w 394"/>
                    <a:gd name="T39" fmla="*/ 1155 h 1403"/>
                    <a:gd name="T40" fmla="*/ 334 w 394"/>
                    <a:gd name="T41" fmla="*/ 1101 h 1403"/>
                    <a:gd name="T42" fmla="*/ 331 w 394"/>
                    <a:gd name="T43" fmla="*/ 1049 h 1403"/>
                    <a:gd name="T44" fmla="*/ 340 w 394"/>
                    <a:gd name="T45" fmla="*/ 977 h 1403"/>
                    <a:gd name="T46" fmla="*/ 352 w 394"/>
                    <a:gd name="T47" fmla="*/ 881 h 1403"/>
                    <a:gd name="T48" fmla="*/ 364 w 394"/>
                    <a:gd name="T49" fmla="*/ 824 h 1403"/>
                    <a:gd name="T50" fmla="*/ 367 w 394"/>
                    <a:gd name="T51" fmla="*/ 755 h 1403"/>
                    <a:gd name="T52" fmla="*/ 361 w 394"/>
                    <a:gd name="T53" fmla="*/ 704 h 1403"/>
                    <a:gd name="T54" fmla="*/ 343 w 394"/>
                    <a:gd name="T55" fmla="*/ 638 h 1403"/>
                    <a:gd name="T56" fmla="*/ 382 w 394"/>
                    <a:gd name="T57" fmla="*/ 629 h 1403"/>
                    <a:gd name="T58" fmla="*/ 394 w 394"/>
                    <a:gd name="T59" fmla="*/ 615 h 1403"/>
                    <a:gd name="T60" fmla="*/ 364 w 394"/>
                    <a:gd name="T61" fmla="*/ 484 h 1403"/>
                    <a:gd name="T62" fmla="*/ 385 w 394"/>
                    <a:gd name="T63" fmla="*/ 454 h 1403"/>
                    <a:gd name="T64" fmla="*/ 373 w 394"/>
                    <a:gd name="T65" fmla="*/ 367 h 1403"/>
                    <a:gd name="T66" fmla="*/ 370 w 394"/>
                    <a:gd name="T67" fmla="*/ 263 h 1403"/>
                    <a:gd name="T68" fmla="*/ 370 w 394"/>
                    <a:gd name="T69" fmla="*/ 160 h 1403"/>
                    <a:gd name="T70" fmla="*/ 374 w 394"/>
                    <a:gd name="T71" fmla="*/ 125 h 1403"/>
                    <a:gd name="T72" fmla="*/ 353 w 394"/>
                    <a:gd name="T73" fmla="*/ 95 h 1403"/>
                    <a:gd name="T74" fmla="*/ 346 w 394"/>
                    <a:gd name="T75" fmla="*/ 57 h 140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94"/>
                    <a:gd name="T115" fmla="*/ 0 h 1403"/>
                    <a:gd name="T116" fmla="*/ 394 w 394"/>
                    <a:gd name="T117" fmla="*/ 1403 h 140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94" h="1403">
                      <a:moveTo>
                        <a:pt x="364" y="0"/>
                      </a:moveTo>
                      <a:lnTo>
                        <a:pt x="313" y="9"/>
                      </a:lnTo>
                      <a:lnTo>
                        <a:pt x="252" y="18"/>
                      </a:lnTo>
                      <a:lnTo>
                        <a:pt x="211" y="18"/>
                      </a:lnTo>
                      <a:lnTo>
                        <a:pt x="199" y="21"/>
                      </a:lnTo>
                      <a:lnTo>
                        <a:pt x="157" y="72"/>
                      </a:lnTo>
                      <a:lnTo>
                        <a:pt x="78" y="161"/>
                      </a:lnTo>
                      <a:lnTo>
                        <a:pt x="30" y="209"/>
                      </a:lnTo>
                      <a:lnTo>
                        <a:pt x="0" y="242"/>
                      </a:lnTo>
                      <a:lnTo>
                        <a:pt x="42" y="269"/>
                      </a:lnTo>
                      <a:lnTo>
                        <a:pt x="63" y="299"/>
                      </a:lnTo>
                      <a:lnTo>
                        <a:pt x="81" y="330"/>
                      </a:lnTo>
                      <a:lnTo>
                        <a:pt x="93" y="373"/>
                      </a:lnTo>
                      <a:lnTo>
                        <a:pt x="163" y="318"/>
                      </a:lnTo>
                      <a:lnTo>
                        <a:pt x="172" y="333"/>
                      </a:lnTo>
                      <a:lnTo>
                        <a:pt x="178" y="367"/>
                      </a:lnTo>
                      <a:lnTo>
                        <a:pt x="193" y="430"/>
                      </a:lnTo>
                      <a:lnTo>
                        <a:pt x="208" y="463"/>
                      </a:lnTo>
                      <a:lnTo>
                        <a:pt x="220" y="490"/>
                      </a:lnTo>
                      <a:lnTo>
                        <a:pt x="240" y="516"/>
                      </a:lnTo>
                      <a:lnTo>
                        <a:pt x="249" y="564"/>
                      </a:lnTo>
                      <a:lnTo>
                        <a:pt x="252" y="606"/>
                      </a:lnTo>
                      <a:lnTo>
                        <a:pt x="246" y="648"/>
                      </a:lnTo>
                      <a:lnTo>
                        <a:pt x="246" y="738"/>
                      </a:lnTo>
                      <a:lnTo>
                        <a:pt x="237" y="867"/>
                      </a:lnTo>
                      <a:lnTo>
                        <a:pt x="199" y="978"/>
                      </a:lnTo>
                      <a:lnTo>
                        <a:pt x="184" y="1066"/>
                      </a:lnTo>
                      <a:lnTo>
                        <a:pt x="175" y="1189"/>
                      </a:lnTo>
                      <a:lnTo>
                        <a:pt x="169" y="1395"/>
                      </a:lnTo>
                      <a:lnTo>
                        <a:pt x="246" y="1403"/>
                      </a:lnTo>
                      <a:lnTo>
                        <a:pt x="252" y="1337"/>
                      </a:lnTo>
                      <a:lnTo>
                        <a:pt x="258" y="1302"/>
                      </a:lnTo>
                      <a:lnTo>
                        <a:pt x="273" y="1275"/>
                      </a:lnTo>
                      <a:lnTo>
                        <a:pt x="288" y="1260"/>
                      </a:lnTo>
                      <a:lnTo>
                        <a:pt x="310" y="1256"/>
                      </a:lnTo>
                      <a:lnTo>
                        <a:pt x="322" y="1250"/>
                      </a:lnTo>
                      <a:lnTo>
                        <a:pt x="331" y="1229"/>
                      </a:lnTo>
                      <a:lnTo>
                        <a:pt x="337" y="1206"/>
                      </a:lnTo>
                      <a:lnTo>
                        <a:pt x="334" y="1179"/>
                      </a:lnTo>
                      <a:lnTo>
                        <a:pt x="334" y="1155"/>
                      </a:lnTo>
                      <a:lnTo>
                        <a:pt x="331" y="1128"/>
                      </a:lnTo>
                      <a:lnTo>
                        <a:pt x="334" y="1101"/>
                      </a:lnTo>
                      <a:lnTo>
                        <a:pt x="331" y="1077"/>
                      </a:lnTo>
                      <a:lnTo>
                        <a:pt x="331" y="1049"/>
                      </a:lnTo>
                      <a:lnTo>
                        <a:pt x="337" y="1019"/>
                      </a:lnTo>
                      <a:lnTo>
                        <a:pt x="340" y="977"/>
                      </a:lnTo>
                      <a:lnTo>
                        <a:pt x="346" y="902"/>
                      </a:lnTo>
                      <a:lnTo>
                        <a:pt x="352" y="881"/>
                      </a:lnTo>
                      <a:lnTo>
                        <a:pt x="367" y="860"/>
                      </a:lnTo>
                      <a:lnTo>
                        <a:pt x="364" y="824"/>
                      </a:lnTo>
                      <a:lnTo>
                        <a:pt x="364" y="791"/>
                      </a:lnTo>
                      <a:lnTo>
                        <a:pt x="367" y="755"/>
                      </a:lnTo>
                      <a:lnTo>
                        <a:pt x="367" y="728"/>
                      </a:lnTo>
                      <a:lnTo>
                        <a:pt x="361" y="704"/>
                      </a:lnTo>
                      <a:lnTo>
                        <a:pt x="349" y="668"/>
                      </a:lnTo>
                      <a:lnTo>
                        <a:pt x="343" y="638"/>
                      </a:lnTo>
                      <a:lnTo>
                        <a:pt x="346" y="617"/>
                      </a:lnTo>
                      <a:lnTo>
                        <a:pt x="382" y="629"/>
                      </a:lnTo>
                      <a:lnTo>
                        <a:pt x="394" y="623"/>
                      </a:lnTo>
                      <a:lnTo>
                        <a:pt x="394" y="615"/>
                      </a:lnTo>
                      <a:lnTo>
                        <a:pt x="391" y="600"/>
                      </a:lnTo>
                      <a:lnTo>
                        <a:pt x="364" y="484"/>
                      </a:lnTo>
                      <a:lnTo>
                        <a:pt x="391" y="504"/>
                      </a:lnTo>
                      <a:lnTo>
                        <a:pt x="385" y="454"/>
                      </a:lnTo>
                      <a:lnTo>
                        <a:pt x="376" y="409"/>
                      </a:lnTo>
                      <a:lnTo>
                        <a:pt x="373" y="367"/>
                      </a:lnTo>
                      <a:lnTo>
                        <a:pt x="367" y="321"/>
                      </a:lnTo>
                      <a:lnTo>
                        <a:pt x="370" y="263"/>
                      </a:lnTo>
                      <a:lnTo>
                        <a:pt x="367" y="199"/>
                      </a:lnTo>
                      <a:lnTo>
                        <a:pt x="370" y="160"/>
                      </a:lnTo>
                      <a:lnTo>
                        <a:pt x="387" y="137"/>
                      </a:lnTo>
                      <a:lnTo>
                        <a:pt x="374" y="125"/>
                      </a:lnTo>
                      <a:lnTo>
                        <a:pt x="362" y="111"/>
                      </a:lnTo>
                      <a:lnTo>
                        <a:pt x="353" y="95"/>
                      </a:lnTo>
                      <a:lnTo>
                        <a:pt x="348" y="78"/>
                      </a:lnTo>
                      <a:lnTo>
                        <a:pt x="346" y="57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9" name="Freeform 16"/>
                <p:cNvSpPr>
                  <a:spLocks/>
                </p:cNvSpPr>
                <p:nvPr/>
              </p:nvSpPr>
              <p:spPr bwMode="auto">
                <a:xfrm>
                  <a:off x="3196" y="1104"/>
                  <a:ext cx="437" cy="1385"/>
                </a:xfrm>
                <a:custGeom>
                  <a:avLst/>
                  <a:gdLst>
                    <a:gd name="T0" fmla="*/ 19 w 437"/>
                    <a:gd name="T1" fmla="*/ 596 h 1385"/>
                    <a:gd name="T2" fmla="*/ 28 w 437"/>
                    <a:gd name="T3" fmla="*/ 756 h 1385"/>
                    <a:gd name="T4" fmla="*/ 43 w 437"/>
                    <a:gd name="T5" fmla="*/ 965 h 1385"/>
                    <a:gd name="T6" fmla="*/ 51 w 437"/>
                    <a:gd name="T7" fmla="*/ 1017 h 1385"/>
                    <a:gd name="T8" fmla="*/ 84 w 437"/>
                    <a:gd name="T9" fmla="*/ 1207 h 1385"/>
                    <a:gd name="T10" fmla="*/ 83 w 437"/>
                    <a:gd name="T11" fmla="*/ 1254 h 1385"/>
                    <a:gd name="T12" fmla="*/ 96 w 437"/>
                    <a:gd name="T13" fmla="*/ 1289 h 1385"/>
                    <a:gd name="T14" fmla="*/ 133 w 437"/>
                    <a:gd name="T15" fmla="*/ 1320 h 1385"/>
                    <a:gd name="T16" fmla="*/ 226 w 437"/>
                    <a:gd name="T17" fmla="*/ 1335 h 1385"/>
                    <a:gd name="T18" fmla="*/ 288 w 437"/>
                    <a:gd name="T19" fmla="*/ 1341 h 1385"/>
                    <a:gd name="T20" fmla="*/ 365 w 437"/>
                    <a:gd name="T21" fmla="*/ 1380 h 1385"/>
                    <a:gd name="T22" fmla="*/ 335 w 437"/>
                    <a:gd name="T23" fmla="*/ 1174 h 1385"/>
                    <a:gd name="T24" fmla="*/ 245 w 437"/>
                    <a:gd name="T25" fmla="*/ 837 h 1385"/>
                    <a:gd name="T26" fmla="*/ 221 w 437"/>
                    <a:gd name="T27" fmla="*/ 702 h 1385"/>
                    <a:gd name="T28" fmla="*/ 248 w 437"/>
                    <a:gd name="T29" fmla="*/ 528 h 1385"/>
                    <a:gd name="T30" fmla="*/ 271 w 437"/>
                    <a:gd name="T31" fmla="*/ 460 h 1385"/>
                    <a:gd name="T32" fmla="*/ 292 w 437"/>
                    <a:gd name="T33" fmla="*/ 531 h 1385"/>
                    <a:gd name="T34" fmla="*/ 383 w 437"/>
                    <a:gd name="T35" fmla="*/ 507 h 1385"/>
                    <a:gd name="T36" fmla="*/ 422 w 437"/>
                    <a:gd name="T37" fmla="*/ 403 h 1385"/>
                    <a:gd name="T38" fmla="*/ 383 w 437"/>
                    <a:gd name="T39" fmla="*/ 197 h 1385"/>
                    <a:gd name="T40" fmla="*/ 298 w 437"/>
                    <a:gd name="T41" fmla="*/ 99 h 1385"/>
                    <a:gd name="T42" fmla="*/ 131 w 437"/>
                    <a:gd name="T43" fmla="*/ 0 h 1385"/>
                    <a:gd name="T44" fmla="*/ 134 w 437"/>
                    <a:gd name="T45" fmla="*/ 64 h 1385"/>
                    <a:gd name="T46" fmla="*/ 122 w 437"/>
                    <a:gd name="T47" fmla="*/ 107 h 1385"/>
                    <a:gd name="T48" fmla="*/ 102 w 437"/>
                    <a:gd name="T49" fmla="*/ 154 h 1385"/>
                    <a:gd name="T50" fmla="*/ 69 w 437"/>
                    <a:gd name="T51" fmla="*/ 230 h 1385"/>
                    <a:gd name="T52" fmla="*/ 42 w 437"/>
                    <a:gd name="T53" fmla="*/ 237 h 1385"/>
                    <a:gd name="T54" fmla="*/ 30 w 437"/>
                    <a:gd name="T55" fmla="*/ 263 h 1385"/>
                    <a:gd name="T56" fmla="*/ 24 w 437"/>
                    <a:gd name="T57" fmla="*/ 344 h 1385"/>
                    <a:gd name="T58" fmla="*/ 7 w 437"/>
                    <a:gd name="T59" fmla="*/ 396 h 1385"/>
                    <a:gd name="T60" fmla="*/ 0 w 437"/>
                    <a:gd name="T61" fmla="*/ 435 h 1385"/>
                    <a:gd name="T62" fmla="*/ 7 w 437"/>
                    <a:gd name="T63" fmla="*/ 499 h 138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37"/>
                    <a:gd name="T97" fmla="*/ 0 h 1385"/>
                    <a:gd name="T98" fmla="*/ 437 w 437"/>
                    <a:gd name="T99" fmla="*/ 1385 h 138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37" h="1385">
                      <a:moveTo>
                        <a:pt x="13" y="543"/>
                      </a:moveTo>
                      <a:lnTo>
                        <a:pt x="19" y="596"/>
                      </a:lnTo>
                      <a:lnTo>
                        <a:pt x="21" y="645"/>
                      </a:lnTo>
                      <a:lnTo>
                        <a:pt x="28" y="756"/>
                      </a:lnTo>
                      <a:lnTo>
                        <a:pt x="34" y="858"/>
                      </a:lnTo>
                      <a:lnTo>
                        <a:pt x="43" y="965"/>
                      </a:lnTo>
                      <a:lnTo>
                        <a:pt x="45" y="993"/>
                      </a:lnTo>
                      <a:lnTo>
                        <a:pt x="51" y="1017"/>
                      </a:lnTo>
                      <a:lnTo>
                        <a:pt x="64" y="1050"/>
                      </a:lnTo>
                      <a:lnTo>
                        <a:pt x="84" y="1207"/>
                      </a:lnTo>
                      <a:lnTo>
                        <a:pt x="84" y="1240"/>
                      </a:lnTo>
                      <a:lnTo>
                        <a:pt x="83" y="1254"/>
                      </a:lnTo>
                      <a:lnTo>
                        <a:pt x="85" y="1271"/>
                      </a:lnTo>
                      <a:lnTo>
                        <a:pt x="96" y="1289"/>
                      </a:lnTo>
                      <a:lnTo>
                        <a:pt x="108" y="1307"/>
                      </a:lnTo>
                      <a:lnTo>
                        <a:pt x="133" y="1320"/>
                      </a:lnTo>
                      <a:lnTo>
                        <a:pt x="165" y="1328"/>
                      </a:lnTo>
                      <a:lnTo>
                        <a:pt x="226" y="1335"/>
                      </a:lnTo>
                      <a:lnTo>
                        <a:pt x="267" y="1339"/>
                      </a:lnTo>
                      <a:lnTo>
                        <a:pt x="288" y="1341"/>
                      </a:lnTo>
                      <a:lnTo>
                        <a:pt x="339" y="1385"/>
                      </a:lnTo>
                      <a:lnTo>
                        <a:pt x="365" y="1380"/>
                      </a:lnTo>
                      <a:lnTo>
                        <a:pt x="356" y="1269"/>
                      </a:lnTo>
                      <a:lnTo>
                        <a:pt x="335" y="1174"/>
                      </a:lnTo>
                      <a:lnTo>
                        <a:pt x="298" y="1002"/>
                      </a:lnTo>
                      <a:lnTo>
                        <a:pt x="245" y="837"/>
                      </a:lnTo>
                      <a:lnTo>
                        <a:pt x="230" y="765"/>
                      </a:lnTo>
                      <a:lnTo>
                        <a:pt x="221" y="702"/>
                      </a:lnTo>
                      <a:lnTo>
                        <a:pt x="227" y="621"/>
                      </a:lnTo>
                      <a:lnTo>
                        <a:pt x="248" y="528"/>
                      </a:lnTo>
                      <a:lnTo>
                        <a:pt x="259" y="498"/>
                      </a:lnTo>
                      <a:lnTo>
                        <a:pt x="271" y="460"/>
                      </a:lnTo>
                      <a:lnTo>
                        <a:pt x="286" y="489"/>
                      </a:lnTo>
                      <a:lnTo>
                        <a:pt x="292" y="531"/>
                      </a:lnTo>
                      <a:lnTo>
                        <a:pt x="338" y="516"/>
                      </a:lnTo>
                      <a:lnTo>
                        <a:pt x="383" y="507"/>
                      </a:lnTo>
                      <a:lnTo>
                        <a:pt x="437" y="501"/>
                      </a:lnTo>
                      <a:lnTo>
                        <a:pt x="422" y="403"/>
                      </a:lnTo>
                      <a:lnTo>
                        <a:pt x="413" y="318"/>
                      </a:lnTo>
                      <a:lnTo>
                        <a:pt x="383" y="197"/>
                      </a:lnTo>
                      <a:lnTo>
                        <a:pt x="377" y="143"/>
                      </a:lnTo>
                      <a:lnTo>
                        <a:pt x="298" y="99"/>
                      </a:lnTo>
                      <a:lnTo>
                        <a:pt x="221" y="54"/>
                      </a:lnTo>
                      <a:lnTo>
                        <a:pt x="131" y="0"/>
                      </a:lnTo>
                      <a:lnTo>
                        <a:pt x="134" y="45"/>
                      </a:lnTo>
                      <a:lnTo>
                        <a:pt x="134" y="64"/>
                      </a:lnTo>
                      <a:lnTo>
                        <a:pt x="128" y="90"/>
                      </a:lnTo>
                      <a:lnTo>
                        <a:pt x="122" y="107"/>
                      </a:lnTo>
                      <a:lnTo>
                        <a:pt x="113" y="125"/>
                      </a:lnTo>
                      <a:lnTo>
                        <a:pt x="102" y="154"/>
                      </a:lnTo>
                      <a:lnTo>
                        <a:pt x="83" y="197"/>
                      </a:lnTo>
                      <a:lnTo>
                        <a:pt x="69" y="230"/>
                      </a:lnTo>
                      <a:lnTo>
                        <a:pt x="57" y="233"/>
                      </a:lnTo>
                      <a:lnTo>
                        <a:pt x="42" y="237"/>
                      </a:lnTo>
                      <a:lnTo>
                        <a:pt x="30" y="249"/>
                      </a:lnTo>
                      <a:lnTo>
                        <a:pt x="30" y="263"/>
                      </a:lnTo>
                      <a:lnTo>
                        <a:pt x="28" y="306"/>
                      </a:lnTo>
                      <a:lnTo>
                        <a:pt x="24" y="344"/>
                      </a:lnTo>
                      <a:lnTo>
                        <a:pt x="13" y="378"/>
                      </a:lnTo>
                      <a:lnTo>
                        <a:pt x="7" y="396"/>
                      </a:lnTo>
                      <a:lnTo>
                        <a:pt x="1" y="418"/>
                      </a:lnTo>
                      <a:lnTo>
                        <a:pt x="0" y="435"/>
                      </a:lnTo>
                      <a:lnTo>
                        <a:pt x="4" y="461"/>
                      </a:lnTo>
                      <a:lnTo>
                        <a:pt x="7" y="499"/>
                      </a:lnTo>
                      <a:lnTo>
                        <a:pt x="13" y="543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4" name="Group 17"/>
              <p:cNvGrpSpPr>
                <a:grpSpLocks/>
              </p:cNvGrpSpPr>
              <p:nvPr/>
            </p:nvGrpSpPr>
            <p:grpSpPr bwMode="auto">
              <a:xfrm>
                <a:off x="3493" y="467"/>
                <a:ext cx="452" cy="773"/>
                <a:chOff x="2979" y="522"/>
                <a:chExt cx="452" cy="773"/>
              </a:xfrm>
            </p:grpSpPr>
            <p:grpSp>
              <p:nvGrpSpPr>
                <p:cNvPr id="13364" name="Group 18"/>
                <p:cNvGrpSpPr>
                  <a:grpSpLocks/>
                </p:cNvGrpSpPr>
                <p:nvPr/>
              </p:nvGrpSpPr>
              <p:grpSpPr bwMode="auto">
                <a:xfrm>
                  <a:off x="3084" y="909"/>
                  <a:ext cx="235" cy="386"/>
                  <a:chOff x="3084" y="909"/>
                  <a:chExt cx="235" cy="386"/>
                </a:xfrm>
              </p:grpSpPr>
              <p:sp>
                <p:nvSpPr>
                  <p:cNvPr id="13405" name="Freeform 19"/>
                  <p:cNvSpPr>
                    <a:spLocks/>
                  </p:cNvSpPr>
                  <p:nvPr/>
                </p:nvSpPr>
                <p:spPr bwMode="auto">
                  <a:xfrm>
                    <a:off x="3086" y="909"/>
                    <a:ext cx="233" cy="386"/>
                  </a:xfrm>
                  <a:custGeom>
                    <a:avLst/>
                    <a:gdLst>
                      <a:gd name="T0" fmla="*/ 201 w 233"/>
                      <a:gd name="T1" fmla="*/ 0 h 386"/>
                      <a:gd name="T2" fmla="*/ 212 w 233"/>
                      <a:gd name="T3" fmla="*/ 109 h 386"/>
                      <a:gd name="T4" fmla="*/ 219 w 233"/>
                      <a:gd name="T5" fmla="*/ 167 h 386"/>
                      <a:gd name="T6" fmla="*/ 225 w 233"/>
                      <a:gd name="T7" fmla="*/ 187 h 386"/>
                      <a:gd name="T8" fmla="*/ 233 w 233"/>
                      <a:gd name="T9" fmla="*/ 236 h 386"/>
                      <a:gd name="T10" fmla="*/ 228 w 233"/>
                      <a:gd name="T11" fmla="*/ 274 h 386"/>
                      <a:gd name="T12" fmla="*/ 219 w 233"/>
                      <a:gd name="T13" fmla="*/ 313 h 386"/>
                      <a:gd name="T14" fmla="*/ 204 w 233"/>
                      <a:gd name="T15" fmla="*/ 349 h 386"/>
                      <a:gd name="T16" fmla="*/ 188 w 233"/>
                      <a:gd name="T17" fmla="*/ 368 h 386"/>
                      <a:gd name="T18" fmla="*/ 160 w 233"/>
                      <a:gd name="T19" fmla="*/ 380 h 386"/>
                      <a:gd name="T20" fmla="*/ 124 w 233"/>
                      <a:gd name="T21" fmla="*/ 386 h 386"/>
                      <a:gd name="T22" fmla="*/ 86 w 233"/>
                      <a:gd name="T23" fmla="*/ 380 h 386"/>
                      <a:gd name="T24" fmla="*/ 55 w 233"/>
                      <a:gd name="T25" fmla="*/ 365 h 386"/>
                      <a:gd name="T26" fmla="*/ 36 w 233"/>
                      <a:gd name="T27" fmla="*/ 349 h 386"/>
                      <a:gd name="T28" fmla="*/ 19 w 233"/>
                      <a:gd name="T29" fmla="*/ 325 h 386"/>
                      <a:gd name="T30" fmla="*/ 3 w 233"/>
                      <a:gd name="T31" fmla="*/ 291 h 386"/>
                      <a:gd name="T32" fmla="*/ 0 w 233"/>
                      <a:gd name="T33" fmla="*/ 269 h 386"/>
                      <a:gd name="T34" fmla="*/ 3 w 233"/>
                      <a:gd name="T35" fmla="*/ 247 h 386"/>
                      <a:gd name="T36" fmla="*/ 10 w 233"/>
                      <a:gd name="T37" fmla="*/ 229 h 386"/>
                      <a:gd name="T38" fmla="*/ 21 w 233"/>
                      <a:gd name="T39" fmla="*/ 212 h 386"/>
                      <a:gd name="T40" fmla="*/ 43 w 233"/>
                      <a:gd name="T41" fmla="*/ 194 h 386"/>
                      <a:gd name="T42" fmla="*/ 45 w 233"/>
                      <a:gd name="T43" fmla="*/ 158 h 386"/>
                      <a:gd name="T44" fmla="*/ 43 w 233"/>
                      <a:gd name="T45" fmla="*/ 98 h 386"/>
                      <a:gd name="T46" fmla="*/ 77 w 233"/>
                      <a:gd name="T47" fmla="*/ 98 h 386"/>
                      <a:gd name="T48" fmla="*/ 101 w 233"/>
                      <a:gd name="T49" fmla="*/ 91 h 386"/>
                      <a:gd name="T50" fmla="*/ 124 w 233"/>
                      <a:gd name="T51" fmla="*/ 79 h 386"/>
                      <a:gd name="T52" fmla="*/ 140 w 233"/>
                      <a:gd name="T53" fmla="*/ 58 h 386"/>
                      <a:gd name="T54" fmla="*/ 161 w 233"/>
                      <a:gd name="T55" fmla="*/ 31 h 386"/>
                      <a:gd name="T56" fmla="*/ 201 w 233"/>
                      <a:gd name="T57" fmla="*/ 0 h 38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233"/>
                      <a:gd name="T88" fmla="*/ 0 h 386"/>
                      <a:gd name="T89" fmla="*/ 233 w 233"/>
                      <a:gd name="T90" fmla="*/ 386 h 38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233" h="386">
                        <a:moveTo>
                          <a:pt x="201" y="0"/>
                        </a:moveTo>
                        <a:lnTo>
                          <a:pt x="212" y="109"/>
                        </a:lnTo>
                        <a:lnTo>
                          <a:pt x="219" y="167"/>
                        </a:lnTo>
                        <a:lnTo>
                          <a:pt x="225" y="187"/>
                        </a:lnTo>
                        <a:lnTo>
                          <a:pt x="233" y="236"/>
                        </a:lnTo>
                        <a:lnTo>
                          <a:pt x="228" y="274"/>
                        </a:lnTo>
                        <a:lnTo>
                          <a:pt x="219" y="313"/>
                        </a:lnTo>
                        <a:lnTo>
                          <a:pt x="204" y="349"/>
                        </a:lnTo>
                        <a:lnTo>
                          <a:pt x="188" y="368"/>
                        </a:lnTo>
                        <a:lnTo>
                          <a:pt x="160" y="380"/>
                        </a:lnTo>
                        <a:lnTo>
                          <a:pt x="124" y="386"/>
                        </a:lnTo>
                        <a:lnTo>
                          <a:pt x="86" y="380"/>
                        </a:lnTo>
                        <a:lnTo>
                          <a:pt x="55" y="365"/>
                        </a:lnTo>
                        <a:lnTo>
                          <a:pt x="36" y="349"/>
                        </a:lnTo>
                        <a:lnTo>
                          <a:pt x="19" y="325"/>
                        </a:lnTo>
                        <a:lnTo>
                          <a:pt x="3" y="291"/>
                        </a:lnTo>
                        <a:lnTo>
                          <a:pt x="0" y="269"/>
                        </a:lnTo>
                        <a:lnTo>
                          <a:pt x="3" y="247"/>
                        </a:lnTo>
                        <a:lnTo>
                          <a:pt x="10" y="229"/>
                        </a:lnTo>
                        <a:lnTo>
                          <a:pt x="21" y="212"/>
                        </a:lnTo>
                        <a:lnTo>
                          <a:pt x="43" y="194"/>
                        </a:lnTo>
                        <a:lnTo>
                          <a:pt x="45" y="158"/>
                        </a:lnTo>
                        <a:lnTo>
                          <a:pt x="43" y="98"/>
                        </a:lnTo>
                        <a:lnTo>
                          <a:pt x="77" y="98"/>
                        </a:lnTo>
                        <a:lnTo>
                          <a:pt x="101" y="91"/>
                        </a:lnTo>
                        <a:lnTo>
                          <a:pt x="124" y="79"/>
                        </a:lnTo>
                        <a:lnTo>
                          <a:pt x="140" y="58"/>
                        </a:lnTo>
                        <a:lnTo>
                          <a:pt x="161" y="31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rgbClr val="F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06" name="Freeform 20"/>
                  <p:cNvSpPr>
                    <a:spLocks/>
                  </p:cNvSpPr>
                  <p:nvPr/>
                </p:nvSpPr>
                <p:spPr bwMode="auto">
                  <a:xfrm>
                    <a:off x="3084" y="909"/>
                    <a:ext cx="233" cy="351"/>
                  </a:xfrm>
                  <a:custGeom>
                    <a:avLst/>
                    <a:gdLst>
                      <a:gd name="T0" fmla="*/ 201 w 233"/>
                      <a:gd name="T1" fmla="*/ 0 h 351"/>
                      <a:gd name="T2" fmla="*/ 212 w 233"/>
                      <a:gd name="T3" fmla="*/ 109 h 351"/>
                      <a:gd name="T4" fmla="*/ 219 w 233"/>
                      <a:gd name="T5" fmla="*/ 167 h 351"/>
                      <a:gd name="T6" fmla="*/ 225 w 233"/>
                      <a:gd name="T7" fmla="*/ 187 h 351"/>
                      <a:gd name="T8" fmla="*/ 233 w 233"/>
                      <a:gd name="T9" fmla="*/ 236 h 351"/>
                      <a:gd name="T10" fmla="*/ 228 w 233"/>
                      <a:gd name="T11" fmla="*/ 275 h 351"/>
                      <a:gd name="T12" fmla="*/ 219 w 233"/>
                      <a:gd name="T13" fmla="*/ 313 h 351"/>
                      <a:gd name="T14" fmla="*/ 205 w 233"/>
                      <a:gd name="T15" fmla="*/ 349 h 351"/>
                      <a:gd name="T16" fmla="*/ 196 w 233"/>
                      <a:gd name="T17" fmla="*/ 329 h 351"/>
                      <a:gd name="T18" fmla="*/ 179 w 233"/>
                      <a:gd name="T19" fmla="*/ 322 h 351"/>
                      <a:gd name="T20" fmla="*/ 166 w 233"/>
                      <a:gd name="T21" fmla="*/ 326 h 351"/>
                      <a:gd name="T22" fmla="*/ 155 w 233"/>
                      <a:gd name="T23" fmla="*/ 336 h 351"/>
                      <a:gd name="T24" fmla="*/ 136 w 233"/>
                      <a:gd name="T25" fmla="*/ 351 h 351"/>
                      <a:gd name="T26" fmla="*/ 111 w 233"/>
                      <a:gd name="T27" fmla="*/ 351 h 351"/>
                      <a:gd name="T28" fmla="*/ 122 w 233"/>
                      <a:gd name="T29" fmla="*/ 332 h 351"/>
                      <a:gd name="T30" fmla="*/ 145 w 233"/>
                      <a:gd name="T31" fmla="*/ 303 h 351"/>
                      <a:gd name="T32" fmla="*/ 168 w 233"/>
                      <a:gd name="T33" fmla="*/ 284 h 351"/>
                      <a:gd name="T34" fmla="*/ 181 w 233"/>
                      <a:gd name="T35" fmla="*/ 270 h 351"/>
                      <a:gd name="T36" fmla="*/ 187 w 233"/>
                      <a:gd name="T37" fmla="*/ 250 h 351"/>
                      <a:gd name="T38" fmla="*/ 190 w 233"/>
                      <a:gd name="T39" fmla="*/ 231 h 351"/>
                      <a:gd name="T40" fmla="*/ 191 w 233"/>
                      <a:gd name="T41" fmla="*/ 209 h 351"/>
                      <a:gd name="T42" fmla="*/ 188 w 233"/>
                      <a:gd name="T43" fmla="*/ 186 h 351"/>
                      <a:gd name="T44" fmla="*/ 190 w 233"/>
                      <a:gd name="T45" fmla="*/ 153 h 351"/>
                      <a:gd name="T46" fmla="*/ 178 w 233"/>
                      <a:gd name="T47" fmla="*/ 156 h 351"/>
                      <a:gd name="T48" fmla="*/ 148 w 233"/>
                      <a:gd name="T49" fmla="*/ 157 h 351"/>
                      <a:gd name="T50" fmla="*/ 123 w 233"/>
                      <a:gd name="T51" fmla="*/ 155 h 351"/>
                      <a:gd name="T52" fmla="*/ 97 w 233"/>
                      <a:gd name="T53" fmla="*/ 151 h 351"/>
                      <a:gd name="T54" fmla="*/ 78 w 233"/>
                      <a:gd name="T55" fmla="*/ 144 h 351"/>
                      <a:gd name="T56" fmla="*/ 63 w 233"/>
                      <a:gd name="T57" fmla="*/ 137 h 351"/>
                      <a:gd name="T58" fmla="*/ 63 w 233"/>
                      <a:gd name="T59" fmla="*/ 159 h 351"/>
                      <a:gd name="T60" fmla="*/ 63 w 233"/>
                      <a:gd name="T61" fmla="*/ 187 h 351"/>
                      <a:gd name="T62" fmla="*/ 57 w 233"/>
                      <a:gd name="T63" fmla="*/ 212 h 351"/>
                      <a:gd name="T64" fmla="*/ 56 w 233"/>
                      <a:gd name="T65" fmla="*/ 236 h 351"/>
                      <a:gd name="T66" fmla="*/ 65 w 233"/>
                      <a:gd name="T67" fmla="*/ 261 h 351"/>
                      <a:gd name="T68" fmla="*/ 75 w 233"/>
                      <a:gd name="T69" fmla="*/ 282 h 351"/>
                      <a:gd name="T70" fmla="*/ 89 w 233"/>
                      <a:gd name="T71" fmla="*/ 306 h 351"/>
                      <a:gd name="T72" fmla="*/ 82 w 233"/>
                      <a:gd name="T73" fmla="*/ 324 h 351"/>
                      <a:gd name="T74" fmla="*/ 70 w 233"/>
                      <a:gd name="T75" fmla="*/ 313 h 351"/>
                      <a:gd name="T76" fmla="*/ 49 w 233"/>
                      <a:gd name="T77" fmla="*/ 299 h 351"/>
                      <a:gd name="T78" fmla="*/ 36 w 233"/>
                      <a:gd name="T79" fmla="*/ 286 h 351"/>
                      <a:gd name="T80" fmla="*/ 18 w 233"/>
                      <a:gd name="T81" fmla="*/ 277 h 351"/>
                      <a:gd name="T82" fmla="*/ 0 w 233"/>
                      <a:gd name="T83" fmla="*/ 270 h 351"/>
                      <a:gd name="T84" fmla="*/ 3 w 233"/>
                      <a:gd name="T85" fmla="*/ 247 h 351"/>
                      <a:gd name="T86" fmla="*/ 10 w 233"/>
                      <a:gd name="T87" fmla="*/ 229 h 351"/>
                      <a:gd name="T88" fmla="*/ 21 w 233"/>
                      <a:gd name="T89" fmla="*/ 212 h 351"/>
                      <a:gd name="T90" fmla="*/ 43 w 233"/>
                      <a:gd name="T91" fmla="*/ 194 h 351"/>
                      <a:gd name="T92" fmla="*/ 45 w 233"/>
                      <a:gd name="T93" fmla="*/ 158 h 351"/>
                      <a:gd name="T94" fmla="*/ 43 w 233"/>
                      <a:gd name="T95" fmla="*/ 98 h 351"/>
                      <a:gd name="T96" fmla="*/ 77 w 233"/>
                      <a:gd name="T97" fmla="*/ 98 h 351"/>
                      <a:gd name="T98" fmla="*/ 101 w 233"/>
                      <a:gd name="T99" fmla="*/ 92 h 351"/>
                      <a:gd name="T100" fmla="*/ 124 w 233"/>
                      <a:gd name="T101" fmla="*/ 79 h 351"/>
                      <a:gd name="T102" fmla="*/ 140 w 233"/>
                      <a:gd name="T103" fmla="*/ 58 h 351"/>
                      <a:gd name="T104" fmla="*/ 161 w 233"/>
                      <a:gd name="T105" fmla="*/ 31 h 351"/>
                      <a:gd name="T106" fmla="*/ 201 w 233"/>
                      <a:gd name="T107" fmla="*/ 0 h 35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33"/>
                      <a:gd name="T163" fmla="*/ 0 h 351"/>
                      <a:gd name="T164" fmla="*/ 233 w 233"/>
                      <a:gd name="T165" fmla="*/ 351 h 351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33" h="351">
                        <a:moveTo>
                          <a:pt x="201" y="0"/>
                        </a:moveTo>
                        <a:lnTo>
                          <a:pt x="212" y="109"/>
                        </a:lnTo>
                        <a:lnTo>
                          <a:pt x="219" y="167"/>
                        </a:lnTo>
                        <a:lnTo>
                          <a:pt x="225" y="187"/>
                        </a:lnTo>
                        <a:lnTo>
                          <a:pt x="233" y="236"/>
                        </a:lnTo>
                        <a:lnTo>
                          <a:pt x="228" y="275"/>
                        </a:lnTo>
                        <a:lnTo>
                          <a:pt x="219" y="313"/>
                        </a:lnTo>
                        <a:lnTo>
                          <a:pt x="205" y="349"/>
                        </a:lnTo>
                        <a:lnTo>
                          <a:pt x="196" y="329"/>
                        </a:lnTo>
                        <a:lnTo>
                          <a:pt x="179" y="322"/>
                        </a:lnTo>
                        <a:lnTo>
                          <a:pt x="166" y="326"/>
                        </a:lnTo>
                        <a:lnTo>
                          <a:pt x="155" y="336"/>
                        </a:lnTo>
                        <a:lnTo>
                          <a:pt x="136" y="351"/>
                        </a:lnTo>
                        <a:lnTo>
                          <a:pt x="111" y="351"/>
                        </a:lnTo>
                        <a:lnTo>
                          <a:pt x="122" y="332"/>
                        </a:lnTo>
                        <a:lnTo>
                          <a:pt x="145" y="303"/>
                        </a:lnTo>
                        <a:lnTo>
                          <a:pt x="168" y="284"/>
                        </a:lnTo>
                        <a:lnTo>
                          <a:pt x="181" y="270"/>
                        </a:lnTo>
                        <a:lnTo>
                          <a:pt x="187" y="250"/>
                        </a:lnTo>
                        <a:lnTo>
                          <a:pt x="190" y="231"/>
                        </a:lnTo>
                        <a:lnTo>
                          <a:pt x="191" y="209"/>
                        </a:lnTo>
                        <a:lnTo>
                          <a:pt x="188" y="186"/>
                        </a:lnTo>
                        <a:lnTo>
                          <a:pt x="190" y="153"/>
                        </a:lnTo>
                        <a:lnTo>
                          <a:pt x="178" y="156"/>
                        </a:lnTo>
                        <a:lnTo>
                          <a:pt x="148" y="157"/>
                        </a:lnTo>
                        <a:lnTo>
                          <a:pt x="123" y="155"/>
                        </a:lnTo>
                        <a:lnTo>
                          <a:pt x="97" y="151"/>
                        </a:lnTo>
                        <a:lnTo>
                          <a:pt x="78" y="144"/>
                        </a:lnTo>
                        <a:lnTo>
                          <a:pt x="63" y="137"/>
                        </a:lnTo>
                        <a:lnTo>
                          <a:pt x="63" y="159"/>
                        </a:lnTo>
                        <a:lnTo>
                          <a:pt x="63" y="187"/>
                        </a:lnTo>
                        <a:lnTo>
                          <a:pt x="57" y="212"/>
                        </a:lnTo>
                        <a:lnTo>
                          <a:pt x="56" y="236"/>
                        </a:lnTo>
                        <a:lnTo>
                          <a:pt x="65" y="261"/>
                        </a:lnTo>
                        <a:lnTo>
                          <a:pt x="75" y="282"/>
                        </a:lnTo>
                        <a:lnTo>
                          <a:pt x="89" y="306"/>
                        </a:lnTo>
                        <a:lnTo>
                          <a:pt x="82" y="324"/>
                        </a:lnTo>
                        <a:lnTo>
                          <a:pt x="70" y="313"/>
                        </a:lnTo>
                        <a:lnTo>
                          <a:pt x="49" y="299"/>
                        </a:lnTo>
                        <a:lnTo>
                          <a:pt x="36" y="286"/>
                        </a:lnTo>
                        <a:lnTo>
                          <a:pt x="18" y="277"/>
                        </a:lnTo>
                        <a:lnTo>
                          <a:pt x="0" y="270"/>
                        </a:lnTo>
                        <a:lnTo>
                          <a:pt x="3" y="247"/>
                        </a:lnTo>
                        <a:lnTo>
                          <a:pt x="10" y="229"/>
                        </a:lnTo>
                        <a:lnTo>
                          <a:pt x="21" y="212"/>
                        </a:lnTo>
                        <a:lnTo>
                          <a:pt x="43" y="194"/>
                        </a:lnTo>
                        <a:lnTo>
                          <a:pt x="45" y="158"/>
                        </a:lnTo>
                        <a:lnTo>
                          <a:pt x="43" y="98"/>
                        </a:lnTo>
                        <a:lnTo>
                          <a:pt x="77" y="98"/>
                        </a:lnTo>
                        <a:lnTo>
                          <a:pt x="101" y="92"/>
                        </a:lnTo>
                        <a:lnTo>
                          <a:pt x="124" y="79"/>
                        </a:lnTo>
                        <a:lnTo>
                          <a:pt x="140" y="58"/>
                        </a:lnTo>
                        <a:lnTo>
                          <a:pt x="161" y="31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65" name="Freeform 21"/>
                <p:cNvSpPr>
                  <a:spLocks/>
                </p:cNvSpPr>
                <p:nvPr/>
              </p:nvSpPr>
              <p:spPr bwMode="auto">
                <a:xfrm>
                  <a:off x="3030" y="553"/>
                  <a:ext cx="315" cy="471"/>
                </a:xfrm>
                <a:custGeom>
                  <a:avLst/>
                  <a:gdLst>
                    <a:gd name="T0" fmla="*/ 29 w 315"/>
                    <a:gd name="T1" fmla="*/ 81 h 471"/>
                    <a:gd name="T2" fmla="*/ 16 w 315"/>
                    <a:gd name="T3" fmla="*/ 111 h 471"/>
                    <a:gd name="T4" fmla="*/ 7 w 315"/>
                    <a:gd name="T5" fmla="*/ 137 h 471"/>
                    <a:gd name="T6" fmla="*/ 1 w 315"/>
                    <a:gd name="T7" fmla="*/ 158 h 471"/>
                    <a:gd name="T8" fmla="*/ 0 w 315"/>
                    <a:gd name="T9" fmla="*/ 174 h 471"/>
                    <a:gd name="T10" fmla="*/ 2 w 315"/>
                    <a:gd name="T11" fmla="*/ 189 h 471"/>
                    <a:gd name="T12" fmla="*/ 5 w 315"/>
                    <a:gd name="T13" fmla="*/ 212 h 471"/>
                    <a:gd name="T14" fmla="*/ 4 w 315"/>
                    <a:gd name="T15" fmla="*/ 223 h 471"/>
                    <a:gd name="T16" fmla="*/ 5 w 315"/>
                    <a:gd name="T17" fmla="*/ 236 h 471"/>
                    <a:gd name="T18" fmla="*/ 11 w 315"/>
                    <a:gd name="T19" fmla="*/ 253 h 471"/>
                    <a:gd name="T20" fmla="*/ 13 w 315"/>
                    <a:gd name="T21" fmla="*/ 263 h 471"/>
                    <a:gd name="T22" fmla="*/ 10 w 315"/>
                    <a:gd name="T23" fmla="*/ 293 h 471"/>
                    <a:gd name="T24" fmla="*/ 13 w 315"/>
                    <a:gd name="T25" fmla="*/ 314 h 471"/>
                    <a:gd name="T26" fmla="*/ 19 w 315"/>
                    <a:gd name="T27" fmla="*/ 335 h 471"/>
                    <a:gd name="T28" fmla="*/ 29 w 315"/>
                    <a:gd name="T29" fmla="*/ 360 h 471"/>
                    <a:gd name="T30" fmla="*/ 41 w 315"/>
                    <a:gd name="T31" fmla="*/ 386 h 471"/>
                    <a:gd name="T32" fmla="*/ 52 w 315"/>
                    <a:gd name="T33" fmla="*/ 410 h 471"/>
                    <a:gd name="T34" fmla="*/ 59 w 315"/>
                    <a:gd name="T35" fmla="*/ 429 h 471"/>
                    <a:gd name="T36" fmla="*/ 65 w 315"/>
                    <a:gd name="T37" fmla="*/ 449 h 471"/>
                    <a:gd name="T38" fmla="*/ 74 w 315"/>
                    <a:gd name="T39" fmla="*/ 461 h 471"/>
                    <a:gd name="T40" fmla="*/ 87 w 315"/>
                    <a:gd name="T41" fmla="*/ 468 h 471"/>
                    <a:gd name="T42" fmla="*/ 108 w 315"/>
                    <a:gd name="T43" fmla="*/ 471 h 471"/>
                    <a:gd name="T44" fmla="*/ 137 w 315"/>
                    <a:gd name="T45" fmla="*/ 468 h 471"/>
                    <a:gd name="T46" fmla="*/ 162 w 315"/>
                    <a:gd name="T47" fmla="*/ 462 h 471"/>
                    <a:gd name="T48" fmla="*/ 176 w 315"/>
                    <a:gd name="T49" fmla="*/ 452 h 471"/>
                    <a:gd name="T50" fmla="*/ 197 w 315"/>
                    <a:gd name="T51" fmla="*/ 438 h 471"/>
                    <a:gd name="T52" fmla="*/ 219 w 315"/>
                    <a:gd name="T53" fmla="*/ 410 h 471"/>
                    <a:gd name="T54" fmla="*/ 255 w 315"/>
                    <a:gd name="T55" fmla="*/ 359 h 471"/>
                    <a:gd name="T56" fmla="*/ 264 w 315"/>
                    <a:gd name="T57" fmla="*/ 343 h 471"/>
                    <a:gd name="T58" fmla="*/ 271 w 315"/>
                    <a:gd name="T59" fmla="*/ 347 h 471"/>
                    <a:gd name="T60" fmla="*/ 282 w 315"/>
                    <a:gd name="T61" fmla="*/ 347 h 471"/>
                    <a:gd name="T62" fmla="*/ 288 w 315"/>
                    <a:gd name="T63" fmla="*/ 332 h 471"/>
                    <a:gd name="T64" fmla="*/ 298 w 315"/>
                    <a:gd name="T65" fmla="*/ 301 h 471"/>
                    <a:gd name="T66" fmla="*/ 306 w 315"/>
                    <a:gd name="T67" fmla="*/ 272 h 471"/>
                    <a:gd name="T68" fmla="*/ 304 w 315"/>
                    <a:gd name="T69" fmla="*/ 233 h 471"/>
                    <a:gd name="T70" fmla="*/ 312 w 315"/>
                    <a:gd name="T71" fmla="*/ 167 h 471"/>
                    <a:gd name="T72" fmla="*/ 315 w 315"/>
                    <a:gd name="T73" fmla="*/ 127 h 471"/>
                    <a:gd name="T74" fmla="*/ 313 w 315"/>
                    <a:gd name="T75" fmla="*/ 94 h 471"/>
                    <a:gd name="T76" fmla="*/ 306 w 315"/>
                    <a:gd name="T77" fmla="*/ 70 h 471"/>
                    <a:gd name="T78" fmla="*/ 285 w 315"/>
                    <a:gd name="T79" fmla="*/ 39 h 471"/>
                    <a:gd name="T80" fmla="*/ 255 w 315"/>
                    <a:gd name="T81" fmla="*/ 18 h 471"/>
                    <a:gd name="T82" fmla="*/ 222 w 315"/>
                    <a:gd name="T83" fmla="*/ 6 h 471"/>
                    <a:gd name="T84" fmla="*/ 186 w 315"/>
                    <a:gd name="T85" fmla="*/ 0 h 471"/>
                    <a:gd name="T86" fmla="*/ 149 w 315"/>
                    <a:gd name="T87" fmla="*/ 0 h 471"/>
                    <a:gd name="T88" fmla="*/ 114 w 315"/>
                    <a:gd name="T89" fmla="*/ 6 h 471"/>
                    <a:gd name="T90" fmla="*/ 80 w 315"/>
                    <a:gd name="T91" fmla="*/ 22 h 471"/>
                    <a:gd name="T92" fmla="*/ 55 w 315"/>
                    <a:gd name="T93" fmla="*/ 43 h 471"/>
                    <a:gd name="T94" fmla="*/ 29 w 315"/>
                    <a:gd name="T95" fmla="*/ 81 h 47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315"/>
                    <a:gd name="T145" fmla="*/ 0 h 471"/>
                    <a:gd name="T146" fmla="*/ 315 w 315"/>
                    <a:gd name="T147" fmla="*/ 471 h 47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315" h="471">
                      <a:moveTo>
                        <a:pt x="29" y="81"/>
                      </a:moveTo>
                      <a:lnTo>
                        <a:pt x="16" y="111"/>
                      </a:lnTo>
                      <a:lnTo>
                        <a:pt x="7" y="137"/>
                      </a:lnTo>
                      <a:lnTo>
                        <a:pt x="1" y="158"/>
                      </a:lnTo>
                      <a:lnTo>
                        <a:pt x="0" y="174"/>
                      </a:lnTo>
                      <a:lnTo>
                        <a:pt x="2" y="189"/>
                      </a:lnTo>
                      <a:lnTo>
                        <a:pt x="5" y="212"/>
                      </a:lnTo>
                      <a:lnTo>
                        <a:pt x="4" y="223"/>
                      </a:lnTo>
                      <a:lnTo>
                        <a:pt x="5" y="236"/>
                      </a:lnTo>
                      <a:lnTo>
                        <a:pt x="11" y="253"/>
                      </a:lnTo>
                      <a:lnTo>
                        <a:pt x="13" y="263"/>
                      </a:lnTo>
                      <a:lnTo>
                        <a:pt x="10" y="293"/>
                      </a:lnTo>
                      <a:lnTo>
                        <a:pt x="13" y="314"/>
                      </a:lnTo>
                      <a:lnTo>
                        <a:pt x="19" y="335"/>
                      </a:lnTo>
                      <a:lnTo>
                        <a:pt x="29" y="360"/>
                      </a:lnTo>
                      <a:lnTo>
                        <a:pt x="41" y="386"/>
                      </a:lnTo>
                      <a:lnTo>
                        <a:pt x="52" y="410"/>
                      </a:lnTo>
                      <a:lnTo>
                        <a:pt x="59" y="429"/>
                      </a:lnTo>
                      <a:lnTo>
                        <a:pt x="65" y="449"/>
                      </a:lnTo>
                      <a:lnTo>
                        <a:pt x="74" y="461"/>
                      </a:lnTo>
                      <a:lnTo>
                        <a:pt x="87" y="468"/>
                      </a:lnTo>
                      <a:lnTo>
                        <a:pt x="108" y="471"/>
                      </a:lnTo>
                      <a:lnTo>
                        <a:pt x="137" y="468"/>
                      </a:lnTo>
                      <a:lnTo>
                        <a:pt x="162" y="462"/>
                      </a:lnTo>
                      <a:lnTo>
                        <a:pt x="176" y="452"/>
                      </a:lnTo>
                      <a:lnTo>
                        <a:pt x="197" y="438"/>
                      </a:lnTo>
                      <a:lnTo>
                        <a:pt x="219" y="410"/>
                      </a:lnTo>
                      <a:lnTo>
                        <a:pt x="255" y="359"/>
                      </a:lnTo>
                      <a:lnTo>
                        <a:pt x="264" y="343"/>
                      </a:lnTo>
                      <a:lnTo>
                        <a:pt x="271" y="347"/>
                      </a:lnTo>
                      <a:lnTo>
                        <a:pt x="282" y="347"/>
                      </a:lnTo>
                      <a:lnTo>
                        <a:pt x="288" y="332"/>
                      </a:lnTo>
                      <a:lnTo>
                        <a:pt x="298" y="301"/>
                      </a:lnTo>
                      <a:lnTo>
                        <a:pt x="306" y="272"/>
                      </a:lnTo>
                      <a:lnTo>
                        <a:pt x="304" y="233"/>
                      </a:lnTo>
                      <a:lnTo>
                        <a:pt x="312" y="167"/>
                      </a:lnTo>
                      <a:lnTo>
                        <a:pt x="315" y="127"/>
                      </a:lnTo>
                      <a:lnTo>
                        <a:pt x="313" y="94"/>
                      </a:lnTo>
                      <a:lnTo>
                        <a:pt x="306" y="70"/>
                      </a:lnTo>
                      <a:lnTo>
                        <a:pt x="285" y="39"/>
                      </a:lnTo>
                      <a:lnTo>
                        <a:pt x="255" y="18"/>
                      </a:lnTo>
                      <a:lnTo>
                        <a:pt x="222" y="6"/>
                      </a:lnTo>
                      <a:lnTo>
                        <a:pt x="186" y="0"/>
                      </a:lnTo>
                      <a:lnTo>
                        <a:pt x="149" y="0"/>
                      </a:lnTo>
                      <a:lnTo>
                        <a:pt x="114" y="6"/>
                      </a:lnTo>
                      <a:lnTo>
                        <a:pt x="80" y="22"/>
                      </a:lnTo>
                      <a:lnTo>
                        <a:pt x="55" y="43"/>
                      </a:lnTo>
                      <a:lnTo>
                        <a:pt x="29" y="81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66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grpSp>
                <p:nvGrpSpPr>
                  <p:cNvPr id="1340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9" y="522"/>
                    <a:ext cx="452" cy="577"/>
                    <a:chOff x="2979" y="522"/>
                    <a:chExt cx="452" cy="577"/>
                  </a:xfrm>
                </p:grpSpPr>
                <p:sp>
                  <p:nvSpPr>
                    <p:cNvPr id="1340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083" y="664"/>
                      <a:ext cx="38" cy="57"/>
                    </a:xfrm>
                    <a:custGeom>
                      <a:avLst/>
                      <a:gdLst>
                        <a:gd name="T0" fmla="*/ 6 w 38"/>
                        <a:gd name="T1" fmla="*/ 0 h 57"/>
                        <a:gd name="T2" fmla="*/ 1 w 38"/>
                        <a:gd name="T3" fmla="*/ 9 h 57"/>
                        <a:gd name="T4" fmla="*/ 0 w 38"/>
                        <a:gd name="T5" fmla="*/ 20 h 57"/>
                        <a:gd name="T6" fmla="*/ 3 w 38"/>
                        <a:gd name="T7" fmla="*/ 30 h 57"/>
                        <a:gd name="T8" fmla="*/ 10 w 38"/>
                        <a:gd name="T9" fmla="*/ 37 h 57"/>
                        <a:gd name="T10" fmla="*/ 20 w 38"/>
                        <a:gd name="T11" fmla="*/ 46 h 57"/>
                        <a:gd name="T12" fmla="*/ 38 w 38"/>
                        <a:gd name="T13" fmla="*/ 57 h 57"/>
                        <a:gd name="T14" fmla="*/ 22 w 38"/>
                        <a:gd name="T15" fmla="*/ 41 h 57"/>
                        <a:gd name="T16" fmla="*/ 16 w 38"/>
                        <a:gd name="T17" fmla="*/ 33 h 57"/>
                        <a:gd name="T18" fmla="*/ 12 w 38"/>
                        <a:gd name="T19" fmla="*/ 26 h 57"/>
                        <a:gd name="T20" fmla="*/ 8 w 38"/>
                        <a:gd name="T21" fmla="*/ 16 h 57"/>
                        <a:gd name="T22" fmla="*/ 6 w 38"/>
                        <a:gd name="T23" fmla="*/ 0 h 5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38"/>
                        <a:gd name="T37" fmla="*/ 0 h 57"/>
                        <a:gd name="T38" fmla="*/ 38 w 38"/>
                        <a:gd name="T39" fmla="*/ 57 h 5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38" h="57">
                          <a:moveTo>
                            <a:pt x="6" y="0"/>
                          </a:moveTo>
                          <a:lnTo>
                            <a:pt x="1" y="9"/>
                          </a:lnTo>
                          <a:lnTo>
                            <a:pt x="0" y="20"/>
                          </a:lnTo>
                          <a:lnTo>
                            <a:pt x="3" y="30"/>
                          </a:lnTo>
                          <a:lnTo>
                            <a:pt x="10" y="37"/>
                          </a:lnTo>
                          <a:lnTo>
                            <a:pt x="20" y="46"/>
                          </a:lnTo>
                          <a:lnTo>
                            <a:pt x="38" y="57"/>
                          </a:lnTo>
                          <a:lnTo>
                            <a:pt x="22" y="41"/>
                          </a:lnTo>
                          <a:lnTo>
                            <a:pt x="16" y="33"/>
                          </a:lnTo>
                          <a:lnTo>
                            <a:pt x="12" y="26"/>
                          </a:lnTo>
                          <a:lnTo>
                            <a:pt x="8" y="16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0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979" y="522"/>
                      <a:ext cx="452" cy="577"/>
                    </a:xfrm>
                    <a:custGeom>
                      <a:avLst/>
                      <a:gdLst>
                        <a:gd name="T0" fmla="*/ 41 w 452"/>
                        <a:gd name="T1" fmla="*/ 88 h 577"/>
                        <a:gd name="T2" fmla="*/ 6 w 452"/>
                        <a:gd name="T3" fmla="*/ 122 h 577"/>
                        <a:gd name="T4" fmla="*/ 10 w 452"/>
                        <a:gd name="T5" fmla="*/ 167 h 577"/>
                        <a:gd name="T6" fmla="*/ 11 w 452"/>
                        <a:gd name="T7" fmla="*/ 129 h 577"/>
                        <a:gd name="T8" fmla="*/ 41 w 452"/>
                        <a:gd name="T9" fmla="*/ 104 h 577"/>
                        <a:gd name="T10" fmla="*/ 17 w 452"/>
                        <a:gd name="T11" fmla="*/ 141 h 577"/>
                        <a:gd name="T12" fmla="*/ 46 w 452"/>
                        <a:gd name="T13" fmla="*/ 111 h 577"/>
                        <a:gd name="T14" fmla="*/ 24 w 452"/>
                        <a:gd name="T15" fmla="*/ 146 h 577"/>
                        <a:gd name="T16" fmla="*/ 43 w 452"/>
                        <a:gd name="T17" fmla="*/ 191 h 577"/>
                        <a:gd name="T18" fmla="*/ 30 w 452"/>
                        <a:gd name="T19" fmla="*/ 140 h 577"/>
                        <a:gd name="T20" fmla="*/ 45 w 452"/>
                        <a:gd name="T21" fmla="*/ 126 h 577"/>
                        <a:gd name="T22" fmla="*/ 48 w 452"/>
                        <a:gd name="T23" fmla="*/ 164 h 577"/>
                        <a:gd name="T24" fmla="*/ 53 w 452"/>
                        <a:gd name="T25" fmla="*/ 165 h 577"/>
                        <a:gd name="T26" fmla="*/ 60 w 452"/>
                        <a:gd name="T27" fmla="*/ 128 h 577"/>
                        <a:gd name="T28" fmla="*/ 66 w 452"/>
                        <a:gd name="T29" fmla="*/ 173 h 577"/>
                        <a:gd name="T30" fmla="*/ 65 w 452"/>
                        <a:gd name="T31" fmla="*/ 153 h 577"/>
                        <a:gd name="T32" fmla="*/ 75 w 452"/>
                        <a:gd name="T33" fmla="*/ 160 h 577"/>
                        <a:gd name="T34" fmla="*/ 81 w 452"/>
                        <a:gd name="T35" fmla="*/ 167 h 577"/>
                        <a:gd name="T36" fmla="*/ 93 w 452"/>
                        <a:gd name="T37" fmla="*/ 184 h 577"/>
                        <a:gd name="T38" fmla="*/ 112 w 452"/>
                        <a:gd name="T39" fmla="*/ 204 h 577"/>
                        <a:gd name="T40" fmla="*/ 85 w 452"/>
                        <a:gd name="T41" fmla="*/ 149 h 577"/>
                        <a:gd name="T42" fmla="*/ 98 w 452"/>
                        <a:gd name="T43" fmla="*/ 171 h 577"/>
                        <a:gd name="T44" fmla="*/ 99 w 452"/>
                        <a:gd name="T45" fmla="*/ 162 h 577"/>
                        <a:gd name="T46" fmla="*/ 125 w 452"/>
                        <a:gd name="T47" fmla="*/ 161 h 577"/>
                        <a:gd name="T48" fmla="*/ 128 w 452"/>
                        <a:gd name="T49" fmla="*/ 151 h 577"/>
                        <a:gd name="T50" fmla="*/ 147 w 452"/>
                        <a:gd name="T51" fmla="*/ 178 h 577"/>
                        <a:gd name="T52" fmla="*/ 147 w 452"/>
                        <a:gd name="T53" fmla="*/ 164 h 577"/>
                        <a:gd name="T54" fmla="*/ 155 w 452"/>
                        <a:gd name="T55" fmla="*/ 162 h 577"/>
                        <a:gd name="T56" fmla="*/ 161 w 452"/>
                        <a:gd name="T57" fmla="*/ 157 h 577"/>
                        <a:gd name="T58" fmla="*/ 188 w 452"/>
                        <a:gd name="T59" fmla="*/ 128 h 577"/>
                        <a:gd name="T60" fmla="*/ 203 w 452"/>
                        <a:gd name="T61" fmla="*/ 181 h 577"/>
                        <a:gd name="T62" fmla="*/ 290 w 452"/>
                        <a:gd name="T63" fmla="*/ 277 h 577"/>
                        <a:gd name="T64" fmla="*/ 315 w 452"/>
                        <a:gd name="T65" fmla="*/ 279 h 577"/>
                        <a:gd name="T66" fmla="*/ 326 w 452"/>
                        <a:gd name="T67" fmla="*/ 233 h 577"/>
                        <a:gd name="T68" fmla="*/ 357 w 452"/>
                        <a:gd name="T69" fmla="*/ 279 h 577"/>
                        <a:gd name="T70" fmla="*/ 296 w 452"/>
                        <a:gd name="T71" fmla="*/ 417 h 577"/>
                        <a:gd name="T72" fmla="*/ 284 w 452"/>
                        <a:gd name="T73" fmla="*/ 521 h 577"/>
                        <a:gd name="T74" fmla="*/ 329 w 452"/>
                        <a:gd name="T75" fmla="*/ 571 h 577"/>
                        <a:gd name="T76" fmla="*/ 402 w 452"/>
                        <a:gd name="T77" fmla="*/ 566 h 577"/>
                        <a:gd name="T78" fmla="*/ 434 w 452"/>
                        <a:gd name="T79" fmla="*/ 489 h 577"/>
                        <a:gd name="T80" fmla="*/ 449 w 452"/>
                        <a:gd name="T81" fmla="*/ 426 h 577"/>
                        <a:gd name="T82" fmla="*/ 405 w 452"/>
                        <a:gd name="T83" fmla="*/ 343 h 577"/>
                        <a:gd name="T84" fmla="*/ 413 w 452"/>
                        <a:gd name="T85" fmla="*/ 187 h 577"/>
                        <a:gd name="T86" fmla="*/ 378 w 452"/>
                        <a:gd name="T87" fmla="*/ 72 h 577"/>
                        <a:gd name="T88" fmla="*/ 323 w 452"/>
                        <a:gd name="T89" fmla="*/ 16 h 577"/>
                        <a:gd name="T90" fmla="*/ 251 w 452"/>
                        <a:gd name="T91" fmla="*/ 0 h 577"/>
                        <a:gd name="T92" fmla="*/ 171 w 452"/>
                        <a:gd name="T93" fmla="*/ 18 h 577"/>
                        <a:gd name="T94" fmla="*/ 122 w 452"/>
                        <a:gd name="T95" fmla="*/ 49 h 577"/>
                        <a:gd name="T96" fmla="*/ 105 w 452"/>
                        <a:gd name="T97" fmla="*/ 53 h 577"/>
                        <a:gd name="T98" fmla="*/ 85 w 452"/>
                        <a:gd name="T99" fmla="*/ 59 h 577"/>
                        <a:gd name="T100" fmla="*/ 79 w 452"/>
                        <a:gd name="T101" fmla="*/ 41 h 577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452"/>
                        <a:gd name="T154" fmla="*/ 0 h 577"/>
                        <a:gd name="T155" fmla="*/ 452 w 452"/>
                        <a:gd name="T156" fmla="*/ 577 h 577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452" h="577">
                          <a:moveTo>
                            <a:pt x="60" y="57"/>
                          </a:moveTo>
                          <a:lnTo>
                            <a:pt x="50" y="64"/>
                          </a:lnTo>
                          <a:lnTo>
                            <a:pt x="45" y="71"/>
                          </a:lnTo>
                          <a:lnTo>
                            <a:pt x="42" y="80"/>
                          </a:lnTo>
                          <a:lnTo>
                            <a:pt x="41" y="88"/>
                          </a:lnTo>
                          <a:lnTo>
                            <a:pt x="41" y="97"/>
                          </a:lnTo>
                          <a:lnTo>
                            <a:pt x="27" y="101"/>
                          </a:lnTo>
                          <a:lnTo>
                            <a:pt x="17" y="107"/>
                          </a:lnTo>
                          <a:lnTo>
                            <a:pt x="10" y="114"/>
                          </a:lnTo>
                          <a:lnTo>
                            <a:pt x="6" y="122"/>
                          </a:lnTo>
                          <a:lnTo>
                            <a:pt x="4" y="133"/>
                          </a:lnTo>
                          <a:lnTo>
                            <a:pt x="0" y="141"/>
                          </a:lnTo>
                          <a:lnTo>
                            <a:pt x="4" y="150"/>
                          </a:lnTo>
                          <a:lnTo>
                            <a:pt x="7" y="159"/>
                          </a:lnTo>
                          <a:lnTo>
                            <a:pt x="10" y="167"/>
                          </a:lnTo>
                          <a:lnTo>
                            <a:pt x="15" y="175"/>
                          </a:lnTo>
                          <a:lnTo>
                            <a:pt x="11" y="161"/>
                          </a:lnTo>
                          <a:lnTo>
                            <a:pt x="9" y="150"/>
                          </a:lnTo>
                          <a:lnTo>
                            <a:pt x="9" y="140"/>
                          </a:lnTo>
                          <a:lnTo>
                            <a:pt x="11" y="129"/>
                          </a:lnTo>
                          <a:lnTo>
                            <a:pt x="15" y="119"/>
                          </a:lnTo>
                          <a:lnTo>
                            <a:pt x="20" y="114"/>
                          </a:lnTo>
                          <a:lnTo>
                            <a:pt x="27" y="110"/>
                          </a:lnTo>
                          <a:lnTo>
                            <a:pt x="33" y="107"/>
                          </a:lnTo>
                          <a:lnTo>
                            <a:pt x="41" y="104"/>
                          </a:lnTo>
                          <a:lnTo>
                            <a:pt x="29" y="112"/>
                          </a:lnTo>
                          <a:lnTo>
                            <a:pt x="23" y="118"/>
                          </a:lnTo>
                          <a:lnTo>
                            <a:pt x="19" y="125"/>
                          </a:lnTo>
                          <a:lnTo>
                            <a:pt x="17" y="131"/>
                          </a:lnTo>
                          <a:lnTo>
                            <a:pt x="17" y="141"/>
                          </a:lnTo>
                          <a:lnTo>
                            <a:pt x="20" y="131"/>
                          </a:lnTo>
                          <a:lnTo>
                            <a:pt x="24" y="123"/>
                          </a:lnTo>
                          <a:lnTo>
                            <a:pt x="31" y="117"/>
                          </a:lnTo>
                          <a:lnTo>
                            <a:pt x="39" y="113"/>
                          </a:lnTo>
                          <a:lnTo>
                            <a:pt x="46" y="111"/>
                          </a:lnTo>
                          <a:lnTo>
                            <a:pt x="37" y="116"/>
                          </a:lnTo>
                          <a:lnTo>
                            <a:pt x="32" y="121"/>
                          </a:lnTo>
                          <a:lnTo>
                            <a:pt x="27" y="129"/>
                          </a:lnTo>
                          <a:lnTo>
                            <a:pt x="25" y="137"/>
                          </a:lnTo>
                          <a:lnTo>
                            <a:pt x="24" y="146"/>
                          </a:lnTo>
                          <a:lnTo>
                            <a:pt x="24" y="154"/>
                          </a:lnTo>
                          <a:lnTo>
                            <a:pt x="25" y="160"/>
                          </a:lnTo>
                          <a:lnTo>
                            <a:pt x="28" y="167"/>
                          </a:lnTo>
                          <a:lnTo>
                            <a:pt x="32" y="175"/>
                          </a:lnTo>
                          <a:lnTo>
                            <a:pt x="43" y="191"/>
                          </a:lnTo>
                          <a:lnTo>
                            <a:pt x="34" y="173"/>
                          </a:lnTo>
                          <a:lnTo>
                            <a:pt x="30" y="165"/>
                          </a:lnTo>
                          <a:lnTo>
                            <a:pt x="28" y="157"/>
                          </a:lnTo>
                          <a:lnTo>
                            <a:pt x="29" y="148"/>
                          </a:lnTo>
                          <a:lnTo>
                            <a:pt x="30" y="140"/>
                          </a:lnTo>
                          <a:lnTo>
                            <a:pt x="31" y="133"/>
                          </a:lnTo>
                          <a:lnTo>
                            <a:pt x="37" y="124"/>
                          </a:lnTo>
                          <a:lnTo>
                            <a:pt x="47" y="117"/>
                          </a:lnTo>
                          <a:lnTo>
                            <a:pt x="50" y="119"/>
                          </a:lnTo>
                          <a:lnTo>
                            <a:pt x="45" y="126"/>
                          </a:lnTo>
                          <a:lnTo>
                            <a:pt x="42" y="132"/>
                          </a:lnTo>
                          <a:lnTo>
                            <a:pt x="41" y="139"/>
                          </a:lnTo>
                          <a:lnTo>
                            <a:pt x="42" y="147"/>
                          </a:lnTo>
                          <a:lnTo>
                            <a:pt x="44" y="155"/>
                          </a:lnTo>
                          <a:lnTo>
                            <a:pt x="48" y="164"/>
                          </a:lnTo>
                          <a:lnTo>
                            <a:pt x="54" y="174"/>
                          </a:lnTo>
                          <a:lnTo>
                            <a:pt x="63" y="187"/>
                          </a:lnTo>
                          <a:lnTo>
                            <a:pt x="72" y="199"/>
                          </a:lnTo>
                          <a:lnTo>
                            <a:pt x="58" y="176"/>
                          </a:lnTo>
                          <a:lnTo>
                            <a:pt x="53" y="165"/>
                          </a:lnTo>
                          <a:lnTo>
                            <a:pt x="50" y="156"/>
                          </a:lnTo>
                          <a:lnTo>
                            <a:pt x="52" y="148"/>
                          </a:lnTo>
                          <a:lnTo>
                            <a:pt x="53" y="136"/>
                          </a:lnTo>
                          <a:lnTo>
                            <a:pt x="57" y="126"/>
                          </a:lnTo>
                          <a:lnTo>
                            <a:pt x="60" y="128"/>
                          </a:lnTo>
                          <a:lnTo>
                            <a:pt x="59" y="135"/>
                          </a:lnTo>
                          <a:lnTo>
                            <a:pt x="59" y="146"/>
                          </a:lnTo>
                          <a:lnTo>
                            <a:pt x="60" y="154"/>
                          </a:lnTo>
                          <a:lnTo>
                            <a:pt x="63" y="164"/>
                          </a:lnTo>
                          <a:lnTo>
                            <a:pt x="66" y="173"/>
                          </a:lnTo>
                          <a:lnTo>
                            <a:pt x="73" y="182"/>
                          </a:lnTo>
                          <a:lnTo>
                            <a:pt x="81" y="191"/>
                          </a:lnTo>
                          <a:lnTo>
                            <a:pt x="71" y="174"/>
                          </a:lnTo>
                          <a:lnTo>
                            <a:pt x="67" y="164"/>
                          </a:lnTo>
                          <a:lnTo>
                            <a:pt x="65" y="153"/>
                          </a:lnTo>
                          <a:lnTo>
                            <a:pt x="65" y="139"/>
                          </a:lnTo>
                          <a:lnTo>
                            <a:pt x="67" y="131"/>
                          </a:lnTo>
                          <a:lnTo>
                            <a:pt x="72" y="135"/>
                          </a:lnTo>
                          <a:lnTo>
                            <a:pt x="73" y="148"/>
                          </a:lnTo>
                          <a:lnTo>
                            <a:pt x="75" y="160"/>
                          </a:lnTo>
                          <a:lnTo>
                            <a:pt x="79" y="170"/>
                          </a:lnTo>
                          <a:lnTo>
                            <a:pt x="83" y="180"/>
                          </a:lnTo>
                          <a:lnTo>
                            <a:pt x="89" y="191"/>
                          </a:lnTo>
                          <a:lnTo>
                            <a:pt x="84" y="176"/>
                          </a:lnTo>
                          <a:lnTo>
                            <a:pt x="81" y="167"/>
                          </a:lnTo>
                          <a:lnTo>
                            <a:pt x="79" y="160"/>
                          </a:lnTo>
                          <a:lnTo>
                            <a:pt x="78" y="151"/>
                          </a:lnTo>
                          <a:lnTo>
                            <a:pt x="83" y="167"/>
                          </a:lnTo>
                          <a:lnTo>
                            <a:pt x="87" y="176"/>
                          </a:lnTo>
                          <a:lnTo>
                            <a:pt x="93" y="184"/>
                          </a:lnTo>
                          <a:lnTo>
                            <a:pt x="100" y="194"/>
                          </a:lnTo>
                          <a:lnTo>
                            <a:pt x="108" y="204"/>
                          </a:lnTo>
                          <a:lnTo>
                            <a:pt x="117" y="211"/>
                          </a:lnTo>
                          <a:lnTo>
                            <a:pt x="124" y="216"/>
                          </a:lnTo>
                          <a:lnTo>
                            <a:pt x="112" y="204"/>
                          </a:lnTo>
                          <a:lnTo>
                            <a:pt x="104" y="194"/>
                          </a:lnTo>
                          <a:lnTo>
                            <a:pt x="97" y="183"/>
                          </a:lnTo>
                          <a:lnTo>
                            <a:pt x="91" y="170"/>
                          </a:lnTo>
                          <a:lnTo>
                            <a:pt x="87" y="159"/>
                          </a:lnTo>
                          <a:lnTo>
                            <a:pt x="85" y="149"/>
                          </a:lnTo>
                          <a:lnTo>
                            <a:pt x="87" y="140"/>
                          </a:lnTo>
                          <a:lnTo>
                            <a:pt x="93" y="140"/>
                          </a:lnTo>
                          <a:lnTo>
                            <a:pt x="93" y="151"/>
                          </a:lnTo>
                          <a:lnTo>
                            <a:pt x="94" y="160"/>
                          </a:lnTo>
                          <a:lnTo>
                            <a:pt x="98" y="171"/>
                          </a:lnTo>
                          <a:lnTo>
                            <a:pt x="102" y="181"/>
                          </a:lnTo>
                          <a:lnTo>
                            <a:pt x="111" y="193"/>
                          </a:lnTo>
                          <a:lnTo>
                            <a:pt x="106" y="181"/>
                          </a:lnTo>
                          <a:lnTo>
                            <a:pt x="101" y="170"/>
                          </a:lnTo>
                          <a:lnTo>
                            <a:pt x="99" y="162"/>
                          </a:lnTo>
                          <a:lnTo>
                            <a:pt x="98" y="152"/>
                          </a:lnTo>
                          <a:lnTo>
                            <a:pt x="100" y="142"/>
                          </a:lnTo>
                          <a:lnTo>
                            <a:pt x="115" y="141"/>
                          </a:lnTo>
                          <a:lnTo>
                            <a:pt x="120" y="152"/>
                          </a:lnTo>
                          <a:lnTo>
                            <a:pt x="125" y="161"/>
                          </a:lnTo>
                          <a:lnTo>
                            <a:pt x="129" y="169"/>
                          </a:lnTo>
                          <a:lnTo>
                            <a:pt x="149" y="197"/>
                          </a:lnTo>
                          <a:lnTo>
                            <a:pt x="136" y="171"/>
                          </a:lnTo>
                          <a:lnTo>
                            <a:pt x="132" y="163"/>
                          </a:lnTo>
                          <a:lnTo>
                            <a:pt x="128" y="151"/>
                          </a:lnTo>
                          <a:lnTo>
                            <a:pt x="125" y="139"/>
                          </a:lnTo>
                          <a:lnTo>
                            <a:pt x="129" y="141"/>
                          </a:lnTo>
                          <a:lnTo>
                            <a:pt x="136" y="158"/>
                          </a:lnTo>
                          <a:lnTo>
                            <a:pt x="140" y="167"/>
                          </a:lnTo>
                          <a:lnTo>
                            <a:pt x="147" y="178"/>
                          </a:lnTo>
                          <a:lnTo>
                            <a:pt x="158" y="187"/>
                          </a:lnTo>
                          <a:lnTo>
                            <a:pt x="173" y="193"/>
                          </a:lnTo>
                          <a:lnTo>
                            <a:pt x="159" y="181"/>
                          </a:lnTo>
                          <a:lnTo>
                            <a:pt x="152" y="172"/>
                          </a:lnTo>
                          <a:lnTo>
                            <a:pt x="147" y="164"/>
                          </a:lnTo>
                          <a:lnTo>
                            <a:pt x="144" y="154"/>
                          </a:lnTo>
                          <a:lnTo>
                            <a:pt x="143" y="142"/>
                          </a:lnTo>
                          <a:lnTo>
                            <a:pt x="151" y="139"/>
                          </a:lnTo>
                          <a:lnTo>
                            <a:pt x="151" y="150"/>
                          </a:lnTo>
                          <a:lnTo>
                            <a:pt x="155" y="162"/>
                          </a:lnTo>
                          <a:lnTo>
                            <a:pt x="159" y="170"/>
                          </a:lnTo>
                          <a:lnTo>
                            <a:pt x="174" y="184"/>
                          </a:lnTo>
                          <a:lnTo>
                            <a:pt x="167" y="176"/>
                          </a:lnTo>
                          <a:lnTo>
                            <a:pt x="162" y="166"/>
                          </a:lnTo>
                          <a:lnTo>
                            <a:pt x="161" y="157"/>
                          </a:lnTo>
                          <a:lnTo>
                            <a:pt x="160" y="146"/>
                          </a:lnTo>
                          <a:lnTo>
                            <a:pt x="162" y="137"/>
                          </a:lnTo>
                          <a:lnTo>
                            <a:pt x="166" y="134"/>
                          </a:lnTo>
                          <a:lnTo>
                            <a:pt x="177" y="132"/>
                          </a:lnTo>
                          <a:lnTo>
                            <a:pt x="188" y="128"/>
                          </a:lnTo>
                          <a:lnTo>
                            <a:pt x="202" y="116"/>
                          </a:lnTo>
                          <a:lnTo>
                            <a:pt x="187" y="142"/>
                          </a:lnTo>
                          <a:lnTo>
                            <a:pt x="189" y="156"/>
                          </a:lnTo>
                          <a:lnTo>
                            <a:pt x="195" y="170"/>
                          </a:lnTo>
                          <a:lnTo>
                            <a:pt x="203" y="181"/>
                          </a:lnTo>
                          <a:lnTo>
                            <a:pt x="217" y="195"/>
                          </a:lnTo>
                          <a:lnTo>
                            <a:pt x="237" y="208"/>
                          </a:lnTo>
                          <a:lnTo>
                            <a:pt x="263" y="228"/>
                          </a:lnTo>
                          <a:lnTo>
                            <a:pt x="290" y="260"/>
                          </a:lnTo>
                          <a:lnTo>
                            <a:pt x="290" y="277"/>
                          </a:lnTo>
                          <a:lnTo>
                            <a:pt x="291" y="287"/>
                          </a:lnTo>
                          <a:lnTo>
                            <a:pt x="298" y="293"/>
                          </a:lnTo>
                          <a:lnTo>
                            <a:pt x="307" y="295"/>
                          </a:lnTo>
                          <a:lnTo>
                            <a:pt x="311" y="289"/>
                          </a:lnTo>
                          <a:lnTo>
                            <a:pt x="315" y="279"/>
                          </a:lnTo>
                          <a:lnTo>
                            <a:pt x="314" y="268"/>
                          </a:lnTo>
                          <a:lnTo>
                            <a:pt x="314" y="258"/>
                          </a:lnTo>
                          <a:lnTo>
                            <a:pt x="315" y="245"/>
                          </a:lnTo>
                          <a:lnTo>
                            <a:pt x="319" y="237"/>
                          </a:lnTo>
                          <a:lnTo>
                            <a:pt x="326" y="233"/>
                          </a:lnTo>
                          <a:lnTo>
                            <a:pt x="334" y="233"/>
                          </a:lnTo>
                          <a:lnTo>
                            <a:pt x="345" y="239"/>
                          </a:lnTo>
                          <a:lnTo>
                            <a:pt x="353" y="251"/>
                          </a:lnTo>
                          <a:lnTo>
                            <a:pt x="356" y="263"/>
                          </a:lnTo>
                          <a:lnTo>
                            <a:pt x="357" y="279"/>
                          </a:lnTo>
                          <a:lnTo>
                            <a:pt x="356" y="294"/>
                          </a:lnTo>
                          <a:lnTo>
                            <a:pt x="354" y="313"/>
                          </a:lnTo>
                          <a:lnTo>
                            <a:pt x="344" y="347"/>
                          </a:lnTo>
                          <a:lnTo>
                            <a:pt x="298" y="398"/>
                          </a:lnTo>
                          <a:lnTo>
                            <a:pt x="296" y="417"/>
                          </a:lnTo>
                          <a:lnTo>
                            <a:pt x="299" y="460"/>
                          </a:lnTo>
                          <a:lnTo>
                            <a:pt x="300" y="485"/>
                          </a:lnTo>
                          <a:lnTo>
                            <a:pt x="293" y="498"/>
                          </a:lnTo>
                          <a:lnTo>
                            <a:pt x="287" y="511"/>
                          </a:lnTo>
                          <a:lnTo>
                            <a:pt x="284" y="521"/>
                          </a:lnTo>
                          <a:lnTo>
                            <a:pt x="282" y="537"/>
                          </a:lnTo>
                          <a:lnTo>
                            <a:pt x="286" y="549"/>
                          </a:lnTo>
                          <a:lnTo>
                            <a:pt x="296" y="562"/>
                          </a:lnTo>
                          <a:lnTo>
                            <a:pt x="311" y="570"/>
                          </a:lnTo>
                          <a:lnTo>
                            <a:pt x="329" y="571"/>
                          </a:lnTo>
                          <a:lnTo>
                            <a:pt x="341" y="574"/>
                          </a:lnTo>
                          <a:lnTo>
                            <a:pt x="358" y="577"/>
                          </a:lnTo>
                          <a:lnTo>
                            <a:pt x="374" y="575"/>
                          </a:lnTo>
                          <a:lnTo>
                            <a:pt x="387" y="572"/>
                          </a:lnTo>
                          <a:lnTo>
                            <a:pt x="402" y="566"/>
                          </a:lnTo>
                          <a:lnTo>
                            <a:pt x="413" y="558"/>
                          </a:lnTo>
                          <a:lnTo>
                            <a:pt x="421" y="546"/>
                          </a:lnTo>
                          <a:lnTo>
                            <a:pt x="428" y="535"/>
                          </a:lnTo>
                          <a:lnTo>
                            <a:pt x="433" y="521"/>
                          </a:lnTo>
                          <a:lnTo>
                            <a:pt x="434" y="489"/>
                          </a:lnTo>
                          <a:lnTo>
                            <a:pt x="440" y="483"/>
                          </a:lnTo>
                          <a:lnTo>
                            <a:pt x="447" y="473"/>
                          </a:lnTo>
                          <a:lnTo>
                            <a:pt x="449" y="462"/>
                          </a:lnTo>
                          <a:lnTo>
                            <a:pt x="452" y="444"/>
                          </a:lnTo>
                          <a:lnTo>
                            <a:pt x="449" y="426"/>
                          </a:lnTo>
                          <a:lnTo>
                            <a:pt x="445" y="413"/>
                          </a:lnTo>
                          <a:lnTo>
                            <a:pt x="439" y="405"/>
                          </a:lnTo>
                          <a:lnTo>
                            <a:pt x="427" y="385"/>
                          </a:lnTo>
                          <a:lnTo>
                            <a:pt x="415" y="368"/>
                          </a:lnTo>
                          <a:lnTo>
                            <a:pt x="405" y="343"/>
                          </a:lnTo>
                          <a:lnTo>
                            <a:pt x="406" y="280"/>
                          </a:lnTo>
                          <a:lnTo>
                            <a:pt x="410" y="255"/>
                          </a:lnTo>
                          <a:lnTo>
                            <a:pt x="414" y="227"/>
                          </a:lnTo>
                          <a:lnTo>
                            <a:pt x="414" y="209"/>
                          </a:lnTo>
                          <a:lnTo>
                            <a:pt x="413" y="187"/>
                          </a:lnTo>
                          <a:lnTo>
                            <a:pt x="409" y="167"/>
                          </a:lnTo>
                          <a:lnTo>
                            <a:pt x="407" y="150"/>
                          </a:lnTo>
                          <a:lnTo>
                            <a:pt x="402" y="131"/>
                          </a:lnTo>
                          <a:lnTo>
                            <a:pt x="389" y="94"/>
                          </a:lnTo>
                          <a:lnTo>
                            <a:pt x="378" y="72"/>
                          </a:lnTo>
                          <a:lnTo>
                            <a:pt x="350" y="43"/>
                          </a:lnTo>
                          <a:lnTo>
                            <a:pt x="334" y="37"/>
                          </a:lnTo>
                          <a:lnTo>
                            <a:pt x="334" y="29"/>
                          </a:lnTo>
                          <a:lnTo>
                            <a:pt x="329" y="22"/>
                          </a:lnTo>
                          <a:lnTo>
                            <a:pt x="323" y="16"/>
                          </a:lnTo>
                          <a:lnTo>
                            <a:pt x="313" y="11"/>
                          </a:lnTo>
                          <a:lnTo>
                            <a:pt x="301" y="7"/>
                          </a:lnTo>
                          <a:lnTo>
                            <a:pt x="287" y="4"/>
                          </a:lnTo>
                          <a:lnTo>
                            <a:pt x="275" y="2"/>
                          </a:lnTo>
                          <a:lnTo>
                            <a:pt x="251" y="0"/>
                          </a:lnTo>
                          <a:lnTo>
                            <a:pt x="234" y="0"/>
                          </a:lnTo>
                          <a:lnTo>
                            <a:pt x="209" y="2"/>
                          </a:lnTo>
                          <a:lnTo>
                            <a:pt x="195" y="6"/>
                          </a:lnTo>
                          <a:lnTo>
                            <a:pt x="183" y="11"/>
                          </a:lnTo>
                          <a:lnTo>
                            <a:pt x="171" y="18"/>
                          </a:lnTo>
                          <a:lnTo>
                            <a:pt x="161" y="24"/>
                          </a:lnTo>
                          <a:lnTo>
                            <a:pt x="149" y="34"/>
                          </a:lnTo>
                          <a:lnTo>
                            <a:pt x="139" y="43"/>
                          </a:lnTo>
                          <a:lnTo>
                            <a:pt x="131" y="47"/>
                          </a:lnTo>
                          <a:lnTo>
                            <a:pt x="122" y="49"/>
                          </a:lnTo>
                          <a:lnTo>
                            <a:pt x="116" y="49"/>
                          </a:lnTo>
                          <a:lnTo>
                            <a:pt x="110" y="46"/>
                          </a:lnTo>
                          <a:lnTo>
                            <a:pt x="106" y="38"/>
                          </a:lnTo>
                          <a:lnTo>
                            <a:pt x="105" y="46"/>
                          </a:lnTo>
                          <a:lnTo>
                            <a:pt x="105" y="53"/>
                          </a:lnTo>
                          <a:lnTo>
                            <a:pt x="99" y="52"/>
                          </a:lnTo>
                          <a:lnTo>
                            <a:pt x="93" y="49"/>
                          </a:lnTo>
                          <a:lnTo>
                            <a:pt x="97" y="56"/>
                          </a:lnTo>
                          <a:lnTo>
                            <a:pt x="91" y="61"/>
                          </a:lnTo>
                          <a:lnTo>
                            <a:pt x="85" y="59"/>
                          </a:lnTo>
                          <a:lnTo>
                            <a:pt x="82" y="56"/>
                          </a:lnTo>
                          <a:lnTo>
                            <a:pt x="80" y="51"/>
                          </a:lnTo>
                          <a:lnTo>
                            <a:pt x="82" y="44"/>
                          </a:lnTo>
                          <a:lnTo>
                            <a:pt x="89" y="39"/>
                          </a:lnTo>
                          <a:lnTo>
                            <a:pt x="79" y="41"/>
                          </a:lnTo>
                          <a:lnTo>
                            <a:pt x="70" y="44"/>
                          </a:lnTo>
                          <a:lnTo>
                            <a:pt x="64" y="50"/>
                          </a:lnTo>
                          <a:lnTo>
                            <a:pt x="60" y="57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402" name="Freeform 26"/>
                  <p:cNvSpPr>
                    <a:spLocks/>
                  </p:cNvSpPr>
                  <p:nvPr/>
                </p:nvSpPr>
                <p:spPr bwMode="auto">
                  <a:xfrm>
                    <a:off x="3165" y="665"/>
                    <a:ext cx="205" cy="428"/>
                  </a:xfrm>
                  <a:custGeom>
                    <a:avLst/>
                    <a:gdLst>
                      <a:gd name="T0" fmla="*/ 22 w 205"/>
                      <a:gd name="T1" fmla="*/ 26 h 428"/>
                      <a:gd name="T2" fmla="*/ 0 w 205"/>
                      <a:gd name="T3" fmla="*/ 0 h 428"/>
                      <a:gd name="T4" fmla="*/ 8 w 205"/>
                      <a:gd name="T5" fmla="*/ 27 h 428"/>
                      <a:gd name="T6" fmla="*/ 30 w 205"/>
                      <a:gd name="T7" fmla="*/ 52 h 428"/>
                      <a:gd name="T8" fmla="*/ 77 w 205"/>
                      <a:gd name="T9" fmla="*/ 85 h 428"/>
                      <a:gd name="T10" fmla="*/ 104 w 205"/>
                      <a:gd name="T11" fmla="*/ 135 h 428"/>
                      <a:gd name="T12" fmla="*/ 112 w 205"/>
                      <a:gd name="T13" fmla="*/ 151 h 428"/>
                      <a:gd name="T14" fmla="*/ 125 w 205"/>
                      <a:gd name="T15" fmla="*/ 147 h 428"/>
                      <a:gd name="T16" fmla="*/ 128 w 205"/>
                      <a:gd name="T17" fmla="*/ 126 h 428"/>
                      <a:gd name="T18" fmla="*/ 129 w 205"/>
                      <a:gd name="T19" fmla="*/ 102 h 428"/>
                      <a:gd name="T20" fmla="*/ 140 w 205"/>
                      <a:gd name="T21" fmla="*/ 90 h 428"/>
                      <a:gd name="T22" fmla="*/ 159 w 205"/>
                      <a:gd name="T23" fmla="*/ 96 h 428"/>
                      <a:gd name="T24" fmla="*/ 170 w 205"/>
                      <a:gd name="T25" fmla="*/ 121 h 428"/>
                      <a:gd name="T26" fmla="*/ 170 w 205"/>
                      <a:gd name="T27" fmla="*/ 152 h 428"/>
                      <a:gd name="T28" fmla="*/ 158 w 205"/>
                      <a:gd name="T29" fmla="*/ 205 h 428"/>
                      <a:gd name="T30" fmla="*/ 110 w 205"/>
                      <a:gd name="T31" fmla="*/ 275 h 428"/>
                      <a:gd name="T32" fmla="*/ 114 w 205"/>
                      <a:gd name="T33" fmla="*/ 343 h 428"/>
                      <a:gd name="T34" fmla="*/ 101 w 205"/>
                      <a:gd name="T35" fmla="*/ 369 h 428"/>
                      <a:gd name="T36" fmla="*/ 96 w 205"/>
                      <a:gd name="T37" fmla="*/ 395 h 428"/>
                      <a:gd name="T38" fmla="*/ 110 w 205"/>
                      <a:gd name="T39" fmla="*/ 420 h 428"/>
                      <a:gd name="T40" fmla="*/ 140 w 205"/>
                      <a:gd name="T41" fmla="*/ 427 h 428"/>
                      <a:gd name="T42" fmla="*/ 148 w 205"/>
                      <a:gd name="T43" fmla="*/ 407 h 428"/>
                      <a:gd name="T44" fmla="*/ 133 w 205"/>
                      <a:gd name="T45" fmla="*/ 373 h 428"/>
                      <a:gd name="T46" fmla="*/ 164 w 205"/>
                      <a:gd name="T47" fmla="*/ 393 h 428"/>
                      <a:gd name="T48" fmla="*/ 203 w 205"/>
                      <a:gd name="T49" fmla="*/ 397 h 428"/>
                      <a:gd name="T50" fmla="*/ 167 w 205"/>
                      <a:gd name="T51" fmla="*/ 373 h 428"/>
                      <a:gd name="T52" fmla="*/ 139 w 205"/>
                      <a:gd name="T53" fmla="*/ 349 h 428"/>
                      <a:gd name="T54" fmla="*/ 141 w 205"/>
                      <a:gd name="T55" fmla="*/ 324 h 428"/>
                      <a:gd name="T56" fmla="*/ 172 w 205"/>
                      <a:gd name="T57" fmla="*/ 346 h 428"/>
                      <a:gd name="T58" fmla="*/ 145 w 205"/>
                      <a:gd name="T59" fmla="*/ 307 h 428"/>
                      <a:gd name="T60" fmla="*/ 177 w 205"/>
                      <a:gd name="T61" fmla="*/ 333 h 428"/>
                      <a:gd name="T62" fmla="*/ 186 w 205"/>
                      <a:gd name="T63" fmla="*/ 330 h 428"/>
                      <a:gd name="T64" fmla="*/ 165 w 205"/>
                      <a:gd name="T65" fmla="*/ 296 h 428"/>
                      <a:gd name="T66" fmla="*/ 161 w 205"/>
                      <a:gd name="T67" fmla="*/ 269 h 428"/>
                      <a:gd name="T68" fmla="*/ 167 w 205"/>
                      <a:gd name="T69" fmla="*/ 229 h 428"/>
                      <a:gd name="T70" fmla="*/ 196 w 205"/>
                      <a:gd name="T71" fmla="*/ 270 h 428"/>
                      <a:gd name="T72" fmla="*/ 175 w 205"/>
                      <a:gd name="T73" fmla="*/ 222 h 428"/>
                      <a:gd name="T74" fmla="*/ 205 w 205"/>
                      <a:gd name="T75" fmla="*/ 245 h 428"/>
                      <a:gd name="T76" fmla="*/ 188 w 205"/>
                      <a:gd name="T77" fmla="*/ 199 h 428"/>
                      <a:gd name="T78" fmla="*/ 177 w 205"/>
                      <a:gd name="T79" fmla="*/ 162 h 428"/>
                      <a:gd name="T80" fmla="*/ 175 w 205"/>
                      <a:gd name="T81" fmla="*/ 97 h 428"/>
                      <a:gd name="T82" fmla="*/ 156 w 205"/>
                      <a:gd name="T83" fmla="*/ 74 h 428"/>
                      <a:gd name="T84" fmla="*/ 118 w 205"/>
                      <a:gd name="T85" fmla="*/ 63 h 428"/>
                      <a:gd name="T86" fmla="*/ 109 w 205"/>
                      <a:gd name="T87" fmla="*/ 62 h 428"/>
                      <a:gd name="T88" fmla="*/ 87 w 205"/>
                      <a:gd name="T89" fmla="*/ 49 h 428"/>
                      <a:gd name="T90" fmla="*/ 79 w 205"/>
                      <a:gd name="T91" fmla="*/ 62 h 428"/>
                      <a:gd name="T92" fmla="*/ 74 w 205"/>
                      <a:gd name="T93" fmla="*/ 72 h 428"/>
                      <a:gd name="T94" fmla="*/ 46 w 205"/>
                      <a:gd name="T95" fmla="*/ 34 h 428"/>
                      <a:gd name="T96" fmla="*/ 36 w 205"/>
                      <a:gd name="T97" fmla="*/ 32 h 428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05"/>
                      <a:gd name="T148" fmla="*/ 0 h 428"/>
                      <a:gd name="T149" fmla="*/ 205 w 205"/>
                      <a:gd name="T150" fmla="*/ 428 h 428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05" h="428">
                        <a:moveTo>
                          <a:pt x="36" y="32"/>
                        </a:moveTo>
                        <a:lnTo>
                          <a:pt x="22" y="26"/>
                        </a:lnTo>
                        <a:lnTo>
                          <a:pt x="15" y="17"/>
                        </a:lnTo>
                        <a:lnTo>
                          <a:pt x="0" y="0"/>
                        </a:lnTo>
                        <a:lnTo>
                          <a:pt x="2" y="13"/>
                        </a:lnTo>
                        <a:lnTo>
                          <a:pt x="8" y="27"/>
                        </a:lnTo>
                        <a:lnTo>
                          <a:pt x="16" y="38"/>
                        </a:lnTo>
                        <a:lnTo>
                          <a:pt x="30" y="52"/>
                        </a:lnTo>
                        <a:lnTo>
                          <a:pt x="50" y="65"/>
                        </a:lnTo>
                        <a:lnTo>
                          <a:pt x="77" y="85"/>
                        </a:lnTo>
                        <a:lnTo>
                          <a:pt x="104" y="118"/>
                        </a:lnTo>
                        <a:lnTo>
                          <a:pt x="104" y="135"/>
                        </a:lnTo>
                        <a:lnTo>
                          <a:pt x="105" y="145"/>
                        </a:lnTo>
                        <a:lnTo>
                          <a:pt x="112" y="151"/>
                        </a:lnTo>
                        <a:lnTo>
                          <a:pt x="121" y="153"/>
                        </a:lnTo>
                        <a:lnTo>
                          <a:pt x="125" y="147"/>
                        </a:lnTo>
                        <a:lnTo>
                          <a:pt x="129" y="137"/>
                        </a:lnTo>
                        <a:lnTo>
                          <a:pt x="128" y="126"/>
                        </a:lnTo>
                        <a:lnTo>
                          <a:pt x="128" y="116"/>
                        </a:lnTo>
                        <a:lnTo>
                          <a:pt x="129" y="102"/>
                        </a:lnTo>
                        <a:lnTo>
                          <a:pt x="133" y="94"/>
                        </a:lnTo>
                        <a:lnTo>
                          <a:pt x="140" y="90"/>
                        </a:lnTo>
                        <a:lnTo>
                          <a:pt x="148" y="90"/>
                        </a:lnTo>
                        <a:lnTo>
                          <a:pt x="159" y="96"/>
                        </a:lnTo>
                        <a:lnTo>
                          <a:pt x="167" y="109"/>
                        </a:lnTo>
                        <a:lnTo>
                          <a:pt x="170" y="121"/>
                        </a:lnTo>
                        <a:lnTo>
                          <a:pt x="171" y="137"/>
                        </a:lnTo>
                        <a:lnTo>
                          <a:pt x="170" y="152"/>
                        </a:lnTo>
                        <a:lnTo>
                          <a:pt x="168" y="171"/>
                        </a:lnTo>
                        <a:lnTo>
                          <a:pt x="158" y="205"/>
                        </a:lnTo>
                        <a:lnTo>
                          <a:pt x="112" y="256"/>
                        </a:lnTo>
                        <a:lnTo>
                          <a:pt x="110" y="275"/>
                        </a:lnTo>
                        <a:lnTo>
                          <a:pt x="113" y="317"/>
                        </a:lnTo>
                        <a:lnTo>
                          <a:pt x="114" y="343"/>
                        </a:lnTo>
                        <a:lnTo>
                          <a:pt x="107" y="356"/>
                        </a:lnTo>
                        <a:lnTo>
                          <a:pt x="101" y="369"/>
                        </a:lnTo>
                        <a:lnTo>
                          <a:pt x="98" y="379"/>
                        </a:lnTo>
                        <a:lnTo>
                          <a:pt x="96" y="395"/>
                        </a:lnTo>
                        <a:lnTo>
                          <a:pt x="100" y="407"/>
                        </a:lnTo>
                        <a:lnTo>
                          <a:pt x="110" y="420"/>
                        </a:lnTo>
                        <a:lnTo>
                          <a:pt x="125" y="428"/>
                        </a:lnTo>
                        <a:lnTo>
                          <a:pt x="140" y="427"/>
                        </a:lnTo>
                        <a:lnTo>
                          <a:pt x="149" y="420"/>
                        </a:lnTo>
                        <a:lnTo>
                          <a:pt x="148" y="407"/>
                        </a:lnTo>
                        <a:lnTo>
                          <a:pt x="140" y="392"/>
                        </a:lnTo>
                        <a:lnTo>
                          <a:pt x="133" y="373"/>
                        </a:lnTo>
                        <a:lnTo>
                          <a:pt x="150" y="389"/>
                        </a:lnTo>
                        <a:lnTo>
                          <a:pt x="164" y="393"/>
                        </a:lnTo>
                        <a:lnTo>
                          <a:pt x="182" y="396"/>
                        </a:lnTo>
                        <a:lnTo>
                          <a:pt x="203" y="397"/>
                        </a:lnTo>
                        <a:lnTo>
                          <a:pt x="190" y="389"/>
                        </a:lnTo>
                        <a:lnTo>
                          <a:pt x="167" y="373"/>
                        </a:lnTo>
                        <a:lnTo>
                          <a:pt x="150" y="364"/>
                        </a:lnTo>
                        <a:lnTo>
                          <a:pt x="139" y="349"/>
                        </a:lnTo>
                        <a:lnTo>
                          <a:pt x="136" y="332"/>
                        </a:lnTo>
                        <a:lnTo>
                          <a:pt x="141" y="324"/>
                        </a:lnTo>
                        <a:lnTo>
                          <a:pt x="158" y="340"/>
                        </a:lnTo>
                        <a:lnTo>
                          <a:pt x="172" y="346"/>
                        </a:lnTo>
                        <a:lnTo>
                          <a:pt x="150" y="324"/>
                        </a:lnTo>
                        <a:lnTo>
                          <a:pt x="145" y="307"/>
                        </a:lnTo>
                        <a:lnTo>
                          <a:pt x="157" y="313"/>
                        </a:lnTo>
                        <a:lnTo>
                          <a:pt x="177" y="333"/>
                        </a:lnTo>
                        <a:lnTo>
                          <a:pt x="191" y="338"/>
                        </a:lnTo>
                        <a:lnTo>
                          <a:pt x="186" y="330"/>
                        </a:lnTo>
                        <a:lnTo>
                          <a:pt x="169" y="306"/>
                        </a:lnTo>
                        <a:lnTo>
                          <a:pt x="165" y="296"/>
                        </a:lnTo>
                        <a:lnTo>
                          <a:pt x="160" y="282"/>
                        </a:lnTo>
                        <a:lnTo>
                          <a:pt x="161" y="269"/>
                        </a:lnTo>
                        <a:lnTo>
                          <a:pt x="160" y="252"/>
                        </a:lnTo>
                        <a:lnTo>
                          <a:pt x="167" y="229"/>
                        </a:lnTo>
                        <a:lnTo>
                          <a:pt x="180" y="260"/>
                        </a:lnTo>
                        <a:lnTo>
                          <a:pt x="196" y="270"/>
                        </a:lnTo>
                        <a:lnTo>
                          <a:pt x="185" y="255"/>
                        </a:lnTo>
                        <a:lnTo>
                          <a:pt x="175" y="222"/>
                        </a:lnTo>
                        <a:lnTo>
                          <a:pt x="189" y="234"/>
                        </a:lnTo>
                        <a:lnTo>
                          <a:pt x="205" y="245"/>
                        </a:lnTo>
                        <a:lnTo>
                          <a:pt x="195" y="223"/>
                        </a:lnTo>
                        <a:lnTo>
                          <a:pt x="188" y="199"/>
                        </a:lnTo>
                        <a:lnTo>
                          <a:pt x="181" y="176"/>
                        </a:lnTo>
                        <a:lnTo>
                          <a:pt x="177" y="162"/>
                        </a:lnTo>
                        <a:lnTo>
                          <a:pt x="177" y="125"/>
                        </a:lnTo>
                        <a:lnTo>
                          <a:pt x="175" y="97"/>
                        </a:lnTo>
                        <a:lnTo>
                          <a:pt x="171" y="82"/>
                        </a:lnTo>
                        <a:lnTo>
                          <a:pt x="156" y="74"/>
                        </a:lnTo>
                        <a:lnTo>
                          <a:pt x="136" y="75"/>
                        </a:lnTo>
                        <a:lnTo>
                          <a:pt x="118" y="63"/>
                        </a:lnTo>
                        <a:lnTo>
                          <a:pt x="97" y="45"/>
                        </a:lnTo>
                        <a:lnTo>
                          <a:pt x="109" y="62"/>
                        </a:lnTo>
                        <a:lnTo>
                          <a:pt x="122" y="82"/>
                        </a:lnTo>
                        <a:lnTo>
                          <a:pt x="87" y="49"/>
                        </a:lnTo>
                        <a:lnTo>
                          <a:pt x="99" y="75"/>
                        </a:lnTo>
                        <a:lnTo>
                          <a:pt x="79" y="62"/>
                        </a:lnTo>
                        <a:lnTo>
                          <a:pt x="95" y="85"/>
                        </a:lnTo>
                        <a:lnTo>
                          <a:pt x="74" y="72"/>
                        </a:lnTo>
                        <a:lnTo>
                          <a:pt x="61" y="53"/>
                        </a:lnTo>
                        <a:lnTo>
                          <a:pt x="46" y="34"/>
                        </a:lnTo>
                        <a:lnTo>
                          <a:pt x="30" y="11"/>
                        </a:lnTo>
                        <a:lnTo>
                          <a:pt x="36" y="32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67" name="Group 27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215"/>
                  <a:chOff x="3027" y="757"/>
                  <a:chExt cx="176" cy="215"/>
                </a:xfrm>
              </p:grpSpPr>
              <p:grpSp>
                <p:nvGrpSpPr>
                  <p:cNvPr id="1337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2" y="771"/>
                    <a:ext cx="110" cy="152"/>
                    <a:chOff x="3042" y="771"/>
                    <a:chExt cx="110" cy="152"/>
                  </a:xfrm>
                </p:grpSpPr>
                <p:sp>
                  <p:nvSpPr>
                    <p:cNvPr id="1339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2" y="776"/>
                      <a:ext cx="38" cy="83"/>
                    </a:xfrm>
                    <a:custGeom>
                      <a:avLst/>
                      <a:gdLst>
                        <a:gd name="T0" fmla="*/ 23 w 38"/>
                        <a:gd name="T1" fmla="*/ 0 h 83"/>
                        <a:gd name="T2" fmla="*/ 24 w 38"/>
                        <a:gd name="T3" fmla="*/ 8 h 83"/>
                        <a:gd name="T4" fmla="*/ 20 w 38"/>
                        <a:gd name="T5" fmla="*/ 15 h 83"/>
                        <a:gd name="T6" fmla="*/ 16 w 38"/>
                        <a:gd name="T7" fmla="*/ 18 h 83"/>
                        <a:gd name="T8" fmla="*/ 0 w 38"/>
                        <a:gd name="T9" fmla="*/ 20 h 83"/>
                        <a:gd name="T10" fmla="*/ 16 w 38"/>
                        <a:gd name="T11" fmla="*/ 22 h 83"/>
                        <a:gd name="T12" fmla="*/ 26 w 38"/>
                        <a:gd name="T13" fmla="*/ 24 h 83"/>
                        <a:gd name="T14" fmla="*/ 32 w 38"/>
                        <a:gd name="T15" fmla="*/ 30 h 83"/>
                        <a:gd name="T16" fmla="*/ 34 w 38"/>
                        <a:gd name="T17" fmla="*/ 38 h 83"/>
                        <a:gd name="T18" fmla="*/ 37 w 38"/>
                        <a:gd name="T19" fmla="*/ 52 h 83"/>
                        <a:gd name="T20" fmla="*/ 35 w 38"/>
                        <a:gd name="T21" fmla="*/ 83 h 83"/>
                        <a:gd name="T22" fmla="*/ 38 w 38"/>
                        <a:gd name="T23" fmla="*/ 46 h 83"/>
                        <a:gd name="T24" fmla="*/ 37 w 38"/>
                        <a:gd name="T25" fmla="*/ 30 h 83"/>
                        <a:gd name="T26" fmla="*/ 37 w 38"/>
                        <a:gd name="T27" fmla="*/ 14 h 83"/>
                        <a:gd name="T28" fmla="*/ 35 w 38"/>
                        <a:gd name="T29" fmla="*/ 5 h 83"/>
                        <a:gd name="T30" fmla="*/ 23 w 38"/>
                        <a:gd name="T31" fmla="*/ 0 h 83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38"/>
                        <a:gd name="T49" fmla="*/ 0 h 83"/>
                        <a:gd name="T50" fmla="*/ 38 w 38"/>
                        <a:gd name="T51" fmla="*/ 83 h 83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38" h="83">
                          <a:moveTo>
                            <a:pt x="23" y="0"/>
                          </a:moveTo>
                          <a:lnTo>
                            <a:pt x="24" y="8"/>
                          </a:lnTo>
                          <a:lnTo>
                            <a:pt x="20" y="15"/>
                          </a:lnTo>
                          <a:lnTo>
                            <a:pt x="16" y="18"/>
                          </a:lnTo>
                          <a:lnTo>
                            <a:pt x="0" y="20"/>
                          </a:lnTo>
                          <a:lnTo>
                            <a:pt x="16" y="22"/>
                          </a:lnTo>
                          <a:lnTo>
                            <a:pt x="26" y="24"/>
                          </a:lnTo>
                          <a:lnTo>
                            <a:pt x="32" y="30"/>
                          </a:lnTo>
                          <a:lnTo>
                            <a:pt x="34" y="38"/>
                          </a:lnTo>
                          <a:lnTo>
                            <a:pt x="37" y="52"/>
                          </a:lnTo>
                          <a:lnTo>
                            <a:pt x="35" y="83"/>
                          </a:lnTo>
                          <a:lnTo>
                            <a:pt x="38" y="46"/>
                          </a:lnTo>
                          <a:lnTo>
                            <a:pt x="37" y="30"/>
                          </a:lnTo>
                          <a:lnTo>
                            <a:pt x="37" y="14"/>
                          </a:lnTo>
                          <a:lnTo>
                            <a:pt x="35" y="5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9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74" y="890"/>
                      <a:ext cx="46" cy="33"/>
                    </a:xfrm>
                    <a:custGeom>
                      <a:avLst/>
                      <a:gdLst>
                        <a:gd name="T0" fmla="*/ 0 w 46"/>
                        <a:gd name="T1" fmla="*/ 0 h 33"/>
                        <a:gd name="T2" fmla="*/ 4 w 46"/>
                        <a:gd name="T3" fmla="*/ 3 h 33"/>
                        <a:gd name="T4" fmla="*/ 12 w 46"/>
                        <a:gd name="T5" fmla="*/ 5 h 33"/>
                        <a:gd name="T6" fmla="*/ 17 w 46"/>
                        <a:gd name="T7" fmla="*/ 5 h 33"/>
                        <a:gd name="T8" fmla="*/ 26 w 46"/>
                        <a:gd name="T9" fmla="*/ 4 h 33"/>
                        <a:gd name="T10" fmla="*/ 32 w 46"/>
                        <a:gd name="T11" fmla="*/ 2 h 33"/>
                        <a:gd name="T12" fmla="*/ 39 w 46"/>
                        <a:gd name="T13" fmla="*/ 3 h 33"/>
                        <a:gd name="T14" fmla="*/ 46 w 46"/>
                        <a:gd name="T15" fmla="*/ 9 h 33"/>
                        <a:gd name="T16" fmla="*/ 35 w 46"/>
                        <a:gd name="T17" fmla="*/ 10 h 33"/>
                        <a:gd name="T18" fmla="*/ 31 w 46"/>
                        <a:gd name="T19" fmla="*/ 11 h 33"/>
                        <a:gd name="T20" fmla="*/ 29 w 46"/>
                        <a:gd name="T21" fmla="*/ 18 h 33"/>
                        <a:gd name="T22" fmla="*/ 27 w 46"/>
                        <a:gd name="T23" fmla="*/ 33 h 33"/>
                        <a:gd name="T24" fmla="*/ 26 w 46"/>
                        <a:gd name="T25" fmla="*/ 18 h 33"/>
                        <a:gd name="T26" fmla="*/ 25 w 46"/>
                        <a:gd name="T27" fmla="*/ 10 h 33"/>
                        <a:gd name="T28" fmla="*/ 16 w 46"/>
                        <a:gd name="T29" fmla="*/ 12 h 33"/>
                        <a:gd name="T30" fmla="*/ 8 w 46"/>
                        <a:gd name="T31" fmla="*/ 11 h 33"/>
                        <a:gd name="T32" fmla="*/ 3 w 46"/>
                        <a:gd name="T33" fmla="*/ 5 h 33"/>
                        <a:gd name="T34" fmla="*/ 0 w 46"/>
                        <a:gd name="T35" fmla="*/ 0 h 33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46"/>
                        <a:gd name="T55" fmla="*/ 0 h 33"/>
                        <a:gd name="T56" fmla="*/ 46 w 46"/>
                        <a:gd name="T57" fmla="*/ 33 h 33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46" h="33">
                          <a:moveTo>
                            <a:pt x="0" y="0"/>
                          </a:moveTo>
                          <a:lnTo>
                            <a:pt x="4" y="3"/>
                          </a:lnTo>
                          <a:lnTo>
                            <a:pt x="12" y="5"/>
                          </a:lnTo>
                          <a:lnTo>
                            <a:pt x="17" y="5"/>
                          </a:lnTo>
                          <a:lnTo>
                            <a:pt x="26" y="4"/>
                          </a:lnTo>
                          <a:lnTo>
                            <a:pt x="32" y="2"/>
                          </a:lnTo>
                          <a:lnTo>
                            <a:pt x="39" y="3"/>
                          </a:lnTo>
                          <a:lnTo>
                            <a:pt x="46" y="9"/>
                          </a:lnTo>
                          <a:lnTo>
                            <a:pt x="35" y="10"/>
                          </a:lnTo>
                          <a:lnTo>
                            <a:pt x="31" y="11"/>
                          </a:lnTo>
                          <a:lnTo>
                            <a:pt x="29" y="18"/>
                          </a:lnTo>
                          <a:lnTo>
                            <a:pt x="27" y="33"/>
                          </a:lnTo>
                          <a:lnTo>
                            <a:pt x="26" y="18"/>
                          </a:lnTo>
                          <a:lnTo>
                            <a:pt x="25" y="10"/>
                          </a:lnTo>
                          <a:lnTo>
                            <a:pt x="16" y="12"/>
                          </a:lnTo>
                          <a:lnTo>
                            <a:pt x="8" y="11"/>
                          </a:lnTo>
                          <a:lnTo>
                            <a:pt x="3" y="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0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129" y="771"/>
                      <a:ext cx="23" cy="24"/>
                    </a:xfrm>
                    <a:custGeom>
                      <a:avLst/>
                      <a:gdLst>
                        <a:gd name="T0" fmla="*/ 12 w 23"/>
                        <a:gd name="T1" fmla="*/ 0 h 24"/>
                        <a:gd name="T2" fmla="*/ 10 w 23"/>
                        <a:gd name="T3" fmla="*/ 4 h 24"/>
                        <a:gd name="T4" fmla="*/ 10 w 23"/>
                        <a:gd name="T5" fmla="*/ 10 h 24"/>
                        <a:gd name="T6" fmla="*/ 12 w 23"/>
                        <a:gd name="T7" fmla="*/ 14 h 24"/>
                        <a:gd name="T8" fmla="*/ 23 w 23"/>
                        <a:gd name="T9" fmla="*/ 24 h 24"/>
                        <a:gd name="T10" fmla="*/ 10 w 23"/>
                        <a:gd name="T11" fmla="*/ 24 h 24"/>
                        <a:gd name="T12" fmla="*/ 3 w 23"/>
                        <a:gd name="T13" fmla="*/ 17 h 24"/>
                        <a:gd name="T14" fmla="*/ 1 w 23"/>
                        <a:gd name="T15" fmla="*/ 13 h 24"/>
                        <a:gd name="T16" fmla="*/ 0 w 23"/>
                        <a:gd name="T17" fmla="*/ 4 h 24"/>
                        <a:gd name="T18" fmla="*/ 12 w 23"/>
                        <a:gd name="T19" fmla="*/ 0 h 2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3"/>
                        <a:gd name="T31" fmla="*/ 0 h 24"/>
                        <a:gd name="T32" fmla="*/ 23 w 23"/>
                        <a:gd name="T33" fmla="*/ 24 h 2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3" h="24">
                          <a:moveTo>
                            <a:pt x="12" y="0"/>
                          </a:moveTo>
                          <a:lnTo>
                            <a:pt x="10" y="4"/>
                          </a:lnTo>
                          <a:lnTo>
                            <a:pt x="10" y="10"/>
                          </a:lnTo>
                          <a:lnTo>
                            <a:pt x="12" y="14"/>
                          </a:lnTo>
                          <a:lnTo>
                            <a:pt x="23" y="24"/>
                          </a:lnTo>
                          <a:lnTo>
                            <a:pt x="10" y="24"/>
                          </a:lnTo>
                          <a:lnTo>
                            <a:pt x="3" y="17"/>
                          </a:lnTo>
                          <a:lnTo>
                            <a:pt x="1" y="13"/>
                          </a:lnTo>
                          <a:lnTo>
                            <a:pt x="0" y="4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7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27" y="757"/>
                    <a:ext cx="176" cy="67"/>
                    <a:chOff x="3027" y="757"/>
                    <a:chExt cx="176" cy="67"/>
                  </a:xfrm>
                </p:grpSpPr>
                <p:grpSp>
                  <p:nvGrpSpPr>
                    <p:cNvPr id="13383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34" y="757"/>
                      <a:ext cx="164" cy="28"/>
                      <a:chOff x="3034" y="757"/>
                      <a:chExt cx="164" cy="28"/>
                    </a:xfrm>
                  </p:grpSpPr>
                  <p:sp>
                    <p:nvSpPr>
                      <p:cNvPr id="13396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0" y="760"/>
                        <a:ext cx="88" cy="23"/>
                      </a:xfrm>
                      <a:custGeom>
                        <a:avLst/>
                        <a:gdLst>
                          <a:gd name="T0" fmla="*/ 0 w 88"/>
                          <a:gd name="T1" fmla="*/ 15 h 23"/>
                          <a:gd name="T2" fmla="*/ 6 w 88"/>
                          <a:gd name="T3" fmla="*/ 9 h 23"/>
                          <a:gd name="T4" fmla="*/ 14 w 88"/>
                          <a:gd name="T5" fmla="*/ 4 h 23"/>
                          <a:gd name="T6" fmla="*/ 24 w 88"/>
                          <a:gd name="T7" fmla="*/ 1 h 23"/>
                          <a:gd name="T8" fmla="*/ 34 w 88"/>
                          <a:gd name="T9" fmla="*/ 0 h 23"/>
                          <a:gd name="T10" fmla="*/ 44 w 88"/>
                          <a:gd name="T11" fmla="*/ 0 h 23"/>
                          <a:gd name="T12" fmla="*/ 57 w 88"/>
                          <a:gd name="T13" fmla="*/ 2 h 23"/>
                          <a:gd name="T14" fmla="*/ 70 w 88"/>
                          <a:gd name="T15" fmla="*/ 7 h 23"/>
                          <a:gd name="T16" fmla="*/ 88 w 88"/>
                          <a:gd name="T17" fmla="*/ 12 h 23"/>
                          <a:gd name="T18" fmla="*/ 74 w 88"/>
                          <a:gd name="T19" fmla="*/ 12 h 23"/>
                          <a:gd name="T20" fmla="*/ 59 w 88"/>
                          <a:gd name="T21" fmla="*/ 11 h 23"/>
                          <a:gd name="T22" fmla="*/ 47 w 88"/>
                          <a:gd name="T23" fmla="*/ 10 h 23"/>
                          <a:gd name="T24" fmla="*/ 38 w 88"/>
                          <a:gd name="T25" fmla="*/ 12 h 23"/>
                          <a:gd name="T26" fmla="*/ 30 w 88"/>
                          <a:gd name="T27" fmla="*/ 15 h 23"/>
                          <a:gd name="T28" fmla="*/ 23 w 88"/>
                          <a:gd name="T29" fmla="*/ 20 h 23"/>
                          <a:gd name="T30" fmla="*/ 17 w 88"/>
                          <a:gd name="T31" fmla="*/ 23 h 23"/>
                          <a:gd name="T32" fmla="*/ 10 w 88"/>
                          <a:gd name="T33" fmla="*/ 23 h 23"/>
                          <a:gd name="T34" fmla="*/ 3 w 88"/>
                          <a:gd name="T35" fmla="*/ 21 h 23"/>
                          <a:gd name="T36" fmla="*/ 0 w 88"/>
                          <a:gd name="T37" fmla="*/ 15 h 23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88"/>
                          <a:gd name="T58" fmla="*/ 0 h 23"/>
                          <a:gd name="T59" fmla="*/ 88 w 88"/>
                          <a:gd name="T60" fmla="*/ 23 h 23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88" h="23">
                            <a:moveTo>
                              <a:pt x="0" y="15"/>
                            </a:moveTo>
                            <a:lnTo>
                              <a:pt x="6" y="9"/>
                            </a:lnTo>
                            <a:lnTo>
                              <a:pt x="14" y="4"/>
                            </a:lnTo>
                            <a:lnTo>
                              <a:pt x="24" y="1"/>
                            </a:lnTo>
                            <a:lnTo>
                              <a:pt x="34" y="0"/>
                            </a:lnTo>
                            <a:lnTo>
                              <a:pt x="44" y="0"/>
                            </a:lnTo>
                            <a:lnTo>
                              <a:pt x="57" y="2"/>
                            </a:lnTo>
                            <a:lnTo>
                              <a:pt x="70" y="7"/>
                            </a:lnTo>
                            <a:lnTo>
                              <a:pt x="88" y="12"/>
                            </a:lnTo>
                            <a:lnTo>
                              <a:pt x="74" y="12"/>
                            </a:lnTo>
                            <a:lnTo>
                              <a:pt x="59" y="11"/>
                            </a:lnTo>
                            <a:lnTo>
                              <a:pt x="47" y="10"/>
                            </a:lnTo>
                            <a:lnTo>
                              <a:pt x="38" y="12"/>
                            </a:lnTo>
                            <a:lnTo>
                              <a:pt x="30" y="15"/>
                            </a:lnTo>
                            <a:lnTo>
                              <a:pt x="23" y="20"/>
                            </a:lnTo>
                            <a:lnTo>
                              <a:pt x="17" y="23"/>
                            </a:lnTo>
                            <a:lnTo>
                              <a:pt x="10" y="23"/>
                            </a:lnTo>
                            <a:lnTo>
                              <a:pt x="3" y="21"/>
                            </a:lnTo>
                            <a:lnTo>
                              <a:pt x="0" y="1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97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4" y="757"/>
                        <a:ext cx="44" cy="28"/>
                      </a:xfrm>
                      <a:custGeom>
                        <a:avLst/>
                        <a:gdLst>
                          <a:gd name="T0" fmla="*/ 0 w 44"/>
                          <a:gd name="T1" fmla="*/ 0 h 28"/>
                          <a:gd name="T2" fmla="*/ 0 w 44"/>
                          <a:gd name="T3" fmla="*/ 4 h 28"/>
                          <a:gd name="T4" fmla="*/ 10 w 44"/>
                          <a:gd name="T5" fmla="*/ 6 h 28"/>
                          <a:gd name="T6" fmla="*/ 18 w 44"/>
                          <a:gd name="T7" fmla="*/ 13 h 28"/>
                          <a:gd name="T8" fmla="*/ 23 w 44"/>
                          <a:gd name="T9" fmla="*/ 19 h 28"/>
                          <a:gd name="T10" fmla="*/ 28 w 44"/>
                          <a:gd name="T11" fmla="*/ 25 h 28"/>
                          <a:gd name="T12" fmla="*/ 35 w 44"/>
                          <a:gd name="T13" fmla="*/ 28 h 28"/>
                          <a:gd name="T14" fmla="*/ 42 w 44"/>
                          <a:gd name="T15" fmla="*/ 27 h 28"/>
                          <a:gd name="T16" fmla="*/ 44 w 44"/>
                          <a:gd name="T17" fmla="*/ 20 h 28"/>
                          <a:gd name="T18" fmla="*/ 41 w 44"/>
                          <a:gd name="T19" fmla="*/ 15 h 28"/>
                          <a:gd name="T20" fmla="*/ 32 w 44"/>
                          <a:gd name="T21" fmla="*/ 10 h 28"/>
                          <a:gd name="T22" fmla="*/ 27 w 44"/>
                          <a:gd name="T23" fmla="*/ 6 h 28"/>
                          <a:gd name="T24" fmla="*/ 18 w 44"/>
                          <a:gd name="T25" fmla="*/ 3 h 28"/>
                          <a:gd name="T26" fmla="*/ 0 w 44"/>
                          <a:gd name="T27" fmla="*/ 0 h 28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44"/>
                          <a:gd name="T43" fmla="*/ 0 h 28"/>
                          <a:gd name="T44" fmla="*/ 44 w 44"/>
                          <a:gd name="T45" fmla="*/ 28 h 28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44" h="28">
                            <a:moveTo>
                              <a:pt x="0" y="0"/>
                            </a:moveTo>
                            <a:lnTo>
                              <a:pt x="0" y="4"/>
                            </a:lnTo>
                            <a:lnTo>
                              <a:pt x="10" y="6"/>
                            </a:lnTo>
                            <a:lnTo>
                              <a:pt x="18" y="13"/>
                            </a:lnTo>
                            <a:lnTo>
                              <a:pt x="23" y="19"/>
                            </a:lnTo>
                            <a:lnTo>
                              <a:pt x="28" y="25"/>
                            </a:lnTo>
                            <a:lnTo>
                              <a:pt x="35" y="28"/>
                            </a:lnTo>
                            <a:lnTo>
                              <a:pt x="42" y="27"/>
                            </a:lnTo>
                            <a:lnTo>
                              <a:pt x="44" y="20"/>
                            </a:lnTo>
                            <a:lnTo>
                              <a:pt x="41" y="15"/>
                            </a:lnTo>
                            <a:lnTo>
                              <a:pt x="32" y="10"/>
                            </a:lnTo>
                            <a:lnTo>
                              <a:pt x="27" y="6"/>
                            </a:lnTo>
                            <a:lnTo>
                              <a:pt x="18" y="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3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28" y="793"/>
                      <a:ext cx="63" cy="21"/>
                    </a:xfrm>
                    <a:custGeom>
                      <a:avLst/>
                      <a:gdLst>
                        <a:gd name="T0" fmla="*/ 0 w 63"/>
                        <a:gd name="T1" fmla="*/ 6 h 21"/>
                        <a:gd name="T2" fmla="*/ 3 w 63"/>
                        <a:gd name="T3" fmla="*/ 14 h 21"/>
                        <a:gd name="T4" fmla="*/ 4 w 63"/>
                        <a:gd name="T5" fmla="*/ 17 h 21"/>
                        <a:gd name="T6" fmla="*/ 7 w 63"/>
                        <a:gd name="T7" fmla="*/ 19 h 21"/>
                        <a:gd name="T8" fmla="*/ 17 w 63"/>
                        <a:gd name="T9" fmla="*/ 21 h 21"/>
                        <a:gd name="T10" fmla="*/ 29 w 63"/>
                        <a:gd name="T11" fmla="*/ 21 h 21"/>
                        <a:gd name="T12" fmla="*/ 38 w 63"/>
                        <a:gd name="T13" fmla="*/ 19 h 21"/>
                        <a:gd name="T14" fmla="*/ 48 w 63"/>
                        <a:gd name="T15" fmla="*/ 15 h 21"/>
                        <a:gd name="T16" fmla="*/ 63 w 63"/>
                        <a:gd name="T17" fmla="*/ 6 h 21"/>
                        <a:gd name="T18" fmla="*/ 40 w 63"/>
                        <a:gd name="T19" fmla="*/ 4 h 21"/>
                        <a:gd name="T20" fmla="*/ 21 w 63"/>
                        <a:gd name="T21" fmla="*/ 1 h 21"/>
                        <a:gd name="T22" fmla="*/ 10 w 63"/>
                        <a:gd name="T23" fmla="*/ 0 h 21"/>
                        <a:gd name="T24" fmla="*/ 0 w 63"/>
                        <a:gd name="T25" fmla="*/ 6 h 2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21"/>
                        <a:gd name="T41" fmla="*/ 63 w 63"/>
                        <a:gd name="T42" fmla="*/ 21 h 2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21">
                          <a:moveTo>
                            <a:pt x="0" y="6"/>
                          </a:moveTo>
                          <a:lnTo>
                            <a:pt x="3" y="14"/>
                          </a:lnTo>
                          <a:lnTo>
                            <a:pt x="4" y="17"/>
                          </a:lnTo>
                          <a:lnTo>
                            <a:pt x="7" y="19"/>
                          </a:lnTo>
                          <a:lnTo>
                            <a:pt x="17" y="21"/>
                          </a:lnTo>
                          <a:lnTo>
                            <a:pt x="29" y="21"/>
                          </a:lnTo>
                          <a:lnTo>
                            <a:pt x="38" y="19"/>
                          </a:lnTo>
                          <a:lnTo>
                            <a:pt x="48" y="15"/>
                          </a:lnTo>
                          <a:lnTo>
                            <a:pt x="63" y="6"/>
                          </a:lnTo>
                          <a:lnTo>
                            <a:pt x="40" y="4"/>
                          </a:lnTo>
                          <a:lnTo>
                            <a:pt x="21" y="1"/>
                          </a:lnTo>
                          <a:lnTo>
                            <a:pt x="10" y="0"/>
                          </a:ln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8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052" y="797"/>
                      <a:ext cx="19" cy="20"/>
                    </a:xfrm>
                    <a:custGeom>
                      <a:avLst/>
                      <a:gdLst>
                        <a:gd name="T0" fmla="*/ 1 w 19"/>
                        <a:gd name="T1" fmla="*/ 0 h 20"/>
                        <a:gd name="T2" fmla="*/ 15 w 19"/>
                        <a:gd name="T3" fmla="*/ 2 h 20"/>
                        <a:gd name="T4" fmla="*/ 18 w 19"/>
                        <a:gd name="T5" fmla="*/ 10 h 20"/>
                        <a:gd name="T6" fmla="*/ 19 w 19"/>
                        <a:gd name="T7" fmla="*/ 20 h 20"/>
                        <a:gd name="T8" fmla="*/ 7 w 19"/>
                        <a:gd name="T9" fmla="*/ 18 h 20"/>
                        <a:gd name="T10" fmla="*/ 0 w 19"/>
                        <a:gd name="T11" fmla="*/ 17 h 20"/>
                        <a:gd name="T12" fmla="*/ 1 w 19"/>
                        <a:gd name="T13" fmla="*/ 0 h 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"/>
                        <a:gd name="T22" fmla="*/ 0 h 20"/>
                        <a:gd name="T23" fmla="*/ 19 w 19"/>
                        <a:gd name="T24" fmla="*/ 20 h 2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" h="20">
                          <a:moveTo>
                            <a:pt x="1" y="0"/>
                          </a:moveTo>
                          <a:lnTo>
                            <a:pt x="15" y="2"/>
                          </a:lnTo>
                          <a:lnTo>
                            <a:pt x="18" y="10"/>
                          </a:lnTo>
                          <a:lnTo>
                            <a:pt x="19" y="20"/>
                          </a:lnTo>
                          <a:lnTo>
                            <a:pt x="7" y="18"/>
                          </a:lnTo>
                          <a:lnTo>
                            <a:pt x="0" y="1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386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32" y="792"/>
                      <a:ext cx="45" cy="29"/>
                      <a:chOff x="3132" y="792"/>
                      <a:chExt cx="45" cy="29"/>
                    </a:xfrm>
                  </p:grpSpPr>
                  <p:sp>
                    <p:nvSpPr>
                      <p:cNvPr id="13394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2" y="792"/>
                        <a:ext cx="45" cy="29"/>
                      </a:xfrm>
                      <a:prstGeom prst="ellipse">
                        <a:avLst/>
                      </a:prstGeom>
                      <a:solidFill>
                        <a:srgbClr val="7F3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3395" name="Oval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8" y="797"/>
                        <a:ext cx="24" cy="2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sp>
                  <p:nvSpPr>
                    <p:cNvPr id="13387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6" y="796"/>
                      <a:ext cx="12" cy="1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grpSp>
                  <p:nvGrpSpPr>
                    <p:cNvPr id="1338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42" y="795"/>
                      <a:ext cx="30" cy="29"/>
                      <a:chOff x="3042" y="795"/>
                      <a:chExt cx="30" cy="29"/>
                    </a:xfrm>
                  </p:grpSpPr>
                  <p:sp>
                    <p:nvSpPr>
                      <p:cNvPr id="13392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2" y="795"/>
                        <a:ext cx="30" cy="29"/>
                      </a:xfrm>
                      <a:prstGeom prst="ellipse">
                        <a:avLst/>
                      </a:prstGeom>
                      <a:solidFill>
                        <a:srgbClr val="7F3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3393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6" y="798"/>
                        <a:ext cx="18" cy="2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Verdana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sp>
                  <p:nvSpPr>
                    <p:cNvPr id="1338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9"/>
                      <a:ext cx="8" cy="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3390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114" y="790"/>
                      <a:ext cx="89" cy="20"/>
                    </a:xfrm>
                    <a:custGeom>
                      <a:avLst/>
                      <a:gdLst>
                        <a:gd name="T0" fmla="*/ 0 w 89"/>
                        <a:gd name="T1" fmla="*/ 1 h 20"/>
                        <a:gd name="T2" fmla="*/ 12 w 89"/>
                        <a:gd name="T3" fmla="*/ 7 h 20"/>
                        <a:gd name="T4" fmla="*/ 19 w 89"/>
                        <a:gd name="T5" fmla="*/ 3 h 20"/>
                        <a:gd name="T6" fmla="*/ 26 w 89"/>
                        <a:gd name="T7" fmla="*/ 0 h 20"/>
                        <a:gd name="T8" fmla="*/ 33 w 89"/>
                        <a:gd name="T9" fmla="*/ 0 h 20"/>
                        <a:gd name="T10" fmla="*/ 43 w 89"/>
                        <a:gd name="T11" fmla="*/ 3 h 20"/>
                        <a:gd name="T12" fmla="*/ 57 w 89"/>
                        <a:gd name="T13" fmla="*/ 7 h 20"/>
                        <a:gd name="T14" fmla="*/ 71 w 89"/>
                        <a:gd name="T15" fmla="*/ 7 h 20"/>
                        <a:gd name="T16" fmla="*/ 89 w 89"/>
                        <a:gd name="T17" fmla="*/ 4 h 20"/>
                        <a:gd name="T18" fmla="*/ 77 w 89"/>
                        <a:gd name="T19" fmla="*/ 13 h 20"/>
                        <a:gd name="T20" fmla="*/ 62 w 89"/>
                        <a:gd name="T21" fmla="*/ 20 h 20"/>
                        <a:gd name="T22" fmla="*/ 73 w 89"/>
                        <a:gd name="T23" fmla="*/ 12 h 20"/>
                        <a:gd name="T24" fmla="*/ 61 w 89"/>
                        <a:gd name="T25" fmla="*/ 11 h 20"/>
                        <a:gd name="T26" fmla="*/ 52 w 89"/>
                        <a:gd name="T27" fmla="*/ 10 h 20"/>
                        <a:gd name="T28" fmla="*/ 42 w 89"/>
                        <a:gd name="T29" fmla="*/ 8 h 20"/>
                        <a:gd name="T30" fmla="*/ 34 w 89"/>
                        <a:gd name="T31" fmla="*/ 8 h 20"/>
                        <a:gd name="T32" fmla="*/ 25 w 89"/>
                        <a:gd name="T33" fmla="*/ 7 h 20"/>
                        <a:gd name="T34" fmla="*/ 21 w 89"/>
                        <a:gd name="T35" fmla="*/ 7 h 20"/>
                        <a:gd name="T36" fmla="*/ 16 w 89"/>
                        <a:gd name="T37" fmla="*/ 10 h 20"/>
                        <a:gd name="T38" fmla="*/ 12 w 89"/>
                        <a:gd name="T39" fmla="*/ 11 h 20"/>
                        <a:gd name="T40" fmla="*/ 9 w 89"/>
                        <a:gd name="T41" fmla="*/ 11 h 20"/>
                        <a:gd name="T42" fmla="*/ 0 w 89"/>
                        <a:gd name="T43" fmla="*/ 1 h 20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89"/>
                        <a:gd name="T67" fmla="*/ 0 h 20"/>
                        <a:gd name="T68" fmla="*/ 89 w 89"/>
                        <a:gd name="T69" fmla="*/ 20 h 20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89" h="20">
                          <a:moveTo>
                            <a:pt x="0" y="1"/>
                          </a:moveTo>
                          <a:lnTo>
                            <a:pt x="12" y="7"/>
                          </a:lnTo>
                          <a:lnTo>
                            <a:pt x="19" y="3"/>
                          </a:lnTo>
                          <a:lnTo>
                            <a:pt x="26" y="0"/>
                          </a:lnTo>
                          <a:lnTo>
                            <a:pt x="33" y="0"/>
                          </a:lnTo>
                          <a:lnTo>
                            <a:pt x="43" y="3"/>
                          </a:lnTo>
                          <a:lnTo>
                            <a:pt x="57" y="7"/>
                          </a:lnTo>
                          <a:lnTo>
                            <a:pt x="71" y="7"/>
                          </a:lnTo>
                          <a:lnTo>
                            <a:pt x="89" y="4"/>
                          </a:lnTo>
                          <a:lnTo>
                            <a:pt x="77" y="13"/>
                          </a:lnTo>
                          <a:lnTo>
                            <a:pt x="62" y="20"/>
                          </a:lnTo>
                          <a:lnTo>
                            <a:pt x="73" y="12"/>
                          </a:lnTo>
                          <a:lnTo>
                            <a:pt x="61" y="11"/>
                          </a:lnTo>
                          <a:lnTo>
                            <a:pt x="52" y="10"/>
                          </a:lnTo>
                          <a:lnTo>
                            <a:pt x="42" y="8"/>
                          </a:lnTo>
                          <a:lnTo>
                            <a:pt x="34" y="8"/>
                          </a:lnTo>
                          <a:lnTo>
                            <a:pt x="25" y="7"/>
                          </a:lnTo>
                          <a:lnTo>
                            <a:pt x="21" y="7"/>
                          </a:lnTo>
                          <a:lnTo>
                            <a:pt x="16" y="10"/>
                          </a:lnTo>
                          <a:lnTo>
                            <a:pt x="12" y="11"/>
                          </a:lnTo>
                          <a:lnTo>
                            <a:pt x="9" y="1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91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7" y="792"/>
                      <a:ext cx="40" cy="17"/>
                    </a:xfrm>
                    <a:custGeom>
                      <a:avLst/>
                      <a:gdLst>
                        <a:gd name="T0" fmla="*/ 0 w 40"/>
                        <a:gd name="T1" fmla="*/ 0 h 17"/>
                        <a:gd name="T2" fmla="*/ 5 w 40"/>
                        <a:gd name="T3" fmla="*/ 6 h 17"/>
                        <a:gd name="T4" fmla="*/ 13 w 40"/>
                        <a:gd name="T5" fmla="*/ 5 h 17"/>
                        <a:gd name="T6" fmla="*/ 20 w 40"/>
                        <a:gd name="T7" fmla="*/ 5 h 17"/>
                        <a:gd name="T8" fmla="*/ 24 w 40"/>
                        <a:gd name="T9" fmla="*/ 5 h 17"/>
                        <a:gd name="T10" fmla="*/ 31 w 40"/>
                        <a:gd name="T11" fmla="*/ 5 h 17"/>
                        <a:gd name="T12" fmla="*/ 36 w 40"/>
                        <a:gd name="T13" fmla="*/ 8 h 17"/>
                        <a:gd name="T14" fmla="*/ 39 w 40"/>
                        <a:gd name="T15" fmla="*/ 10 h 17"/>
                        <a:gd name="T16" fmla="*/ 40 w 40"/>
                        <a:gd name="T17" fmla="*/ 17 h 17"/>
                        <a:gd name="T18" fmla="*/ 38 w 40"/>
                        <a:gd name="T19" fmla="*/ 11 h 17"/>
                        <a:gd name="T20" fmla="*/ 34 w 40"/>
                        <a:gd name="T21" fmla="*/ 9 h 17"/>
                        <a:gd name="T22" fmla="*/ 23 w 40"/>
                        <a:gd name="T23" fmla="*/ 8 h 17"/>
                        <a:gd name="T24" fmla="*/ 12 w 40"/>
                        <a:gd name="T25" fmla="*/ 8 h 17"/>
                        <a:gd name="T26" fmla="*/ 0 w 40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40"/>
                        <a:gd name="T43" fmla="*/ 0 h 17"/>
                        <a:gd name="T44" fmla="*/ 40 w 40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40" h="17">
                          <a:moveTo>
                            <a:pt x="0" y="0"/>
                          </a:moveTo>
                          <a:lnTo>
                            <a:pt x="5" y="6"/>
                          </a:lnTo>
                          <a:lnTo>
                            <a:pt x="13" y="5"/>
                          </a:lnTo>
                          <a:lnTo>
                            <a:pt x="20" y="5"/>
                          </a:lnTo>
                          <a:lnTo>
                            <a:pt x="24" y="5"/>
                          </a:lnTo>
                          <a:lnTo>
                            <a:pt x="31" y="5"/>
                          </a:lnTo>
                          <a:lnTo>
                            <a:pt x="36" y="8"/>
                          </a:lnTo>
                          <a:lnTo>
                            <a:pt x="39" y="10"/>
                          </a:lnTo>
                          <a:lnTo>
                            <a:pt x="40" y="17"/>
                          </a:lnTo>
                          <a:lnTo>
                            <a:pt x="38" y="11"/>
                          </a:lnTo>
                          <a:lnTo>
                            <a:pt x="34" y="9"/>
                          </a:lnTo>
                          <a:lnTo>
                            <a:pt x="23" y="8"/>
                          </a:lnTo>
                          <a:lnTo>
                            <a:pt x="12" y="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7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grpSp>
                  <p:nvGrpSpPr>
                    <p:cNvPr id="13374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sp>
                    <p:nvSpPr>
                      <p:cNvPr id="13376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7" y="925"/>
                        <a:ext cx="90" cy="47"/>
                      </a:xfrm>
                      <a:custGeom>
                        <a:avLst/>
                        <a:gdLst>
                          <a:gd name="T0" fmla="*/ 9 w 90"/>
                          <a:gd name="T1" fmla="*/ 19 h 47"/>
                          <a:gd name="T2" fmla="*/ 4 w 90"/>
                          <a:gd name="T3" fmla="*/ 13 h 47"/>
                          <a:gd name="T4" fmla="*/ 1 w 90"/>
                          <a:gd name="T5" fmla="*/ 8 h 47"/>
                          <a:gd name="T6" fmla="*/ 0 w 90"/>
                          <a:gd name="T7" fmla="*/ 4 h 47"/>
                          <a:gd name="T8" fmla="*/ 4 w 90"/>
                          <a:gd name="T9" fmla="*/ 1 h 47"/>
                          <a:gd name="T10" fmla="*/ 11 w 90"/>
                          <a:gd name="T11" fmla="*/ 0 h 47"/>
                          <a:gd name="T12" fmla="*/ 21 w 90"/>
                          <a:gd name="T13" fmla="*/ 5 h 47"/>
                          <a:gd name="T14" fmla="*/ 30 w 90"/>
                          <a:gd name="T15" fmla="*/ 0 h 47"/>
                          <a:gd name="T16" fmla="*/ 40 w 90"/>
                          <a:gd name="T17" fmla="*/ 3 h 47"/>
                          <a:gd name="T18" fmla="*/ 51 w 90"/>
                          <a:gd name="T19" fmla="*/ 5 h 47"/>
                          <a:gd name="T20" fmla="*/ 63 w 90"/>
                          <a:gd name="T21" fmla="*/ 6 h 47"/>
                          <a:gd name="T22" fmla="*/ 90 w 90"/>
                          <a:gd name="T23" fmla="*/ 8 h 47"/>
                          <a:gd name="T24" fmla="*/ 74 w 90"/>
                          <a:gd name="T25" fmla="*/ 22 h 47"/>
                          <a:gd name="T26" fmla="*/ 65 w 90"/>
                          <a:gd name="T27" fmla="*/ 29 h 47"/>
                          <a:gd name="T28" fmla="*/ 57 w 90"/>
                          <a:gd name="T29" fmla="*/ 36 h 47"/>
                          <a:gd name="T30" fmla="*/ 49 w 90"/>
                          <a:gd name="T31" fmla="*/ 42 h 47"/>
                          <a:gd name="T32" fmla="*/ 36 w 90"/>
                          <a:gd name="T33" fmla="*/ 47 h 47"/>
                          <a:gd name="T34" fmla="*/ 25 w 90"/>
                          <a:gd name="T35" fmla="*/ 47 h 47"/>
                          <a:gd name="T36" fmla="*/ 15 w 90"/>
                          <a:gd name="T37" fmla="*/ 43 h 47"/>
                          <a:gd name="T38" fmla="*/ 11 w 90"/>
                          <a:gd name="T39" fmla="*/ 36 h 47"/>
                          <a:gd name="T40" fmla="*/ 9 w 90"/>
                          <a:gd name="T41" fmla="*/ 19 h 47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90"/>
                          <a:gd name="T64" fmla="*/ 0 h 47"/>
                          <a:gd name="T65" fmla="*/ 90 w 90"/>
                          <a:gd name="T66" fmla="*/ 47 h 47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90" h="47">
                            <a:moveTo>
                              <a:pt x="9" y="19"/>
                            </a:moveTo>
                            <a:lnTo>
                              <a:pt x="4" y="13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4" y="1"/>
                            </a:lnTo>
                            <a:lnTo>
                              <a:pt x="11" y="0"/>
                            </a:lnTo>
                            <a:lnTo>
                              <a:pt x="21" y="5"/>
                            </a:lnTo>
                            <a:lnTo>
                              <a:pt x="30" y="0"/>
                            </a:lnTo>
                            <a:lnTo>
                              <a:pt x="40" y="3"/>
                            </a:lnTo>
                            <a:lnTo>
                              <a:pt x="51" y="5"/>
                            </a:lnTo>
                            <a:lnTo>
                              <a:pt x="63" y="6"/>
                            </a:lnTo>
                            <a:lnTo>
                              <a:pt x="90" y="8"/>
                            </a:lnTo>
                            <a:lnTo>
                              <a:pt x="74" y="22"/>
                            </a:lnTo>
                            <a:lnTo>
                              <a:pt x="65" y="29"/>
                            </a:lnTo>
                            <a:lnTo>
                              <a:pt x="57" y="36"/>
                            </a:lnTo>
                            <a:lnTo>
                              <a:pt x="49" y="42"/>
                            </a:lnTo>
                            <a:lnTo>
                              <a:pt x="36" y="47"/>
                            </a:lnTo>
                            <a:lnTo>
                              <a:pt x="25" y="47"/>
                            </a:lnTo>
                            <a:lnTo>
                              <a:pt x="15" y="43"/>
                            </a:lnTo>
                            <a:lnTo>
                              <a:pt x="11" y="36"/>
                            </a:lnTo>
                            <a:lnTo>
                              <a:pt x="9" y="19"/>
                            </a:lnTo>
                            <a:close/>
                          </a:path>
                        </a:pathLst>
                      </a:custGeom>
                      <a:solidFill>
                        <a:srgbClr val="7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377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1" cy="47"/>
                        <a:chOff x="3076" y="925"/>
                        <a:chExt cx="91" cy="47"/>
                      </a:xfrm>
                    </p:grpSpPr>
                    <p:grpSp>
                      <p:nvGrpSpPr>
                        <p:cNvPr id="13379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76" y="925"/>
                          <a:ext cx="90" cy="23"/>
                          <a:chOff x="3076" y="925"/>
                          <a:chExt cx="90" cy="23"/>
                        </a:xfrm>
                      </p:grpSpPr>
                      <p:sp>
                        <p:nvSpPr>
                          <p:cNvPr id="13381" name="Freeform 5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83" y="934"/>
                            <a:ext cx="64" cy="14"/>
                          </a:xfrm>
                          <a:custGeom>
                            <a:avLst/>
                            <a:gdLst>
                              <a:gd name="T0" fmla="*/ 0 w 64"/>
                              <a:gd name="T1" fmla="*/ 1 h 14"/>
                              <a:gd name="T2" fmla="*/ 6 w 64"/>
                              <a:gd name="T3" fmla="*/ 8 h 14"/>
                              <a:gd name="T4" fmla="*/ 12 w 64"/>
                              <a:gd name="T5" fmla="*/ 12 h 14"/>
                              <a:gd name="T6" fmla="*/ 21 w 64"/>
                              <a:gd name="T7" fmla="*/ 14 h 14"/>
                              <a:gd name="T8" fmla="*/ 30 w 64"/>
                              <a:gd name="T9" fmla="*/ 14 h 14"/>
                              <a:gd name="T10" fmla="*/ 37 w 64"/>
                              <a:gd name="T11" fmla="*/ 14 h 14"/>
                              <a:gd name="T12" fmla="*/ 53 w 64"/>
                              <a:gd name="T13" fmla="*/ 11 h 14"/>
                              <a:gd name="T14" fmla="*/ 64 w 64"/>
                              <a:gd name="T15" fmla="*/ 6 h 14"/>
                              <a:gd name="T16" fmla="*/ 38 w 64"/>
                              <a:gd name="T17" fmla="*/ 0 h 14"/>
                              <a:gd name="T18" fmla="*/ 0 w 64"/>
                              <a:gd name="T19" fmla="*/ 1 h 14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w 64"/>
                              <a:gd name="T31" fmla="*/ 0 h 14"/>
                              <a:gd name="T32" fmla="*/ 64 w 64"/>
                              <a:gd name="T33" fmla="*/ 14 h 14"/>
                            </a:gdLst>
                            <a:ahLst/>
                            <a:cxnLst>
                              <a:cxn ang="T20">
                                <a:pos x="T0" y="T1"/>
                              </a:cxn>
                              <a:cxn ang="T21">
                                <a:pos x="T2" y="T3"/>
                              </a:cxn>
                              <a:cxn ang="T22">
                                <a:pos x="T4" y="T5"/>
                              </a:cxn>
                              <a:cxn ang="T23">
                                <a:pos x="T6" y="T7"/>
                              </a:cxn>
                              <a:cxn ang="T24">
                                <a:pos x="T8" y="T9"/>
                              </a:cxn>
                              <a:cxn ang="T25">
                                <a:pos x="T10" y="T11"/>
                              </a:cxn>
                              <a:cxn ang="T26">
                                <a:pos x="T12" y="T13"/>
                              </a:cxn>
                              <a:cxn ang="T27">
                                <a:pos x="T14" y="T15"/>
                              </a:cxn>
                              <a:cxn ang="T28">
                                <a:pos x="T16" y="T17"/>
                              </a:cxn>
                              <a:cxn ang="T29">
                                <a:pos x="T18" y="T19"/>
                              </a:cxn>
                            </a:cxnLst>
                            <a:rect l="T30" t="T31" r="T32" b="T33"/>
                            <a:pathLst>
                              <a:path w="64" h="14">
                                <a:moveTo>
                                  <a:pt x="0" y="1"/>
                                </a:moveTo>
                                <a:lnTo>
                                  <a:pt x="6" y="8"/>
                                </a:lnTo>
                                <a:lnTo>
                                  <a:pt x="12" y="12"/>
                                </a:lnTo>
                                <a:lnTo>
                                  <a:pt x="21" y="14"/>
                                </a:lnTo>
                                <a:lnTo>
                                  <a:pt x="30" y="14"/>
                                </a:lnTo>
                                <a:lnTo>
                                  <a:pt x="37" y="14"/>
                                </a:lnTo>
                                <a:lnTo>
                                  <a:pt x="53" y="11"/>
                                </a:lnTo>
                                <a:lnTo>
                                  <a:pt x="64" y="6"/>
                                </a:lnTo>
                                <a:lnTo>
                                  <a:pt x="38" y="0"/>
                                </a:lnTo>
                                <a:lnTo>
                                  <a:pt x="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82" name="Freeform 5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76" y="925"/>
                            <a:ext cx="90" cy="20"/>
                          </a:xfrm>
                          <a:custGeom>
                            <a:avLst/>
                            <a:gdLst>
                              <a:gd name="T0" fmla="*/ 9 w 90"/>
                              <a:gd name="T1" fmla="*/ 20 h 20"/>
                              <a:gd name="T2" fmla="*/ 4 w 90"/>
                              <a:gd name="T3" fmla="*/ 13 h 20"/>
                              <a:gd name="T4" fmla="*/ 1 w 90"/>
                              <a:gd name="T5" fmla="*/ 9 h 20"/>
                              <a:gd name="T6" fmla="*/ 0 w 90"/>
                              <a:gd name="T7" fmla="*/ 4 h 20"/>
                              <a:gd name="T8" fmla="*/ 4 w 90"/>
                              <a:gd name="T9" fmla="*/ 1 h 20"/>
                              <a:gd name="T10" fmla="*/ 11 w 90"/>
                              <a:gd name="T11" fmla="*/ 0 h 20"/>
                              <a:gd name="T12" fmla="*/ 21 w 90"/>
                              <a:gd name="T13" fmla="*/ 6 h 20"/>
                              <a:gd name="T14" fmla="*/ 30 w 90"/>
                              <a:gd name="T15" fmla="*/ 0 h 20"/>
                              <a:gd name="T16" fmla="*/ 40 w 90"/>
                              <a:gd name="T17" fmla="*/ 3 h 20"/>
                              <a:gd name="T18" fmla="*/ 51 w 90"/>
                              <a:gd name="T19" fmla="*/ 6 h 20"/>
                              <a:gd name="T20" fmla="*/ 63 w 90"/>
                              <a:gd name="T21" fmla="*/ 7 h 20"/>
                              <a:gd name="T22" fmla="*/ 90 w 90"/>
                              <a:gd name="T23" fmla="*/ 9 h 20"/>
                              <a:gd name="T24" fmla="*/ 82 w 90"/>
                              <a:gd name="T25" fmla="*/ 13 h 20"/>
                              <a:gd name="T26" fmla="*/ 74 w 90"/>
                              <a:gd name="T27" fmla="*/ 17 h 20"/>
                              <a:gd name="T28" fmla="*/ 65 w 90"/>
                              <a:gd name="T29" fmla="*/ 17 h 20"/>
                              <a:gd name="T30" fmla="*/ 57 w 90"/>
                              <a:gd name="T31" fmla="*/ 18 h 20"/>
                              <a:gd name="T32" fmla="*/ 46 w 90"/>
                              <a:gd name="T33" fmla="*/ 16 h 20"/>
                              <a:gd name="T34" fmla="*/ 35 w 90"/>
                              <a:gd name="T35" fmla="*/ 13 h 20"/>
                              <a:gd name="T36" fmla="*/ 28 w 90"/>
                              <a:gd name="T37" fmla="*/ 17 h 20"/>
                              <a:gd name="T38" fmla="*/ 19 w 90"/>
                              <a:gd name="T39" fmla="*/ 13 h 20"/>
                              <a:gd name="T40" fmla="*/ 10 w 90"/>
                              <a:gd name="T41" fmla="*/ 11 h 20"/>
                              <a:gd name="T42" fmla="*/ 9 w 90"/>
                              <a:gd name="T43" fmla="*/ 20 h 20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w 90"/>
                              <a:gd name="T67" fmla="*/ 0 h 20"/>
                              <a:gd name="T68" fmla="*/ 90 w 90"/>
                              <a:gd name="T69" fmla="*/ 20 h 20"/>
                            </a:gdLst>
                            <a:ahLst/>
                            <a:cxnLst>
                              <a:cxn ang="T44">
                                <a:pos x="T0" y="T1"/>
                              </a:cxn>
                              <a:cxn ang="T45">
                                <a:pos x="T2" y="T3"/>
                              </a:cxn>
                              <a:cxn ang="T46">
                                <a:pos x="T4" y="T5"/>
                              </a:cxn>
                              <a:cxn ang="T47">
                                <a:pos x="T6" y="T7"/>
                              </a:cxn>
                              <a:cxn ang="T48">
                                <a:pos x="T8" y="T9"/>
                              </a:cxn>
                              <a:cxn ang="T49">
                                <a:pos x="T10" y="T11"/>
                              </a:cxn>
                              <a:cxn ang="T50">
                                <a:pos x="T12" y="T13"/>
                              </a:cxn>
                              <a:cxn ang="T51">
                                <a:pos x="T14" y="T15"/>
                              </a:cxn>
                              <a:cxn ang="T52">
                                <a:pos x="T16" y="T17"/>
                              </a:cxn>
                              <a:cxn ang="T53">
                                <a:pos x="T18" y="T19"/>
                              </a:cxn>
                              <a:cxn ang="T54">
                                <a:pos x="T20" y="T21"/>
                              </a:cxn>
                              <a:cxn ang="T55">
                                <a:pos x="T22" y="T23"/>
                              </a:cxn>
                              <a:cxn ang="T56">
                                <a:pos x="T24" y="T25"/>
                              </a:cxn>
                              <a:cxn ang="T57">
                                <a:pos x="T26" y="T27"/>
                              </a:cxn>
                              <a:cxn ang="T58">
                                <a:pos x="T28" y="T29"/>
                              </a:cxn>
                              <a:cxn ang="T59">
                                <a:pos x="T30" y="T31"/>
                              </a:cxn>
                              <a:cxn ang="T60">
                                <a:pos x="T32" y="T33"/>
                              </a:cxn>
                              <a:cxn ang="T61">
                                <a:pos x="T34" y="T35"/>
                              </a:cxn>
                              <a:cxn ang="T62">
                                <a:pos x="T36" y="T37"/>
                              </a:cxn>
                              <a:cxn ang="T63">
                                <a:pos x="T38" y="T39"/>
                              </a:cxn>
                              <a:cxn ang="T64">
                                <a:pos x="T40" y="T41"/>
                              </a:cxn>
                              <a:cxn ang="T65">
                                <a:pos x="T42" y="T43"/>
                              </a:cxn>
                            </a:cxnLst>
                            <a:rect l="T66" t="T67" r="T68" b="T69"/>
                            <a:pathLst>
                              <a:path w="90" h="20">
                                <a:moveTo>
                                  <a:pt x="9" y="20"/>
                                </a:moveTo>
                                <a:lnTo>
                                  <a:pt x="4" y="13"/>
                                </a:lnTo>
                                <a:lnTo>
                                  <a:pt x="1" y="9"/>
                                </a:lnTo>
                                <a:lnTo>
                                  <a:pt x="0" y="4"/>
                                </a:lnTo>
                                <a:lnTo>
                                  <a:pt x="4" y="1"/>
                                </a:lnTo>
                                <a:lnTo>
                                  <a:pt x="11" y="0"/>
                                </a:lnTo>
                                <a:lnTo>
                                  <a:pt x="21" y="6"/>
                                </a:lnTo>
                                <a:lnTo>
                                  <a:pt x="30" y="0"/>
                                </a:lnTo>
                                <a:lnTo>
                                  <a:pt x="40" y="3"/>
                                </a:lnTo>
                                <a:lnTo>
                                  <a:pt x="51" y="6"/>
                                </a:lnTo>
                                <a:lnTo>
                                  <a:pt x="63" y="7"/>
                                </a:lnTo>
                                <a:lnTo>
                                  <a:pt x="90" y="9"/>
                                </a:lnTo>
                                <a:lnTo>
                                  <a:pt x="82" y="13"/>
                                </a:lnTo>
                                <a:lnTo>
                                  <a:pt x="74" y="17"/>
                                </a:lnTo>
                                <a:lnTo>
                                  <a:pt x="65" y="17"/>
                                </a:lnTo>
                                <a:lnTo>
                                  <a:pt x="57" y="18"/>
                                </a:lnTo>
                                <a:lnTo>
                                  <a:pt x="46" y="16"/>
                                </a:lnTo>
                                <a:lnTo>
                                  <a:pt x="35" y="13"/>
                                </a:lnTo>
                                <a:lnTo>
                                  <a:pt x="28" y="17"/>
                                </a:lnTo>
                                <a:lnTo>
                                  <a:pt x="19" y="13"/>
                                </a:lnTo>
                                <a:lnTo>
                                  <a:pt x="10" y="11"/>
                                </a:lnTo>
                                <a:lnTo>
                                  <a:pt x="9" y="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1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3380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6" y="933"/>
                          <a:ext cx="81" cy="39"/>
                        </a:xfrm>
                        <a:custGeom>
                          <a:avLst/>
                          <a:gdLst>
                            <a:gd name="T0" fmla="*/ 0 w 81"/>
                            <a:gd name="T1" fmla="*/ 11 h 39"/>
                            <a:gd name="T2" fmla="*/ 5 w 81"/>
                            <a:gd name="T3" fmla="*/ 14 h 39"/>
                            <a:gd name="T4" fmla="*/ 12 w 81"/>
                            <a:gd name="T5" fmla="*/ 17 h 39"/>
                            <a:gd name="T6" fmla="*/ 19 w 81"/>
                            <a:gd name="T7" fmla="*/ 18 h 39"/>
                            <a:gd name="T8" fmla="*/ 29 w 81"/>
                            <a:gd name="T9" fmla="*/ 18 h 39"/>
                            <a:gd name="T10" fmla="*/ 39 w 81"/>
                            <a:gd name="T11" fmla="*/ 17 h 39"/>
                            <a:gd name="T12" fmla="*/ 48 w 81"/>
                            <a:gd name="T13" fmla="*/ 15 h 39"/>
                            <a:gd name="T14" fmla="*/ 56 w 81"/>
                            <a:gd name="T15" fmla="*/ 13 h 39"/>
                            <a:gd name="T16" fmla="*/ 64 w 81"/>
                            <a:gd name="T17" fmla="*/ 11 h 39"/>
                            <a:gd name="T18" fmla="*/ 69 w 81"/>
                            <a:gd name="T19" fmla="*/ 6 h 39"/>
                            <a:gd name="T20" fmla="*/ 74 w 81"/>
                            <a:gd name="T21" fmla="*/ 4 h 39"/>
                            <a:gd name="T22" fmla="*/ 81 w 81"/>
                            <a:gd name="T23" fmla="*/ 0 h 39"/>
                            <a:gd name="T24" fmla="*/ 65 w 81"/>
                            <a:gd name="T25" fmla="*/ 14 h 39"/>
                            <a:gd name="T26" fmla="*/ 56 w 81"/>
                            <a:gd name="T27" fmla="*/ 21 h 39"/>
                            <a:gd name="T28" fmla="*/ 48 w 81"/>
                            <a:gd name="T29" fmla="*/ 27 h 39"/>
                            <a:gd name="T30" fmla="*/ 40 w 81"/>
                            <a:gd name="T31" fmla="*/ 34 h 39"/>
                            <a:gd name="T32" fmla="*/ 27 w 81"/>
                            <a:gd name="T33" fmla="*/ 39 h 39"/>
                            <a:gd name="T34" fmla="*/ 15 w 81"/>
                            <a:gd name="T35" fmla="*/ 39 h 39"/>
                            <a:gd name="T36" fmla="*/ 6 w 81"/>
                            <a:gd name="T37" fmla="*/ 35 h 39"/>
                            <a:gd name="T38" fmla="*/ 2 w 81"/>
                            <a:gd name="T39" fmla="*/ 27 h 39"/>
                            <a:gd name="T40" fmla="*/ 0 w 81"/>
                            <a:gd name="T41" fmla="*/ 11 h 39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w 81"/>
                            <a:gd name="T64" fmla="*/ 0 h 39"/>
                            <a:gd name="T65" fmla="*/ 81 w 81"/>
                            <a:gd name="T66" fmla="*/ 39 h 39"/>
                          </a:gdLst>
                          <a:ahLst/>
                          <a:cxnLst>
                            <a:cxn ang="T42">
                              <a:pos x="T0" y="T1"/>
                            </a:cxn>
                            <a:cxn ang="T43">
                              <a:pos x="T2" y="T3"/>
                            </a:cxn>
                            <a:cxn ang="T44">
                              <a:pos x="T4" y="T5"/>
                            </a:cxn>
                            <a:cxn ang="T45">
                              <a:pos x="T6" y="T7"/>
                            </a:cxn>
                            <a:cxn ang="T46">
                              <a:pos x="T8" y="T9"/>
                            </a:cxn>
                            <a:cxn ang="T47">
                              <a:pos x="T10" y="T11"/>
                            </a:cxn>
                            <a:cxn ang="T48">
                              <a:pos x="T12" y="T13"/>
                            </a:cxn>
                            <a:cxn ang="T49">
                              <a:pos x="T14" y="T15"/>
                            </a:cxn>
                            <a:cxn ang="T50">
                              <a:pos x="T16" y="T17"/>
                            </a:cxn>
                            <a:cxn ang="T51">
                              <a:pos x="T18" y="T19"/>
                            </a:cxn>
                            <a:cxn ang="T52">
                              <a:pos x="T20" y="T21"/>
                            </a:cxn>
                            <a:cxn ang="T53">
                              <a:pos x="T22" y="T23"/>
                            </a:cxn>
                            <a:cxn ang="T54">
                              <a:pos x="T24" y="T25"/>
                            </a:cxn>
                            <a:cxn ang="T55">
                              <a:pos x="T26" y="T27"/>
                            </a:cxn>
                            <a:cxn ang="T56">
                              <a:pos x="T28" y="T29"/>
                            </a:cxn>
                            <a:cxn ang="T57">
                              <a:pos x="T30" y="T31"/>
                            </a:cxn>
                            <a:cxn ang="T58">
                              <a:pos x="T32" y="T33"/>
                            </a:cxn>
                            <a:cxn ang="T59">
                              <a:pos x="T34" y="T35"/>
                            </a:cxn>
                            <a:cxn ang="T60">
                              <a:pos x="T36" y="T37"/>
                            </a:cxn>
                            <a:cxn ang="T61">
                              <a:pos x="T38" y="T39"/>
                            </a:cxn>
                            <a:cxn ang="T62">
                              <a:pos x="T40" y="T41"/>
                            </a:cxn>
                          </a:cxnLst>
                          <a:rect l="T63" t="T64" r="T65" b="T66"/>
                          <a:pathLst>
                            <a:path w="81" h="39">
                              <a:moveTo>
                                <a:pt x="0" y="11"/>
                              </a:moveTo>
                              <a:lnTo>
                                <a:pt x="5" y="14"/>
                              </a:lnTo>
                              <a:lnTo>
                                <a:pt x="12" y="17"/>
                              </a:lnTo>
                              <a:lnTo>
                                <a:pt x="19" y="18"/>
                              </a:lnTo>
                              <a:lnTo>
                                <a:pt x="29" y="18"/>
                              </a:lnTo>
                              <a:lnTo>
                                <a:pt x="39" y="17"/>
                              </a:lnTo>
                              <a:lnTo>
                                <a:pt x="48" y="15"/>
                              </a:lnTo>
                              <a:lnTo>
                                <a:pt x="56" y="13"/>
                              </a:lnTo>
                              <a:lnTo>
                                <a:pt x="64" y="11"/>
                              </a:lnTo>
                              <a:lnTo>
                                <a:pt x="69" y="6"/>
                              </a:lnTo>
                              <a:lnTo>
                                <a:pt x="74" y="4"/>
                              </a:lnTo>
                              <a:lnTo>
                                <a:pt x="81" y="0"/>
                              </a:lnTo>
                              <a:lnTo>
                                <a:pt x="65" y="14"/>
                              </a:lnTo>
                              <a:lnTo>
                                <a:pt x="56" y="21"/>
                              </a:lnTo>
                              <a:lnTo>
                                <a:pt x="48" y="27"/>
                              </a:lnTo>
                              <a:lnTo>
                                <a:pt x="40" y="34"/>
                              </a:lnTo>
                              <a:lnTo>
                                <a:pt x="27" y="39"/>
                              </a:lnTo>
                              <a:lnTo>
                                <a:pt x="15" y="39"/>
                              </a:lnTo>
                              <a:lnTo>
                                <a:pt x="6" y="35"/>
                              </a:lnTo>
                              <a:lnTo>
                                <a:pt x="2" y="27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3378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9" y="947"/>
                        <a:ext cx="52" cy="19"/>
                      </a:xfrm>
                      <a:custGeom>
                        <a:avLst/>
                        <a:gdLst>
                          <a:gd name="T0" fmla="*/ 0 w 52"/>
                          <a:gd name="T1" fmla="*/ 0 h 19"/>
                          <a:gd name="T2" fmla="*/ 7 w 52"/>
                          <a:gd name="T3" fmla="*/ 6 h 19"/>
                          <a:gd name="T4" fmla="*/ 17 w 52"/>
                          <a:gd name="T5" fmla="*/ 7 h 19"/>
                          <a:gd name="T6" fmla="*/ 28 w 52"/>
                          <a:gd name="T7" fmla="*/ 7 h 19"/>
                          <a:gd name="T8" fmla="*/ 43 w 52"/>
                          <a:gd name="T9" fmla="*/ 4 h 19"/>
                          <a:gd name="T10" fmla="*/ 52 w 52"/>
                          <a:gd name="T11" fmla="*/ 0 h 19"/>
                          <a:gd name="T12" fmla="*/ 40 w 52"/>
                          <a:gd name="T13" fmla="*/ 11 h 19"/>
                          <a:gd name="T14" fmla="*/ 32 w 52"/>
                          <a:gd name="T15" fmla="*/ 17 h 19"/>
                          <a:gd name="T16" fmla="*/ 23 w 52"/>
                          <a:gd name="T17" fmla="*/ 19 h 19"/>
                          <a:gd name="T18" fmla="*/ 12 w 52"/>
                          <a:gd name="T19" fmla="*/ 19 h 19"/>
                          <a:gd name="T20" fmla="*/ 5 w 52"/>
                          <a:gd name="T21" fmla="*/ 16 h 19"/>
                          <a:gd name="T22" fmla="*/ 1 w 52"/>
                          <a:gd name="T23" fmla="*/ 11 h 19"/>
                          <a:gd name="T24" fmla="*/ 0 w 52"/>
                          <a:gd name="T25" fmla="*/ 0 h 19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52"/>
                          <a:gd name="T40" fmla="*/ 0 h 19"/>
                          <a:gd name="T41" fmla="*/ 52 w 52"/>
                          <a:gd name="T42" fmla="*/ 19 h 19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52" h="19">
                            <a:moveTo>
                              <a:pt x="0" y="0"/>
                            </a:moveTo>
                            <a:lnTo>
                              <a:pt x="7" y="6"/>
                            </a:lnTo>
                            <a:lnTo>
                              <a:pt x="17" y="7"/>
                            </a:lnTo>
                            <a:lnTo>
                              <a:pt x="28" y="7"/>
                            </a:lnTo>
                            <a:lnTo>
                              <a:pt x="43" y="4"/>
                            </a:lnTo>
                            <a:lnTo>
                              <a:pt x="52" y="0"/>
                            </a:lnTo>
                            <a:lnTo>
                              <a:pt x="40" y="11"/>
                            </a:lnTo>
                            <a:lnTo>
                              <a:pt x="32" y="17"/>
                            </a:lnTo>
                            <a:lnTo>
                              <a:pt x="23" y="19"/>
                            </a:lnTo>
                            <a:lnTo>
                              <a:pt x="12" y="19"/>
                            </a:lnTo>
                            <a:lnTo>
                              <a:pt x="5" y="16"/>
                            </a:lnTo>
                            <a:lnTo>
                              <a:pt x="1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1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375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953"/>
                      <a:ext cx="7" cy="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13368" name="Group 58"/>
                <p:cNvGrpSpPr>
                  <a:grpSpLocks/>
                </p:cNvGrpSpPr>
                <p:nvPr/>
              </p:nvGrpSpPr>
              <p:grpSpPr bwMode="auto">
                <a:xfrm>
                  <a:off x="3267" y="851"/>
                  <a:ext cx="59" cy="79"/>
                  <a:chOff x="3267" y="851"/>
                  <a:chExt cx="59" cy="79"/>
                </a:xfrm>
              </p:grpSpPr>
              <p:sp>
                <p:nvSpPr>
                  <p:cNvPr id="13369" name="Freeform 59"/>
                  <p:cNvSpPr>
                    <a:spLocks/>
                  </p:cNvSpPr>
                  <p:nvPr/>
                </p:nvSpPr>
                <p:spPr bwMode="auto">
                  <a:xfrm>
                    <a:off x="3267" y="851"/>
                    <a:ext cx="59" cy="79"/>
                  </a:xfrm>
                  <a:custGeom>
                    <a:avLst/>
                    <a:gdLst>
                      <a:gd name="T0" fmla="*/ 38 w 59"/>
                      <a:gd name="T1" fmla="*/ 0 h 79"/>
                      <a:gd name="T2" fmla="*/ 56 w 59"/>
                      <a:gd name="T3" fmla="*/ 6 h 79"/>
                      <a:gd name="T4" fmla="*/ 59 w 59"/>
                      <a:gd name="T5" fmla="*/ 9 h 79"/>
                      <a:gd name="T6" fmla="*/ 58 w 59"/>
                      <a:gd name="T7" fmla="*/ 40 h 79"/>
                      <a:gd name="T8" fmla="*/ 54 w 59"/>
                      <a:gd name="T9" fmla="*/ 57 h 79"/>
                      <a:gd name="T10" fmla="*/ 48 w 59"/>
                      <a:gd name="T11" fmla="*/ 71 h 79"/>
                      <a:gd name="T12" fmla="*/ 40 w 59"/>
                      <a:gd name="T13" fmla="*/ 77 h 79"/>
                      <a:gd name="T14" fmla="*/ 30 w 59"/>
                      <a:gd name="T15" fmla="*/ 79 h 79"/>
                      <a:gd name="T16" fmla="*/ 10 w 59"/>
                      <a:gd name="T17" fmla="*/ 73 h 79"/>
                      <a:gd name="T18" fmla="*/ 2 w 59"/>
                      <a:gd name="T19" fmla="*/ 65 h 79"/>
                      <a:gd name="T20" fmla="*/ 0 w 59"/>
                      <a:gd name="T21" fmla="*/ 58 h 79"/>
                      <a:gd name="T22" fmla="*/ 0 w 59"/>
                      <a:gd name="T23" fmla="*/ 54 h 79"/>
                      <a:gd name="T24" fmla="*/ 13 w 59"/>
                      <a:gd name="T25" fmla="*/ 30 h 79"/>
                      <a:gd name="T26" fmla="*/ 20 w 59"/>
                      <a:gd name="T27" fmla="*/ 9 h 79"/>
                      <a:gd name="T28" fmla="*/ 22 w 59"/>
                      <a:gd name="T29" fmla="*/ 3 h 79"/>
                      <a:gd name="T30" fmla="*/ 27 w 59"/>
                      <a:gd name="T31" fmla="*/ 0 h 79"/>
                      <a:gd name="T32" fmla="*/ 38 w 59"/>
                      <a:gd name="T33" fmla="*/ 0 h 7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9"/>
                      <a:gd name="T52" fmla="*/ 0 h 79"/>
                      <a:gd name="T53" fmla="*/ 59 w 59"/>
                      <a:gd name="T54" fmla="*/ 79 h 7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9" h="79">
                        <a:moveTo>
                          <a:pt x="38" y="0"/>
                        </a:moveTo>
                        <a:lnTo>
                          <a:pt x="56" y="6"/>
                        </a:lnTo>
                        <a:lnTo>
                          <a:pt x="59" y="9"/>
                        </a:lnTo>
                        <a:lnTo>
                          <a:pt x="58" y="40"/>
                        </a:lnTo>
                        <a:lnTo>
                          <a:pt x="54" y="57"/>
                        </a:lnTo>
                        <a:lnTo>
                          <a:pt x="48" y="71"/>
                        </a:lnTo>
                        <a:lnTo>
                          <a:pt x="40" y="77"/>
                        </a:lnTo>
                        <a:lnTo>
                          <a:pt x="30" y="79"/>
                        </a:lnTo>
                        <a:lnTo>
                          <a:pt x="10" y="73"/>
                        </a:lnTo>
                        <a:lnTo>
                          <a:pt x="2" y="65"/>
                        </a:lnTo>
                        <a:lnTo>
                          <a:pt x="0" y="58"/>
                        </a:lnTo>
                        <a:lnTo>
                          <a:pt x="0" y="54"/>
                        </a:lnTo>
                        <a:lnTo>
                          <a:pt x="13" y="30"/>
                        </a:lnTo>
                        <a:lnTo>
                          <a:pt x="20" y="9"/>
                        </a:lnTo>
                        <a:lnTo>
                          <a:pt x="22" y="3"/>
                        </a:lnTo>
                        <a:lnTo>
                          <a:pt x="27" y="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Freeform 60"/>
                  <p:cNvSpPr>
                    <a:spLocks/>
                  </p:cNvSpPr>
                  <p:nvPr/>
                </p:nvSpPr>
                <p:spPr bwMode="auto">
                  <a:xfrm>
                    <a:off x="3277" y="851"/>
                    <a:ext cx="42" cy="76"/>
                  </a:xfrm>
                  <a:custGeom>
                    <a:avLst/>
                    <a:gdLst>
                      <a:gd name="T0" fmla="*/ 40 w 42"/>
                      <a:gd name="T1" fmla="*/ 4 h 76"/>
                      <a:gd name="T2" fmla="*/ 42 w 42"/>
                      <a:gd name="T3" fmla="*/ 10 h 76"/>
                      <a:gd name="T4" fmla="*/ 41 w 42"/>
                      <a:gd name="T5" fmla="*/ 28 h 76"/>
                      <a:gd name="T6" fmla="*/ 36 w 42"/>
                      <a:gd name="T7" fmla="*/ 46 h 76"/>
                      <a:gd name="T8" fmla="*/ 29 w 42"/>
                      <a:gd name="T9" fmla="*/ 60 h 76"/>
                      <a:gd name="T10" fmla="*/ 21 w 42"/>
                      <a:gd name="T11" fmla="*/ 70 h 76"/>
                      <a:gd name="T12" fmla="*/ 13 w 42"/>
                      <a:gd name="T13" fmla="*/ 76 h 76"/>
                      <a:gd name="T14" fmla="*/ 0 w 42"/>
                      <a:gd name="T15" fmla="*/ 73 h 76"/>
                      <a:gd name="T16" fmla="*/ 8 w 42"/>
                      <a:gd name="T17" fmla="*/ 62 h 76"/>
                      <a:gd name="T18" fmla="*/ 13 w 42"/>
                      <a:gd name="T19" fmla="*/ 53 h 76"/>
                      <a:gd name="T20" fmla="*/ 17 w 42"/>
                      <a:gd name="T21" fmla="*/ 42 h 76"/>
                      <a:gd name="T22" fmla="*/ 20 w 42"/>
                      <a:gd name="T23" fmla="*/ 31 h 76"/>
                      <a:gd name="T24" fmla="*/ 22 w 42"/>
                      <a:gd name="T25" fmla="*/ 23 h 76"/>
                      <a:gd name="T26" fmla="*/ 23 w 42"/>
                      <a:gd name="T27" fmla="*/ 14 h 76"/>
                      <a:gd name="T28" fmla="*/ 23 w 42"/>
                      <a:gd name="T29" fmla="*/ 0 h 76"/>
                      <a:gd name="T30" fmla="*/ 40 w 42"/>
                      <a:gd name="T31" fmla="*/ 4 h 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2"/>
                      <a:gd name="T49" fmla="*/ 0 h 76"/>
                      <a:gd name="T50" fmla="*/ 42 w 42"/>
                      <a:gd name="T51" fmla="*/ 76 h 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2" h="76">
                        <a:moveTo>
                          <a:pt x="40" y="4"/>
                        </a:moveTo>
                        <a:lnTo>
                          <a:pt x="42" y="10"/>
                        </a:lnTo>
                        <a:lnTo>
                          <a:pt x="41" y="28"/>
                        </a:lnTo>
                        <a:lnTo>
                          <a:pt x="36" y="46"/>
                        </a:lnTo>
                        <a:lnTo>
                          <a:pt x="29" y="60"/>
                        </a:lnTo>
                        <a:lnTo>
                          <a:pt x="21" y="70"/>
                        </a:lnTo>
                        <a:lnTo>
                          <a:pt x="13" y="76"/>
                        </a:lnTo>
                        <a:lnTo>
                          <a:pt x="0" y="73"/>
                        </a:lnTo>
                        <a:lnTo>
                          <a:pt x="8" y="62"/>
                        </a:lnTo>
                        <a:lnTo>
                          <a:pt x="13" y="53"/>
                        </a:lnTo>
                        <a:lnTo>
                          <a:pt x="17" y="42"/>
                        </a:lnTo>
                        <a:lnTo>
                          <a:pt x="20" y="31"/>
                        </a:lnTo>
                        <a:lnTo>
                          <a:pt x="22" y="23"/>
                        </a:lnTo>
                        <a:lnTo>
                          <a:pt x="23" y="14"/>
                        </a:lnTo>
                        <a:lnTo>
                          <a:pt x="23" y="0"/>
                        </a:lnTo>
                        <a:lnTo>
                          <a:pt x="40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45" name="Freeform 61"/>
              <p:cNvSpPr>
                <a:spLocks/>
              </p:cNvSpPr>
              <p:nvPr/>
            </p:nvSpPr>
            <p:spPr bwMode="auto">
              <a:xfrm>
                <a:off x="3223" y="1200"/>
                <a:ext cx="221" cy="220"/>
              </a:xfrm>
              <a:custGeom>
                <a:avLst/>
                <a:gdLst>
                  <a:gd name="T0" fmla="*/ 208 w 221"/>
                  <a:gd name="T1" fmla="*/ 79 h 220"/>
                  <a:gd name="T2" fmla="*/ 169 w 221"/>
                  <a:gd name="T3" fmla="*/ 17 h 220"/>
                  <a:gd name="T4" fmla="*/ 139 w 221"/>
                  <a:gd name="T5" fmla="*/ 0 h 220"/>
                  <a:gd name="T6" fmla="*/ 195 w 221"/>
                  <a:gd name="T7" fmla="*/ 92 h 220"/>
                  <a:gd name="T8" fmla="*/ 208 w 221"/>
                  <a:gd name="T9" fmla="*/ 139 h 220"/>
                  <a:gd name="T10" fmla="*/ 51 w 221"/>
                  <a:gd name="T11" fmla="*/ 159 h 220"/>
                  <a:gd name="T12" fmla="*/ 200 w 221"/>
                  <a:gd name="T13" fmla="*/ 155 h 220"/>
                  <a:gd name="T14" fmla="*/ 0 w 221"/>
                  <a:gd name="T15" fmla="*/ 220 h 220"/>
                  <a:gd name="T16" fmla="*/ 221 w 221"/>
                  <a:gd name="T17" fmla="*/ 169 h 220"/>
                  <a:gd name="T18" fmla="*/ 208 w 221"/>
                  <a:gd name="T19" fmla="*/ 79 h 2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1"/>
                  <a:gd name="T31" fmla="*/ 0 h 220"/>
                  <a:gd name="T32" fmla="*/ 221 w 221"/>
                  <a:gd name="T33" fmla="*/ 220 h 2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1" h="220">
                    <a:moveTo>
                      <a:pt x="208" y="79"/>
                    </a:moveTo>
                    <a:lnTo>
                      <a:pt x="169" y="17"/>
                    </a:lnTo>
                    <a:lnTo>
                      <a:pt x="139" y="0"/>
                    </a:lnTo>
                    <a:lnTo>
                      <a:pt x="195" y="92"/>
                    </a:lnTo>
                    <a:lnTo>
                      <a:pt x="208" y="139"/>
                    </a:lnTo>
                    <a:lnTo>
                      <a:pt x="51" y="159"/>
                    </a:lnTo>
                    <a:lnTo>
                      <a:pt x="200" y="155"/>
                    </a:lnTo>
                    <a:lnTo>
                      <a:pt x="0" y="220"/>
                    </a:lnTo>
                    <a:lnTo>
                      <a:pt x="221" y="169"/>
                    </a:lnTo>
                    <a:lnTo>
                      <a:pt x="208" y="79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46" name="Group 62"/>
              <p:cNvGrpSpPr>
                <a:grpSpLocks/>
              </p:cNvGrpSpPr>
              <p:nvPr/>
            </p:nvGrpSpPr>
            <p:grpSpPr bwMode="auto">
              <a:xfrm>
                <a:off x="2896" y="1376"/>
                <a:ext cx="316" cy="267"/>
                <a:chOff x="2382" y="1431"/>
                <a:chExt cx="316" cy="267"/>
              </a:xfrm>
            </p:grpSpPr>
            <p:sp>
              <p:nvSpPr>
                <p:cNvPr id="13362" name="Freeform 63"/>
                <p:cNvSpPr>
                  <a:spLocks/>
                </p:cNvSpPr>
                <p:nvPr/>
              </p:nvSpPr>
              <p:spPr bwMode="auto">
                <a:xfrm>
                  <a:off x="2669" y="1431"/>
                  <a:ext cx="29" cy="92"/>
                </a:xfrm>
                <a:custGeom>
                  <a:avLst/>
                  <a:gdLst>
                    <a:gd name="T0" fmla="*/ 14 w 29"/>
                    <a:gd name="T1" fmla="*/ 12 h 92"/>
                    <a:gd name="T2" fmla="*/ 29 w 29"/>
                    <a:gd name="T3" fmla="*/ 48 h 92"/>
                    <a:gd name="T4" fmla="*/ 24 w 29"/>
                    <a:gd name="T5" fmla="*/ 74 h 92"/>
                    <a:gd name="T6" fmla="*/ 14 w 29"/>
                    <a:gd name="T7" fmla="*/ 92 h 92"/>
                    <a:gd name="T8" fmla="*/ 10 w 29"/>
                    <a:gd name="T9" fmla="*/ 92 h 92"/>
                    <a:gd name="T10" fmla="*/ 10 w 29"/>
                    <a:gd name="T11" fmla="*/ 43 h 92"/>
                    <a:gd name="T12" fmla="*/ 0 w 29"/>
                    <a:gd name="T13" fmla="*/ 31 h 92"/>
                    <a:gd name="T14" fmla="*/ 5 w 29"/>
                    <a:gd name="T15" fmla="*/ 21 h 92"/>
                    <a:gd name="T16" fmla="*/ 14 w 29"/>
                    <a:gd name="T17" fmla="*/ 0 h 92"/>
                    <a:gd name="T18" fmla="*/ 14 w 29"/>
                    <a:gd name="T19" fmla="*/ 12 h 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9"/>
                    <a:gd name="T31" fmla="*/ 0 h 92"/>
                    <a:gd name="T32" fmla="*/ 29 w 29"/>
                    <a:gd name="T33" fmla="*/ 92 h 9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9" h="92">
                      <a:moveTo>
                        <a:pt x="14" y="12"/>
                      </a:moveTo>
                      <a:lnTo>
                        <a:pt x="29" y="48"/>
                      </a:lnTo>
                      <a:lnTo>
                        <a:pt x="24" y="74"/>
                      </a:lnTo>
                      <a:lnTo>
                        <a:pt x="14" y="92"/>
                      </a:lnTo>
                      <a:lnTo>
                        <a:pt x="10" y="92"/>
                      </a:lnTo>
                      <a:lnTo>
                        <a:pt x="10" y="43"/>
                      </a:lnTo>
                      <a:lnTo>
                        <a:pt x="0" y="31"/>
                      </a:lnTo>
                      <a:lnTo>
                        <a:pt x="5" y="21"/>
                      </a:lnTo>
                      <a:lnTo>
                        <a:pt x="14" y="0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solidFill>
                  <a:srgbClr val="10AD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Freeform 64"/>
                <p:cNvSpPr>
                  <a:spLocks/>
                </p:cNvSpPr>
                <p:nvPr/>
              </p:nvSpPr>
              <p:spPr bwMode="auto">
                <a:xfrm>
                  <a:off x="2382" y="1533"/>
                  <a:ext cx="123" cy="165"/>
                </a:xfrm>
                <a:custGeom>
                  <a:avLst/>
                  <a:gdLst>
                    <a:gd name="T0" fmla="*/ 30 w 123"/>
                    <a:gd name="T1" fmla="*/ 0 h 165"/>
                    <a:gd name="T2" fmla="*/ 74 w 123"/>
                    <a:gd name="T3" fmla="*/ 26 h 165"/>
                    <a:gd name="T4" fmla="*/ 101 w 123"/>
                    <a:gd name="T5" fmla="*/ 61 h 165"/>
                    <a:gd name="T6" fmla="*/ 114 w 123"/>
                    <a:gd name="T7" fmla="*/ 87 h 165"/>
                    <a:gd name="T8" fmla="*/ 118 w 123"/>
                    <a:gd name="T9" fmla="*/ 108 h 165"/>
                    <a:gd name="T10" fmla="*/ 123 w 123"/>
                    <a:gd name="T11" fmla="*/ 132 h 165"/>
                    <a:gd name="T12" fmla="*/ 123 w 123"/>
                    <a:gd name="T13" fmla="*/ 152 h 165"/>
                    <a:gd name="T14" fmla="*/ 78 w 123"/>
                    <a:gd name="T15" fmla="*/ 165 h 165"/>
                    <a:gd name="T16" fmla="*/ 70 w 123"/>
                    <a:gd name="T17" fmla="*/ 127 h 165"/>
                    <a:gd name="T18" fmla="*/ 66 w 123"/>
                    <a:gd name="T19" fmla="*/ 104 h 165"/>
                    <a:gd name="T20" fmla="*/ 44 w 123"/>
                    <a:gd name="T21" fmla="*/ 74 h 165"/>
                    <a:gd name="T22" fmla="*/ 30 w 123"/>
                    <a:gd name="T23" fmla="*/ 57 h 165"/>
                    <a:gd name="T24" fmla="*/ 17 w 123"/>
                    <a:gd name="T25" fmla="*/ 40 h 165"/>
                    <a:gd name="T26" fmla="*/ 0 w 123"/>
                    <a:gd name="T27" fmla="*/ 26 h 165"/>
                    <a:gd name="T28" fmla="*/ 30 w 123"/>
                    <a:gd name="T29" fmla="*/ 0 h 16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3"/>
                    <a:gd name="T46" fmla="*/ 0 h 165"/>
                    <a:gd name="T47" fmla="*/ 123 w 123"/>
                    <a:gd name="T48" fmla="*/ 165 h 16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3" h="165">
                      <a:moveTo>
                        <a:pt x="30" y="0"/>
                      </a:moveTo>
                      <a:lnTo>
                        <a:pt x="74" y="26"/>
                      </a:lnTo>
                      <a:lnTo>
                        <a:pt x="101" y="61"/>
                      </a:lnTo>
                      <a:lnTo>
                        <a:pt x="114" y="87"/>
                      </a:lnTo>
                      <a:lnTo>
                        <a:pt x="118" y="108"/>
                      </a:lnTo>
                      <a:lnTo>
                        <a:pt x="123" y="132"/>
                      </a:lnTo>
                      <a:lnTo>
                        <a:pt x="123" y="152"/>
                      </a:lnTo>
                      <a:lnTo>
                        <a:pt x="78" y="165"/>
                      </a:lnTo>
                      <a:lnTo>
                        <a:pt x="70" y="127"/>
                      </a:lnTo>
                      <a:lnTo>
                        <a:pt x="66" y="104"/>
                      </a:lnTo>
                      <a:lnTo>
                        <a:pt x="44" y="74"/>
                      </a:lnTo>
                      <a:lnTo>
                        <a:pt x="30" y="57"/>
                      </a:lnTo>
                      <a:lnTo>
                        <a:pt x="17" y="40"/>
                      </a:lnTo>
                      <a:lnTo>
                        <a:pt x="0" y="2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7" name="Group 65"/>
              <p:cNvGrpSpPr>
                <a:grpSpLocks/>
              </p:cNvGrpSpPr>
              <p:nvPr/>
            </p:nvGrpSpPr>
            <p:grpSpPr bwMode="auto">
              <a:xfrm>
                <a:off x="2894" y="1027"/>
                <a:ext cx="1302" cy="1278"/>
                <a:chOff x="2380" y="1082"/>
                <a:chExt cx="1302" cy="1278"/>
              </a:xfrm>
            </p:grpSpPr>
            <p:sp>
              <p:nvSpPr>
                <p:cNvPr id="13348" name="Freeform 66"/>
                <p:cNvSpPr>
                  <a:spLocks/>
                </p:cNvSpPr>
                <p:nvPr/>
              </p:nvSpPr>
              <p:spPr bwMode="auto">
                <a:xfrm>
                  <a:off x="3241" y="1082"/>
                  <a:ext cx="441" cy="1278"/>
                </a:xfrm>
                <a:custGeom>
                  <a:avLst/>
                  <a:gdLst>
                    <a:gd name="T0" fmla="*/ 65 w 441"/>
                    <a:gd name="T1" fmla="*/ 0 h 1278"/>
                    <a:gd name="T2" fmla="*/ 86 w 441"/>
                    <a:gd name="T3" fmla="*/ 13 h 1278"/>
                    <a:gd name="T4" fmla="*/ 111 w 441"/>
                    <a:gd name="T5" fmla="*/ 30 h 1278"/>
                    <a:gd name="T6" fmla="*/ 137 w 441"/>
                    <a:gd name="T7" fmla="*/ 47 h 1278"/>
                    <a:gd name="T8" fmla="*/ 177 w 441"/>
                    <a:gd name="T9" fmla="*/ 68 h 1278"/>
                    <a:gd name="T10" fmla="*/ 264 w 441"/>
                    <a:gd name="T11" fmla="*/ 122 h 1278"/>
                    <a:gd name="T12" fmla="*/ 301 w 441"/>
                    <a:gd name="T13" fmla="*/ 138 h 1278"/>
                    <a:gd name="T14" fmla="*/ 321 w 441"/>
                    <a:gd name="T15" fmla="*/ 146 h 1278"/>
                    <a:gd name="T16" fmla="*/ 340 w 441"/>
                    <a:gd name="T17" fmla="*/ 163 h 1278"/>
                    <a:gd name="T18" fmla="*/ 388 w 441"/>
                    <a:gd name="T19" fmla="*/ 375 h 1278"/>
                    <a:gd name="T20" fmla="*/ 394 w 441"/>
                    <a:gd name="T21" fmla="*/ 459 h 1278"/>
                    <a:gd name="T22" fmla="*/ 386 w 441"/>
                    <a:gd name="T23" fmla="*/ 482 h 1278"/>
                    <a:gd name="T24" fmla="*/ 407 w 441"/>
                    <a:gd name="T25" fmla="*/ 573 h 1278"/>
                    <a:gd name="T26" fmla="*/ 412 w 441"/>
                    <a:gd name="T27" fmla="*/ 722 h 1278"/>
                    <a:gd name="T28" fmla="*/ 422 w 441"/>
                    <a:gd name="T29" fmla="*/ 790 h 1278"/>
                    <a:gd name="T30" fmla="*/ 428 w 441"/>
                    <a:gd name="T31" fmla="*/ 836 h 1278"/>
                    <a:gd name="T32" fmla="*/ 437 w 441"/>
                    <a:gd name="T33" fmla="*/ 830 h 1278"/>
                    <a:gd name="T34" fmla="*/ 441 w 441"/>
                    <a:gd name="T35" fmla="*/ 874 h 1278"/>
                    <a:gd name="T36" fmla="*/ 420 w 441"/>
                    <a:gd name="T37" fmla="*/ 889 h 1278"/>
                    <a:gd name="T38" fmla="*/ 391 w 441"/>
                    <a:gd name="T39" fmla="*/ 902 h 1278"/>
                    <a:gd name="T40" fmla="*/ 365 w 441"/>
                    <a:gd name="T41" fmla="*/ 912 h 1278"/>
                    <a:gd name="T42" fmla="*/ 337 w 441"/>
                    <a:gd name="T43" fmla="*/ 922 h 1278"/>
                    <a:gd name="T44" fmla="*/ 315 w 441"/>
                    <a:gd name="T45" fmla="*/ 929 h 1278"/>
                    <a:gd name="T46" fmla="*/ 290 w 441"/>
                    <a:gd name="T47" fmla="*/ 929 h 1278"/>
                    <a:gd name="T48" fmla="*/ 272 w 441"/>
                    <a:gd name="T49" fmla="*/ 925 h 1278"/>
                    <a:gd name="T50" fmla="*/ 261 w 441"/>
                    <a:gd name="T51" fmla="*/ 914 h 1278"/>
                    <a:gd name="T52" fmla="*/ 258 w 441"/>
                    <a:gd name="T53" fmla="*/ 878 h 1278"/>
                    <a:gd name="T54" fmla="*/ 287 w 441"/>
                    <a:gd name="T55" fmla="*/ 883 h 1278"/>
                    <a:gd name="T56" fmla="*/ 277 w 441"/>
                    <a:gd name="T57" fmla="*/ 856 h 1278"/>
                    <a:gd name="T58" fmla="*/ 279 w 441"/>
                    <a:gd name="T59" fmla="*/ 805 h 1278"/>
                    <a:gd name="T60" fmla="*/ 272 w 441"/>
                    <a:gd name="T61" fmla="*/ 775 h 1278"/>
                    <a:gd name="T62" fmla="*/ 266 w 441"/>
                    <a:gd name="T63" fmla="*/ 740 h 1278"/>
                    <a:gd name="T64" fmla="*/ 257 w 441"/>
                    <a:gd name="T65" fmla="*/ 691 h 1278"/>
                    <a:gd name="T66" fmla="*/ 240 w 441"/>
                    <a:gd name="T67" fmla="*/ 638 h 1278"/>
                    <a:gd name="T68" fmla="*/ 226 w 441"/>
                    <a:gd name="T69" fmla="*/ 506 h 1278"/>
                    <a:gd name="T70" fmla="*/ 201 w 441"/>
                    <a:gd name="T71" fmla="*/ 696 h 1278"/>
                    <a:gd name="T72" fmla="*/ 211 w 441"/>
                    <a:gd name="T73" fmla="*/ 812 h 1278"/>
                    <a:gd name="T74" fmla="*/ 246 w 441"/>
                    <a:gd name="T75" fmla="*/ 934 h 1278"/>
                    <a:gd name="T76" fmla="*/ 323 w 441"/>
                    <a:gd name="T77" fmla="*/ 1162 h 1278"/>
                    <a:gd name="T78" fmla="*/ 262 w 441"/>
                    <a:gd name="T79" fmla="*/ 1206 h 1278"/>
                    <a:gd name="T80" fmla="*/ 221 w 441"/>
                    <a:gd name="T81" fmla="*/ 1230 h 1278"/>
                    <a:gd name="T82" fmla="*/ 190 w 441"/>
                    <a:gd name="T83" fmla="*/ 1245 h 1278"/>
                    <a:gd name="T84" fmla="*/ 170 w 441"/>
                    <a:gd name="T85" fmla="*/ 1250 h 1278"/>
                    <a:gd name="T86" fmla="*/ 145 w 441"/>
                    <a:gd name="T87" fmla="*/ 1258 h 1278"/>
                    <a:gd name="T88" fmla="*/ 119 w 441"/>
                    <a:gd name="T89" fmla="*/ 1267 h 1278"/>
                    <a:gd name="T90" fmla="*/ 86 w 441"/>
                    <a:gd name="T91" fmla="*/ 1278 h 1278"/>
                    <a:gd name="T92" fmla="*/ 47 w 441"/>
                    <a:gd name="T93" fmla="*/ 1038 h 1278"/>
                    <a:gd name="T94" fmla="*/ 22 w 441"/>
                    <a:gd name="T95" fmla="*/ 874 h 1278"/>
                    <a:gd name="T96" fmla="*/ 8 w 441"/>
                    <a:gd name="T97" fmla="*/ 718 h 1278"/>
                    <a:gd name="T98" fmla="*/ 0 w 441"/>
                    <a:gd name="T99" fmla="*/ 506 h 1278"/>
                    <a:gd name="T100" fmla="*/ 1 w 441"/>
                    <a:gd name="T101" fmla="*/ 420 h 1278"/>
                    <a:gd name="T102" fmla="*/ 7 w 441"/>
                    <a:gd name="T103" fmla="*/ 335 h 1278"/>
                    <a:gd name="T104" fmla="*/ 24 w 441"/>
                    <a:gd name="T105" fmla="*/ 212 h 1278"/>
                    <a:gd name="T106" fmla="*/ 34 w 441"/>
                    <a:gd name="T107" fmla="*/ 183 h 1278"/>
                    <a:gd name="T108" fmla="*/ 47 w 441"/>
                    <a:gd name="T109" fmla="*/ 148 h 1278"/>
                    <a:gd name="T110" fmla="*/ 56 w 441"/>
                    <a:gd name="T111" fmla="*/ 112 h 1278"/>
                    <a:gd name="T112" fmla="*/ 61 w 441"/>
                    <a:gd name="T113" fmla="*/ 86 h 1278"/>
                    <a:gd name="T114" fmla="*/ 67 w 441"/>
                    <a:gd name="T115" fmla="*/ 50 h 1278"/>
                    <a:gd name="T116" fmla="*/ 65 w 441"/>
                    <a:gd name="T117" fmla="*/ 0 h 127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41"/>
                    <a:gd name="T178" fmla="*/ 0 h 1278"/>
                    <a:gd name="T179" fmla="*/ 441 w 441"/>
                    <a:gd name="T180" fmla="*/ 1278 h 1278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41" h="1278">
                      <a:moveTo>
                        <a:pt x="65" y="0"/>
                      </a:moveTo>
                      <a:lnTo>
                        <a:pt x="86" y="13"/>
                      </a:lnTo>
                      <a:lnTo>
                        <a:pt x="111" y="30"/>
                      </a:lnTo>
                      <a:lnTo>
                        <a:pt x="137" y="47"/>
                      </a:lnTo>
                      <a:lnTo>
                        <a:pt x="177" y="68"/>
                      </a:lnTo>
                      <a:lnTo>
                        <a:pt x="264" y="122"/>
                      </a:lnTo>
                      <a:lnTo>
                        <a:pt x="301" y="138"/>
                      </a:lnTo>
                      <a:lnTo>
                        <a:pt x="321" y="146"/>
                      </a:lnTo>
                      <a:lnTo>
                        <a:pt x="340" y="163"/>
                      </a:lnTo>
                      <a:lnTo>
                        <a:pt x="388" y="375"/>
                      </a:lnTo>
                      <a:lnTo>
                        <a:pt x="394" y="459"/>
                      </a:lnTo>
                      <a:lnTo>
                        <a:pt x="386" y="482"/>
                      </a:lnTo>
                      <a:lnTo>
                        <a:pt x="407" y="573"/>
                      </a:lnTo>
                      <a:lnTo>
                        <a:pt x="412" y="722"/>
                      </a:lnTo>
                      <a:lnTo>
                        <a:pt x="422" y="790"/>
                      </a:lnTo>
                      <a:lnTo>
                        <a:pt x="428" y="836"/>
                      </a:lnTo>
                      <a:lnTo>
                        <a:pt x="437" y="830"/>
                      </a:lnTo>
                      <a:lnTo>
                        <a:pt x="441" y="874"/>
                      </a:lnTo>
                      <a:lnTo>
                        <a:pt x="420" y="889"/>
                      </a:lnTo>
                      <a:lnTo>
                        <a:pt x="391" y="902"/>
                      </a:lnTo>
                      <a:lnTo>
                        <a:pt x="365" y="912"/>
                      </a:lnTo>
                      <a:lnTo>
                        <a:pt x="337" y="922"/>
                      </a:lnTo>
                      <a:lnTo>
                        <a:pt x="315" y="929"/>
                      </a:lnTo>
                      <a:lnTo>
                        <a:pt x="290" y="929"/>
                      </a:lnTo>
                      <a:lnTo>
                        <a:pt x="272" y="925"/>
                      </a:lnTo>
                      <a:lnTo>
                        <a:pt x="261" y="914"/>
                      </a:lnTo>
                      <a:lnTo>
                        <a:pt x="258" y="878"/>
                      </a:lnTo>
                      <a:lnTo>
                        <a:pt x="287" y="883"/>
                      </a:lnTo>
                      <a:lnTo>
                        <a:pt x="277" y="856"/>
                      </a:lnTo>
                      <a:lnTo>
                        <a:pt x="279" y="805"/>
                      </a:lnTo>
                      <a:lnTo>
                        <a:pt x="272" y="775"/>
                      </a:lnTo>
                      <a:lnTo>
                        <a:pt x="266" y="740"/>
                      </a:lnTo>
                      <a:lnTo>
                        <a:pt x="257" y="691"/>
                      </a:lnTo>
                      <a:lnTo>
                        <a:pt x="240" y="638"/>
                      </a:lnTo>
                      <a:lnTo>
                        <a:pt x="226" y="506"/>
                      </a:lnTo>
                      <a:lnTo>
                        <a:pt x="201" y="696"/>
                      </a:lnTo>
                      <a:lnTo>
                        <a:pt x="211" y="812"/>
                      </a:lnTo>
                      <a:lnTo>
                        <a:pt x="246" y="934"/>
                      </a:lnTo>
                      <a:lnTo>
                        <a:pt x="323" y="1162"/>
                      </a:lnTo>
                      <a:lnTo>
                        <a:pt x="262" y="1206"/>
                      </a:lnTo>
                      <a:lnTo>
                        <a:pt x="221" y="1230"/>
                      </a:lnTo>
                      <a:lnTo>
                        <a:pt x="190" y="1245"/>
                      </a:lnTo>
                      <a:lnTo>
                        <a:pt x="170" y="1250"/>
                      </a:lnTo>
                      <a:lnTo>
                        <a:pt x="145" y="1258"/>
                      </a:lnTo>
                      <a:lnTo>
                        <a:pt x="119" y="1267"/>
                      </a:lnTo>
                      <a:lnTo>
                        <a:pt x="86" y="1278"/>
                      </a:lnTo>
                      <a:lnTo>
                        <a:pt x="47" y="1038"/>
                      </a:lnTo>
                      <a:lnTo>
                        <a:pt x="22" y="874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7" y="148"/>
                      </a:lnTo>
                      <a:lnTo>
                        <a:pt x="56" y="112"/>
                      </a:lnTo>
                      <a:lnTo>
                        <a:pt x="61" y="86"/>
                      </a:lnTo>
                      <a:lnTo>
                        <a:pt x="67" y="50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00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9" name="Freeform 67"/>
                <p:cNvSpPr>
                  <a:spLocks/>
                </p:cNvSpPr>
                <p:nvPr/>
              </p:nvSpPr>
              <p:spPr bwMode="auto">
                <a:xfrm>
                  <a:off x="2380" y="1082"/>
                  <a:ext cx="750" cy="1185"/>
                </a:xfrm>
                <a:custGeom>
                  <a:avLst/>
                  <a:gdLst>
                    <a:gd name="T0" fmla="*/ 732 w 750"/>
                    <a:gd name="T1" fmla="*/ 14 h 1185"/>
                    <a:gd name="T2" fmla="*/ 665 w 750"/>
                    <a:gd name="T3" fmla="*/ 16 h 1185"/>
                    <a:gd name="T4" fmla="*/ 599 w 750"/>
                    <a:gd name="T5" fmla="*/ 25 h 1185"/>
                    <a:gd name="T6" fmla="*/ 577 w 750"/>
                    <a:gd name="T7" fmla="*/ 24 h 1185"/>
                    <a:gd name="T8" fmla="*/ 553 w 750"/>
                    <a:gd name="T9" fmla="*/ 36 h 1185"/>
                    <a:gd name="T10" fmla="*/ 540 w 750"/>
                    <a:gd name="T11" fmla="*/ 50 h 1185"/>
                    <a:gd name="T12" fmla="*/ 521 w 750"/>
                    <a:gd name="T13" fmla="*/ 80 h 1185"/>
                    <a:gd name="T14" fmla="*/ 458 w 750"/>
                    <a:gd name="T15" fmla="*/ 152 h 1185"/>
                    <a:gd name="T16" fmla="*/ 429 w 750"/>
                    <a:gd name="T17" fmla="*/ 181 h 1185"/>
                    <a:gd name="T18" fmla="*/ 301 w 750"/>
                    <a:gd name="T19" fmla="*/ 335 h 1185"/>
                    <a:gd name="T20" fmla="*/ 292 w 750"/>
                    <a:gd name="T21" fmla="*/ 350 h 1185"/>
                    <a:gd name="T22" fmla="*/ 183 w 750"/>
                    <a:gd name="T23" fmla="*/ 389 h 1185"/>
                    <a:gd name="T24" fmla="*/ 47 w 750"/>
                    <a:gd name="T25" fmla="*/ 458 h 1185"/>
                    <a:gd name="T26" fmla="*/ 0 w 750"/>
                    <a:gd name="T27" fmla="*/ 477 h 1185"/>
                    <a:gd name="T28" fmla="*/ 40 w 750"/>
                    <a:gd name="T29" fmla="*/ 514 h 1185"/>
                    <a:gd name="T30" fmla="*/ 68 w 750"/>
                    <a:gd name="T31" fmla="*/ 557 h 1185"/>
                    <a:gd name="T32" fmla="*/ 82 w 750"/>
                    <a:gd name="T33" fmla="*/ 613 h 1185"/>
                    <a:gd name="T34" fmla="*/ 122 w 750"/>
                    <a:gd name="T35" fmla="*/ 579 h 1185"/>
                    <a:gd name="T36" fmla="*/ 312 w 750"/>
                    <a:gd name="T37" fmla="*/ 506 h 1185"/>
                    <a:gd name="T38" fmla="*/ 531 w 750"/>
                    <a:gd name="T39" fmla="*/ 345 h 1185"/>
                    <a:gd name="T40" fmla="*/ 558 w 750"/>
                    <a:gd name="T41" fmla="*/ 477 h 1185"/>
                    <a:gd name="T42" fmla="*/ 609 w 750"/>
                    <a:gd name="T43" fmla="*/ 625 h 1185"/>
                    <a:gd name="T44" fmla="*/ 568 w 750"/>
                    <a:gd name="T45" fmla="*/ 750 h 1185"/>
                    <a:gd name="T46" fmla="*/ 502 w 750"/>
                    <a:gd name="T47" fmla="*/ 887 h 1185"/>
                    <a:gd name="T48" fmla="*/ 442 w 750"/>
                    <a:gd name="T49" fmla="*/ 1028 h 1185"/>
                    <a:gd name="T50" fmla="*/ 444 w 750"/>
                    <a:gd name="T51" fmla="*/ 1072 h 1185"/>
                    <a:gd name="T52" fmla="*/ 535 w 750"/>
                    <a:gd name="T53" fmla="*/ 1185 h 1185"/>
                    <a:gd name="T54" fmla="*/ 598 w 750"/>
                    <a:gd name="T55" fmla="*/ 1046 h 1185"/>
                    <a:gd name="T56" fmla="*/ 617 w 750"/>
                    <a:gd name="T57" fmla="*/ 957 h 1185"/>
                    <a:gd name="T58" fmla="*/ 636 w 750"/>
                    <a:gd name="T59" fmla="*/ 783 h 1185"/>
                    <a:gd name="T60" fmla="*/ 653 w 750"/>
                    <a:gd name="T61" fmla="*/ 393 h 1185"/>
                    <a:gd name="T62" fmla="*/ 706 w 750"/>
                    <a:gd name="T63" fmla="*/ 115 h 1185"/>
                    <a:gd name="T64" fmla="*/ 720 w 750"/>
                    <a:gd name="T65" fmla="*/ 75 h 1185"/>
                    <a:gd name="T66" fmla="*/ 739 w 750"/>
                    <a:gd name="T67" fmla="*/ 30 h 1185"/>
                    <a:gd name="T68" fmla="*/ 750 w 750"/>
                    <a:gd name="T69" fmla="*/ 0 h 11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50"/>
                    <a:gd name="T106" fmla="*/ 0 h 1185"/>
                    <a:gd name="T107" fmla="*/ 750 w 750"/>
                    <a:gd name="T108" fmla="*/ 1185 h 11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50" h="1185">
                      <a:moveTo>
                        <a:pt x="750" y="0"/>
                      </a:moveTo>
                      <a:lnTo>
                        <a:pt x="732" y="14"/>
                      </a:lnTo>
                      <a:lnTo>
                        <a:pt x="694" y="14"/>
                      </a:lnTo>
                      <a:lnTo>
                        <a:pt x="665" y="16"/>
                      </a:lnTo>
                      <a:lnTo>
                        <a:pt x="636" y="19"/>
                      </a:lnTo>
                      <a:lnTo>
                        <a:pt x="599" y="25"/>
                      </a:lnTo>
                      <a:lnTo>
                        <a:pt x="588" y="23"/>
                      </a:lnTo>
                      <a:lnTo>
                        <a:pt x="577" y="24"/>
                      </a:lnTo>
                      <a:lnTo>
                        <a:pt x="566" y="28"/>
                      </a:lnTo>
                      <a:lnTo>
                        <a:pt x="553" y="36"/>
                      </a:lnTo>
                      <a:lnTo>
                        <a:pt x="548" y="44"/>
                      </a:lnTo>
                      <a:lnTo>
                        <a:pt x="540" y="50"/>
                      </a:lnTo>
                      <a:lnTo>
                        <a:pt x="529" y="62"/>
                      </a:lnTo>
                      <a:lnTo>
                        <a:pt x="521" y="80"/>
                      </a:lnTo>
                      <a:lnTo>
                        <a:pt x="512" y="93"/>
                      </a:lnTo>
                      <a:lnTo>
                        <a:pt x="458" y="152"/>
                      </a:lnTo>
                      <a:lnTo>
                        <a:pt x="445" y="155"/>
                      </a:lnTo>
                      <a:lnTo>
                        <a:pt x="429" y="181"/>
                      </a:lnTo>
                      <a:lnTo>
                        <a:pt x="299" y="328"/>
                      </a:lnTo>
                      <a:lnTo>
                        <a:pt x="301" y="335"/>
                      </a:lnTo>
                      <a:lnTo>
                        <a:pt x="287" y="341"/>
                      </a:lnTo>
                      <a:lnTo>
                        <a:pt x="292" y="350"/>
                      </a:lnTo>
                      <a:lnTo>
                        <a:pt x="244" y="368"/>
                      </a:lnTo>
                      <a:lnTo>
                        <a:pt x="183" y="389"/>
                      </a:lnTo>
                      <a:lnTo>
                        <a:pt x="150" y="409"/>
                      </a:lnTo>
                      <a:lnTo>
                        <a:pt x="47" y="458"/>
                      </a:lnTo>
                      <a:lnTo>
                        <a:pt x="31" y="454"/>
                      </a:lnTo>
                      <a:lnTo>
                        <a:pt x="0" y="477"/>
                      </a:lnTo>
                      <a:lnTo>
                        <a:pt x="19" y="491"/>
                      </a:lnTo>
                      <a:lnTo>
                        <a:pt x="40" y="514"/>
                      </a:lnTo>
                      <a:lnTo>
                        <a:pt x="55" y="535"/>
                      </a:lnTo>
                      <a:lnTo>
                        <a:pt x="68" y="557"/>
                      </a:lnTo>
                      <a:lnTo>
                        <a:pt x="78" y="593"/>
                      </a:lnTo>
                      <a:lnTo>
                        <a:pt x="82" y="613"/>
                      </a:lnTo>
                      <a:lnTo>
                        <a:pt x="122" y="603"/>
                      </a:lnTo>
                      <a:lnTo>
                        <a:pt x="122" y="579"/>
                      </a:lnTo>
                      <a:lnTo>
                        <a:pt x="250" y="537"/>
                      </a:lnTo>
                      <a:lnTo>
                        <a:pt x="312" y="506"/>
                      </a:lnTo>
                      <a:lnTo>
                        <a:pt x="392" y="465"/>
                      </a:lnTo>
                      <a:lnTo>
                        <a:pt x="531" y="345"/>
                      </a:lnTo>
                      <a:lnTo>
                        <a:pt x="550" y="430"/>
                      </a:lnTo>
                      <a:lnTo>
                        <a:pt x="558" y="477"/>
                      </a:lnTo>
                      <a:lnTo>
                        <a:pt x="572" y="524"/>
                      </a:lnTo>
                      <a:lnTo>
                        <a:pt x="609" y="625"/>
                      </a:lnTo>
                      <a:lnTo>
                        <a:pt x="591" y="686"/>
                      </a:lnTo>
                      <a:lnTo>
                        <a:pt x="568" y="750"/>
                      </a:lnTo>
                      <a:lnTo>
                        <a:pt x="534" y="825"/>
                      </a:lnTo>
                      <a:lnTo>
                        <a:pt x="502" y="887"/>
                      </a:lnTo>
                      <a:lnTo>
                        <a:pt x="445" y="1003"/>
                      </a:lnTo>
                      <a:lnTo>
                        <a:pt x="442" y="1028"/>
                      </a:lnTo>
                      <a:lnTo>
                        <a:pt x="443" y="1050"/>
                      </a:lnTo>
                      <a:lnTo>
                        <a:pt x="444" y="1072"/>
                      </a:lnTo>
                      <a:lnTo>
                        <a:pt x="503" y="1155"/>
                      </a:lnTo>
                      <a:lnTo>
                        <a:pt x="535" y="1185"/>
                      </a:lnTo>
                      <a:lnTo>
                        <a:pt x="586" y="1103"/>
                      </a:lnTo>
                      <a:lnTo>
                        <a:pt x="598" y="1046"/>
                      </a:lnTo>
                      <a:lnTo>
                        <a:pt x="611" y="998"/>
                      </a:lnTo>
                      <a:lnTo>
                        <a:pt x="617" y="957"/>
                      </a:lnTo>
                      <a:lnTo>
                        <a:pt x="628" y="886"/>
                      </a:lnTo>
                      <a:lnTo>
                        <a:pt x="636" y="783"/>
                      </a:lnTo>
                      <a:lnTo>
                        <a:pt x="647" y="608"/>
                      </a:lnTo>
                      <a:lnTo>
                        <a:pt x="653" y="393"/>
                      </a:lnTo>
                      <a:lnTo>
                        <a:pt x="698" y="141"/>
                      </a:lnTo>
                      <a:lnTo>
                        <a:pt x="706" y="115"/>
                      </a:lnTo>
                      <a:lnTo>
                        <a:pt x="712" y="100"/>
                      </a:lnTo>
                      <a:lnTo>
                        <a:pt x="720" y="75"/>
                      </a:lnTo>
                      <a:lnTo>
                        <a:pt x="728" y="53"/>
                      </a:lnTo>
                      <a:lnTo>
                        <a:pt x="739" y="30"/>
                      </a:lnTo>
                      <a:lnTo>
                        <a:pt x="748" y="11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00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50" name="Group 68"/>
                <p:cNvGrpSpPr>
                  <a:grpSpLocks/>
                </p:cNvGrpSpPr>
                <p:nvPr/>
              </p:nvGrpSpPr>
              <p:grpSpPr bwMode="auto">
                <a:xfrm>
                  <a:off x="3241" y="1083"/>
                  <a:ext cx="156" cy="1050"/>
                  <a:chOff x="3241" y="1083"/>
                  <a:chExt cx="156" cy="1050"/>
                </a:xfrm>
              </p:grpSpPr>
              <p:sp>
                <p:nvSpPr>
                  <p:cNvPr id="13360" name="Freeform 69"/>
                  <p:cNvSpPr>
                    <a:spLocks/>
                  </p:cNvSpPr>
                  <p:nvPr/>
                </p:nvSpPr>
                <p:spPr bwMode="auto">
                  <a:xfrm>
                    <a:off x="3247" y="1095"/>
                    <a:ext cx="150" cy="1038"/>
                  </a:xfrm>
                  <a:custGeom>
                    <a:avLst/>
                    <a:gdLst>
                      <a:gd name="T0" fmla="*/ 66 w 150"/>
                      <a:gd name="T1" fmla="*/ 0 h 1038"/>
                      <a:gd name="T2" fmla="*/ 87 w 150"/>
                      <a:gd name="T3" fmla="*/ 13 h 1038"/>
                      <a:gd name="T4" fmla="*/ 111 w 150"/>
                      <a:gd name="T5" fmla="*/ 30 h 1038"/>
                      <a:gd name="T6" fmla="*/ 119 w 150"/>
                      <a:gd name="T7" fmla="*/ 39 h 1038"/>
                      <a:gd name="T8" fmla="*/ 130 w 150"/>
                      <a:gd name="T9" fmla="*/ 66 h 1038"/>
                      <a:gd name="T10" fmla="*/ 133 w 150"/>
                      <a:gd name="T11" fmla="*/ 91 h 1038"/>
                      <a:gd name="T12" fmla="*/ 136 w 150"/>
                      <a:gd name="T13" fmla="*/ 116 h 1038"/>
                      <a:gd name="T14" fmla="*/ 138 w 150"/>
                      <a:gd name="T15" fmla="*/ 141 h 1038"/>
                      <a:gd name="T16" fmla="*/ 142 w 150"/>
                      <a:gd name="T17" fmla="*/ 165 h 1038"/>
                      <a:gd name="T18" fmla="*/ 145 w 150"/>
                      <a:gd name="T19" fmla="*/ 186 h 1038"/>
                      <a:gd name="T20" fmla="*/ 147 w 150"/>
                      <a:gd name="T21" fmla="*/ 207 h 1038"/>
                      <a:gd name="T22" fmla="*/ 150 w 150"/>
                      <a:gd name="T23" fmla="*/ 221 h 1038"/>
                      <a:gd name="T24" fmla="*/ 149 w 150"/>
                      <a:gd name="T25" fmla="*/ 232 h 1038"/>
                      <a:gd name="T26" fmla="*/ 148 w 150"/>
                      <a:gd name="T27" fmla="*/ 241 h 1038"/>
                      <a:gd name="T28" fmla="*/ 145 w 150"/>
                      <a:gd name="T29" fmla="*/ 249 h 1038"/>
                      <a:gd name="T30" fmla="*/ 138 w 150"/>
                      <a:gd name="T31" fmla="*/ 256 h 1038"/>
                      <a:gd name="T32" fmla="*/ 120 w 150"/>
                      <a:gd name="T33" fmla="*/ 265 h 1038"/>
                      <a:gd name="T34" fmla="*/ 50 w 150"/>
                      <a:gd name="T35" fmla="*/ 298 h 1038"/>
                      <a:gd name="T36" fmla="*/ 109 w 150"/>
                      <a:gd name="T37" fmla="*/ 366 h 1038"/>
                      <a:gd name="T38" fmla="*/ 134 w 150"/>
                      <a:gd name="T39" fmla="*/ 393 h 1038"/>
                      <a:gd name="T40" fmla="*/ 143 w 150"/>
                      <a:gd name="T41" fmla="*/ 411 h 1038"/>
                      <a:gd name="T42" fmla="*/ 132 w 150"/>
                      <a:gd name="T43" fmla="*/ 437 h 1038"/>
                      <a:gd name="T44" fmla="*/ 102 w 150"/>
                      <a:gd name="T45" fmla="*/ 501 h 1038"/>
                      <a:gd name="T46" fmla="*/ 74 w 150"/>
                      <a:gd name="T47" fmla="*/ 548 h 1038"/>
                      <a:gd name="T48" fmla="*/ 51 w 150"/>
                      <a:gd name="T49" fmla="*/ 600 h 1038"/>
                      <a:gd name="T50" fmla="*/ 39 w 150"/>
                      <a:gd name="T51" fmla="*/ 639 h 1038"/>
                      <a:gd name="T52" fmla="*/ 23 w 150"/>
                      <a:gd name="T53" fmla="*/ 678 h 1038"/>
                      <a:gd name="T54" fmla="*/ 17 w 150"/>
                      <a:gd name="T55" fmla="*/ 708 h 1038"/>
                      <a:gd name="T56" fmla="*/ 17 w 150"/>
                      <a:gd name="T57" fmla="*/ 747 h 1038"/>
                      <a:gd name="T58" fmla="*/ 48 w 150"/>
                      <a:gd name="T59" fmla="*/ 1038 h 1038"/>
                      <a:gd name="T60" fmla="*/ 22 w 150"/>
                      <a:gd name="T61" fmla="*/ 875 h 1038"/>
                      <a:gd name="T62" fmla="*/ 8 w 150"/>
                      <a:gd name="T63" fmla="*/ 718 h 1038"/>
                      <a:gd name="T64" fmla="*/ 0 w 150"/>
                      <a:gd name="T65" fmla="*/ 506 h 1038"/>
                      <a:gd name="T66" fmla="*/ 1 w 150"/>
                      <a:gd name="T67" fmla="*/ 420 h 1038"/>
                      <a:gd name="T68" fmla="*/ 7 w 150"/>
                      <a:gd name="T69" fmla="*/ 335 h 1038"/>
                      <a:gd name="T70" fmla="*/ 24 w 150"/>
                      <a:gd name="T71" fmla="*/ 212 h 1038"/>
                      <a:gd name="T72" fmla="*/ 34 w 150"/>
                      <a:gd name="T73" fmla="*/ 183 h 1038"/>
                      <a:gd name="T74" fmla="*/ 48 w 150"/>
                      <a:gd name="T75" fmla="*/ 148 h 1038"/>
                      <a:gd name="T76" fmla="*/ 57 w 150"/>
                      <a:gd name="T77" fmla="*/ 112 h 1038"/>
                      <a:gd name="T78" fmla="*/ 62 w 150"/>
                      <a:gd name="T79" fmla="*/ 86 h 1038"/>
                      <a:gd name="T80" fmla="*/ 68 w 150"/>
                      <a:gd name="T81" fmla="*/ 50 h 1038"/>
                      <a:gd name="T82" fmla="*/ 66 w 150"/>
                      <a:gd name="T83" fmla="*/ 0 h 1038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50"/>
                      <a:gd name="T127" fmla="*/ 0 h 1038"/>
                      <a:gd name="T128" fmla="*/ 150 w 150"/>
                      <a:gd name="T129" fmla="*/ 1038 h 1038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50" h="1038">
                        <a:moveTo>
                          <a:pt x="66" y="0"/>
                        </a:moveTo>
                        <a:lnTo>
                          <a:pt x="87" y="13"/>
                        </a:lnTo>
                        <a:lnTo>
                          <a:pt x="111" y="30"/>
                        </a:lnTo>
                        <a:lnTo>
                          <a:pt x="119" y="39"/>
                        </a:lnTo>
                        <a:lnTo>
                          <a:pt x="130" y="66"/>
                        </a:lnTo>
                        <a:lnTo>
                          <a:pt x="133" y="91"/>
                        </a:lnTo>
                        <a:lnTo>
                          <a:pt x="136" y="116"/>
                        </a:lnTo>
                        <a:lnTo>
                          <a:pt x="138" y="141"/>
                        </a:lnTo>
                        <a:lnTo>
                          <a:pt x="142" y="165"/>
                        </a:lnTo>
                        <a:lnTo>
                          <a:pt x="145" y="186"/>
                        </a:lnTo>
                        <a:lnTo>
                          <a:pt x="147" y="207"/>
                        </a:lnTo>
                        <a:lnTo>
                          <a:pt x="150" y="221"/>
                        </a:lnTo>
                        <a:lnTo>
                          <a:pt x="149" y="232"/>
                        </a:lnTo>
                        <a:lnTo>
                          <a:pt x="148" y="241"/>
                        </a:lnTo>
                        <a:lnTo>
                          <a:pt x="145" y="249"/>
                        </a:lnTo>
                        <a:lnTo>
                          <a:pt x="138" y="256"/>
                        </a:lnTo>
                        <a:lnTo>
                          <a:pt x="120" y="265"/>
                        </a:lnTo>
                        <a:lnTo>
                          <a:pt x="50" y="298"/>
                        </a:lnTo>
                        <a:lnTo>
                          <a:pt x="109" y="366"/>
                        </a:lnTo>
                        <a:lnTo>
                          <a:pt x="134" y="393"/>
                        </a:lnTo>
                        <a:lnTo>
                          <a:pt x="143" y="411"/>
                        </a:lnTo>
                        <a:lnTo>
                          <a:pt x="132" y="437"/>
                        </a:lnTo>
                        <a:lnTo>
                          <a:pt x="102" y="501"/>
                        </a:lnTo>
                        <a:lnTo>
                          <a:pt x="74" y="548"/>
                        </a:lnTo>
                        <a:lnTo>
                          <a:pt x="51" y="600"/>
                        </a:lnTo>
                        <a:lnTo>
                          <a:pt x="39" y="639"/>
                        </a:lnTo>
                        <a:lnTo>
                          <a:pt x="23" y="678"/>
                        </a:lnTo>
                        <a:lnTo>
                          <a:pt x="17" y="708"/>
                        </a:lnTo>
                        <a:lnTo>
                          <a:pt x="17" y="747"/>
                        </a:lnTo>
                        <a:lnTo>
                          <a:pt x="48" y="1038"/>
                        </a:lnTo>
                        <a:lnTo>
                          <a:pt x="22" y="875"/>
                        </a:lnTo>
                        <a:lnTo>
                          <a:pt x="8" y="718"/>
                        </a:lnTo>
                        <a:lnTo>
                          <a:pt x="0" y="506"/>
                        </a:lnTo>
                        <a:lnTo>
                          <a:pt x="1" y="420"/>
                        </a:lnTo>
                        <a:lnTo>
                          <a:pt x="7" y="335"/>
                        </a:lnTo>
                        <a:lnTo>
                          <a:pt x="24" y="212"/>
                        </a:lnTo>
                        <a:lnTo>
                          <a:pt x="34" y="183"/>
                        </a:lnTo>
                        <a:lnTo>
                          <a:pt x="48" y="148"/>
                        </a:lnTo>
                        <a:lnTo>
                          <a:pt x="57" y="112"/>
                        </a:lnTo>
                        <a:lnTo>
                          <a:pt x="62" y="86"/>
                        </a:lnTo>
                        <a:lnTo>
                          <a:pt x="68" y="5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1" name="Freeform 70"/>
                  <p:cNvSpPr>
                    <a:spLocks/>
                  </p:cNvSpPr>
                  <p:nvPr/>
                </p:nvSpPr>
                <p:spPr bwMode="auto">
                  <a:xfrm>
                    <a:off x="3241" y="1083"/>
                    <a:ext cx="150" cy="1038"/>
                  </a:xfrm>
                  <a:custGeom>
                    <a:avLst/>
                    <a:gdLst>
                      <a:gd name="T0" fmla="*/ 66 w 150"/>
                      <a:gd name="T1" fmla="*/ 0 h 1038"/>
                      <a:gd name="T2" fmla="*/ 87 w 150"/>
                      <a:gd name="T3" fmla="*/ 13 h 1038"/>
                      <a:gd name="T4" fmla="*/ 111 w 150"/>
                      <a:gd name="T5" fmla="*/ 30 h 1038"/>
                      <a:gd name="T6" fmla="*/ 119 w 150"/>
                      <a:gd name="T7" fmla="*/ 39 h 1038"/>
                      <a:gd name="T8" fmla="*/ 130 w 150"/>
                      <a:gd name="T9" fmla="*/ 66 h 1038"/>
                      <a:gd name="T10" fmla="*/ 133 w 150"/>
                      <a:gd name="T11" fmla="*/ 91 h 1038"/>
                      <a:gd name="T12" fmla="*/ 136 w 150"/>
                      <a:gd name="T13" fmla="*/ 116 h 1038"/>
                      <a:gd name="T14" fmla="*/ 138 w 150"/>
                      <a:gd name="T15" fmla="*/ 141 h 1038"/>
                      <a:gd name="T16" fmla="*/ 142 w 150"/>
                      <a:gd name="T17" fmla="*/ 165 h 1038"/>
                      <a:gd name="T18" fmla="*/ 145 w 150"/>
                      <a:gd name="T19" fmla="*/ 186 h 1038"/>
                      <a:gd name="T20" fmla="*/ 147 w 150"/>
                      <a:gd name="T21" fmla="*/ 207 h 1038"/>
                      <a:gd name="T22" fmla="*/ 150 w 150"/>
                      <a:gd name="T23" fmla="*/ 221 h 1038"/>
                      <a:gd name="T24" fmla="*/ 149 w 150"/>
                      <a:gd name="T25" fmla="*/ 232 h 1038"/>
                      <a:gd name="T26" fmla="*/ 148 w 150"/>
                      <a:gd name="T27" fmla="*/ 241 h 1038"/>
                      <a:gd name="T28" fmla="*/ 145 w 150"/>
                      <a:gd name="T29" fmla="*/ 249 h 1038"/>
                      <a:gd name="T30" fmla="*/ 138 w 150"/>
                      <a:gd name="T31" fmla="*/ 256 h 1038"/>
                      <a:gd name="T32" fmla="*/ 120 w 150"/>
                      <a:gd name="T33" fmla="*/ 265 h 1038"/>
                      <a:gd name="T34" fmla="*/ 50 w 150"/>
                      <a:gd name="T35" fmla="*/ 298 h 1038"/>
                      <a:gd name="T36" fmla="*/ 109 w 150"/>
                      <a:gd name="T37" fmla="*/ 366 h 1038"/>
                      <a:gd name="T38" fmla="*/ 134 w 150"/>
                      <a:gd name="T39" fmla="*/ 393 h 1038"/>
                      <a:gd name="T40" fmla="*/ 143 w 150"/>
                      <a:gd name="T41" fmla="*/ 411 h 1038"/>
                      <a:gd name="T42" fmla="*/ 132 w 150"/>
                      <a:gd name="T43" fmla="*/ 437 h 1038"/>
                      <a:gd name="T44" fmla="*/ 102 w 150"/>
                      <a:gd name="T45" fmla="*/ 502 h 1038"/>
                      <a:gd name="T46" fmla="*/ 74 w 150"/>
                      <a:gd name="T47" fmla="*/ 548 h 1038"/>
                      <a:gd name="T48" fmla="*/ 51 w 150"/>
                      <a:gd name="T49" fmla="*/ 600 h 1038"/>
                      <a:gd name="T50" fmla="*/ 39 w 150"/>
                      <a:gd name="T51" fmla="*/ 639 h 1038"/>
                      <a:gd name="T52" fmla="*/ 23 w 150"/>
                      <a:gd name="T53" fmla="*/ 678 h 1038"/>
                      <a:gd name="T54" fmla="*/ 17 w 150"/>
                      <a:gd name="T55" fmla="*/ 708 h 1038"/>
                      <a:gd name="T56" fmla="*/ 17 w 150"/>
                      <a:gd name="T57" fmla="*/ 747 h 1038"/>
                      <a:gd name="T58" fmla="*/ 48 w 150"/>
                      <a:gd name="T59" fmla="*/ 1038 h 1038"/>
                      <a:gd name="T60" fmla="*/ 22 w 150"/>
                      <a:gd name="T61" fmla="*/ 875 h 1038"/>
                      <a:gd name="T62" fmla="*/ 8 w 150"/>
                      <a:gd name="T63" fmla="*/ 718 h 1038"/>
                      <a:gd name="T64" fmla="*/ 0 w 150"/>
                      <a:gd name="T65" fmla="*/ 506 h 1038"/>
                      <a:gd name="T66" fmla="*/ 1 w 150"/>
                      <a:gd name="T67" fmla="*/ 420 h 1038"/>
                      <a:gd name="T68" fmla="*/ 7 w 150"/>
                      <a:gd name="T69" fmla="*/ 335 h 1038"/>
                      <a:gd name="T70" fmla="*/ 24 w 150"/>
                      <a:gd name="T71" fmla="*/ 212 h 1038"/>
                      <a:gd name="T72" fmla="*/ 34 w 150"/>
                      <a:gd name="T73" fmla="*/ 183 h 1038"/>
                      <a:gd name="T74" fmla="*/ 48 w 150"/>
                      <a:gd name="T75" fmla="*/ 148 h 1038"/>
                      <a:gd name="T76" fmla="*/ 57 w 150"/>
                      <a:gd name="T77" fmla="*/ 112 h 1038"/>
                      <a:gd name="T78" fmla="*/ 62 w 150"/>
                      <a:gd name="T79" fmla="*/ 86 h 1038"/>
                      <a:gd name="T80" fmla="*/ 68 w 150"/>
                      <a:gd name="T81" fmla="*/ 50 h 1038"/>
                      <a:gd name="T82" fmla="*/ 66 w 150"/>
                      <a:gd name="T83" fmla="*/ 0 h 1038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50"/>
                      <a:gd name="T127" fmla="*/ 0 h 1038"/>
                      <a:gd name="T128" fmla="*/ 150 w 150"/>
                      <a:gd name="T129" fmla="*/ 1038 h 1038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50" h="1038">
                        <a:moveTo>
                          <a:pt x="66" y="0"/>
                        </a:moveTo>
                        <a:lnTo>
                          <a:pt x="87" y="13"/>
                        </a:lnTo>
                        <a:lnTo>
                          <a:pt x="111" y="30"/>
                        </a:lnTo>
                        <a:lnTo>
                          <a:pt x="119" y="39"/>
                        </a:lnTo>
                        <a:lnTo>
                          <a:pt x="130" y="66"/>
                        </a:lnTo>
                        <a:lnTo>
                          <a:pt x="133" y="91"/>
                        </a:lnTo>
                        <a:lnTo>
                          <a:pt x="136" y="116"/>
                        </a:lnTo>
                        <a:lnTo>
                          <a:pt x="138" y="141"/>
                        </a:lnTo>
                        <a:lnTo>
                          <a:pt x="142" y="165"/>
                        </a:lnTo>
                        <a:lnTo>
                          <a:pt x="145" y="186"/>
                        </a:lnTo>
                        <a:lnTo>
                          <a:pt x="147" y="207"/>
                        </a:lnTo>
                        <a:lnTo>
                          <a:pt x="150" y="221"/>
                        </a:lnTo>
                        <a:lnTo>
                          <a:pt x="149" y="232"/>
                        </a:lnTo>
                        <a:lnTo>
                          <a:pt x="148" y="241"/>
                        </a:lnTo>
                        <a:lnTo>
                          <a:pt x="145" y="249"/>
                        </a:lnTo>
                        <a:lnTo>
                          <a:pt x="138" y="256"/>
                        </a:lnTo>
                        <a:lnTo>
                          <a:pt x="120" y="265"/>
                        </a:lnTo>
                        <a:lnTo>
                          <a:pt x="50" y="298"/>
                        </a:lnTo>
                        <a:lnTo>
                          <a:pt x="109" y="366"/>
                        </a:lnTo>
                        <a:lnTo>
                          <a:pt x="134" y="393"/>
                        </a:lnTo>
                        <a:lnTo>
                          <a:pt x="143" y="411"/>
                        </a:lnTo>
                        <a:lnTo>
                          <a:pt x="132" y="437"/>
                        </a:lnTo>
                        <a:lnTo>
                          <a:pt x="102" y="502"/>
                        </a:lnTo>
                        <a:lnTo>
                          <a:pt x="74" y="548"/>
                        </a:lnTo>
                        <a:lnTo>
                          <a:pt x="51" y="600"/>
                        </a:lnTo>
                        <a:lnTo>
                          <a:pt x="39" y="639"/>
                        </a:lnTo>
                        <a:lnTo>
                          <a:pt x="23" y="678"/>
                        </a:lnTo>
                        <a:lnTo>
                          <a:pt x="17" y="708"/>
                        </a:lnTo>
                        <a:lnTo>
                          <a:pt x="17" y="747"/>
                        </a:lnTo>
                        <a:lnTo>
                          <a:pt x="48" y="1038"/>
                        </a:lnTo>
                        <a:lnTo>
                          <a:pt x="22" y="875"/>
                        </a:lnTo>
                        <a:lnTo>
                          <a:pt x="8" y="718"/>
                        </a:lnTo>
                        <a:lnTo>
                          <a:pt x="0" y="506"/>
                        </a:lnTo>
                        <a:lnTo>
                          <a:pt x="1" y="420"/>
                        </a:lnTo>
                        <a:lnTo>
                          <a:pt x="7" y="335"/>
                        </a:lnTo>
                        <a:lnTo>
                          <a:pt x="24" y="212"/>
                        </a:lnTo>
                        <a:lnTo>
                          <a:pt x="34" y="183"/>
                        </a:lnTo>
                        <a:lnTo>
                          <a:pt x="48" y="148"/>
                        </a:lnTo>
                        <a:lnTo>
                          <a:pt x="57" y="112"/>
                        </a:lnTo>
                        <a:lnTo>
                          <a:pt x="62" y="86"/>
                        </a:lnTo>
                        <a:lnTo>
                          <a:pt x="68" y="5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51" name="Group 71"/>
                <p:cNvGrpSpPr>
                  <a:grpSpLocks/>
                </p:cNvGrpSpPr>
                <p:nvPr/>
              </p:nvGrpSpPr>
              <p:grpSpPr bwMode="auto">
                <a:xfrm>
                  <a:off x="2928" y="1082"/>
                  <a:ext cx="203" cy="1012"/>
                  <a:chOff x="2928" y="1082"/>
                  <a:chExt cx="203" cy="1012"/>
                </a:xfrm>
              </p:grpSpPr>
              <p:sp>
                <p:nvSpPr>
                  <p:cNvPr id="13358" name="Freeform 72"/>
                  <p:cNvSpPr>
                    <a:spLocks/>
                  </p:cNvSpPr>
                  <p:nvPr/>
                </p:nvSpPr>
                <p:spPr bwMode="auto">
                  <a:xfrm>
                    <a:off x="2929" y="1096"/>
                    <a:ext cx="202" cy="998"/>
                  </a:xfrm>
                  <a:custGeom>
                    <a:avLst/>
                    <a:gdLst>
                      <a:gd name="T0" fmla="*/ 202 w 202"/>
                      <a:gd name="T1" fmla="*/ 0 h 998"/>
                      <a:gd name="T2" fmla="*/ 184 w 202"/>
                      <a:gd name="T3" fmla="*/ 14 h 998"/>
                      <a:gd name="T4" fmla="*/ 172 w 202"/>
                      <a:gd name="T5" fmla="*/ 24 h 998"/>
                      <a:gd name="T6" fmla="*/ 160 w 202"/>
                      <a:gd name="T7" fmla="*/ 35 h 998"/>
                      <a:gd name="T8" fmla="*/ 147 w 202"/>
                      <a:gd name="T9" fmla="*/ 45 h 998"/>
                      <a:gd name="T10" fmla="*/ 136 w 202"/>
                      <a:gd name="T11" fmla="*/ 56 h 998"/>
                      <a:gd name="T12" fmla="*/ 123 w 202"/>
                      <a:gd name="T13" fmla="*/ 64 h 998"/>
                      <a:gd name="T14" fmla="*/ 111 w 202"/>
                      <a:gd name="T15" fmla="*/ 78 h 998"/>
                      <a:gd name="T16" fmla="*/ 99 w 202"/>
                      <a:gd name="T17" fmla="*/ 94 h 998"/>
                      <a:gd name="T18" fmla="*/ 90 w 202"/>
                      <a:gd name="T19" fmla="*/ 106 h 998"/>
                      <a:gd name="T20" fmla="*/ 79 w 202"/>
                      <a:gd name="T21" fmla="*/ 121 h 998"/>
                      <a:gd name="T22" fmla="*/ 72 w 202"/>
                      <a:gd name="T23" fmla="*/ 134 h 998"/>
                      <a:gd name="T24" fmla="*/ 58 w 202"/>
                      <a:gd name="T25" fmla="*/ 161 h 998"/>
                      <a:gd name="T26" fmla="*/ 47 w 202"/>
                      <a:gd name="T27" fmla="*/ 188 h 998"/>
                      <a:gd name="T28" fmla="*/ 55 w 202"/>
                      <a:gd name="T29" fmla="*/ 203 h 998"/>
                      <a:gd name="T30" fmla="*/ 72 w 202"/>
                      <a:gd name="T31" fmla="*/ 214 h 998"/>
                      <a:gd name="T32" fmla="*/ 105 w 202"/>
                      <a:gd name="T33" fmla="*/ 257 h 998"/>
                      <a:gd name="T34" fmla="*/ 27 w 202"/>
                      <a:gd name="T35" fmla="*/ 285 h 998"/>
                      <a:gd name="T36" fmla="*/ 12 w 202"/>
                      <a:gd name="T37" fmla="*/ 289 h 998"/>
                      <a:gd name="T38" fmla="*/ 4 w 202"/>
                      <a:gd name="T39" fmla="*/ 298 h 998"/>
                      <a:gd name="T40" fmla="*/ 0 w 202"/>
                      <a:gd name="T41" fmla="*/ 318 h 998"/>
                      <a:gd name="T42" fmla="*/ 10 w 202"/>
                      <a:gd name="T43" fmla="*/ 385 h 998"/>
                      <a:gd name="T44" fmla="*/ 27 w 202"/>
                      <a:gd name="T45" fmla="*/ 465 h 998"/>
                      <a:gd name="T46" fmla="*/ 40 w 202"/>
                      <a:gd name="T47" fmla="*/ 518 h 998"/>
                      <a:gd name="T48" fmla="*/ 66 w 202"/>
                      <a:gd name="T49" fmla="*/ 631 h 998"/>
                      <a:gd name="T50" fmla="*/ 71 w 202"/>
                      <a:gd name="T51" fmla="*/ 671 h 998"/>
                      <a:gd name="T52" fmla="*/ 75 w 202"/>
                      <a:gd name="T53" fmla="*/ 705 h 998"/>
                      <a:gd name="T54" fmla="*/ 78 w 202"/>
                      <a:gd name="T55" fmla="*/ 751 h 998"/>
                      <a:gd name="T56" fmla="*/ 62 w 202"/>
                      <a:gd name="T57" fmla="*/ 998 h 998"/>
                      <a:gd name="T58" fmla="*/ 68 w 202"/>
                      <a:gd name="T59" fmla="*/ 957 h 998"/>
                      <a:gd name="T60" fmla="*/ 79 w 202"/>
                      <a:gd name="T61" fmla="*/ 887 h 998"/>
                      <a:gd name="T62" fmla="*/ 87 w 202"/>
                      <a:gd name="T63" fmla="*/ 784 h 998"/>
                      <a:gd name="T64" fmla="*/ 98 w 202"/>
                      <a:gd name="T65" fmla="*/ 608 h 998"/>
                      <a:gd name="T66" fmla="*/ 104 w 202"/>
                      <a:gd name="T67" fmla="*/ 393 h 998"/>
                      <a:gd name="T68" fmla="*/ 149 w 202"/>
                      <a:gd name="T69" fmla="*/ 141 h 998"/>
                      <a:gd name="T70" fmla="*/ 158 w 202"/>
                      <a:gd name="T71" fmla="*/ 115 h 998"/>
                      <a:gd name="T72" fmla="*/ 164 w 202"/>
                      <a:gd name="T73" fmla="*/ 100 h 998"/>
                      <a:gd name="T74" fmla="*/ 172 w 202"/>
                      <a:gd name="T75" fmla="*/ 75 h 998"/>
                      <a:gd name="T76" fmla="*/ 180 w 202"/>
                      <a:gd name="T77" fmla="*/ 53 h 998"/>
                      <a:gd name="T78" fmla="*/ 191 w 202"/>
                      <a:gd name="T79" fmla="*/ 30 h 998"/>
                      <a:gd name="T80" fmla="*/ 200 w 202"/>
                      <a:gd name="T81" fmla="*/ 11 h 998"/>
                      <a:gd name="T82" fmla="*/ 202 w 202"/>
                      <a:gd name="T83" fmla="*/ 0 h 998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02"/>
                      <a:gd name="T127" fmla="*/ 0 h 998"/>
                      <a:gd name="T128" fmla="*/ 202 w 202"/>
                      <a:gd name="T129" fmla="*/ 998 h 998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02" h="998">
                        <a:moveTo>
                          <a:pt x="202" y="0"/>
                        </a:moveTo>
                        <a:lnTo>
                          <a:pt x="184" y="14"/>
                        </a:lnTo>
                        <a:lnTo>
                          <a:pt x="172" y="24"/>
                        </a:lnTo>
                        <a:lnTo>
                          <a:pt x="160" y="35"/>
                        </a:lnTo>
                        <a:lnTo>
                          <a:pt x="147" y="45"/>
                        </a:lnTo>
                        <a:lnTo>
                          <a:pt x="136" y="56"/>
                        </a:lnTo>
                        <a:lnTo>
                          <a:pt x="123" y="64"/>
                        </a:lnTo>
                        <a:lnTo>
                          <a:pt x="111" y="78"/>
                        </a:lnTo>
                        <a:lnTo>
                          <a:pt x="99" y="94"/>
                        </a:lnTo>
                        <a:lnTo>
                          <a:pt x="90" y="106"/>
                        </a:lnTo>
                        <a:lnTo>
                          <a:pt x="79" y="121"/>
                        </a:lnTo>
                        <a:lnTo>
                          <a:pt x="72" y="134"/>
                        </a:lnTo>
                        <a:lnTo>
                          <a:pt x="58" y="161"/>
                        </a:lnTo>
                        <a:lnTo>
                          <a:pt x="47" y="188"/>
                        </a:lnTo>
                        <a:lnTo>
                          <a:pt x="55" y="203"/>
                        </a:lnTo>
                        <a:lnTo>
                          <a:pt x="72" y="214"/>
                        </a:lnTo>
                        <a:lnTo>
                          <a:pt x="105" y="257"/>
                        </a:lnTo>
                        <a:lnTo>
                          <a:pt x="27" y="285"/>
                        </a:lnTo>
                        <a:lnTo>
                          <a:pt x="12" y="289"/>
                        </a:lnTo>
                        <a:lnTo>
                          <a:pt x="4" y="298"/>
                        </a:lnTo>
                        <a:lnTo>
                          <a:pt x="0" y="318"/>
                        </a:lnTo>
                        <a:lnTo>
                          <a:pt x="10" y="385"/>
                        </a:lnTo>
                        <a:lnTo>
                          <a:pt x="27" y="465"/>
                        </a:lnTo>
                        <a:lnTo>
                          <a:pt x="40" y="518"/>
                        </a:lnTo>
                        <a:lnTo>
                          <a:pt x="66" y="631"/>
                        </a:lnTo>
                        <a:lnTo>
                          <a:pt x="71" y="671"/>
                        </a:lnTo>
                        <a:lnTo>
                          <a:pt x="75" y="705"/>
                        </a:lnTo>
                        <a:lnTo>
                          <a:pt x="78" y="751"/>
                        </a:lnTo>
                        <a:lnTo>
                          <a:pt x="62" y="998"/>
                        </a:lnTo>
                        <a:lnTo>
                          <a:pt x="68" y="957"/>
                        </a:lnTo>
                        <a:lnTo>
                          <a:pt x="79" y="887"/>
                        </a:lnTo>
                        <a:lnTo>
                          <a:pt x="87" y="784"/>
                        </a:lnTo>
                        <a:lnTo>
                          <a:pt x="98" y="608"/>
                        </a:lnTo>
                        <a:lnTo>
                          <a:pt x="104" y="393"/>
                        </a:lnTo>
                        <a:lnTo>
                          <a:pt x="149" y="141"/>
                        </a:lnTo>
                        <a:lnTo>
                          <a:pt x="158" y="115"/>
                        </a:lnTo>
                        <a:lnTo>
                          <a:pt x="164" y="100"/>
                        </a:lnTo>
                        <a:lnTo>
                          <a:pt x="172" y="75"/>
                        </a:lnTo>
                        <a:lnTo>
                          <a:pt x="180" y="53"/>
                        </a:lnTo>
                        <a:lnTo>
                          <a:pt x="191" y="30"/>
                        </a:lnTo>
                        <a:lnTo>
                          <a:pt x="200" y="11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9" name="Freeform 73"/>
                  <p:cNvSpPr>
                    <a:spLocks/>
                  </p:cNvSpPr>
                  <p:nvPr/>
                </p:nvSpPr>
                <p:spPr bwMode="auto">
                  <a:xfrm>
                    <a:off x="2928" y="1082"/>
                    <a:ext cx="202" cy="998"/>
                  </a:xfrm>
                  <a:custGeom>
                    <a:avLst/>
                    <a:gdLst>
                      <a:gd name="T0" fmla="*/ 202 w 202"/>
                      <a:gd name="T1" fmla="*/ 0 h 998"/>
                      <a:gd name="T2" fmla="*/ 184 w 202"/>
                      <a:gd name="T3" fmla="*/ 14 h 998"/>
                      <a:gd name="T4" fmla="*/ 172 w 202"/>
                      <a:gd name="T5" fmla="*/ 24 h 998"/>
                      <a:gd name="T6" fmla="*/ 160 w 202"/>
                      <a:gd name="T7" fmla="*/ 35 h 998"/>
                      <a:gd name="T8" fmla="*/ 147 w 202"/>
                      <a:gd name="T9" fmla="*/ 45 h 998"/>
                      <a:gd name="T10" fmla="*/ 136 w 202"/>
                      <a:gd name="T11" fmla="*/ 56 h 998"/>
                      <a:gd name="T12" fmla="*/ 123 w 202"/>
                      <a:gd name="T13" fmla="*/ 64 h 998"/>
                      <a:gd name="T14" fmla="*/ 111 w 202"/>
                      <a:gd name="T15" fmla="*/ 78 h 998"/>
                      <a:gd name="T16" fmla="*/ 99 w 202"/>
                      <a:gd name="T17" fmla="*/ 94 h 998"/>
                      <a:gd name="T18" fmla="*/ 90 w 202"/>
                      <a:gd name="T19" fmla="*/ 106 h 998"/>
                      <a:gd name="T20" fmla="*/ 79 w 202"/>
                      <a:gd name="T21" fmla="*/ 121 h 998"/>
                      <a:gd name="T22" fmla="*/ 72 w 202"/>
                      <a:gd name="T23" fmla="*/ 135 h 998"/>
                      <a:gd name="T24" fmla="*/ 58 w 202"/>
                      <a:gd name="T25" fmla="*/ 161 h 998"/>
                      <a:gd name="T26" fmla="*/ 47 w 202"/>
                      <a:gd name="T27" fmla="*/ 188 h 998"/>
                      <a:gd name="T28" fmla="*/ 52 w 202"/>
                      <a:gd name="T29" fmla="*/ 203 h 998"/>
                      <a:gd name="T30" fmla="*/ 72 w 202"/>
                      <a:gd name="T31" fmla="*/ 214 h 998"/>
                      <a:gd name="T32" fmla="*/ 105 w 202"/>
                      <a:gd name="T33" fmla="*/ 257 h 998"/>
                      <a:gd name="T34" fmla="*/ 27 w 202"/>
                      <a:gd name="T35" fmla="*/ 285 h 998"/>
                      <a:gd name="T36" fmla="*/ 12 w 202"/>
                      <a:gd name="T37" fmla="*/ 289 h 998"/>
                      <a:gd name="T38" fmla="*/ 4 w 202"/>
                      <a:gd name="T39" fmla="*/ 298 h 998"/>
                      <a:gd name="T40" fmla="*/ 0 w 202"/>
                      <a:gd name="T41" fmla="*/ 311 h 998"/>
                      <a:gd name="T42" fmla="*/ 10 w 202"/>
                      <a:gd name="T43" fmla="*/ 385 h 998"/>
                      <a:gd name="T44" fmla="*/ 27 w 202"/>
                      <a:gd name="T45" fmla="*/ 465 h 998"/>
                      <a:gd name="T46" fmla="*/ 40 w 202"/>
                      <a:gd name="T47" fmla="*/ 518 h 998"/>
                      <a:gd name="T48" fmla="*/ 66 w 202"/>
                      <a:gd name="T49" fmla="*/ 631 h 998"/>
                      <a:gd name="T50" fmla="*/ 71 w 202"/>
                      <a:gd name="T51" fmla="*/ 671 h 998"/>
                      <a:gd name="T52" fmla="*/ 75 w 202"/>
                      <a:gd name="T53" fmla="*/ 705 h 998"/>
                      <a:gd name="T54" fmla="*/ 78 w 202"/>
                      <a:gd name="T55" fmla="*/ 751 h 998"/>
                      <a:gd name="T56" fmla="*/ 62 w 202"/>
                      <a:gd name="T57" fmla="*/ 998 h 998"/>
                      <a:gd name="T58" fmla="*/ 68 w 202"/>
                      <a:gd name="T59" fmla="*/ 957 h 998"/>
                      <a:gd name="T60" fmla="*/ 79 w 202"/>
                      <a:gd name="T61" fmla="*/ 887 h 998"/>
                      <a:gd name="T62" fmla="*/ 87 w 202"/>
                      <a:gd name="T63" fmla="*/ 784 h 998"/>
                      <a:gd name="T64" fmla="*/ 98 w 202"/>
                      <a:gd name="T65" fmla="*/ 608 h 998"/>
                      <a:gd name="T66" fmla="*/ 104 w 202"/>
                      <a:gd name="T67" fmla="*/ 393 h 998"/>
                      <a:gd name="T68" fmla="*/ 149 w 202"/>
                      <a:gd name="T69" fmla="*/ 141 h 998"/>
                      <a:gd name="T70" fmla="*/ 158 w 202"/>
                      <a:gd name="T71" fmla="*/ 115 h 998"/>
                      <a:gd name="T72" fmla="*/ 164 w 202"/>
                      <a:gd name="T73" fmla="*/ 100 h 998"/>
                      <a:gd name="T74" fmla="*/ 172 w 202"/>
                      <a:gd name="T75" fmla="*/ 75 h 998"/>
                      <a:gd name="T76" fmla="*/ 180 w 202"/>
                      <a:gd name="T77" fmla="*/ 53 h 998"/>
                      <a:gd name="T78" fmla="*/ 191 w 202"/>
                      <a:gd name="T79" fmla="*/ 30 h 998"/>
                      <a:gd name="T80" fmla="*/ 200 w 202"/>
                      <a:gd name="T81" fmla="*/ 11 h 998"/>
                      <a:gd name="T82" fmla="*/ 202 w 202"/>
                      <a:gd name="T83" fmla="*/ 0 h 998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02"/>
                      <a:gd name="T127" fmla="*/ 0 h 998"/>
                      <a:gd name="T128" fmla="*/ 202 w 202"/>
                      <a:gd name="T129" fmla="*/ 998 h 998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02" h="998">
                        <a:moveTo>
                          <a:pt x="202" y="0"/>
                        </a:moveTo>
                        <a:lnTo>
                          <a:pt x="184" y="14"/>
                        </a:lnTo>
                        <a:lnTo>
                          <a:pt x="172" y="24"/>
                        </a:lnTo>
                        <a:lnTo>
                          <a:pt x="160" y="35"/>
                        </a:lnTo>
                        <a:lnTo>
                          <a:pt x="147" y="45"/>
                        </a:lnTo>
                        <a:lnTo>
                          <a:pt x="136" y="56"/>
                        </a:lnTo>
                        <a:lnTo>
                          <a:pt x="123" y="64"/>
                        </a:lnTo>
                        <a:lnTo>
                          <a:pt x="111" y="78"/>
                        </a:lnTo>
                        <a:lnTo>
                          <a:pt x="99" y="94"/>
                        </a:lnTo>
                        <a:lnTo>
                          <a:pt x="90" y="106"/>
                        </a:lnTo>
                        <a:lnTo>
                          <a:pt x="79" y="121"/>
                        </a:lnTo>
                        <a:lnTo>
                          <a:pt x="72" y="135"/>
                        </a:lnTo>
                        <a:lnTo>
                          <a:pt x="58" y="161"/>
                        </a:lnTo>
                        <a:lnTo>
                          <a:pt x="47" y="188"/>
                        </a:lnTo>
                        <a:lnTo>
                          <a:pt x="52" y="203"/>
                        </a:lnTo>
                        <a:lnTo>
                          <a:pt x="72" y="214"/>
                        </a:lnTo>
                        <a:lnTo>
                          <a:pt x="105" y="257"/>
                        </a:lnTo>
                        <a:lnTo>
                          <a:pt x="27" y="285"/>
                        </a:lnTo>
                        <a:lnTo>
                          <a:pt x="12" y="289"/>
                        </a:lnTo>
                        <a:lnTo>
                          <a:pt x="4" y="298"/>
                        </a:lnTo>
                        <a:lnTo>
                          <a:pt x="0" y="311"/>
                        </a:lnTo>
                        <a:lnTo>
                          <a:pt x="10" y="385"/>
                        </a:lnTo>
                        <a:lnTo>
                          <a:pt x="27" y="465"/>
                        </a:lnTo>
                        <a:lnTo>
                          <a:pt x="40" y="518"/>
                        </a:lnTo>
                        <a:lnTo>
                          <a:pt x="66" y="631"/>
                        </a:lnTo>
                        <a:lnTo>
                          <a:pt x="71" y="671"/>
                        </a:lnTo>
                        <a:lnTo>
                          <a:pt x="75" y="705"/>
                        </a:lnTo>
                        <a:lnTo>
                          <a:pt x="78" y="751"/>
                        </a:lnTo>
                        <a:lnTo>
                          <a:pt x="62" y="998"/>
                        </a:lnTo>
                        <a:lnTo>
                          <a:pt x="68" y="957"/>
                        </a:lnTo>
                        <a:lnTo>
                          <a:pt x="79" y="887"/>
                        </a:lnTo>
                        <a:lnTo>
                          <a:pt x="87" y="784"/>
                        </a:lnTo>
                        <a:lnTo>
                          <a:pt x="98" y="608"/>
                        </a:lnTo>
                        <a:lnTo>
                          <a:pt x="104" y="393"/>
                        </a:lnTo>
                        <a:lnTo>
                          <a:pt x="149" y="141"/>
                        </a:lnTo>
                        <a:lnTo>
                          <a:pt x="158" y="115"/>
                        </a:lnTo>
                        <a:lnTo>
                          <a:pt x="164" y="100"/>
                        </a:lnTo>
                        <a:lnTo>
                          <a:pt x="172" y="75"/>
                        </a:lnTo>
                        <a:lnTo>
                          <a:pt x="180" y="53"/>
                        </a:lnTo>
                        <a:lnTo>
                          <a:pt x="191" y="30"/>
                        </a:lnTo>
                        <a:lnTo>
                          <a:pt x="200" y="11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52" name="Group 74"/>
                <p:cNvGrpSpPr>
                  <a:grpSpLocks/>
                </p:cNvGrpSpPr>
                <p:nvPr/>
              </p:nvGrpSpPr>
              <p:grpSpPr bwMode="auto">
                <a:xfrm>
                  <a:off x="2669" y="1262"/>
                  <a:ext cx="913" cy="315"/>
                  <a:chOff x="2669" y="1262"/>
                  <a:chExt cx="913" cy="315"/>
                </a:xfrm>
              </p:grpSpPr>
              <p:sp>
                <p:nvSpPr>
                  <p:cNvPr id="13353" name="Freeform 75"/>
                  <p:cNvSpPr>
                    <a:spLocks/>
                  </p:cNvSpPr>
                  <p:nvPr/>
                </p:nvSpPr>
                <p:spPr bwMode="auto">
                  <a:xfrm>
                    <a:off x="2715" y="1262"/>
                    <a:ext cx="220" cy="210"/>
                  </a:xfrm>
                  <a:custGeom>
                    <a:avLst/>
                    <a:gdLst>
                      <a:gd name="T0" fmla="*/ 196 w 220"/>
                      <a:gd name="T1" fmla="*/ 166 h 210"/>
                      <a:gd name="T2" fmla="*/ 0 w 220"/>
                      <a:gd name="T3" fmla="*/ 210 h 210"/>
                      <a:gd name="T4" fmla="*/ 194 w 220"/>
                      <a:gd name="T5" fmla="*/ 153 h 210"/>
                      <a:gd name="T6" fmla="*/ 66 w 220"/>
                      <a:gd name="T7" fmla="*/ 152 h 210"/>
                      <a:gd name="T8" fmla="*/ 196 w 220"/>
                      <a:gd name="T9" fmla="*/ 135 h 210"/>
                      <a:gd name="T10" fmla="*/ 196 w 220"/>
                      <a:gd name="T11" fmla="*/ 110 h 210"/>
                      <a:gd name="T12" fmla="*/ 190 w 220"/>
                      <a:gd name="T13" fmla="*/ 85 h 210"/>
                      <a:gd name="T14" fmla="*/ 175 w 220"/>
                      <a:gd name="T15" fmla="*/ 55 h 210"/>
                      <a:gd name="T16" fmla="*/ 151 w 220"/>
                      <a:gd name="T17" fmla="*/ 22 h 210"/>
                      <a:gd name="T18" fmla="*/ 138 w 220"/>
                      <a:gd name="T19" fmla="*/ 0 h 210"/>
                      <a:gd name="T20" fmla="*/ 156 w 220"/>
                      <a:gd name="T21" fmla="*/ 9 h 210"/>
                      <a:gd name="T22" fmla="*/ 175 w 220"/>
                      <a:gd name="T23" fmla="*/ 34 h 210"/>
                      <a:gd name="T24" fmla="*/ 190 w 220"/>
                      <a:gd name="T25" fmla="*/ 62 h 210"/>
                      <a:gd name="T26" fmla="*/ 199 w 220"/>
                      <a:gd name="T27" fmla="*/ 82 h 210"/>
                      <a:gd name="T28" fmla="*/ 200 w 220"/>
                      <a:gd name="T29" fmla="*/ 112 h 210"/>
                      <a:gd name="T30" fmla="*/ 220 w 220"/>
                      <a:gd name="T31" fmla="*/ 68 h 210"/>
                      <a:gd name="T32" fmla="*/ 200 w 220"/>
                      <a:gd name="T33" fmla="*/ 135 h 210"/>
                      <a:gd name="T34" fmla="*/ 196 w 220"/>
                      <a:gd name="T35" fmla="*/ 166 h 21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20"/>
                      <a:gd name="T55" fmla="*/ 0 h 210"/>
                      <a:gd name="T56" fmla="*/ 220 w 220"/>
                      <a:gd name="T57" fmla="*/ 210 h 21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20" h="210">
                        <a:moveTo>
                          <a:pt x="196" y="166"/>
                        </a:moveTo>
                        <a:lnTo>
                          <a:pt x="0" y="210"/>
                        </a:lnTo>
                        <a:lnTo>
                          <a:pt x="194" y="153"/>
                        </a:lnTo>
                        <a:lnTo>
                          <a:pt x="66" y="152"/>
                        </a:lnTo>
                        <a:lnTo>
                          <a:pt x="196" y="135"/>
                        </a:lnTo>
                        <a:lnTo>
                          <a:pt x="196" y="110"/>
                        </a:lnTo>
                        <a:lnTo>
                          <a:pt x="190" y="85"/>
                        </a:lnTo>
                        <a:lnTo>
                          <a:pt x="175" y="55"/>
                        </a:lnTo>
                        <a:lnTo>
                          <a:pt x="151" y="22"/>
                        </a:lnTo>
                        <a:lnTo>
                          <a:pt x="138" y="0"/>
                        </a:lnTo>
                        <a:lnTo>
                          <a:pt x="156" y="9"/>
                        </a:lnTo>
                        <a:lnTo>
                          <a:pt x="175" y="34"/>
                        </a:lnTo>
                        <a:lnTo>
                          <a:pt x="190" y="62"/>
                        </a:lnTo>
                        <a:lnTo>
                          <a:pt x="199" y="82"/>
                        </a:lnTo>
                        <a:lnTo>
                          <a:pt x="200" y="112"/>
                        </a:lnTo>
                        <a:lnTo>
                          <a:pt x="220" y="68"/>
                        </a:lnTo>
                        <a:lnTo>
                          <a:pt x="200" y="135"/>
                        </a:lnTo>
                        <a:lnTo>
                          <a:pt x="196" y="166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4" name="Freeform 76"/>
                  <p:cNvSpPr>
                    <a:spLocks/>
                  </p:cNvSpPr>
                  <p:nvPr/>
                </p:nvSpPr>
                <p:spPr bwMode="auto">
                  <a:xfrm>
                    <a:off x="2669" y="1435"/>
                    <a:ext cx="27" cy="92"/>
                  </a:xfrm>
                  <a:custGeom>
                    <a:avLst/>
                    <a:gdLst>
                      <a:gd name="T0" fmla="*/ 13 w 27"/>
                      <a:gd name="T1" fmla="*/ 0 h 92"/>
                      <a:gd name="T2" fmla="*/ 16 w 27"/>
                      <a:gd name="T3" fmla="*/ 20 h 92"/>
                      <a:gd name="T4" fmla="*/ 27 w 27"/>
                      <a:gd name="T5" fmla="*/ 40 h 92"/>
                      <a:gd name="T6" fmla="*/ 27 w 27"/>
                      <a:gd name="T7" fmla="*/ 60 h 92"/>
                      <a:gd name="T8" fmla="*/ 23 w 27"/>
                      <a:gd name="T9" fmla="*/ 77 h 92"/>
                      <a:gd name="T10" fmla="*/ 8 w 27"/>
                      <a:gd name="T11" fmla="*/ 92 h 92"/>
                      <a:gd name="T12" fmla="*/ 6 w 27"/>
                      <a:gd name="T13" fmla="*/ 36 h 92"/>
                      <a:gd name="T14" fmla="*/ 0 w 27"/>
                      <a:gd name="T15" fmla="*/ 30 h 92"/>
                      <a:gd name="T16" fmla="*/ 1 w 27"/>
                      <a:gd name="T17" fmla="*/ 17 h 92"/>
                      <a:gd name="T18" fmla="*/ 13 w 27"/>
                      <a:gd name="T19" fmla="*/ 0 h 9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"/>
                      <a:gd name="T31" fmla="*/ 0 h 92"/>
                      <a:gd name="T32" fmla="*/ 27 w 27"/>
                      <a:gd name="T33" fmla="*/ 92 h 9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" h="92">
                        <a:moveTo>
                          <a:pt x="13" y="0"/>
                        </a:moveTo>
                        <a:lnTo>
                          <a:pt x="16" y="20"/>
                        </a:lnTo>
                        <a:lnTo>
                          <a:pt x="27" y="40"/>
                        </a:lnTo>
                        <a:lnTo>
                          <a:pt x="27" y="60"/>
                        </a:lnTo>
                        <a:lnTo>
                          <a:pt x="23" y="77"/>
                        </a:lnTo>
                        <a:lnTo>
                          <a:pt x="8" y="92"/>
                        </a:lnTo>
                        <a:lnTo>
                          <a:pt x="6" y="36"/>
                        </a:lnTo>
                        <a:lnTo>
                          <a:pt x="0" y="30"/>
                        </a:lnTo>
                        <a:lnTo>
                          <a:pt x="1" y="17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5" name="Freeform 77"/>
                  <p:cNvSpPr>
                    <a:spLocks/>
                  </p:cNvSpPr>
                  <p:nvPr/>
                </p:nvSpPr>
                <p:spPr bwMode="auto">
                  <a:xfrm>
                    <a:off x="3463" y="1473"/>
                    <a:ext cx="116" cy="104"/>
                  </a:xfrm>
                  <a:custGeom>
                    <a:avLst/>
                    <a:gdLst>
                      <a:gd name="T0" fmla="*/ 0 w 116"/>
                      <a:gd name="T1" fmla="*/ 104 h 104"/>
                      <a:gd name="T2" fmla="*/ 43 w 116"/>
                      <a:gd name="T3" fmla="*/ 73 h 104"/>
                      <a:gd name="T4" fmla="*/ 82 w 116"/>
                      <a:gd name="T5" fmla="*/ 46 h 104"/>
                      <a:gd name="T6" fmla="*/ 104 w 116"/>
                      <a:gd name="T7" fmla="*/ 15 h 104"/>
                      <a:gd name="T8" fmla="*/ 116 w 116"/>
                      <a:gd name="T9" fmla="*/ 0 h 104"/>
                      <a:gd name="T10" fmla="*/ 82 w 116"/>
                      <a:gd name="T11" fmla="*/ 21 h 104"/>
                      <a:gd name="T12" fmla="*/ 61 w 116"/>
                      <a:gd name="T13" fmla="*/ 37 h 104"/>
                      <a:gd name="T14" fmla="*/ 43 w 116"/>
                      <a:gd name="T15" fmla="*/ 49 h 104"/>
                      <a:gd name="T16" fmla="*/ 27 w 116"/>
                      <a:gd name="T17" fmla="*/ 67 h 104"/>
                      <a:gd name="T18" fmla="*/ 0 w 116"/>
                      <a:gd name="T19" fmla="*/ 104 h 1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"/>
                      <a:gd name="T31" fmla="*/ 0 h 104"/>
                      <a:gd name="T32" fmla="*/ 116 w 116"/>
                      <a:gd name="T33" fmla="*/ 104 h 1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" h="104">
                        <a:moveTo>
                          <a:pt x="0" y="104"/>
                        </a:moveTo>
                        <a:lnTo>
                          <a:pt x="43" y="73"/>
                        </a:lnTo>
                        <a:lnTo>
                          <a:pt x="82" y="46"/>
                        </a:lnTo>
                        <a:lnTo>
                          <a:pt x="104" y="15"/>
                        </a:lnTo>
                        <a:lnTo>
                          <a:pt x="116" y="0"/>
                        </a:lnTo>
                        <a:lnTo>
                          <a:pt x="82" y="21"/>
                        </a:lnTo>
                        <a:lnTo>
                          <a:pt x="61" y="37"/>
                        </a:lnTo>
                        <a:lnTo>
                          <a:pt x="43" y="49"/>
                        </a:lnTo>
                        <a:lnTo>
                          <a:pt x="27" y="67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6" name="Freeform 78"/>
                  <p:cNvSpPr>
                    <a:spLocks/>
                  </p:cNvSpPr>
                  <p:nvPr/>
                </p:nvSpPr>
                <p:spPr bwMode="auto">
                  <a:xfrm>
                    <a:off x="3520" y="1512"/>
                    <a:ext cx="62" cy="62"/>
                  </a:xfrm>
                  <a:custGeom>
                    <a:avLst/>
                    <a:gdLst>
                      <a:gd name="T0" fmla="*/ 0 w 62"/>
                      <a:gd name="T1" fmla="*/ 62 h 62"/>
                      <a:gd name="T2" fmla="*/ 62 w 62"/>
                      <a:gd name="T3" fmla="*/ 0 h 62"/>
                      <a:gd name="T4" fmla="*/ 43 w 62"/>
                      <a:gd name="T5" fmla="*/ 40 h 62"/>
                      <a:gd name="T6" fmla="*/ 0 w 62"/>
                      <a:gd name="T7" fmla="*/ 62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2"/>
                      <a:gd name="T13" fmla="*/ 0 h 62"/>
                      <a:gd name="T14" fmla="*/ 62 w 62"/>
                      <a:gd name="T15" fmla="*/ 62 h 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2" h="62">
                        <a:moveTo>
                          <a:pt x="0" y="62"/>
                        </a:moveTo>
                        <a:lnTo>
                          <a:pt x="62" y="0"/>
                        </a:lnTo>
                        <a:lnTo>
                          <a:pt x="43" y="4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7" name="Freeform 79"/>
                  <p:cNvSpPr>
                    <a:spLocks/>
                  </p:cNvSpPr>
                  <p:nvPr/>
                </p:nvSpPr>
                <p:spPr bwMode="auto">
                  <a:xfrm>
                    <a:off x="3472" y="1355"/>
                    <a:ext cx="56" cy="183"/>
                  </a:xfrm>
                  <a:custGeom>
                    <a:avLst/>
                    <a:gdLst>
                      <a:gd name="T0" fmla="*/ 0 w 56"/>
                      <a:gd name="T1" fmla="*/ 183 h 183"/>
                      <a:gd name="T2" fmla="*/ 3 w 56"/>
                      <a:gd name="T3" fmla="*/ 107 h 183"/>
                      <a:gd name="T4" fmla="*/ 19 w 56"/>
                      <a:gd name="T5" fmla="*/ 30 h 183"/>
                      <a:gd name="T6" fmla="*/ 31 w 56"/>
                      <a:gd name="T7" fmla="*/ 0 h 183"/>
                      <a:gd name="T8" fmla="*/ 12 w 56"/>
                      <a:gd name="T9" fmla="*/ 98 h 183"/>
                      <a:gd name="T10" fmla="*/ 9 w 56"/>
                      <a:gd name="T11" fmla="*/ 150 h 183"/>
                      <a:gd name="T12" fmla="*/ 56 w 56"/>
                      <a:gd name="T13" fmla="*/ 104 h 183"/>
                      <a:gd name="T14" fmla="*/ 0 w 56"/>
                      <a:gd name="T15" fmla="*/ 183 h 18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6"/>
                      <a:gd name="T25" fmla="*/ 0 h 183"/>
                      <a:gd name="T26" fmla="*/ 56 w 56"/>
                      <a:gd name="T27" fmla="*/ 183 h 18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6" h="183">
                        <a:moveTo>
                          <a:pt x="0" y="183"/>
                        </a:moveTo>
                        <a:lnTo>
                          <a:pt x="3" y="107"/>
                        </a:lnTo>
                        <a:lnTo>
                          <a:pt x="19" y="30"/>
                        </a:lnTo>
                        <a:lnTo>
                          <a:pt x="31" y="0"/>
                        </a:lnTo>
                        <a:lnTo>
                          <a:pt x="12" y="98"/>
                        </a:lnTo>
                        <a:lnTo>
                          <a:pt x="9" y="150"/>
                        </a:lnTo>
                        <a:lnTo>
                          <a:pt x="56" y="104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339" name="Text Box 80"/>
            <p:cNvSpPr txBox="1">
              <a:spLocks noChangeArrowheads="1"/>
            </p:cNvSpPr>
            <p:nvPr/>
          </p:nvSpPr>
          <p:spPr bwMode="auto">
            <a:xfrm>
              <a:off x="3766" y="106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3340" name="Text Box 81"/>
            <p:cNvSpPr txBox="1">
              <a:spLocks noChangeArrowheads="1"/>
            </p:cNvSpPr>
            <p:nvPr/>
          </p:nvSpPr>
          <p:spPr bwMode="auto">
            <a:xfrm>
              <a:off x="4154" y="13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r>
                <a:rPr lang="en-US" altLang="en-US" sz="2400" b="1" dirty="0">
                  <a:latin typeface="Times New Roman" charset="0"/>
                </a:rPr>
                <a:t>U</a:t>
              </a:r>
              <a:endParaRPr lang="en-US" altLang="en-US" sz="2400" dirty="0">
                <a:latin typeface="Times New Roman" charset="0"/>
              </a:endParaRPr>
            </a:p>
          </p:txBody>
        </p:sp>
      </p:grpSp>
      <p:sp>
        <p:nvSpPr>
          <p:cNvPr id="13325" name="AutoShape 91"/>
          <p:cNvSpPr>
            <a:spLocks noChangeArrowheads="1"/>
          </p:cNvSpPr>
          <p:nvPr/>
        </p:nvSpPr>
        <p:spPr bwMode="auto">
          <a:xfrm>
            <a:off x="6586538" y="1838325"/>
            <a:ext cx="315912" cy="381000"/>
          </a:xfrm>
          <a:prstGeom prst="cloudCallout">
            <a:avLst>
              <a:gd name="adj1" fmla="val 69597"/>
              <a:gd name="adj2" fmla="val 145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1600" i="1" dirty="0" err="1">
                <a:latin typeface="Times New Roman" charset="0"/>
              </a:rPr>
              <a:t>i</a:t>
            </a:r>
            <a:endParaRPr lang="en-US" altLang="en-US" sz="2400" i="1" dirty="0">
              <a:latin typeface="Times New Roman" charset="0"/>
            </a:endParaRPr>
          </a:p>
        </p:txBody>
      </p:sp>
      <p:sp>
        <p:nvSpPr>
          <p:cNvPr id="13316" name="AutoShape 4" descr="Dashed horizontal"/>
          <p:cNvSpPr>
            <a:spLocks noChangeArrowheads="1"/>
          </p:cNvSpPr>
          <p:nvPr/>
        </p:nvSpPr>
        <p:spPr bwMode="auto">
          <a:xfrm rot="1928317">
            <a:off x="5557838" y="2219326"/>
            <a:ext cx="762000" cy="290513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" charset="0"/>
            </a:endParaRPr>
          </a:p>
        </p:txBody>
      </p:sp>
      <p:graphicFrame>
        <p:nvGraphicFramePr>
          <p:cNvPr id="13331" name="Object 100" descr="DB adm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43022"/>
              </p:ext>
            </p:extLst>
          </p:nvPr>
        </p:nvGraphicFramePr>
        <p:xfrm>
          <a:off x="4445001" y="1149350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7" name="Clip" r:id="rId4" imgW="3848100" imgH="5478463" progId="MS_ClipArt_Gallery.2">
                  <p:embed/>
                </p:oleObj>
              </mc:Choice>
              <mc:Fallback>
                <p:oleObj name="Clip" r:id="rId4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1" y="1149350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AutoShape 82" descr="DB"/>
          <p:cNvSpPr>
            <a:spLocks noChangeArrowheads="1"/>
          </p:cNvSpPr>
          <p:nvPr/>
        </p:nvSpPr>
        <p:spPr bwMode="auto">
          <a:xfrm>
            <a:off x="2422525" y="1042989"/>
            <a:ext cx="1631950" cy="1379537"/>
          </a:xfrm>
          <a:prstGeom prst="cube">
            <a:avLst>
              <a:gd name="adj" fmla="val 2888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400">
              <a:latin typeface="Times New Roman" charset="0"/>
            </a:endParaRPr>
          </a:p>
        </p:txBody>
      </p:sp>
      <p:sp>
        <p:nvSpPr>
          <p:cNvPr id="13319" name="Text Box 83"/>
          <p:cNvSpPr txBox="1">
            <a:spLocks noChangeArrowheads="1"/>
          </p:cNvSpPr>
          <p:nvPr/>
        </p:nvSpPr>
        <p:spPr bwMode="auto">
          <a:xfrm>
            <a:off x="4186238" y="183515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2400" b="1">
                <a:latin typeface="Times New Roman" charset="0"/>
              </a:rPr>
              <a:t>S</a:t>
            </a:r>
            <a:r>
              <a:rPr lang="en-US" altLang="en-US" sz="2400" b="1" baseline="-25000">
                <a:latin typeface="Times New Roman" charset="0"/>
              </a:rPr>
              <a:t>1</a:t>
            </a:r>
            <a:endParaRPr lang="en-US" altLang="en-US" sz="2400" b="1">
              <a:latin typeface="Times New Roman" charset="0"/>
            </a:endParaRPr>
          </a:p>
        </p:txBody>
      </p:sp>
      <p:graphicFrame>
        <p:nvGraphicFramePr>
          <p:cNvPr id="13335" name="Object 107" descr="belongs 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36196"/>
              </p:ext>
            </p:extLst>
          </p:nvPr>
        </p:nvGraphicFramePr>
        <p:xfrm>
          <a:off x="2820988" y="183832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8" name="Equation" r:id="rId6" imgW="126725" imgH="126725" progId="Equation.DSMT4">
                  <p:embed/>
                </p:oleObj>
              </mc:Choice>
              <mc:Fallback>
                <p:oleObj name="Equation" r:id="rId6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183832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4"/>
          <p:cNvSpPr>
            <a:spLocks noChangeArrowheads="1"/>
          </p:cNvSpPr>
          <p:nvPr/>
        </p:nvSpPr>
        <p:spPr bwMode="auto">
          <a:xfrm>
            <a:off x="2566989" y="1733551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b="1" i="1" dirty="0">
                <a:latin typeface="Times New Roman" charset="0"/>
              </a:rPr>
              <a:t>x</a:t>
            </a:r>
            <a:r>
              <a:rPr lang="en-US" altLang="en-US" b="1" dirty="0">
                <a:latin typeface="Times New Roman" charset="0"/>
              </a:rPr>
              <a:t> </a:t>
            </a:r>
            <a:r>
              <a:rPr lang="en-US" altLang="en-US" sz="1600" b="1" dirty="0">
                <a:latin typeface="Times New Roman" charset="0"/>
                <a:sym typeface="Symbol" charset="2"/>
              </a:rPr>
              <a:t>    {0,1}</a:t>
            </a:r>
            <a:r>
              <a:rPr lang="en-US" altLang="en-US" sz="1600" b="1" i="1" baseline="30000" dirty="0">
                <a:latin typeface="Times New Roman" charset="0"/>
                <a:sym typeface="Symbol" charset="2"/>
              </a:rPr>
              <a:t>n</a:t>
            </a:r>
            <a:r>
              <a:rPr lang="en-US" altLang="en-US" b="1" dirty="0">
                <a:latin typeface="Times New Roman" charset="0"/>
              </a:rPr>
              <a:t> </a:t>
            </a:r>
            <a:endParaRPr lang="en-US" altLang="en-US" baseline="30000" dirty="0">
              <a:latin typeface="Times New Roman" charset="0"/>
            </a:endParaRPr>
          </a:p>
        </p:txBody>
      </p:sp>
      <p:sp>
        <p:nvSpPr>
          <p:cNvPr id="13324" name="AutoShape 89" descr="Dashed horizontal"/>
          <p:cNvSpPr>
            <a:spLocks noChangeArrowheads="1"/>
          </p:cNvSpPr>
          <p:nvPr/>
        </p:nvSpPr>
        <p:spPr bwMode="auto">
          <a:xfrm rot="10800000">
            <a:off x="5475288" y="3563938"/>
            <a:ext cx="762000" cy="290512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32" name="Object 101" descr="DB adm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06337"/>
              </p:ext>
            </p:extLst>
          </p:nvPr>
        </p:nvGraphicFramePr>
        <p:xfrm>
          <a:off x="4445001" y="2949575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9" name="Clip" r:id="rId8" imgW="3848100" imgH="5478463" progId="MS_ClipArt_Gallery.2">
                  <p:embed/>
                </p:oleObj>
              </mc:Choice>
              <mc:Fallback>
                <p:oleObj name="Clip" r:id="rId8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1" y="2949575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86"/>
          <p:cNvSpPr txBox="1">
            <a:spLocks noChangeArrowheads="1"/>
          </p:cNvSpPr>
          <p:nvPr/>
        </p:nvSpPr>
        <p:spPr bwMode="auto">
          <a:xfrm>
            <a:off x="4186238" y="374173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2400" b="1">
                <a:latin typeface="Times New Roman" charset="0"/>
              </a:rPr>
              <a:t>S</a:t>
            </a:r>
            <a:r>
              <a:rPr lang="en-US" altLang="en-US" sz="2400" b="1" baseline="-25000">
                <a:latin typeface="Times New Roman" charset="0"/>
              </a:rPr>
              <a:t>2</a:t>
            </a:r>
            <a:endParaRPr lang="en-US" altLang="en-US" sz="2400" b="1">
              <a:latin typeface="Times New Roman" charset="0"/>
            </a:endParaRPr>
          </a:p>
        </p:txBody>
      </p:sp>
      <p:sp>
        <p:nvSpPr>
          <p:cNvPr id="13321" name="AutoShape 85" descr="DB"/>
          <p:cNvSpPr>
            <a:spLocks noChangeArrowheads="1"/>
          </p:cNvSpPr>
          <p:nvPr/>
        </p:nvSpPr>
        <p:spPr bwMode="auto">
          <a:xfrm>
            <a:off x="2422525" y="2949575"/>
            <a:ext cx="1631950" cy="1373188"/>
          </a:xfrm>
          <a:prstGeom prst="cube">
            <a:avLst>
              <a:gd name="adj" fmla="val 2888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400">
              <a:latin typeface="Times New Roman" charset="0"/>
            </a:endParaRPr>
          </a:p>
        </p:txBody>
      </p:sp>
      <p:graphicFrame>
        <p:nvGraphicFramePr>
          <p:cNvPr id="13337" name="Object 109" descr="belongs 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64215"/>
              </p:ext>
            </p:extLst>
          </p:nvPr>
        </p:nvGraphicFramePr>
        <p:xfrm>
          <a:off x="2820988" y="37782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" name="Equation" r:id="rId9" imgW="126725" imgH="126725" progId="Equation.DSMT4">
                  <p:embed/>
                </p:oleObj>
              </mc:Choice>
              <mc:Fallback>
                <p:oleObj name="Equation" r:id="rId9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77825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84">
            <a:extLst>
              <a:ext uri="{FF2B5EF4-FFF2-40B4-BE49-F238E27FC236}">
                <a16:creationId xmlns:a16="http://schemas.microsoft.com/office/drawing/2014/main" id="{93CA7726-D1EA-B34D-A12B-E1FC5CF6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1" y="364252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b="1" i="1" dirty="0">
                <a:latin typeface="Times New Roman" charset="0"/>
              </a:rPr>
              <a:t>x</a:t>
            </a:r>
            <a:r>
              <a:rPr lang="en-US" altLang="en-US" b="1" dirty="0">
                <a:latin typeface="Times New Roman" charset="0"/>
              </a:rPr>
              <a:t> </a:t>
            </a:r>
            <a:r>
              <a:rPr lang="en-US" altLang="en-US" sz="1600" b="1" dirty="0">
                <a:latin typeface="Times New Roman" charset="0"/>
                <a:sym typeface="Symbol" charset="2"/>
              </a:rPr>
              <a:t>    {0,1}</a:t>
            </a:r>
            <a:r>
              <a:rPr lang="en-US" altLang="en-US" sz="1600" b="1" i="1" baseline="30000" dirty="0">
                <a:latin typeface="Times New Roman" charset="0"/>
                <a:sym typeface="Symbol" charset="2"/>
              </a:rPr>
              <a:t>n</a:t>
            </a:r>
            <a:r>
              <a:rPr lang="en-US" altLang="en-US" b="1" dirty="0">
                <a:latin typeface="Times New Roman" charset="0"/>
              </a:rPr>
              <a:t> </a:t>
            </a:r>
            <a:endParaRPr lang="en-US" altLang="en-US" baseline="30000" dirty="0">
              <a:latin typeface="Times New Roman" charset="0"/>
            </a:endParaRPr>
          </a:p>
        </p:txBody>
      </p:sp>
      <p:sp>
        <p:nvSpPr>
          <p:cNvPr id="13330" name="Line 99" descr="&quot;&quot;"/>
          <p:cNvSpPr>
            <a:spLocks noChangeShapeType="1"/>
          </p:cNvSpPr>
          <p:nvPr/>
        </p:nvSpPr>
        <p:spPr bwMode="auto">
          <a:xfrm flipV="1">
            <a:off x="3106738" y="4351338"/>
            <a:ext cx="0" cy="525462"/>
          </a:xfrm>
          <a:prstGeom prst="line">
            <a:avLst/>
          </a:prstGeom>
          <a:noFill/>
          <a:ln w="38100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98" descr="Dashed horizontal"/>
          <p:cNvSpPr>
            <a:spLocks noChangeArrowheads="1"/>
          </p:cNvSpPr>
          <p:nvPr/>
        </p:nvSpPr>
        <p:spPr bwMode="auto">
          <a:xfrm rot="-3240000">
            <a:off x="5703094" y="4587082"/>
            <a:ext cx="762000" cy="290512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33" name="Object 102" descr="DB adm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18521"/>
              </p:ext>
            </p:extLst>
          </p:nvPr>
        </p:nvGraphicFramePr>
        <p:xfrm>
          <a:off x="4445001" y="5110163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1" name="Clip" r:id="rId10" imgW="3848100" imgH="5478463" progId="MS_ClipArt_Gallery.2">
                  <p:embed/>
                </p:oleObj>
              </mc:Choice>
              <mc:Fallback>
                <p:oleObj name="Clip" r:id="rId10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1" y="5110163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97"/>
          <p:cNvSpPr txBox="1">
            <a:spLocks noChangeArrowheads="1"/>
          </p:cNvSpPr>
          <p:nvPr/>
        </p:nvSpPr>
        <p:spPr bwMode="auto">
          <a:xfrm>
            <a:off x="4186238" y="590073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2400" b="1">
                <a:latin typeface="Times New Roman" charset="0"/>
              </a:rPr>
              <a:t>S</a:t>
            </a:r>
            <a:r>
              <a:rPr lang="en-US" altLang="en-US" sz="2400" b="1" i="1" baseline="-25000">
                <a:latin typeface="Times New Roman" charset="0"/>
              </a:rPr>
              <a:t>k</a:t>
            </a:r>
            <a:endParaRPr lang="en-US" altLang="en-US" sz="2400" b="1" i="1">
              <a:latin typeface="Times New Roman" charset="0"/>
            </a:endParaRPr>
          </a:p>
        </p:txBody>
      </p:sp>
      <p:sp>
        <p:nvSpPr>
          <p:cNvPr id="13326" name="AutoShape 95" descr="DB"/>
          <p:cNvSpPr>
            <a:spLocks noChangeArrowheads="1"/>
          </p:cNvSpPr>
          <p:nvPr/>
        </p:nvSpPr>
        <p:spPr bwMode="auto">
          <a:xfrm>
            <a:off x="2422525" y="5110164"/>
            <a:ext cx="1631950" cy="1379537"/>
          </a:xfrm>
          <a:prstGeom prst="cube">
            <a:avLst>
              <a:gd name="adj" fmla="val 2888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400">
              <a:latin typeface="Times New Roman" charset="0"/>
            </a:endParaRPr>
          </a:p>
        </p:txBody>
      </p:sp>
      <p:sp>
        <p:nvSpPr>
          <p:cNvPr id="109" name="Rectangle 84">
            <a:extLst>
              <a:ext uri="{FF2B5EF4-FFF2-40B4-BE49-F238E27FC236}">
                <a16:creationId xmlns:a16="http://schemas.microsoft.com/office/drawing/2014/main" id="{206568C2-658F-EC4E-9564-C0FD1090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31" y="5812631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b="1" i="1" dirty="0">
                <a:latin typeface="Times New Roman" charset="0"/>
              </a:rPr>
              <a:t>x</a:t>
            </a:r>
            <a:r>
              <a:rPr lang="en-US" altLang="en-US" b="1" dirty="0">
                <a:latin typeface="Times New Roman" charset="0"/>
              </a:rPr>
              <a:t> </a:t>
            </a:r>
            <a:r>
              <a:rPr lang="en-US" altLang="en-US" sz="1600" b="1" dirty="0">
                <a:latin typeface="Times New Roman" charset="0"/>
                <a:sym typeface="Symbol" charset="2"/>
              </a:rPr>
              <a:t>    {0,1}</a:t>
            </a:r>
            <a:r>
              <a:rPr lang="en-US" altLang="en-US" sz="1600" b="1" i="1" baseline="30000" dirty="0">
                <a:latin typeface="Times New Roman" charset="0"/>
                <a:sym typeface="Symbol" charset="2"/>
              </a:rPr>
              <a:t>n</a:t>
            </a:r>
            <a:r>
              <a:rPr lang="en-US" altLang="en-US" b="1" dirty="0">
                <a:latin typeface="Times New Roman" charset="0"/>
              </a:rPr>
              <a:t> </a:t>
            </a:r>
            <a:endParaRPr lang="en-US" altLang="en-US" baseline="30000" dirty="0">
              <a:latin typeface="Times New Roman" charset="0"/>
            </a:endParaRPr>
          </a:p>
        </p:txBody>
      </p:sp>
      <p:graphicFrame>
        <p:nvGraphicFramePr>
          <p:cNvPr id="13336" name="Object 108" descr="belongs 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51130"/>
              </p:ext>
            </p:extLst>
          </p:nvPr>
        </p:nvGraphicFramePr>
        <p:xfrm>
          <a:off x="2820988" y="5900738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2" name="Equation" r:id="rId11" imgW="126725" imgH="126725" progId="Equation.DSMT4">
                  <p:embed/>
                </p:oleObj>
              </mc:Choice>
              <mc:Fallback>
                <p:oleObj name="Equation" r:id="rId11" imgW="126725" imgH="126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900738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0838" y="4175126"/>
            <a:ext cx="4666100" cy="2112633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altLang="en-US" dirty="0">
                <a:solidFill>
                  <a:srgbClr val="009900"/>
                </a:solidFill>
              </a:rPr>
              <a:t>Correctness:</a:t>
            </a:r>
            <a:r>
              <a:rPr lang="en-US" altLang="en-US" dirty="0"/>
              <a:t> User obtains </a:t>
            </a:r>
            <a:r>
              <a:rPr lang="en-US" altLang="en-US" i="1" dirty="0">
                <a:solidFill>
                  <a:srgbClr val="CC0000"/>
                </a:solidFill>
                <a:sym typeface="Symbol" charset="2"/>
              </a:rPr>
              <a:t>x</a:t>
            </a:r>
            <a:r>
              <a:rPr lang="en-US" altLang="en-US" i="1" baseline="-25000" dirty="0">
                <a:solidFill>
                  <a:srgbClr val="CC0000"/>
                </a:solidFill>
              </a:rPr>
              <a:t>i</a:t>
            </a:r>
            <a:endParaRPr lang="en-US" altLang="en-US" i="1" u="sng" dirty="0">
              <a:solidFill>
                <a:schemeClr val="accent1"/>
              </a:solidFill>
            </a:endParaRPr>
          </a:p>
          <a:p>
            <a:pPr eaLnBrk="1" hangingPunct="1">
              <a:buFont typeface="Wingdings" charset="2"/>
              <a:buNone/>
            </a:pPr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dirty="0">
                <a:solidFill>
                  <a:srgbClr val="009900"/>
                </a:solidFill>
              </a:rPr>
              <a:t>Privacy:</a:t>
            </a:r>
            <a:r>
              <a:rPr lang="en-US" altLang="en-US" dirty="0"/>
              <a:t> No </a:t>
            </a:r>
            <a:r>
              <a:rPr lang="en-US" altLang="en-US" i="1" dirty="0"/>
              <a:t>single </a:t>
            </a:r>
            <a:r>
              <a:rPr lang="en-US" altLang="en-US" dirty="0"/>
              <a:t>server gets information about </a:t>
            </a:r>
            <a:r>
              <a:rPr lang="en-US" altLang="en-US" i="1" dirty="0" err="1">
                <a:solidFill>
                  <a:srgbClr val="CC0000"/>
                </a:solidFill>
              </a:rPr>
              <a:t>i</a:t>
            </a:r>
            <a:endParaRPr lang="en-US" altLang="en-US" sz="2400" dirty="0">
              <a:solidFill>
                <a:srgbClr val="00CC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9631C-A375-7741-8072-6015CF1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Information-Theoretic 2-Server PIR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Char char="o"/>
              <a:defRPr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Best Known Protocol: comm.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 </a:t>
            </a:r>
          </a:p>
          <a:p>
            <a:pPr marL="609600" indent="-609600">
              <a:buFont typeface="Wingdings" pitchFamily="2" charset="2"/>
              <a:buChar char="o"/>
              <a:defRPr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We’ll look at an example with comm. cost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today</a:t>
            </a:r>
          </a:p>
          <a:p>
            <a:pPr marL="609600" indent="-609600">
              <a:buNone/>
              <a:defRPr/>
            </a:pPr>
            <a:endParaRPr lang="en-US" altLang="en-US" dirty="0">
              <a:solidFill>
                <a:srgbClr val="009900"/>
              </a:solidFill>
              <a:latin typeface="Arial" charset="0"/>
              <a:ea typeface="Arial" charset="0"/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en-US" altLang="en-US" dirty="0">
                <a:solidFill>
                  <a:srgbClr val="009900"/>
                </a:solidFill>
                <a:latin typeface="Arial" charset="0"/>
                <a:ea typeface="Arial" charset="0"/>
                <a:cs typeface="Arial" charset="0"/>
              </a:rPr>
              <a:t>Two protocols: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I: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bit queries, </a:t>
            </a:r>
            <a:r>
              <a:rPr lang="en-US" altLang="en-US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bit answers (simpler version)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II: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bit queries, </a:t>
            </a:r>
            <a:r>
              <a:rPr lang="en-US" altLang="en-US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1/</a:t>
            </a:r>
            <a:r>
              <a:rPr lang="en-US" altLang="en-US" baseline="30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bit answers</a:t>
            </a:r>
          </a:p>
          <a:p>
            <a:pPr marL="609600" indent="-609600">
              <a:buFontTx/>
              <a:buAutoNum type="arabicPeriod"/>
              <a:defRPr/>
            </a:pPr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 marL="609600" indent="-609600">
              <a:buFont typeface="Wingdings" pitchFamily="2" charset="2"/>
              <a:buChar char="o"/>
              <a:defRPr/>
            </a:pPr>
            <a:endParaRPr lang="en-US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43F181-CF1D-304E-8B7D-3069DB2B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43" y="17621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2-server O(n) PIR</a:t>
            </a:r>
            <a:endParaRPr lang="en-US" dirty="0"/>
          </a:p>
        </p:txBody>
      </p:sp>
      <p:sp>
        <p:nvSpPr>
          <p:cNvPr id="15374" name="Rectangle 40"/>
          <p:cNvSpPr>
            <a:spLocks noChangeArrowheads="1"/>
          </p:cNvSpPr>
          <p:nvPr/>
        </p:nvSpPr>
        <p:spPr bwMode="auto">
          <a:xfrm>
            <a:off x="647700" y="134852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2" name="Group 1" descr="DB of size 12 bits"/>
          <p:cNvGrpSpPr/>
          <p:nvPr/>
        </p:nvGrpSpPr>
        <p:grpSpPr>
          <a:xfrm>
            <a:off x="429804" y="2177053"/>
            <a:ext cx="2188391" cy="270131"/>
            <a:chOff x="419101" y="2213047"/>
            <a:chExt cx="3700462" cy="309562"/>
          </a:xfrm>
        </p:grpSpPr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7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559684" y="126603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46" name="Group 45" descr="DB of size 12 bits"/>
          <p:cNvGrpSpPr/>
          <p:nvPr/>
        </p:nvGrpSpPr>
        <p:grpSpPr>
          <a:xfrm>
            <a:off x="9432132" y="2027894"/>
            <a:ext cx="2188391" cy="270131"/>
            <a:chOff x="419101" y="2213047"/>
            <a:chExt cx="3700462" cy="30956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76" name="Rectangle 49"/>
          <p:cNvSpPr>
            <a:spLocks noChangeArrowheads="1"/>
          </p:cNvSpPr>
          <p:nvPr/>
        </p:nvSpPr>
        <p:spPr bwMode="auto">
          <a:xfrm>
            <a:off x="4500563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3" name="Rectangle 64"/>
          <p:cNvSpPr>
            <a:spLocks noChangeArrowheads="1"/>
          </p:cNvSpPr>
          <p:nvPr/>
        </p:nvSpPr>
        <p:spPr bwMode="auto">
          <a:xfrm>
            <a:off x="4806950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15377" name="Rectangle 51"/>
          <p:cNvSpPr>
            <a:spLocks noChangeArrowheads="1"/>
          </p:cNvSpPr>
          <p:nvPr/>
        </p:nvSpPr>
        <p:spPr bwMode="auto">
          <a:xfrm>
            <a:off x="5110163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7" name="Rectangle 68"/>
          <p:cNvSpPr>
            <a:spLocks noChangeArrowheads="1"/>
          </p:cNvSpPr>
          <p:nvPr/>
        </p:nvSpPr>
        <p:spPr bwMode="auto">
          <a:xfrm>
            <a:off x="5414963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78" name="Rectangle 53"/>
          <p:cNvSpPr>
            <a:spLocks noChangeArrowheads="1"/>
          </p:cNvSpPr>
          <p:nvPr/>
        </p:nvSpPr>
        <p:spPr bwMode="auto">
          <a:xfrm>
            <a:off x="5719763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charset="0"/>
              </a:rPr>
              <a:t>1</a:t>
            </a:r>
          </a:p>
        </p:txBody>
      </p:sp>
      <p:sp>
        <p:nvSpPr>
          <p:cNvPr id="15379" name="Rectangle 54"/>
          <p:cNvSpPr>
            <a:spLocks noChangeArrowheads="1"/>
          </p:cNvSpPr>
          <p:nvPr/>
        </p:nvSpPr>
        <p:spPr bwMode="auto">
          <a:xfrm>
            <a:off x="6024563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15385" name="Rectangle 66"/>
          <p:cNvSpPr>
            <a:spLocks noChangeArrowheads="1"/>
          </p:cNvSpPr>
          <p:nvPr/>
        </p:nvSpPr>
        <p:spPr bwMode="auto">
          <a:xfrm>
            <a:off x="6329364" y="2027238"/>
            <a:ext cx="312737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4" name="Rectangle 65"/>
          <p:cNvSpPr>
            <a:spLocks noChangeArrowheads="1"/>
          </p:cNvSpPr>
          <p:nvPr/>
        </p:nvSpPr>
        <p:spPr bwMode="auto">
          <a:xfrm>
            <a:off x="6642100" y="2027238"/>
            <a:ext cx="32385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15380" name="Rectangle 57"/>
          <p:cNvSpPr>
            <a:spLocks noChangeArrowheads="1"/>
          </p:cNvSpPr>
          <p:nvPr/>
        </p:nvSpPr>
        <p:spPr bwMode="auto">
          <a:xfrm>
            <a:off x="6981825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6" name="Rectangle 67"/>
          <p:cNvSpPr>
            <a:spLocks noChangeArrowheads="1"/>
          </p:cNvSpPr>
          <p:nvPr/>
        </p:nvSpPr>
        <p:spPr bwMode="auto">
          <a:xfrm>
            <a:off x="7286625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2" name="Rectangle 60"/>
          <p:cNvSpPr>
            <a:spLocks noChangeArrowheads="1"/>
          </p:cNvSpPr>
          <p:nvPr/>
        </p:nvSpPr>
        <p:spPr bwMode="auto">
          <a:xfrm>
            <a:off x="7591425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15381" name="Rectangle 59"/>
          <p:cNvSpPr>
            <a:spLocks noChangeArrowheads="1"/>
          </p:cNvSpPr>
          <p:nvPr/>
        </p:nvSpPr>
        <p:spPr bwMode="auto">
          <a:xfrm>
            <a:off x="7896225" y="2027238"/>
            <a:ext cx="304800" cy="30956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69" name="Line 31" descr="&quot;&quot;"/>
          <p:cNvSpPr>
            <a:spLocks noChangeShapeType="1"/>
          </p:cNvSpPr>
          <p:nvPr/>
        </p:nvSpPr>
        <p:spPr bwMode="auto">
          <a:xfrm flipV="1">
            <a:off x="4543426" y="1744663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33"/>
          <p:cNvSpPr>
            <a:spLocks noChangeArrowheads="1"/>
          </p:cNvSpPr>
          <p:nvPr/>
        </p:nvSpPr>
        <p:spPr bwMode="auto">
          <a:xfrm>
            <a:off x="5935663" y="1447801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7" name="Line 14" descr="&quot;&quot;"/>
          <p:cNvSpPr>
            <a:spLocks noChangeShapeType="1"/>
          </p:cNvSpPr>
          <p:nvPr/>
        </p:nvSpPr>
        <p:spPr bwMode="auto">
          <a:xfrm flipV="1">
            <a:off x="5891213" y="2408239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5695951" y="2638426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4" name="AutoShape 11" descr="&quot;&quot;"/>
          <p:cNvSpPr>
            <a:spLocks noChangeArrowheads="1"/>
          </p:cNvSpPr>
          <p:nvPr/>
        </p:nvSpPr>
        <p:spPr bwMode="auto">
          <a:xfrm>
            <a:off x="5781676" y="5748338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5888039" y="5795963"/>
            <a:ext cx="6556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>
              <a:latin typeface="Times New Roman (Hebrew)" charset="0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5567364" y="6202363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5371" name="Line 35" descr="send"/>
          <p:cNvSpPr>
            <a:spLocks noChangeShapeType="1"/>
          </p:cNvSpPr>
          <p:nvPr/>
        </p:nvSpPr>
        <p:spPr bwMode="auto">
          <a:xfrm flipH="1" flipV="1">
            <a:off x="2437941" y="2638426"/>
            <a:ext cx="2916698" cy="2933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37"/>
          <p:cNvSpPr>
            <a:spLocks noChangeArrowheads="1"/>
          </p:cNvSpPr>
          <p:nvPr/>
        </p:nvSpPr>
        <p:spPr bwMode="auto">
          <a:xfrm>
            <a:off x="842867" y="3412974"/>
            <a:ext cx="18573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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{0,1}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n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15391" name="Rectangle 37"/>
          <p:cNvSpPr>
            <a:spLocks noChangeArrowheads="1"/>
          </p:cNvSpPr>
          <p:nvPr/>
        </p:nvSpPr>
        <p:spPr bwMode="auto">
          <a:xfrm>
            <a:off x="790311" y="3875581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is a random subset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790311" y="4297035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010110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4" name="Left Brace 3" descr="&quot;&quot;"/>
          <p:cNvSpPr/>
          <p:nvPr/>
        </p:nvSpPr>
        <p:spPr>
          <a:xfrm rot="16200000">
            <a:off x="1968461" y="4202128"/>
            <a:ext cx="495300" cy="1484776"/>
          </a:xfrm>
          <a:prstGeom prst="leftBrace">
            <a:avLst>
              <a:gd name="adj1" fmla="val 22107"/>
              <a:gd name="adj2" fmla="val 44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077434" y="4930278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88" name="Text Box 69"/>
          <p:cNvSpPr txBox="1">
            <a:spLocks noChangeArrowheads="1"/>
          </p:cNvSpPr>
          <p:nvPr/>
        </p:nvSpPr>
        <p:spPr bwMode="blackWhite">
          <a:xfrm>
            <a:off x="8167689" y="5975351"/>
            <a:ext cx="2528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dirty="0"/>
              <a:t>*User sent O(n)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E664E-7D94-4A47-9B02-649518B3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2-server O(n) PIR</a:t>
            </a:r>
            <a:endParaRPr lang="en-US" dirty="0"/>
          </a:p>
        </p:txBody>
      </p:sp>
      <p:sp>
        <p:nvSpPr>
          <p:cNvPr id="15374" name="Rectangle 40"/>
          <p:cNvSpPr>
            <a:spLocks noChangeArrowheads="1"/>
          </p:cNvSpPr>
          <p:nvPr/>
        </p:nvSpPr>
        <p:spPr bwMode="auto">
          <a:xfrm>
            <a:off x="647700" y="134852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2" name="Group 1" descr="DB"/>
          <p:cNvGrpSpPr/>
          <p:nvPr/>
        </p:nvGrpSpPr>
        <p:grpSpPr>
          <a:xfrm>
            <a:off x="429804" y="2177053"/>
            <a:ext cx="2188391" cy="270131"/>
            <a:chOff x="419101" y="2213047"/>
            <a:chExt cx="3700462" cy="309562"/>
          </a:xfrm>
        </p:grpSpPr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7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559684" y="126603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46" name="Group 45" descr="DB"/>
          <p:cNvGrpSpPr/>
          <p:nvPr/>
        </p:nvGrpSpPr>
        <p:grpSpPr>
          <a:xfrm>
            <a:off x="9432132" y="2027894"/>
            <a:ext cx="2188391" cy="270131"/>
            <a:chOff x="419101" y="2213047"/>
            <a:chExt cx="3700462" cy="30956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6" name="Group 5" descr="DB">
            <a:extLst>
              <a:ext uri="{FF2B5EF4-FFF2-40B4-BE49-F238E27FC236}">
                <a16:creationId xmlns:a16="http://schemas.microsoft.com/office/drawing/2014/main" id="{84CF0156-0EE0-1E42-9067-AB264CE4DEA6}"/>
              </a:ext>
            </a:extLst>
          </p:cNvPr>
          <p:cNvGrpSpPr/>
          <p:nvPr/>
        </p:nvGrpSpPr>
        <p:grpSpPr>
          <a:xfrm>
            <a:off x="4264293" y="2044562"/>
            <a:ext cx="3700462" cy="309562"/>
            <a:chOff x="4264293" y="2044562"/>
            <a:chExt cx="3700462" cy="309562"/>
          </a:xfrm>
        </p:grpSpPr>
        <p:sp>
          <p:nvSpPr>
            <p:cNvPr id="15376" name="Rectangle 49"/>
            <p:cNvSpPr>
              <a:spLocks noChangeArrowheads="1"/>
            </p:cNvSpPr>
            <p:nvPr/>
          </p:nvSpPr>
          <p:spPr bwMode="auto">
            <a:xfrm>
              <a:off x="4264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7" name="Rectangle 51"/>
            <p:cNvSpPr>
              <a:spLocks noChangeArrowheads="1"/>
            </p:cNvSpPr>
            <p:nvPr/>
          </p:nvSpPr>
          <p:spPr bwMode="auto">
            <a:xfrm>
              <a:off x="48738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8" name="Rectangle 53"/>
            <p:cNvSpPr>
              <a:spLocks noChangeArrowheads="1"/>
            </p:cNvSpPr>
            <p:nvPr/>
          </p:nvSpPr>
          <p:spPr bwMode="auto">
            <a:xfrm>
              <a:off x="54834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5379" name="Rectangle 54"/>
            <p:cNvSpPr>
              <a:spLocks noChangeArrowheads="1"/>
            </p:cNvSpPr>
            <p:nvPr/>
          </p:nvSpPr>
          <p:spPr bwMode="auto">
            <a:xfrm>
              <a:off x="5788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0" name="Rectangle 57"/>
            <p:cNvSpPr>
              <a:spLocks noChangeArrowheads="1"/>
            </p:cNvSpPr>
            <p:nvPr/>
          </p:nvSpPr>
          <p:spPr bwMode="auto">
            <a:xfrm>
              <a:off x="67455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1" name="Rectangle 59"/>
            <p:cNvSpPr>
              <a:spLocks noChangeArrowheads="1"/>
            </p:cNvSpPr>
            <p:nvPr/>
          </p:nvSpPr>
          <p:spPr bwMode="auto">
            <a:xfrm>
              <a:off x="76599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2" name="Rectangle 60"/>
            <p:cNvSpPr>
              <a:spLocks noChangeArrowheads="1"/>
            </p:cNvSpPr>
            <p:nvPr/>
          </p:nvSpPr>
          <p:spPr bwMode="auto">
            <a:xfrm>
              <a:off x="73551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3" name="Rectangle 64"/>
            <p:cNvSpPr>
              <a:spLocks noChangeArrowheads="1"/>
            </p:cNvSpPr>
            <p:nvPr/>
          </p:nvSpPr>
          <p:spPr bwMode="auto">
            <a:xfrm>
              <a:off x="4570680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4" name="Rectangle 65"/>
            <p:cNvSpPr>
              <a:spLocks noChangeArrowheads="1"/>
            </p:cNvSpPr>
            <p:nvPr/>
          </p:nvSpPr>
          <p:spPr bwMode="auto">
            <a:xfrm>
              <a:off x="6405830" y="204456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5" name="Rectangle 66"/>
            <p:cNvSpPr>
              <a:spLocks noChangeArrowheads="1"/>
            </p:cNvSpPr>
            <p:nvPr/>
          </p:nvSpPr>
          <p:spPr bwMode="auto">
            <a:xfrm>
              <a:off x="6093094" y="204456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6" name="Rectangle 67"/>
            <p:cNvSpPr>
              <a:spLocks noChangeArrowheads="1"/>
            </p:cNvSpPr>
            <p:nvPr/>
          </p:nvSpPr>
          <p:spPr bwMode="auto">
            <a:xfrm>
              <a:off x="70503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7" name="Rectangle 68"/>
            <p:cNvSpPr>
              <a:spLocks noChangeArrowheads="1"/>
            </p:cNvSpPr>
            <p:nvPr/>
          </p:nvSpPr>
          <p:spPr bwMode="auto">
            <a:xfrm>
              <a:off x="51786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9" name="Line 31" descr="&quot;&quot;"/>
          <p:cNvSpPr>
            <a:spLocks noChangeShapeType="1"/>
          </p:cNvSpPr>
          <p:nvPr/>
        </p:nvSpPr>
        <p:spPr bwMode="auto">
          <a:xfrm flipV="1">
            <a:off x="4307156" y="1761987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33"/>
          <p:cNvSpPr>
            <a:spLocks noChangeArrowheads="1"/>
          </p:cNvSpPr>
          <p:nvPr/>
        </p:nvSpPr>
        <p:spPr bwMode="auto">
          <a:xfrm>
            <a:off x="5699393" y="1465125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7" name="Line 14" descr="&quot;&quot;"/>
          <p:cNvSpPr>
            <a:spLocks noChangeShapeType="1"/>
          </p:cNvSpPr>
          <p:nvPr/>
        </p:nvSpPr>
        <p:spPr bwMode="auto">
          <a:xfrm flipV="1">
            <a:off x="5654943" y="242556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5459680" y="2646143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sp>
        <p:nvSpPr>
          <p:cNvPr id="15364" name="AutoShape 11" descr="&quot;&quot;"/>
          <p:cNvSpPr>
            <a:spLocks noChangeArrowheads="1"/>
          </p:cNvSpPr>
          <p:nvPr/>
        </p:nvSpPr>
        <p:spPr bwMode="auto">
          <a:xfrm>
            <a:off x="5781676" y="5748338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5888039" y="5795963"/>
            <a:ext cx="6556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>
              <a:latin typeface="Times New Roman (Hebrew)" charset="0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5567364" y="6202363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5373" name="Rectangle 37"/>
          <p:cNvSpPr>
            <a:spLocks noChangeArrowheads="1"/>
          </p:cNvSpPr>
          <p:nvPr/>
        </p:nvSpPr>
        <p:spPr bwMode="auto">
          <a:xfrm>
            <a:off x="4999406" y="3736023"/>
            <a:ext cx="18573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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{0,1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}n</a:t>
            </a:r>
          </a:p>
        </p:txBody>
      </p:sp>
      <p:sp>
        <p:nvSpPr>
          <p:cNvPr id="15391" name="Rectangle 37"/>
          <p:cNvSpPr>
            <a:spLocks noChangeArrowheads="1"/>
          </p:cNvSpPr>
          <p:nvPr/>
        </p:nvSpPr>
        <p:spPr bwMode="auto">
          <a:xfrm>
            <a:off x="4946850" y="4198630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is a random subset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4938585" y="4670806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010110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4" name="Left Brace 3" descr="&quot;&quot;"/>
          <p:cNvSpPr/>
          <p:nvPr/>
        </p:nvSpPr>
        <p:spPr>
          <a:xfrm rot="16200000">
            <a:off x="6125000" y="4525177"/>
            <a:ext cx="495300" cy="1484776"/>
          </a:xfrm>
          <a:prstGeom prst="leftBrace">
            <a:avLst>
              <a:gd name="adj1" fmla="val 22107"/>
              <a:gd name="adj2" fmla="val 44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6233973" y="5253327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71" name="Line 35" descr="send"/>
          <p:cNvSpPr>
            <a:spLocks noChangeShapeType="1"/>
          </p:cNvSpPr>
          <p:nvPr/>
        </p:nvSpPr>
        <p:spPr bwMode="auto">
          <a:xfrm flipH="1" flipV="1">
            <a:off x="3274133" y="3128649"/>
            <a:ext cx="1904560" cy="238656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 descr="&quot;&quot;"/>
          <p:cNvGrpSpPr/>
          <p:nvPr/>
        </p:nvGrpSpPr>
        <p:grpSpPr>
          <a:xfrm>
            <a:off x="420762" y="2917720"/>
            <a:ext cx="2188391" cy="270131"/>
            <a:chOff x="419101" y="2213047"/>
            <a:chExt cx="3700462" cy="309562"/>
          </a:xfrm>
        </p:grpSpPr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</p:grp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1955870" y="2734974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2800" dirty="0">
                <a:solidFill>
                  <a:srgbClr val="008000"/>
                </a:solidFill>
                <a:latin typeface="Times New Roman" charset="0"/>
              </a:rPr>
              <a:t>Q</a:t>
            </a:r>
            <a:r>
              <a:rPr lang="en-US" altLang="en-US" sz="2800" baseline="-25000" dirty="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1600" dirty="0">
              <a:latin typeface="Times New Roman (Hebrew)" charset="0"/>
            </a:endParaRPr>
          </a:p>
        </p:txBody>
      </p:sp>
      <p:sp>
        <p:nvSpPr>
          <p:cNvPr id="76" name="Line 14" descr="&quot;&quot;"/>
          <p:cNvSpPr>
            <a:spLocks noChangeShapeType="1"/>
          </p:cNvSpPr>
          <p:nvPr/>
        </p:nvSpPr>
        <p:spPr bwMode="auto">
          <a:xfrm flipV="1">
            <a:off x="1237536" y="3257866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1051650" y="3430424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79" name="AutoShape 37" descr="&quot;&quot;"/>
          <p:cNvSpPr>
            <a:spLocks noChangeArrowheads="1"/>
          </p:cNvSpPr>
          <p:nvPr/>
        </p:nvSpPr>
        <p:spPr bwMode="auto">
          <a:xfrm rot="5400000">
            <a:off x="1174611" y="3605822"/>
            <a:ext cx="493175" cy="294256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72145" y="3206721"/>
            <a:ext cx="202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only bits in S1 where Q</a:t>
            </a:r>
            <a:r>
              <a:rPr lang="en-US" baseline="-25000" dirty="0"/>
              <a:t>1 </a:t>
            </a:r>
            <a:r>
              <a:rPr lang="en-US" dirty="0"/>
              <a:t>is 1 (i.e., dot product)</a:t>
            </a:r>
          </a:p>
        </p:txBody>
      </p:sp>
      <p:grpSp>
        <p:nvGrpSpPr>
          <p:cNvPr id="15" name="Group 14" descr="&quot;&quot;"/>
          <p:cNvGrpSpPr/>
          <p:nvPr/>
        </p:nvGrpSpPr>
        <p:grpSpPr>
          <a:xfrm>
            <a:off x="428693" y="4122364"/>
            <a:ext cx="2103377" cy="665550"/>
            <a:chOff x="428693" y="4122364"/>
            <a:chExt cx="2103377" cy="665550"/>
          </a:xfrm>
        </p:grpSpPr>
        <p:sp>
          <p:nvSpPr>
            <p:cNvPr id="13" name="Arc 12"/>
            <p:cNvSpPr/>
            <p:nvPr/>
          </p:nvSpPr>
          <p:spPr>
            <a:xfrm>
              <a:off x="428693" y="4126950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753685" y="4122364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/>
            <p:cNvSpPr/>
            <p:nvPr/>
          </p:nvSpPr>
          <p:spPr>
            <a:xfrm>
              <a:off x="1039934" y="4122364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>
              <a:off x="1339287" y="4136030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>
              <a:off x="1654264" y="4148922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>
              <a:off x="1952595" y="4136274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/>
            <p:cNvSpPr/>
            <p:nvPr/>
          </p:nvSpPr>
          <p:spPr>
            <a:xfrm>
              <a:off x="2268497" y="4122364"/>
              <a:ext cx="263573" cy="638992"/>
            </a:xfrm>
            <a:prstGeom prst="arc">
              <a:avLst>
                <a:gd name="adj1" fmla="val 11184575"/>
                <a:gd name="adj2" fmla="val 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70"/>
              <p:cNvSpPr txBox="1">
                <a:spLocks noChangeArrowheads="1"/>
              </p:cNvSpPr>
              <p:nvPr/>
            </p:nvSpPr>
            <p:spPr bwMode="blackWhite">
              <a:xfrm>
                <a:off x="8915400" y="4080146"/>
                <a:ext cx="1752600" cy="1615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Xor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+ 1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0 + 0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+ 0 = 1</a:t>
                </a:r>
              </a:p>
            </p:txBody>
          </p:sp>
        </mc:Choice>
        <mc:Fallback xmlns="">
          <p:sp>
            <p:nvSpPr>
              <p:cNvPr id="7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White">
              <a:xfrm>
                <a:off x="8915400" y="4080146"/>
                <a:ext cx="1752600" cy="1615827"/>
              </a:xfrm>
              <a:prstGeom prst="rect">
                <a:avLst/>
              </a:prstGeom>
              <a:blipFill>
                <a:blip r:embed="rId3"/>
                <a:stretch>
                  <a:fillRect l="-2878" t="-775" b="-46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utoShape 37" descr="&quot;&quot;"/>
          <p:cNvSpPr>
            <a:spLocks noChangeArrowheads="1"/>
          </p:cNvSpPr>
          <p:nvPr/>
        </p:nvSpPr>
        <p:spPr bwMode="auto">
          <a:xfrm rot="5400000">
            <a:off x="1187878" y="5011218"/>
            <a:ext cx="493175" cy="294256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489076" y="4911758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076" y="4911758"/>
                <a:ext cx="46679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 descr="&quot;&quot;">
            <a:extLst>
              <a:ext uri="{FF2B5EF4-FFF2-40B4-BE49-F238E27FC236}">
                <a16:creationId xmlns:a16="http://schemas.microsoft.com/office/drawing/2014/main" id="{1D586E41-7B8B-884C-B654-B78594D7354F}"/>
              </a:ext>
            </a:extLst>
          </p:cNvPr>
          <p:cNvGrpSpPr/>
          <p:nvPr/>
        </p:nvGrpSpPr>
        <p:grpSpPr>
          <a:xfrm>
            <a:off x="288411" y="4535740"/>
            <a:ext cx="2188391" cy="270131"/>
            <a:chOff x="419101" y="2213047"/>
            <a:chExt cx="3700462" cy="309562"/>
          </a:xfrm>
        </p:grpSpPr>
        <p:sp>
          <p:nvSpPr>
            <p:cNvPr id="109" name="Rectangle 49">
              <a:extLst>
                <a:ext uri="{FF2B5EF4-FFF2-40B4-BE49-F238E27FC236}">
                  <a16:creationId xmlns:a16="http://schemas.microsoft.com/office/drawing/2014/main" id="{A7A98137-C131-5148-83CE-956766C5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10" name="Rectangle 51">
              <a:extLst>
                <a:ext uri="{FF2B5EF4-FFF2-40B4-BE49-F238E27FC236}">
                  <a16:creationId xmlns:a16="http://schemas.microsoft.com/office/drawing/2014/main" id="{5DF1D9B5-F75B-144A-9683-3E1B31BCA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79C35AB0-D92D-9247-99E1-ADAD968D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ABF0B21F-BD5C-9F45-9671-7A8552A2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13" name="Rectangle 57">
              <a:extLst>
                <a:ext uri="{FF2B5EF4-FFF2-40B4-BE49-F238E27FC236}">
                  <a16:creationId xmlns:a16="http://schemas.microsoft.com/office/drawing/2014/main" id="{B94B7737-CC81-4D43-87E5-EF45F6F92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8DE79F9A-28CF-2245-9104-6F53336E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15" name="Rectangle 60">
              <a:extLst>
                <a:ext uri="{FF2B5EF4-FFF2-40B4-BE49-F238E27FC236}">
                  <a16:creationId xmlns:a16="http://schemas.microsoft.com/office/drawing/2014/main" id="{5D6D116C-7270-A545-B25F-40B1F5249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495211B5-FA2B-AA47-88E7-F4318824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17" name="Rectangle 65">
              <a:extLst>
                <a:ext uri="{FF2B5EF4-FFF2-40B4-BE49-F238E27FC236}">
                  <a16:creationId xmlns:a16="http://schemas.microsoft.com/office/drawing/2014/main" id="{9D61034A-1DED-374B-8F7C-08C6D10BE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090EA495-070F-EB4F-A8CA-B5C71E3C9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19" name="Rectangle 67">
              <a:extLst>
                <a:ext uri="{FF2B5EF4-FFF2-40B4-BE49-F238E27FC236}">
                  <a16:creationId xmlns:a16="http://schemas.microsoft.com/office/drawing/2014/main" id="{4B3B6B85-CDCA-7441-8D68-391846AD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20" name="Rectangle 68">
              <a:extLst>
                <a:ext uri="{FF2B5EF4-FFF2-40B4-BE49-F238E27FC236}">
                  <a16:creationId xmlns:a16="http://schemas.microsoft.com/office/drawing/2014/main" id="{24E79391-71E1-A14B-B53B-829CA475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9630" y="5253327"/>
            <a:ext cx="24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bit-wise </a:t>
            </a:r>
            <a:r>
              <a:rPr lang="en-US" dirty="0" err="1"/>
              <a:t>Xor</a:t>
            </a:r>
            <a:endParaRPr lang="en-US" dirty="0"/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1268799" y="5655267"/>
            <a:ext cx="304800" cy="30956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5388" name="Text Box 69"/>
          <p:cNvSpPr txBox="1">
            <a:spLocks noChangeArrowheads="1"/>
          </p:cNvSpPr>
          <p:nvPr/>
        </p:nvSpPr>
        <p:spPr bwMode="blackWhite">
          <a:xfrm>
            <a:off x="8167689" y="5975351"/>
            <a:ext cx="2528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dirty="0"/>
              <a:t>*User sent O(n) bits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8" grpId="0"/>
      <p:bldP spid="74" grpId="0"/>
      <p:bldP spid="93" grpId="0" animBg="1"/>
      <p:bldP spid="95" grpId="0"/>
      <p:bldP spid="14" grpId="0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86500D-3831-A242-9FB8-EBAF88C4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2-server O(n) PIR</a:t>
            </a:r>
            <a:endParaRPr lang="en-US" dirty="0"/>
          </a:p>
        </p:txBody>
      </p:sp>
      <p:sp>
        <p:nvSpPr>
          <p:cNvPr id="15374" name="Rectangle 40"/>
          <p:cNvSpPr>
            <a:spLocks noChangeArrowheads="1"/>
          </p:cNvSpPr>
          <p:nvPr/>
        </p:nvSpPr>
        <p:spPr bwMode="auto">
          <a:xfrm>
            <a:off x="647700" y="134852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2" name="Group 1" descr="DB"/>
          <p:cNvGrpSpPr/>
          <p:nvPr/>
        </p:nvGrpSpPr>
        <p:grpSpPr>
          <a:xfrm>
            <a:off x="429804" y="2177053"/>
            <a:ext cx="2188391" cy="270131"/>
            <a:chOff x="419101" y="2213047"/>
            <a:chExt cx="3700462" cy="309562"/>
          </a:xfrm>
        </p:grpSpPr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7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559684" y="126603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46" name="Group 45" descr="DB"/>
          <p:cNvGrpSpPr/>
          <p:nvPr/>
        </p:nvGrpSpPr>
        <p:grpSpPr>
          <a:xfrm>
            <a:off x="9432132" y="2027894"/>
            <a:ext cx="2188391" cy="270131"/>
            <a:chOff x="419101" y="2213047"/>
            <a:chExt cx="3700462" cy="30956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" name="Group 7" descr="DB">
            <a:extLst>
              <a:ext uri="{FF2B5EF4-FFF2-40B4-BE49-F238E27FC236}">
                <a16:creationId xmlns:a16="http://schemas.microsoft.com/office/drawing/2014/main" id="{854CE4E4-11D2-F447-A01C-206A9A7FC5B0}"/>
              </a:ext>
            </a:extLst>
          </p:cNvPr>
          <p:cNvGrpSpPr/>
          <p:nvPr/>
        </p:nvGrpSpPr>
        <p:grpSpPr>
          <a:xfrm>
            <a:off x="4500563" y="2027238"/>
            <a:ext cx="3700462" cy="309562"/>
            <a:chOff x="4500563" y="2027238"/>
            <a:chExt cx="3700462" cy="309562"/>
          </a:xfrm>
        </p:grpSpPr>
        <p:sp>
          <p:nvSpPr>
            <p:cNvPr id="15376" name="Rectangle 49"/>
            <p:cNvSpPr>
              <a:spLocks noChangeArrowheads="1"/>
            </p:cNvSpPr>
            <p:nvPr/>
          </p:nvSpPr>
          <p:spPr bwMode="auto">
            <a:xfrm>
              <a:off x="4500563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7" name="Rectangle 51"/>
            <p:cNvSpPr>
              <a:spLocks noChangeArrowheads="1"/>
            </p:cNvSpPr>
            <p:nvPr/>
          </p:nvSpPr>
          <p:spPr bwMode="auto">
            <a:xfrm>
              <a:off x="5110163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8" name="Rectangle 53"/>
            <p:cNvSpPr>
              <a:spLocks noChangeArrowheads="1"/>
            </p:cNvSpPr>
            <p:nvPr/>
          </p:nvSpPr>
          <p:spPr bwMode="auto">
            <a:xfrm>
              <a:off x="5719763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5379" name="Rectangle 54"/>
            <p:cNvSpPr>
              <a:spLocks noChangeArrowheads="1"/>
            </p:cNvSpPr>
            <p:nvPr/>
          </p:nvSpPr>
          <p:spPr bwMode="auto">
            <a:xfrm>
              <a:off x="6024563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0" name="Rectangle 57"/>
            <p:cNvSpPr>
              <a:spLocks noChangeArrowheads="1"/>
            </p:cNvSpPr>
            <p:nvPr/>
          </p:nvSpPr>
          <p:spPr bwMode="auto">
            <a:xfrm>
              <a:off x="6981825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1" name="Rectangle 59"/>
            <p:cNvSpPr>
              <a:spLocks noChangeArrowheads="1"/>
            </p:cNvSpPr>
            <p:nvPr/>
          </p:nvSpPr>
          <p:spPr bwMode="auto">
            <a:xfrm>
              <a:off x="7896225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2" name="Rectangle 60"/>
            <p:cNvSpPr>
              <a:spLocks noChangeArrowheads="1"/>
            </p:cNvSpPr>
            <p:nvPr/>
          </p:nvSpPr>
          <p:spPr bwMode="auto">
            <a:xfrm>
              <a:off x="7591425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3" name="Rectangle 64"/>
            <p:cNvSpPr>
              <a:spLocks noChangeArrowheads="1"/>
            </p:cNvSpPr>
            <p:nvPr/>
          </p:nvSpPr>
          <p:spPr bwMode="auto">
            <a:xfrm>
              <a:off x="4806950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4" name="Rectangle 65"/>
            <p:cNvSpPr>
              <a:spLocks noChangeArrowheads="1"/>
            </p:cNvSpPr>
            <p:nvPr/>
          </p:nvSpPr>
          <p:spPr bwMode="auto">
            <a:xfrm>
              <a:off x="6642100" y="2027238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5" name="Rectangle 66"/>
            <p:cNvSpPr>
              <a:spLocks noChangeArrowheads="1"/>
            </p:cNvSpPr>
            <p:nvPr/>
          </p:nvSpPr>
          <p:spPr bwMode="auto">
            <a:xfrm>
              <a:off x="6329364" y="2027238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6" name="Rectangle 67"/>
            <p:cNvSpPr>
              <a:spLocks noChangeArrowheads="1"/>
            </p:cNvSpPr>
            <p:nvPr/>
          </p:nvSpPr>
          <p:spPr bwMode="auto">
            <a:xfrm>
              <a:off x="7286625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7" name="Rectangle 68"/>
            <p:cNvSpPr>
              <a:spLocks noChangeArrowheads="1"/>
            </p:cNvSpPr>
            <p:nvPr/>
          </p:nvSpPr>
          <p:spPr bwMode="auto">
            <a:xfrm>
              <a:off x="5414963" y="2027238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9" name="Line 31" descr="&quot;&quot;"/>
          <p:cNvSpPr>
            <a:spLocks noChangeShapeType="1"/>
          </p:cNvSpPr>
          <p:nvPr/>
        </p:nvSpPr>
        <p:spPr bwMode="auto">
          <a:xfrm flipV="1">
            <a:off x="4543426" y="1744663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33"/>
          <p:cNvSpPr>
            <a:spLocks noChangeArrowheads="1"/>
          </p:cNvSpPr>
          <p:nvPr/>
        </p:nvSpPr>
        <p:spPr bwMode="auto">
          <a:xfrm>
            <a:off x="5935663" y="1447801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7" name="Line 14" descr="&quot;&quot;"/>
          <p:cNvSpPr>
            <a:spLocks noChangeShapeType="1"/>
          </p:cNvSpPr>
          <p:nvPr/>
        </p:nvSpPr>
        <p:spPr bwMode="auto">
          <a:xfrm flipV="1">
            <a:off x="5891213" y="2408239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5695951" y="2638426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4" name="AutoShape 11" descr="&quot;&quot;"/>
          <p:cNvSpPr>
            <a:spLocks noChangeArrowheads="1"/>
          </p:cNvSpPr>
          <p:nvPr/>
        </p:nvSpPr>
        <p:spPr bwMode="auto">
          <a:xfrm>
            <a:off x="5781676" y="5748338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5888039" y="5795963"/>
            <a:ext cx="6556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>
              <a:latin typeface="Times New Roman (Hebrew)" charset="0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5567364" y="6202363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5371" name="Line 35" descr="send"/>
          <p:cNvSpPr>
            <a:spLocks noChangeShapeType="1"/>
          </p:cNvSpPr>
          <p:nvPr/>
        </p:nvSpPr>
        <p:spPr bwMode="auto">
          <a:xfrm flipH="1" flipV="1">
            <a:off x="2437941" y="2638426"/>
            <a:ext cx="2916698" cy="2933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37"/>
          <p:cNvSpPr>
            <a:spLocks noChangeArrowheads="1"/>
          </p:cNvSpPr>
          <p:nvPr/>
        </p:nvSpPr>
        <p:spPr bwMode="auto">
          <a:xfrm>
            <a:off x="842867" y="3412974"/>
            <a:ext cx="18573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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{0,1}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n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15391" name="Rectangle 37"/>
          <p:cNvSpPr>
            <a:spLocks noChangeArrowheads="1"/>
          </p:cNvSpPr>
          <p:nvPr/>
        </p:nvSpPr>
        <p:spPr bwMode="auto">
          <a:xfrm>
            <a:off x="790311" y="3875581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is a random subset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790311" y="4325391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010110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4" name="Left Brace 3" descr="&quot;&quot;"/>
          <p:cNvSpPr/>
          <p:nvPr/>
        </p:nvSpPr>
        <p:spPr>
          <a:xfrm rot="16200000">
            <a:off x="1968461" y="4202128"/>
            <a:ext cx="495300" cy="1484776"/>
          </a:xfrm>
          <a:prstGeom prst="leftBrace">
            <a:avLst>
              <a:gd name="adj1" fmla="val 22107"/>
              <a:gd name="adj2" fmla="val 44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077434" y="4930278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 dirty="0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 dirty="0">
              <a:latin typeface="Times New Roman (Hebrew)" charset="0"/>
            </a:endParaRPr>
          </a:p>
        </p:txBody>
      </p:sp>
      <p:sp>
        <p:nvSpPr>
          <p:cNvPr id="15372" name="Line 36" descr="&quot;&quot;"/>
          <p:cNvSpPr>
            <a:spLocks noChangeShapeType="1"/>
          </p:cNvSpPr>
          <p:nvPr/>
        </p:nvSpPr>
        <p:spPr bwMode="auto">
          <a:xfrm flipV="1">
            <a:off x="6781799" y="2505077"/>
            <a:ext cx="3112835" cy="301783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4910361" y="3127242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010110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16082" y="3468038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82" y="3468038"/>
                <a:ext cx="46679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4887041" y="3711277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{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000010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sp>
        <p:nvSpPr>
          <p:cNvPr id="67" name="AutoShape 37" descr="&quot;&quot;"/>
          <p:cNvSpPr>
            <a:spLocks noChangeArrowheads="1"/>
          </p:cNvSpPr>
          <p:nvPr/>
        </p:nvSpPr>
        <p:spPr bwMode="auto">
          <a:xfrm rot="5400000">
            <a:off x="5733270" y="4274278"/>
            <a:ext cx="493175" cy="294256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4957871" y="4592967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010100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89" name="Text Box 70"/>
              <p:cNvSpPr txBox="1">
                <a:spLocks noChangeArrowheads="1"/>
              </p:cNvSpPr>
              <p:nvPr/>
            </p:nvSpPr>
            <p:spPr bwMode="blackWhite">
              <a:xfrm>
                <a:off x="10696576" y="2825722"/>
                <a:ext cx="1752600" cy="1615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Xor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+ 1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0 + 0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+ 0 = 1</a:t>
                </a:r>
              </a:p>
            </p:txBody>
          </p:sp>
        </mc:Choice>
        <mc:Fallback xmlns="">
          <p:sp>
            <p:nvSpPr>
              <p:cNvPr id="15389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White">
              <a:xfrm>
                <a:off x="10696576" y="2825722"/>
                <a:ext cx="1752600" cy="1615827"/>
              </a:xfrm>
              <a:prstGeom prst="rect">
                <a:avLst/>
              </a:prstGeom>
              <a:blipFill rotWithShape="0">
                <a:blip r:embed="rId4"/>
                <a:stretch>
                  <a:fillRect l="-3136" t="-2264" b="-5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90" name="Rectangle 47"/>
              <p:cNvSpPr>
                <a:spLocks noChangeArrowheads="1"/>
              </p:cNvSpPr>
              <p:nvPr/>
            </p:nvSpPr>
            <p:spPr bwMode="auto">
              <a:xfrm>
                <a:off x="8505826" y="4267201"/>
                <a:ext cx="1857375" cy="96629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rtl="1"/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</a:rPr>
                  <a:t>Meaning of Q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2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  <a:sym typeface="Euclid Symbol" charset="0"/>
                  </a:rPr>
                  <a:t>=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  <a:sym typeface="Euclid Symbol" charset="0"/>
                  </a:rPr>
                  <a:t>Q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alt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 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</a:rPr>
                  <a:t>{</a:t>
                </a:r>
                <a:r>
                  <a:rPr lang="en-US" altLang="en-US" sz="2400" i="1" dirty="0" err="1">
                    <a:solidFill>
                      <a:srgbClr val="FF0000"/>
                    </a:solidFill>
                    <a:latin typeface="Times New Roman (Hebrew)" charset="0"/>
                    <a:sym typeface="Euclid Symbol" charset="0"/>
                  </a:rPr>
                  <a:t>i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 (Hebrew)" charset="0"/>
                    <a:sym typeface="Euclid Symbol" charset="0"/>
                  </a:rPr>
                  <a:t>}</a:t>
                </a:r>
              </a:p>
              <a:p>
                <a:pPr rtl="1"/>
                <a:endParaRPr lang="en-US" altLang="en-US" sz="2400" i="1" dirty="0">
                  <a:solidFill>
                    <a:srgbClr val="FF0000"/>
                  </a:solidFill>
                  <a:latin typeface="Times New Roman (Hebrew)" charset="0"/>
                  <a:sym typeface="Euclid Symbol" charset="0"/>
                </a:endParaRPr>
              </a:p>
            </p:txBody>
          </p:sp>
        </mc:Choice>
        <mc:Fallback xmlns="">
          <p:sp>
            <p:nvSpPr>
              <p:cNvPr id="15390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5826" y="4267201"/>
                <a:ext cx="1857375" cy="966290"/>
              </a:xfrm>
              <a:prstGeom prst="rect">
                <a:avLst/>
              </a:prstGeom>
              <a:blipFill rotWithShape="0">
                <a:blip r:embed="rId5"/>
                <a:stretch>
                  <a:fillRect l="-6149" t="-3067" r="-2913"/>
                </a:stretch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88" name="Text Box 69"/>
          <p:cNvSpPr txBox="1">
            <a:spLocks noChangeArrowheads="1"/>
          </p:cNvSpPr>
          <p:nvPr/>
        </p:nvSpPr>
        <p:spPr bwMode="blackWhite">
          <a:xfrm>
            <a:off x="8167689" y="5975351"/>
            <a:ext cx="2528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/>
              <a:t>*User sent O(n) bits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" grpId="0"/>
      <p:bldP spid="61" grpId="0"/>
      <p:bldP spid="67" grpId="0" animBg="1"/>
      <p:bldP spid="64" grpId="0"/>
      <p:bldP spid="153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BE8D08-51B7-D04B-AB01-E98E098B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Goals for today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5FC963-4ECD-1E46-A9D9-6ADA436E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Ø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What private information retrieval (PIR) means?</a:t>
            </a:r>
          </a:p>
          <a:p>
            <a:pPr marL="457200" indent="-457200">
              <a:buFont typeface="Wingdings" charset="2"/>
              <a:buChar char="Ø"/>
            </a:pPr>
            <a:endParaRPr lang="en-US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How is PIR implemented? </a:t>
            </a:r>
          </a:p>
          <a:p>
            <a:pPr marL="457200" indent="-457200">
              <a:buFont typeface="Wingdings" charset="2"/>
              <a:buChar char="Ø"/>
            </a:pPr>
            <a:endParaRPr lang="en-US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Use cases of PIR in the wild</a:t>
            </a:r>
          </a:p>
          <a:p>
            <a:pPr marL="457200" indent="-457200">
              <a:buFont typeface="Wingdings" charset="2"/>
              <a:buChar char="Ø"/>
            </a:pPr>
            <a:endParaRPr lang="en-US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D7B2A-CBE8-B442-A6E0-38D94086CC99}"/>
              </a:ext>
            </a:extLst>
          </p:cNvPr>
          <p:cNvSpPr/>
          <p:nvPr/>
        </p:nvSpPr>
        <p:spPr>
          <a:xfrm>
            <a:off x="337029" y="6353511"/>
            <a:ext cx="9398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contents are borrowed from online material provided by </a:t>
            </a:r>
            <a:r>
              <a:rPr lang="en-US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Stefan </a:t>
            </a:r>
            <a:r>
              <a:rPr lang="en-US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Dziembowsk</a:t>
            </a:r>
            <a:r>
              <a:rPr lang="en-US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, Amos </a:t>
            </a:r>
            <a:r>
              <a:rPr lang="en-US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Beimel</a:t>
            </a:r>
            <a:r>
              <a:rPr lang="en-US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Houmansadr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DD476-8799-EF4A-9028-59349F77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57" y="190445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2-server O(n) PIR</a:t>
            </a:r>
            <a:endParaRPr lang="en-US" dirty="0"/>
          </a:p>
        </p:txBody>
      </p:sp>
      <p:sp>
        <p:nvSpPr>
          <p:cNvPr id="15374" name="Rectangle 40"/>
          <p:cNvSpPr>
            <a:spLocks noChangeArrowheads="1"/>
          </p:cNvSpPr>
          <p:nvPr/>
        </p:nvSpPr>
        <p:spPr bwMode="auto">
          <a:xfrm>
            <a:off x="647700" y="134852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2" name="Group 1" descr="DB"/>
          <p:cNvGrpSpPr/>
          <p:nvPr/>
        </p:nvGrpSpPr>
        <p:grpSpPr>
          <a:xfrm>
            <a:off x="429804" y="2177053"/>
            <a:ext cx="2188391" cy="270131"/>
            <a:chOff x="419101" y="2213047"/>
            <a:chExt cx="3700462" cy="309562"/>
          </a:xfrm>
        </p:grpSpPr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37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559684" y="126603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46" name="Group 45" descr="DB"/>
          <p:cNvGrpSpPr/>
          <p:nvPr/>
        </p:nvGrpSpPr>
        <p:grpSpPr>
          <a:xfrm>
            <a:off x="9432132" y="2027894"/>
            <a:ext cx="2188391" cy="270131"/>
            <a:chOff x="419101" y="2213047"/>
            <a:chExt cx="3700462" cy="30956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3" name="Group 2" descr="DB">
            <a:extLst>
              <a:ext uri="{FF2B5EF4-FFF2-40B4-BE49-F238E27FC236}">
                <a16:creationId xmlns:a16="http://schemas.microsoft.com/office/drawing/2014/main" id="{C271151A-88EB-1940-A5D1-54FE45CEE1FD}"/>
              </a:ext>
            </a:extLst>
          </p:cNvPr>
          <p:cNvGrpSpPr/>
          <p:nvPr/>
        </p:nvGrpSpPr>
        <p:grpSpPr>
          <a:xfrm>
            <a:off x="4264293" y="2044562"/>
            <a:ext cx="3700462" cy="309562"/>
            <a:chOff x="4264293" y="2044562"/>
            <a:chExt cx="3700462" cy="309562"/>
          </a:xfrm>
        </p:grpSpPr>
        <p:sp>
          <p:nvSpPr>
            <p:cNvPr id="15376" name="Rectangle 49"/>
            <p:cNvSpPr>
              <a:spLocks noChangeArrowheads="1"/>
            </p:cNvSpPr>
            <p:nvPr/>
          </p:nvSpPr>
          <p:spPr bwMode="auto">
            <a:xfrm>
              <a:off x="4264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7" name="Rectangle 51"/>
            <p:cNvSpPr>
              <a:spLocks noChangeArrowheads="1"/>
            </p:cNvSpPr>
            <p:nvPr/>
          </p:nvSpPr>
          <p:spPr bwMode="auto">
            <a:xfrm>
              <a:off x="48738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78" name="Rectangle 53"/>
            <p:cNvSpPr>
              <a:spLocks noChangeArrowheads="1"/>
            </p:cNvSpPr>
            <p:nvPr/>
          </p:nvSpPr>
          <p:spPr bwMode="auto">
            <a:xfrm>
              <a:off x="54834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5379" name="Rectangle 54"/>
            <p:cNvSpPr>
              <a:spLocks noChangeArrowheads="1"/>
            </p:cNvSpPr>
            <p:nvPr/>
          </p:nvSpPr>
          <p:spPr bwMode="auto">
            <a:xfrm>
              <a:off x="5788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0" name="Rectangle 57"/>
            <p:cNvSpPr>
              <a:spLocks noChangeArrowheads="1"/>
            </p:cNvSpPr>
            <p:nvPr/>
          </p:nvSpPr>
          <p:spPr bwMode="auto">
            <a:xfrm>
              <a:off x="67455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1" name="Rectangle 59"/>
            <p:cNvSpPr>
              <a:spLocks noChangeArrowheads="1"/>
            </p:cNvSpPr>
            <p:nvPr/>
          </p:nvSpPr>
          <p:spPr bwMode="auto">
            <a:xfrm>
              <a:off x="76599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2" name="Rectangle 60"/>
            <p:cNvSpPr>
              <a:spLocks noChangeArrowheads="1"/>
            </p:cNvSpPr>
            <p:nvPr/>
          </p:nvSpPr>
          <p:spPr bwMode="auto">
            <a:xfrm>
              <a:off x="73551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3" name="Rectangle 64"/>
            <p:cNvSpPr>
              <a:spLocks noChangeArrowheads="1"/>
            </p:cNvSpPr>
            <p:nvPr/>
          </p:nvSpPr>
          <p:spPr bwMode="auto">
            <a:xfrm>
              <a:off x="4570680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4" name="Rectangle 65"/>
            <p:cNvSpPr>
              <a:spLocks noChangeArrowheads="1"/>
            </p:cNvSpPr>
            <p:nvPr/>
          </p:nvSpPr>
          <p:spPr bwMode="auto">
            <a:xfrm>
              <a:off x="6405830" y="204456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5385" name="Rectangle 66"/>
            <p:cNvSpPr>
              <a:spLocks noChangeArrowheads="1"/>
            </p:cNvSpPr>
            <p:nvPr/>
          </p:nvSpPr>
          <p:spPr bwMode="auto">
            <a:xfrm>
              <a:off x="6093094" y="204456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6" name="Rectangle 67"/>
            <p:cNvSpPr>
              <a:spLocks noChangeArrowheads="1"/>
            </p:cNvSpPr>
            <p:nvPr/>
          </p:nvSpPr>
          <p:spPr bwMode="auto">
            <a:xfrm>
              <a:off x="70503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5387" name="Rectangle 68"/>
            <p:cNvSpPr>
              <a:spLocks noChangeArrowheads="1"/>
            </p:cNvSpPr>
            <p:nvPr/>
          </p:nvSpPr>
          <p:spPr bwMode="auto">
            <a:xfrm>
              <a:off x="51786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15369" name="Line 31" descr="&quot;&quot;"/>
          <p:cNvSpPr>
            <a:spLocks noChangeShapeType="1"/>
          </p:cNvSpPr>
          <p:nvPr/>
        </p:nvSpPr>
        <p:spPr bwMode="auto">
          <a:xfrm flipV="1">
            <a:off x="4307156" y="1761987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33"/>
          <p:cNvSpPr>
            <a:spLocks noChangeArrowheads="1"/>
          </p:cNvSpPr>
          <p:nvPr/>
        </p:nvSpPr>
        <p:spPr bwMode="auto">
          <a:xfrm>
            <a:off x="5699393" y="1465125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5367" name="Line 14" descr="&quot;&quot;"/>
          <p:cNvSpPr>
            <a:spLocks noChangeShapeType="1"/>
          </p:cNvSpPr>
          <p:nvPr/>
        </p:nvSpPr>
        <p:spPr bwMode="auto">
          <a:xfrm flipV="1">
            <a:off x="5654943" y="242556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5459680" y="2646143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91" name="Group 90" descr="DB">
            <a:extLst>
              <a:ext uri="{FF2B5EF4-FFF2-40B4-BE49-F238E27FC236}">
                <a16:creationId xmlns:a16="http://schemas.microsoft.com/office/drawing/2014/main" id="{7BF0DAB9-90D0-C043-B170-7567C6A1F021}"/>
              </a:ext>
            </a:extLst>
          </p:cNvPr>
          <p:cNvGrpSpPr/>
          <p:nvPr/>
        </p:nvGrpSpPr>
        <p:grpSpPr>
          <a:xfrm>
            <a:off x="420762" y="2917720"/>
            <a:ext cx="2188391" cy="270131"/>
            <a:chOff x="419101" y="2213047"/>
            <a:chExt cx="3700462" cy="309562"/>
          </a:xfrm>
        </p:grpSpPr>
        <p:sp>
          <p:nvSpPr>
            <p:cNvPr id="92" name="Rectangle 49">
              <a:extLst>
                <a:ext uri="{FF2B5EF4-FFF2-40B4-BE49-F238E27FC236}">
                  <a16:creationId xmlns:a16="http://schemas.microsoft.com/office/drawing/2014/main" id="{604179D2-F20C-0F41-AA56-D81BAA880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111" name="Rectangle 51">
              <a:extLst>
                <a:ext uri="{FF2B5EF4-FFF2-40B4-BE49-F238E27FC236}">
                  <a16:creationId xmlns:a16="http://schemas.microsoft.com/office/drawing/2014/main" id="{7A964A17-3E4D-4341-A060-E9E98067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12" name="Rectangle 53">
              <a:extLst>
                <a:ext uri="{FF2B5EF4-FFF2-40B4-BE49-F238E27FC236}">
                  <a16:creationId xmlns:a16="http://schemas.microsoft.com/office/drawing/2014/main" id="{156EE2E2-5407-CA4F-8BD8-9241371A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13" name="Rectangle 54">
              <a:extLst>
                <a:ext uri="{FF2B5EF4-FFF2-40B4-BE49-F238E27FC236}">
                  <a16:creationId xmlns:a16="http://schemas.microsoft.com/office/drawing/2014/main" id="{C61147D2-BFB1-9343-879B-10B3FEF0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114" name="Rectangle 57">
              <a:extLst>
                <a:ext uri="{FF2B5EF4-FFF2-40B4-BE49-F238E27FC236}">
                  <a16:creationId xmlns:a16="http://schemas.microsoft.com/office/drawing/2014/main" id="{867DCAEC-1132-BB41-8058-B0C0FDB0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8A73103A-0DAA-8F44-AC4C-F279C0FD0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116" name="Rectangle 60">
              <a:extLst>
                <a:ext uri="{FF2B5EF4-FFF2-40B4-BE49-F238E27FC236}">
                  <a16:creationId xmlns:a16="http://schemas.microsoft.com/office/drawing/2014/main" id="{26FD853C-B4C3-B84B-9292-45D028CE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6ECF2D94-D3DD-D44B-9ADB-153ABFF3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18" name="Rectangle 65">
              <a:extLst>
                <a:ext uri="{FF2B5EF4-FFF2-40B4-BE49-F238E27FC236}">
                  <a16:creationId xmlns:a16="http://schemas.microsoft.com/office/drawing/2014/main" id="{0E4F22F9-32C4-964E-B65C-1DCB9CC1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16F2626-CFBE-DF42-9BE9-615E7517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120" name="Rectangle 67">
              <a:extLst>
                <a:ext uri="{FF2B5EF4-FFF2-40B4-BE49-F238E27FC236}">
                  <a16:creationId xmlns:a16="http://schemas.microsoft.com/office/drawing/2014/main" id="{C2CAF478-A1BA-8343-BA8B-6642F0B6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21" name="Rectangle 68">
              <a:extLst>
                <a:ext uri="{FF2B5EF4-FFF2-40B4-BE49-F238E27FC236}">
                  <a16:creationId xmlns:a16="http://schemas.microsoft.com/office/drawing/2014/main" id="{C1308D11-9C42-AE47-880C-44A764C8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</p:grpSp>
      <p:sp>
        <p:nvSpPr>
          <p:cNvPr id="122" name="Rectangle 40">
            <a:extLst>
              <a:ext uri="{FF2B5EF4-FFF2-40B4-BE49-F238E27FC236}">
                <a16:creationId xmlns:a16="http://schemas.microsoft.com/office/drawing/2014/main" id="{4E2C057A-13B6-EA4C-B9E5-C5AF7088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70" y="2734974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2800" dirty="0">
                <a:solidFill>
                  <a:srgbClr val="008000"/>
                </a:solidFill>
                <a:latin typeface="Times New Roman" charset="0"/>
              </a:rPr>
              <a:t>Q</a:t>
            </a:r>
            <a:r>
              <a:rPr lang="en-US" altLang="en-US" sz="2800" baseline="-25000" dirty="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1600" dirty="0">
              <a:latin typeface="Times New Roman (Hebrew)" charset="0"/>
            </a:endParaRPr>
          </a:p>
        </p:txBody>
      </p:sp>
      <p:sp>
        <p:nvSpPr>
          <p:cNvPr id="15364" name="AutoShape 11" descr="&quot;&quot;"/>
          <p:cNvSpPr>
            <a:spLocks noChangeArrowheads="1"/>
          </p:cNvSpPr>
          <p:nvPr/>
        </p:nvSpPr>
        <p:spPr bwMode="auto">
          <a:xfrm>
            <a:off x="5781676" y="5748338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5888039" y="5795963"/>
            <a:ext cx="6556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>
              <a:latin typeface="Times New Roman (Hebrew)" charset="0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5567364" y="6202363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5371" name="Line 35" descr="send"/>
          <p:cNvSpPr>
            <a:spLocks noChangeShapeType="1"/>
          </p:cNvSpPr>
          <p:nvPr/>
        </p:nvSpPr>
        <p:spPr bwMode="auto">
          <a:xfrm flipV="1">
            <a:off x="6752771" y="2854970"/>
            <a:ext cx="2366516" cy="258434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5321247" y="4037095"/>
            <a:ext cx="2797441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010100 </a:t>
            </a:r>
            <a:r>
              <a:rPr lang="mr-IN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0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p:grpSp>
        <p:nvGrpSpPr>
          <p:cNvPr id="60" name="Group 59" descr="DB"/>
          <p:cNvGrpSpPr/>
          <p:nvPr/>
        </p:nvGrpSpPr>
        <p:grpSpPr>
          <a:xfrm>
            <a:off x="9448867" y="2996673"/>
            <a:ext cx="2188391" cy="270131"/>
            <a:chOff x="419101" y="2213047"/>
            <a:chExt cx="3700462" cy="309562"/>
          </a:xfrm>
        </p:grpSpPr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</p:grp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8167371" y="297796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2800" dirty="0">
                <a:solidFill>
                  <a:srgbClr val="008000"/>
                </a:solidFill>
                <a:latin typeface="Times New Roman" charset="0"/>
              </a:rPr>
              <a:t>Q</a:t>
            </a:r>
            <a:r>
              <a:rPr lang="en-US" altLang="en-US" sz="2800" baseline="-25000" dirty="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1600" dirty="0">
              <a:latin typeface="Times New Roman (Hebrew)" charset="0"/>
            </a:endParaRPr>
          </a:p>
        </p:txBody>
      </p:sp>
      <p:sp>
        <p:nvSpPr>
          <p:cNvPr id="76" name="Line 14" descr="&quot;&quot;"/>
          <p:cNvSpPr>
            <a:spLocks noChangeShapeType="1"/>
          </p:cNvSpPr>
          <p:nvPr/>
        </p:nvSpPr>
        <p:spPr bwMode="auto">
          <a:xfrm flipV="1">
            <a:off x="10270567" y="3388379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10100447" y="3560937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sp>
        <p:nvSpPr>
          <p:cNvPr id="79" name="AutoShape 37" descr="&quot;&quot;"/>
          <p:cNvSpPr>
            <a:spLocks noChangeArrowheads="1"/>
          </p:cNvSpPr>
          <p:nvPr/>
        </p:nvSpPr>
        <p:spPr bwMode="auto">
          <a:xfrm rot="5400000">
            <a:off x="10272492" y="4007150"/>
            <a:ext cx="493175" cy="294256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E69C60-024E-474D-8F42-39D0B2075679}"/>
              </a:ext>
            </a:extLst>
          </p:cNvPr>
          <p:cNvSpPr txBox="1"/>
          <p:nvPr/>
        </p:nvSpPr>
        <p:spPr>
          <a:xfrm>
            <a:off x="10846461" y="3325073"/>
            <a:ext cx="134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only bits in S2 where Q</a:t>
            </a:r>
            <a:r>
              <a:rPr lang="en-US" baseline="-25000" dirty="0"/>
              <a:t>2 </a:t>
            </a:r>
            <a:r>
              <a:rPr lang="en-US" dirty="0"/>
              <a:t>is 1</a:t>
            </a:r>
          </a:p>
        </p:txBody>
      </p:sp>
      <p:grpSp>
        <p:nvGrpSpPr>
          <p:cNvPr id="97" name="Group 96" descr="DB">
            <a:extLst>
              <a:ext uri="{FF2B5EF4-FFF2-40B4-BE49-F238E27FC236}">
                <a16:creationId xmlns:a16="http://schemas.microsoft.com/office/drawing/2014/main" id="{F1BD0CBC-6760-5948-AEE2-BC2B88C2F909}"/>
              </a:ext>
            </a:extLst>
          </p:cNvPr>
          <p:cNvGrpSpPr/>
          <p:nvPr/>
        </p:nvGrpSpPr>
        <p:grpSpPr>
          <a:xfrm>
            <a:off x="9528666" y="4550622"/>
            <a:ext cx="2188391" cy="270131"/>
            <a:chOff x="419101" y="2213047"/>
            <a:chExt cx="3700462" cy="309562"/>
          </a:xfrm>
        </p:grpSpPr>
        <p:sp>
          <p:nvSpPr>
            <p:cNvPr id="98" name="Rectangle 49">
              <a:extLst>
                <a:ext uri="{FF2B5EF4-FFF2-40B4-BE49-F238E27FC236}">
                  <a16:creationId xmlns:a16="http://schemas.microsoft.com/office/drawing/2014/main" id="{DFCB4295-2042-CF4A-9DEB-11770E62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CBF7AD06-2863-F14D-B8C4-6D968213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1651DEDE-8BF2-EA4A-860D-2C33E2216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DCF5F8C-91EE-514E-AEE4-5A26D28C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02" name="Rectangle 57">
              <a:extLst>
                <a:ext uri="{FF2B5EF4-FFF2-40B4-BE49-F238E27FC236}">
                  <a16:creationId xmlns:a16="http://schemas.microsoft.com/office/drawing/2014/main" id="{71C8A570-000D-3740-895E-3B2F86E4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E7B41C5A-D679-5440-981F-939158E4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04" name="Rectangle 60">
              <a:extLst>
                <a:ext uri="{FF2B5EF4-FFF2-40B4-BE49-F238E27FC236}">
                  <a16:creationId xmlns:a16="http://schemas.microsoft.com/office/drawing/2014/main" id="{073F547B-EF7B-8142-A4F7-D63AA138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52936726-E394-BB48-9D23-778EBFD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8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106" name="Rectangle 65">
              <a:extLst>
                <a:ext uri="{FF2B5EF4-FFF2-40B4-BE49-F238E27FC236}">
                  <a16:creationId xmlns:a16="http://schemas.microsoft.com/office/drawing/2014/main" id="{79377246-7A42-A84F-B39C-AEA318AAD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638" y="2213047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87080D28-2419-9546-9F6D-5A5352652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2" y="2213047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108" name="Rectangle 67">
              <a:extLst>
                <a:ext uri="{FF2B5EF4-FFF2-40B4-BE49-F238E27FC236}">
                  <a16:creationId xmlns:a16="http://schemas.microsoft.com/office/drawing/2014/main" id="{42603A6E-C353-754E-9C5C-B21C03465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109" name="Rectangle 68">
              <a:extLst>
                <a:ext uri="{FF2B5EF4-FFF2-40B4-BE49-F238E27FC236}">
                  <a16:creationId xmlns:a16="http://schemas.microsoft.com/office/drawing/2014/main" id="{F4ABDD75-E48E-154E-80EB-4A6CAA95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1" y="2213047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70"/>
              <p:cNvSpPr txBox="1">
                <a:spLocks noChangeArrowheads="1"/>
              </p:cNvSpPr>
              <p:nvPr/>
            </p:nvSpPr>
            <p:spPr bwMode="blackWhite">
              <a:xfrm>
                <a:off x="1803609" y="4480945"/>
                <a:ext cx="1752600" cy="1615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Xor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+ 1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0 + 0 =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1 + 0 = 1</a:t>
                </a:r>
              </a:p>
            </p:txBody>
          </p:sp>
        </mc:Choice>
        <mc:Fallback xmlns="">
          <p:sp>
            <p:nvSpPr>
              <p:cNvPr id="7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White">
              <a:xfrm>
                <a:off x="1803609" y="4480945"/>
                <a:ext cx="1752600" cy="1615827"/>
              </a:xfrm>
              <a:prstGeom prst="rect">
                <a:avLst/>
              </a:prstGeom>
              <a:blipFill rotWithShape="0">
                <a:blip r:embed="rId3"/>
                <a:stretch>
                  <a:fillRect l="-3136" t="-1887" b="-5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utoShape 37" descr="&quot;&quot;"/>
          <p:cNvSpPr>
            <a:spLocks noChangeArrowheads="1"/>
          </p:cNvSpPr>
          <p:nvPr/>
        </p:nvSpPr>
        <p:spPr bwMode="auto">
          <a:xfrm rot="5400000">
            <a:off x="10299739" y="5141731"/>
            <a:ext cx="493175" cy="294256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0600937" y="504227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37" y="5042271"/>
                <a:ext cx="46679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10380660" y="5785780"/>
            <a:ext cx="304800" cy="30956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charset="0"/>
              </a:rPr>
              <a:t>1</a:t>
            </a:r>
          </a:p>
        </p:txBody>
      </p:sp>
      <p:sp>
        <p:nvSpPr>
          <p:cNvPr id="15388" name="Text Box 69"/>
          <p:cNvSpPr txBox="1">
            <a:spLocks noChangeArrowheads="1"/>
          </p:cNvSpPr>
          <p:nvPr/>
        </p:nvSpPr>
        <p:spPr bwMode="blackWhite">
          <a:xfrm>
            <a:off x="8137321" y="6330920"/>
            <a:ext cx="2528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dirty="0"/>
              <a:t>*User sent O(n) bits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79" grpId="0" animBg="1"/>
      <p:bldP spid="110" grpId="0"/>
      <p:bldP spid="93" grpId="0" animBg="1"/>
      <p:bldP spid="95" grpId="0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82ECC-AAAB-D44E-B704-E954C7A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93" y="160200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2-server PIR</a:t>
            </a:r>
            <a:endParaRPr lang="en-US" dirty="0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018247" y="252604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609561" y="2526048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6" name="Group 5" descr="DB">
            <a:extLst>
              <a:ext uri="{FF2B5EF4-FFF2-40B4-BE49-F238E27FC236}">
                <a16:creationId xmlns:a16="http://schemas.microsoft.com/office/drawing/2014/main" id="{880BE178-3926-5348-BF8A-81BB7748C066}"/>
              </a:ext>
            </a:extLst>
          </p:cNvPr>
          <p:cNvGrpSpPr/>
          <p:nvPr/>
        </p:nvGrpSpPr>
        <p:grpSpPr>
          <a:xfrm>
            <a:off x="4264293" y="2044562"/>
            <a:ext cx="3700462" cy="309562"/>
            <a:chOff x="4264293" y="2044562"/>
            <a:chExt cx="3700462" cy="309562"/>
          </a:xfrm>
        </p:grpSpPr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4264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48738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54834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57882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67455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76599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73551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4570680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6405830" y="204456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6093094" y="204456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7050355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5178693" y="20445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40" name="Line 31" descr="&quot;&quot;"/>
          <p:cNvSpPr>
            <a:spLocks noChangeShapeType="1"/>
          </p:cNvSpPr>
          <p:nvPr/>
        </p:nvSpPr>
        <p:spPr bwMode="auto">
          <a:xfrm flipV="1">
            <a:off x="4307156" y="1761987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699393" y="1465125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39" name="Line 14" descr="&quot;&quot;"/>
          <p:cNvSpPr>
            <a:spLocks noChangeShapeType="1"/>
          </p:cNvSpPr>
          <p:nvPr/>
        </p:nvSpPr>
        <p:spPr bwMode="auto">
          <a:xfrm flipV="1">
            <a:off x="5654943" y="242556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459680" y="2646143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sp>
        <p:nvSpPr>
          <p:cNvPr id="17412" name="AutoShape 4" descr="&quot;&quot;"/>
          <p:cNvSpPr>
            <a:spLocks noChangeArrowheads="1"/>
          </p:cNvSpPr>
          <p:nvPr/>
        </p:nvSpPr>
        <p:spPr bwMode="auto">
          <a:xfrm>
            <a:off x="5781676" y="5781676"/>
            <a:ext cx="752475" cy="449263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888039" y="5829301"/>
            <a:ext cx="6556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>
              <a:latin typeface="Times New Roman (Hebrew)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67364" y="6235700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7419" name="Line 11" descr="send"/>
          <p:cNvSpPr>
            <a:spLocks noChangeShapeType="1"/>
          </p:cNvSpPr>
          <p:nvPr/>
        </p:nvSpPr>
        <p:spPr bwMode="auto">
          <a:xfrm flipH="1" flipV="1">
            <a:off x="3531474" y="3116598"/>
            <a:ext cx="1832689" cy="23983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641829" y="3820932"/>
            <a:ext cx="18573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 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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{0,1}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n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  <a:p>
            <a:pPr rtl="1"/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rPr>
              <a:t>at random</a:t>
            </a:r>
          </a:p>
        </p:txBody>
      </p:sp>
      <p:sp>
        <p:nvSpPr>
          <p:cNvPr id="17444" name="AutoShape 40" descr="&quot;&quot;"/>
          <p:cNvSpPr>
            <a:spLocks noChangeArrowheads="1"/>
          </p:cNvSpPr>
          <p:nvPr/>
        </p:nvSpPr>
        <p:spPr bwMode="auto">
          <a:xfrm rot="10800000">
            <a:off x="3395664" y="1955801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7443" name="Rectangle 39"/>
          <p:cNvSpPr>
            <a:spLocks noChangeArrowheads="1"/>
          </p:cNvSpPr>
          <p:nvPr/>
        </p:nvSpPr>
        <p:spPr bwMode="auto">
          <a:xfrm>
            <a:off x="2971800" y="2060576"/>
            <a:ext cx="304800" cy="30956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0</a:t>
            </a:r>
          </a:p>
        </p:txBody>
      </p:sp>
      <p:sp>
        <p:nvSpPr>
          <p:cNvPr id="17422" name="Line 14" descr="get"/>
          <p:cNvSpPr>
            <a:spLocks noChangeShapeType="1"/>
          </p:cNvSpPr>
          <p:nvPr/>
        </p:nvSpPr>
        <p:spPr bwMode="auto">
          <a:xfrm flipH="1" flipV="1">
            <a:off x="3330841" y="3224253"/>
            <a:ext cx="1857375" cy="238121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26" name="Object 21" descr="&quot;&quot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47823"/>
              </p:ext>
            </p:extLst>
          </p:nvPr>
        </p:nvGraphicFramePr>
        <p:xfrm>
          <a:off x="2957514" y="4541839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7" name="Equation" r:id="rId4" imgW="634725" imgH="291973" progId="Equation.DSMT4">
                  <p:embed/>
                </p:oleObj>
              </mc:Choice>
              <mc:Fallback>
                <p:oleObj name="Equation" r:id="rId4" imgW="634725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4541839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Line 12" descr="send"/>
          <p:cNvSpPr>
            <a:spLocks noChangeShapeType="1"/>
          </p:cNvSpPr>
          <p:nvPr/>
        </p:nvSpPr>
        <p:spPr bwMode="auto">
          <a:xfrm flipV="1">
            <a:off x="6781799" y="3038255"/>
            <a:ext cx="2443163" cy="25179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8" name="Rectangle 23"/>
              <p:cNvSpPr>
                <a:spLocks noChangeArrowheads="1"/>
              </p:cNvSpPr>
              <p:nvPr/>
            </p:nvSpPr>
            <p:spPr bwMode="auto">
              <a:xfrm>
                <a:off x="6558340" y="3511076"/>
                <a:ext cx="1857375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rtl="1"/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</a:rPr>
                  <a:t>Q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2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  <a:sym typeface="Euclid Symbol" charset="0"/>
                  </a:rPr>
                  <a:t>=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  <a:sym typeface="Euclid Symbol" charset="0"/>
                  </a:rPr>
                  <a:t>Q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alt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charset="0"/>
                  </a:rPr>
                  <a:t> 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</a:rPr>
                  <a:t>{</a:t>
                </a:r>
                <a:r>
                  <a:rPr lang="en-US" altLang="en-US" sz="2400" i="1" dirty="0" err="1">
                    <a:solidFill>
                      <a:srgbClr val="FF0000"/>
                    </a:solidFill>
                    <a:latin typeface="Times New Roman (Hebrew)" charset="0"/>
                    <a:sym typeface="Euclid Symbol" charset="0"/>
                  </a:rPr>
                  <a:t>i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 (Hebrew)" charset="0"/>
                    <a:sym typeface="Euclid Symbol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742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8340" y="3511076"/>
                <a:ext cx="1857375" cy="441325"/>
              </a:xfrm>
              <a:prstGeom prst="rect">
                <a:avLst/>
              </a:prstGeom>
              <a:blipFill>
                <a:blip r:embed="rId6"/>
                <a:stretch>
                  <a:fillRect l="-7483" t="-8571" r="-2721" b="-3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41" name="AutoShape 37" descr="&quot;&quot;"/>
          <p:cNvSpPr>
            <a:spLocks noChangeArrowheads="1"/>
          </p:cNvSpPr>
          <p:nvPr/>
        </p:nvSpPr>
        <p:spPr bwMode="auto">
          <a:xfrm>
            <a:off x="8462964" y="1955801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7440" name="Rectangle 36"/>
          <p:cNvSpPr>
            <a:spLocks noChangeArrowheads="1"/>
          </p:cNvSpPr>
          <p:nvPr/>
        </p:nvSpPr>
        <p:spPr bwMode="auto">
          <a:xfrm>
            <a:off x="9453563" y="2060576"/>
            <a:ext cx="304800" cy="30956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17423" name="Line 15" descr="get"/>
          <p:cNvSpPr>
            <a:spLocks noChangeShapeType="1"/>
          </p:cNvSpPr>
          <p:nvPr/>
        </p:nvSpPr>
        <p:spPr bwMode="auto">
          <a:xfrm flipV="1">
            <a:off x="7011989" y="3168828"/>
            <a:ext cx="2478086" cy="2557285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27" name="Object 22" descr="&quot;&quot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73600"/>
              </p:ext>
            </p:extLst>
          </p:nvPr>
        </p:nvGraphicFramePr>
        <p:xfrm>
          <a:off x="8331156" y="4383233"/>
          <a:ext cx="1571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8" name="Equation" r:id="rId7" imgW="672808" imgH="291973" progId="Equation.DSMT4">
                  <p:embed/>
                </p:oleObj>
              </mc:Choice>
              <mc:Fallback>
                <p:oleObj name="Equation" r:id="rId7" imgW="672808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156" y="4383233"/>
                        <a:ext cx="1571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 descr="Xor result"/>
          <p:cNvGrpSpPr>
            <a:grpSpLocks/>
          </p:cNvGrpSpPr>
          <p:nvPr/>
        </p:nvGrpSpPr>
        <p:grpSpPr bwMode="auto">
          <a:xfrm>
            <a:off x="7467601" y="5287963"/>
            <a:ext cx="2690813" cy="952500"/>
            <a:chOff x="3744" y="2976"/>
            <a:chExt cx="1695" cy="600"/>
          </a:xfrm>
        </p:grpSpPr>
        <p:sp>
          <p:nvSpPr>
            <p:cNvPr id="17445" name="AutoShape 19"/>
            <p:cNvSpPr>
              <a:spLocks noChangeArrowheads="1"/>
            </p:cNvSpPr>
            <p:nvPr/>
          </p:nvSpPr>
          <p:spPr bwMode="auto">
            <a:xfrm>
              <a:off x="3744" y="2976"/>
              <a:ext cx="1695" cy="600"/>
            </a:xfrm>
            <a:prstGeom prst="cloudCallout">
              <a:avLst>
                <a:gd name="adj1" fmla="val -78495"/>
                <a:gd name="adj2" fmla="val 5533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endParaRPr lang="en-US" altLang="en-US" sz="2000">
                <a:latin typeface="Times New Roman (Hebrew)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28" y="3119"/>
                  <a:ext cx="97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Verdana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charset="0"/>
                    </a:defRPr>
                  </a:lvl9pPr>
                </a:lstStyle>
                <a:p>
                  <a:r>
                    <a:rPr lang="en-US" altLang="en-US" sz="2400" i="1" dirty="0">
                      <a:latin typeface="Times New Roman (Hebrew)" charset="0"/>
                    </a:rPr>
                    <a:t>a</a:t>
                  </a:r>
                  <a:r>
                    <a:rPr lang="en-US" altLang="en-US" sz="2400" baseline="-25000" dirty="0">
                      <a:latin typeface="Times New Roman (Hebrew)" charset="0"/>
                    </a:rPr>
                    <a:t>1</a:t>
                  </a:r>
                  <a:r>
                    <a:rPr lang="en-US" altLang="en-US" sz="2400" dirty="0"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 </m:t>
                      </m:r>
                    </m:oMath>
                  </a14:m>
                  <a:r>
                    <a:rPr lang="en-US" altLang="en-US" sz="2400" i="1" dirty="0">
                      <a:latin typeface="Times New Roman (Hebrew)" charset="0"/>
                    </a:rPr>
                    <a:t>a</a:t>
                  </a:r>
                  <a:r>
                    <a:rPr lang="en-US" altLang="en-US" sz="2400" baseline="-25000" dirty="0">
                      <a:latin typeface="Times New Roman (Hebrew)" charset="0"/>
                    </a:rPr>
                    <a:t>2</a:t>
                  </a:r>
                  <a:r>
                    <a:rPr lang="en-US" altLang="en-US" sz="2400" dirty="0">
                      <a:latin typeface="Times New Roman (Hebrew)" charset="0"/>
                    </a:rPr>
                    <a:t>=</a:t>
                  </a:r>
                  <a:r>
                    <a:rPr lang="en-US" altLang="en-US" sz="2400" i="1" dirty="0">
                      <a:latin typeface="Times New Roman (Hebrew)" charset="0"/>
                    </a:rPr>
                    <a:t>x</a:t>
                  </a:r>
                  <a:r>
                    <a:rPr lang="en-US" altLang="en-US" sz="2400" i="1" baseline="-25000" dirty="0">
                      <a:latin typeface="Times New Roman (Hebrew)" charset="0"/>
                    </a:rPr>
                    <a:t>i</a:t>
                  </a:r>
                </a:p>
              </p:txBody>
            </p:sp>
          </mc:Choice>
          <mc:Fallback xmlns="">
            <p:sp>
              <p:nvSpPr>
                <p:cNvPr id="1744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28" y="3119"/>
                  <a:ext cx="975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906" t="-102667" r="-1181" b="-136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/>
          <p:cNvSpPr txBox="1"/>
          <p:nvPr/>
        </p:nvSpPr>
        <p:spPr>
          <a:xfrm>
            <a:off x="371334" y="5723518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 if servers collude?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21</a:t>
            </a:fld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0FFCC6-0DD7-5E4E-AF12-329E324A33C8}"/>
              </a:ext>
            </a:extLst>
          </p:cNvPr>
          <p:cNvSpPr txBox="1"/>
          <p:nvPr/>
        </p:nvSpPr>
        <p:spPr>
          <a:xfrm>
            <a:off x="371334" y="625154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That is why semi-honest setting</a:t>
            </a:r>
          </a:p>
        </p:txBody>
      </p:sp>
    </p:spTree>
    <p:extLst>
      <p:ext uri="{BB962C8B-B14F-4D97-AF65-F5344CB8AC3E}">
        <p14:creationId xmlns:p14="http://schemas.microsoft.com/office/powerpoint/2010/main" val="10769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3636-CE20-8344-A555-8F3AD45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k-server PIR</a:t>
            </a:r>
            <a:endParaRPr lang="en-US" dirty="0"/>
          </a:p>
        </p:txBody>
      </p:sp>
      <p:sp>
        <p:nvSpPr>
          <p:cNvPr id="17412" name="AutoShape 4" descr="&quot;&quot;"/>
          <p:cNvSpPr>
            <a:spLocks noChangeArrowheads="1"/>
          </p:cNvSpPr>
          <p:nvPr/>
        </p:nvSpPr>
        <p:spPr bwMode="auto">
          <a:xfrm>
            <a:off x="2810281" y="3252419"/>
            <a:ext cx="752475" cy="449263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854731" y="2845124"/>
            <a:ext cx="6556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 dirty="0">
              <a:latin typeface="Times New Roman (Hebrew)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86533" y="3221117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179189" y="175559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40" name="Line 31" descr="&quot;&quot;"/>
          <p:cNvSpPr>
            <a:spLocks noChangeShapeType="1"/>
          </p:cNvSpPr>
          <p:nvPr/>
        </p:nvSpPr>
        <p:spPr bwMode="auto">
          <a:xfrm flipV="1">
            <a:off x="6892701" y="1698767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8214213" y="1338729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5" name="Group 4" descr="DB">
            <a:extLst>
              <a:ext uri="{FF2B5EF4-FFF2-40B4-BE49-F238E27FC236}">
                <a16:creationId xmlns:a16="http://schemas.microsoft.com/office/drawing/2014/main" id="{7EE14024-385A-5740-8729-66A8AE09970D}"/>
              </a:ext>
            </a:extLst>
          </p:cNvPr>
          <p:cNvGrpSpPr/>
          <p:nvPr/>
        </p:nvGrpSpPr>
        <p:grpSpPr>
          <a:xfrm>
            <a:off x="6849838" y="1981342"/>
            <a:ext cx="3700462" cy="309562"/>
            <a:chOff x="6849838" y="1981342"/>
            <a:chExt cx="3700462" cy="309562"/>
          </a:xfrm>
        </p:grpSpPr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68498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74594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80690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83738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93311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102455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99407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7156225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8991375" y="198134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8678639" y="198134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96359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77642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10194955" y="2879885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 dirty="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 dirty="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6" name="Group 5" descr="DB">
            <a:extLst>
              <a:ext uri="{FF2B5EF4-FFF2-40B4-BE49-F238E27FC236}">
                <a16:creationId xmlns:a16="http://schemas.microsoft.com/office/drawing/2014/main" id="{668C0FC9-6E84-0149-8B08-0D937BC97AF3}"/>
              </a:ext>
            </a:extLst>
          </p:cNvPr>
          <p:cNvGrpSpPr/>
          <p:nvPr/>
        </p:nvGrpSpPr>
        <p:grpSpPr>
          <a:xfrm>
            <a:off x="6849838" y="3105634"/>
            <a:ext cx="3700462" cy="309562"/>
            <a:chOff x="6849838" y="3105634"/>
            <a:chExt cx="3700462" cy="309562"/>
          </a:xfrm>
        </p:grpSpPr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68498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0" name="Rectangle 51"/>
            <p:cNvSpPr>
              <a:spLocks noChangeArrowheads="1"/>
            </p:cNvSpPr>
            <p:nvPr/>
          </p:nvSpPr>
          <p:spPr bwMode="auto">
            <a:xfrm>
              <a:off x="74594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80690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83738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93311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02455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99407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156225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8991375" y="3105634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8678639" y="3105634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96359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77642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7" name="TextBox 6" descr="&quot;&quot;"/>
          <p:cNvSpPr txBox="1"/>
          <p:nvPr/>
        </p:nvSpPr>
        <p:spPr>
          <a:xfrm>
            <a:off x="8594973" y="3369308"/>
            <a:ext cx="655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10194955" y="475291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 dirty="0" err="1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 dirty="0" err="1">
                <a:solidFill>
                  <a:srgbClr val="008000"/>
                </a:solidFill>
                <a:latin typeface="Times New Roman" charset="0"/>
              </a:rPr>
              <a:t>k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11" name="Group 10" descr="DB">
            <a:extLst>
              <a:ext uri="{FF2B5EF4-FFF2-40B4-BE49-F238E27FC236}">
                <a16:creationId xmlns:a16="http://schemas.microsoft.com/office/drawing/2014/main" id="{F1C86C03-F2ED-A04F-A8DF-108E52CEF17C}"/>
              </a:ext>
            </a:extLst>
          </p:cNvPr>
          <p:cNvGrpSpPr/>
          <p:nvPr/>
        </p:nvGrpSpPr>
        <p:grpSpPr>
          <a:xfrm>
            <a:off x="6849838" y="4978662"/>
            <a:ext cx="3700462" cy="309562"/>
            <a:chOff x="6849838" y="4978662"/>
            <a:chExt cx="3700462" cy="309562"/>
          </a:xfrm>
        </p:grpSpPr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8498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5" name="Rectangle 51"/>
            <p:cNvSpPr>
              <a:spLocks noChangeArrowheads="1"/>
            </p:cNvSpPr>
            <p:nvPr/>
          </p:nvSpPr>
          <p:spPr bwMode="auto">
            <a:xfrm>
              <a:off x="74594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6" name="Rectangle 53"/>
            <p:cNvSpPr>
              <a:spLocks noChangeArrowheads="1"/>
            </p:cNvSpPr>
            <p:nvPr/>
          </p:nvSpPr>
          <p:spPr bwMode="auto">
            <a:xfrm>
              <a:off x="80690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83738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93311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102455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>
              <a:off x="99407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7156225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8991375" y="497866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3" name="Rectangle 66"/>
            <p:cNvSpPr>
              <a:spLocks noChangeArrowheads="1"/>
            </p:cNvSpPr>
            <p:nvPr/>
          </p:nvSpPr>
          <p:spPr bwMode="auto">
            <a:xfrm>
              <a:off x="8678639" y="497866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4" name="Rectangle 67"/>
            <p:cNvSpPr>
              <a:spLocks noChangeArrowheads="1"/>
            </p:cNvSpPr>
            <p:nvPr/>
          </p:nvSpPr>
          <p:spPr bwMode="auto">
            <a:xfrm>
              <a:off x="96359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77642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cxnSp>
        <p:nvCxnSpPr>
          <p:cNvPr id="4" name="Straight Arrow Connector 3" descr="send"/>
          <p:cNvCxnSpPr/>
          <p:nvPr/>
        </p:nvCxnSpPr>
        <p:spPr>
          <a:xfrm flipV="1">
            <a:off x="3842156" y="2136123"/>
            <a:ext cx="2700534" cy="1158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 descr="send"/>
          <p:cNvCxnSpPr/>
          <p:nvPr/>
        </p:nvCxnSpPr>
        <p:spPr>
          <a:xfrm flipV="1">
            <a:off x="3994556" y="3294387"/>
            <a:ext cx="2564009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 descr="send"/>
          <p:cNvCxnSpPr/>
          <p:nvPr/>
        </p:nvCxnSpPr>
        <p:spPr>
          <a:xfrm>
            <a:off x="3840565" y="3684766"/>
            <a:ext cx="2852934" cy="1448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9870510">
                <a:off x="4225165" y="2353003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charset="0"/>
                      </a:rPr>
                      <m:t>{0,1}</m:t>
                    </m:r>
                    <m:r>
                      <m:rPr>
                        <m:nor/>
                      </m:rPr>
                      <a:rPr lang="en-US" altLang="zh-TW" sz="2000" i="1" baseline="32000" dirty="0">
                        <a:latin typeface="Times New Roman" charset="0"/>
                      </a:rPr>
                      <m:t>n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70510">
                <a:off x="4225165" y="2353003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31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21380228">
                <a:off x="4964590" y="2905579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charset="0"/>
                      </a:rPr>
                      <m:t>{0,1}</m:t>
                    </m:r>
                    <m:r>
                      <m:rPr>
                        <m:nor/>
                      </m:rPr>
                      <a:rPr lang="en-US" altLang="zh-TW" sz="2000" i="1" baseline="32000" dirty="0">
                        <a:latin typeface="Times New Roman" charset="0"/>
                      </a:rPr>
                      <m:t>n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0228">
                <a:off x="4964590" y="2905579"/>
                <a:ext cx="121539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902" b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714291">
                <a:off x="3563099" y="4345422"/>
                <a:ext cx="2848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k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4291">
                <a:off x="3563099" y="4345422"/>
                <a:ext cx="284866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837" t="-3546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846944" y="5843031"/>
            <a:ext cx="850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If (k-1) servers collude then still they can’t learn anything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(k-1) private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3636-CE20-8344-A555-8F3AD45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1: k-server PIR cost</a:t>
            </a:r>
            <a:endParaRPr lang="en-US" dirty="0"/>
          </a:p>
        </p:txBody>
      </p:sp>
      <p:sp>
        <p:nvSpPr>
          <p:cNvPr id="17412" name="AutoShape 4" descr="user"/>
          <p:cNvSpPr>
            <a:spLocks noChangeArrowheads="1"/>
          </p:cNvSpPr>
          <p:nvPr/>
        </p:nvSpPr>
        <p:spPr bwMode="auto">
          <a:xfrm>
            <a:off x="2810281" y="3252419"/>
            <a:ext cx="752475" cy="449263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endParaRPr lang="en-US" altLang="en-US" sz="2000">
              <a:latin typeface="Times New Roman (Hebrew)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854731" y="2845124"/>
            <a:ext cx="6556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000" b="1" i="1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altLang="en-US" sz="2400" b="1" i="1" dirty="0">
              <a:latin typeface="Times New Roman (Hebrew)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86533" y="3221117"/>
            <a:ext cx="7000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000" b="1">
                <a:solidFill>
                  <a:srgbClr val="006600"/>
                </a:solidFill>
                <a:latin typeface="Times New Roman" charset="0"/>
              </a:rPr>
              <a:t>U</a:t>
            </a:r>
            <a:endParaRPr lang="en-US" alt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179189" y="175559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>
                <a:solidFill>
                  <a:srgbClr val="008000"/>
                </a:solidFill>
                <a:latin typeface="Times New Roman" charset="0"/>
              </a:rPr>
              <a:t>1</a:t>
            </a:r>
            <a:endParaRPr lang="en-US" altLang="en-US" sz="2000">
              <a:latin typeface="Times New Roman (Hebrew)" charset="0"/>
            </a:endParaRPr>
          </a:p>
        </p:txBody>
      </p:sp>
      <p:sp>
        <p:nvSpPr>
          <p:cNvPr id="40" name="Line 31" descr="&quot;&quot;"/>
          <p:cNvSpPr>
            <a:spLocks noChangeShapeType="1"/>
          </p:cNvSpPr>
          <p:nvPr/>
        </p:nvSpPr>
        <p:spPr bwMode="auto">
          <a:xfrm flipV="1">
            <a:off x="6892701" y="1698767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8214213" y="1338729"/>
            <a:ext cx="8810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1400" i="1">
                <a:solidFill>
                  <a:srgbClr val="0000FF"/>
                </a:solidFill>
                <a:latin typeface="Times New Roman" charset="0"/>
              </a:rPr>
              <a:t>n</a:t>
            </a:r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5" name="Group 4" descr="DB">
            <a:extLst>
              <a:ext uri="{FF2B5EF4-FFF2-40B4-BE49-F238E27FC236}">
                <a16:creationId xmlns:a16="http://schemas.microsoft.com/office/drawing/2014/main" id="{7EE14024-385A-5740-8729-66A8AE09970D}"/>
              </a:ext>
            </a:extLst>
          </p:cNvPr>
          <p:cNvGrpSpPr/>
          <p:nvPr/>
        </p:nvGrpSpPr>
        <p:grpSpPr>
          <a:xfrm>
            <a:off x="6849838" y="1981342"/>
            <a:ext cx="3700462" cy="309562"/>
            <a:chOff x="6849838" y="1981342"/>
            <a:chExt cx="3700462" cy="309562"/>
          </a:xfrm>
        </p:grpSpPr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68498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74594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80690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83738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93311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102455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99407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7156225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8991375" y="198134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8678639" y="198134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9635900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7764238" y="198134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10194955" y="2879885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 dirty="0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 dirty="0">
                <a:solidFill>
                  <a:srgbClr val="008000"/>
                </a:solidFill>
                <a:latin typeface="Times New Roman" charset="0"/>
              </a:rPr>
              <a:t>2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6" name="Group 5" descr="DB">
            <a:extLst>
              <a:ext uri="{FF2B5EF4-FFF2-40B4-BE49-F238E27FC236}">
                <a16:creationId xmlns:a16="http://schemas.microsoft.com/office/drawing/2014/main" id="{668C0FC9-6E84-0149-8B08-0D937BC97AF3}"/>
              </a:ext>
            </a:extLst>
          </p:cNvPr>
          <p:cNvGrpSpPr/>
          <p:nvPr/>
        </p:nvGrpSpPr>
        <p:grpSpPr>
          <a:xfrm>
            <a:off x="6849838" y="3105634"/>
            <a:ext cx="3700462" cy="309562"/>
            <a:chOff x="6849838" y="3105634"/>
            <a:chExt cx="3700462" cy="309562"/>
          </a:xfrm>
        </p:grpSpPr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68498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0" name="Rectangle 51"/>
            <p:cNvSpPr>
              <a:spLocks noChangeArrowheads="1"/>
            </p:cNvSpPr>
            <p:nvPr/>
          </p:nvSpPr>
          <p:spPr bwMode="auto">
            <a:xfrm>
              <a:off x="74594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80690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83738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93311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02455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99407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156225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8991375" y="3105634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8678639" y="3105634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9635900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7764238" y="3105634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sp>
        <p:nvSpPr>
          <p:cNvPr id="7" name="TextBox 6" descr="&quot;&quot;"/>
          <p:cNvSpPr txBox="1"/>
          <p:nvPr/>
        </p:nvSpPr>
        <p:spPr>
          <a:xfrm>
            <a:off x="8594973" y="3369308"/>
            <a:ext cx="655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10194955" y="4752913"/>
            <a:ext cx="1266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rtl="1"/>
            <a:r>
              <a:rPr lang="en-US" altLang="en-US" sz="3600" dirty="0" err="1">
                <a:solidFill>
                  <a:srgbClr val="008000"/>
                </a:solidFill>
                <a:latin typeface="Times New Roman" charset="0"/>
              </a:rPr>
              <a:t>S</a:t>
            </a:r>
            <a:r>
              <a:rPr lang="en-US" altLang="en-US" sz="3600" baseline="-25000" dirty="0" err="1">
                <a:solidFill>
                  <a:srgbClr val="008000"/>
                </a:solidFill>
                <a:latin typeface="Times New Roman" charset="0"/>
              </a:rPr>
              <a:t>k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11" name="Group 10" descr="DB">
            <a:extLst>
              <a:ext uri="{FF2B5EF4-FFF2-40B4-BE49-F238E27FC236}">
                <a16:creationId xmlns:a16="http://schemas.microsoft.com/office/drawing/2014/main" id="{F1C86C03-F2ED-A04F-A8DF-108E52CEF17C}"/>
              </a:ext>
            </a:extLst>
          </p:cNvPr>
          <p:cNvGrpSpPr/>
          <p:nvPr/>
        </p:nvGrpSpPr>
        <p:grpSpPr>
          <a:xfrm>
            <a:off x="6849838" y="4978662"/>
            <a:ext cx="3700462" cy="309562"/>
            <a:chOff x="6849838" y="4978662"/>
            <a:chExt cx="3700462" cy="309562"/>
          </a:xfrm>
        </p:grpSpPr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8498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5" name="Rectangle 51"/>
            <p:cNvSpPr>
              <a:spLocks noChangeArrowheads="1"/>
            </p:cNvSpPr>
            <p:nvPr/>
          </p:nvSpPr>
          <p:spPr bwMode="auto">
            <a:xfrm>
              <a:off x="74594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6" name="Rectangle 53"/>
            <p:cNvSpPr>
              <a:spLocks noChangeArrowheads="1"/>
            </p:cNvSpPr>
            <p:nvPr/>
          </p:nvSpPr>
          <p:spPr bwMode="auto">
            <a:xfrm>
              <a:off x="80690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charset="0"/>
                </a:rPr>
                <a:t>1</a:t>
              </a:r>
            </a:p>
          </p:txBody>
        </p:sp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83738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93311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102455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>
              <a:off x="99407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7156225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8991375" y="4978662"/>
              <a:ext cx="32385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83" name="Rectangle 66"/>
            <p:cNvSpPr>
              <a:spLocks noChangeArrowheads="1"/>
            </p:cNvSpPr>
            <p:nvPr/>
          </p:nvSpPr>
          <p:spPr bwMode="auto">
            <a:xfrm>
              <a:off x="8678639" y="4978662"/>
              <a:ext cx="312737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4" name="Rectangle 67"/>
            <p:cNvSpPr>
              <a:spLocks noChangeArrowheads="1"/>
            </p:cNvSpPr>
            <p:nvPr/>
          </p:nvSpPr>
          <p:spPr bwMode="auto">
            <a:xfrm>
              <a:off x="9635900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7764238" y="4978662"/>
              <a:ext cx="304800" cy="30956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charset="0"/>
                </a:rPr>
                <a:t>0</a:t>
              </a:r>
            </a:p>
          </p:txBody>
        </p:sp>
      </p:grpSp>
      <p:cxnSp>
        <p:nvCxnSpPr>
          <p:cNvPr id="4" name="Straight Arrow Connector 3" descr="send"/>
          <p:cNvCxnSpPr/>
          <p:nvPr/>
        </p:nvCxnSpPr>
        <p:spPr>
          <a:xfrm flipV="1">
            <a:off x="3842156" y="2136123"/>
            <a:ext cx="2700534" cy="1158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 descr="send"/>
          <p:cNvCxnSpPr/>
          <p:nvPr/>
        </p:nvCxnSpPr>
        <p:spPr>
          <a:xfrm flipV="1">
            <a:off x="3994556" y="3294387"/>
            <a:ext cx="2564009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 descr="send"/>
          <p:cNvCxnSpPr/>
          <p:nvPr/>
        </p:nvCxnSpPr>
        <p:spPr>
          <a:xfrm>
            <a:off x="3840565" y="3684766"/>
            <a:ext cx="2852934" cy="1448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9870510">
                <a:off x="4225165" y="2353003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charset="0"/>
                      </a:rPr>
                      <m:t>{0,1}</m:t>
                    </m:r>
                    <m:r>
                      <m:rPr>
                        <m:nor/>
                      </m:rPr>
                      <a:rPr lang="en-US" altLang="zh-TW" sz="2000" i="1" baseline="32000" dirty="0">
                        <a:latin typeface="Times New Roman" charset="0"/>
                      </a:rPr>
                      <m:t>n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70510">
                <a:off x="4225165" y="2353003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31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21380228">
                <a:off x="4964590" y="2905579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charset="0"/>
                      </a:rPr>
                      <m:t>{0,1}</m:t>
                    </m:r>
                    <m:r>
                      <m:rPr>
                        <m:nor/>
                      </m:rPr>
                      <a:rPr lang="en-US" altLang="zh-TW" sz="2000" i="1" baseline="32000" dirty="0">
                        <a:latin typeface="Times New Roman" charset="0"/>
                      </a:rPr>
                      <m:t>n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0228">
                <a:off x="4964590" y="2905579"/>
                <a:ext cx="121539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902" b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714291">
                <a:off x="3563099" y="4345422"/>
                <a:ext cx="2848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  <a:r>
                  <a:rPr lang="en-US" sz="2000" baseline="-25000" dirty="0"/>
                  <a:t>k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Q</m:t>
                    </m:r>
                    <m:r>
                      <m:rPr>
                        <m:nor/>
                      </m:rPr>
                      <a:rPr lang="en-US" sz="2000" baseline="-25000" dirty="0"/>
                      <m:t>k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4291">
                <a:off x="3563099" y="4345422"/>
                <a:ext cx="284866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837" t="-3546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D02B304-9860-7B4C-9B1A-482B6DAB1896}"/>
              </a:ext>
            </a:extLst>
          </p:cNvPr>
          <p:cNvSpPr txBox="1"/>
          <p:nvPr/>
        </p:nvSpPr>
        <p:spPr>
          <a:xfrm>
            <a:off x="649451" y="4694458"/>
            <a:ext cx="459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Communication cost: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user to server: O(k*n)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server to user: O(k*1)</a:t>
            </a: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 is assumed to be very large!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CB74B-D7C0-FD4F-B4E5-0F08100D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if a response goes missing?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E2556E-6B36-C841-88BA-7F688081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03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happens if –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Miss one response from the servers?</a:t>
            </a:r>
          </a:p>
          <a:p>
            <a:pPr marL="514350" indent="-514350"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One server maliciously perturbs the data?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332F7-04C5-F245-8FAB-7C7AD430C285}"/>
              </a:ext>
            </a:extLst>
          </p:cNvPr>
          <p:cNvSpPr txBox="1"/>
          <p:nvPr/>
        </p:nvSpPr>
        <p:spPr>
          <a:xfrm>
            <a:off x="2131405" y="4723030"/>
            <a:ext cx="6980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can’t reconstruct the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servers have to respond properly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threat model is this?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A369-E3B1-004F-9D5F-96BDBDB4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17"/>
            <a:ext cx="10515600" cy="1325563"/>
          </a:xfrm>
        </p:spPr>
        <p:txBody>
          <a:bodyPr/>
          <a:lstStyle/>
          <a:p>
            <a:r>
              <a:rPr lang="en-US" dirty="0"/>
              <a:t>How to lower cost?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A8A9888-1E4D-7442-80D4-1F809432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90" y="1299086"/>
            <a:ext cx="800362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Idea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Given:</a:t>
            </a:r>
            <a:endParaRPr lang="pl-PL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construct</a:t>
            </a:r>
          </a:p>
          <a:p>
            <a:pPr algn="ctr" eaLnBrk="0" hangingPunct="0"/>
            <a:r>
              <a:rPr lang="pl-PL" sz="24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Suppose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that </a:t>
            </a:r>
            <a:r>
              <a:rPr lang="en-US" sz="24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|X|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= n</a:t>
            </a:r>
            <a:r>
              <a:rPr lang="en-US" sz="2400" b="1" baseline="30000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present </a:t>
            </a:r>
            <a:r>
              <a:rPr lang="en-US" sz="24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 a</a:t>
            </a:r>
            <a:r>
              <a:rPr lang="en-US" sz="24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n×n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-matrix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eaLnBrk="0" hangingPunct="0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A1104-101C-7346-81F3-E8A2560496BB}"/>
              </a:ext>
            </a:extLst>
          </p:cNvPr>
          <p:cNvSpPr txBox="1"/>
          <p:nvPr/>
        </p:nvSpPr>
        <p:spPr>
          <a:xfrm>
            <a:off x="3261670" y="169040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(|X|, 1) -PIR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2CE97-1F66-CE4A-B977-3BEDC6C942F7}"/>
                  </a:ext>
                </a:extLst>
              </p:cNvPr>
              <p:cNvSpPr txBox="1"/>
              <p:nvPr/>
            </p:nvSpPr>
            <p:spPr>
              <a:xfrm>
                <a:off x="3178901" y="2432601"/>
                <a:ext cx="2401619" cy="48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Arial" charset="0"/>
                        <a:cs typeface="Arial" charset="0"/>
                      </a:rPr>
                      <m:t>√</m:t>
                    </m:r>
                  </m:oMath>
                </a14:m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|X|,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Arial" charset="0"/>
                        <a:cs typeface="Arial" charset="0"/>
                      </a:rPr>
                      <m:t>√</m:t>
                    </m:r>
                    <m:r>
                      <a:rPr lang="en-US" sz="24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lang="en-US" sz="24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) -PIR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2CE97-1F66-CE4A-B977-3BEDC6C9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01" y="2432601"/>
                <a:ext cx="2401619" cy="489173"/>
              </a:xfrm>
              <a:prstGeom prst="rect">
                <a:avLst/>
              </a:prstGeom>
              <a:blipFill>
                <a:blip r:embed="rId2"/>
                <a:stretch>
                  <a:fillRect l="-3684" t="-5263" r="-263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4" descr="DB">
            <a:extLst>
              <a:ext uri="{FF2B5EF4-FFF2-40B4-BE49-F238E27FC236}">
                <a16:creationId xmlns:a16="http://schemas.microsoft.com/office/drawing/2014/main" id="{026194CD-405D-A241-98BD-E96896F14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113564"/>
              </p:ext>
            </p:extLst>
          </p:nvPr>
        </p:nvGraphicFramePr>
        <p:xfrm>
          <a:off x="8229600" y="4114800"/>
          <a:ext cx="2057400" cy="381000"/>
        </p:xfrm>
        <a:graphic>
          <a:graphicData uri="http://schemas.openxmlformats.org/drawingml/2006/table">
            <a:tbl>
              <a:tblPr firstRow="1" bandRow="1"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6" descr="DB">
            <a:extLst>
              <a:ext uri="{FF2B5EF4-FFF2-40B4-BE49-F238E27FC236}">
                <a16:creationId xmlns:a16="http://schemas.microsoft.com/office/drawing/2014/main" id="{07666082-83AC-064A-8DE0-EDA5CAD7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99642"/>
              </p:ext>
            </p:extLst>
          </p:nvPr>
        </p:nvGraphicFramePr>
        <p:xfrm>
          <a:off x="6172200" y="4114800"/>
          <a:ext cx="2057400" cy="381000"/>
        </p:xfrm>
        <a:graphic>
          <a:graphicData uri="http://schemas.openxmlformats.org/drawingml/2006/table">
            <a:tbl>
              <a:tblPr firstRow="1" bandRow="1"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8" descr="DB">
            <a:extLst>
              <a:ext uri="{FF2B5EF4-FFF2-40B4-BE49-F238E27FC236}">
                <a16:creationId xmlns:a16="http://schemas.microsoft.com/office/drawing/2014/main" id="{25D4ECB2-ECB2-D04B-B9BE-515C9DDE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4278"/>
              </p:ext>
            </p:extLst>
          </p:nvPr>
        </p:nvGraphicFramePr>
        <p:xfrm>
          <a:off x="4114800" y="4114800"/>
          <a:ext cx="2057400" cy="381000"/>
        </p:xfrm>
        <a:graphic>
          <a:graphicData uri="http://schemas.openxmlformats.org/drawingml/2006/table">
            <a:tbl>
              <a:tblPr firstRow="1" bandRow="1"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0" descr="DB">
            <a:extLst>
              <a:ext uri="{FF2B5EF4-FFF2-40B4-BE49-F238E27FC236}">
                <a16:creationId xmlns:a16="http://schemas.microsoft.com/office/drawing/2014/main" id="{5FD01B0B-FA42-064F-ACBE-3E879FFDD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53569"/>
              </p:ext>
            </p:extLst>
          </p:nvPr>
        </p:nvGraphicFramePr>
        <p:xfrm>
          <a:off x="2057400" y="4114800"/>
          <a:ext cx="2057400" cy="382588"/>
        </p:xfrm>
        <a:graphic>
          <a:graphicData uri="http://schemas.openxmlformats.org/drawingml/2006/table">
            <a:tbl>
              <a:tblPr firstRow="1" bandRow="1"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52" descr="Converted DB">
            <a:extLst>
              <a:ext uri="{FF2B5EF4-FFF2-40B4-BE49-F238E27FC236}">
                <a16:creationId xmlns:a16="http://schemas.microsoft.com/office/drawing/2014/main" id="{9D4C0E9E-63CE-0447-A60B-0E64A8D809A0}"/>
              </a:ext>
            </a:extLst>
          </p:cNvPr>
          <p:cNvGrpSpPr>
            <a:grpSpLocks/>
          </p:cNvGrpSpPr>
          <p:nvPr/>
        </p:nvGrpSpPr>
        <p:grpSpPr bwMode="auto">
          <a:xfrm>
            <a:off x="1361090" y="4842863"/>
            <a:ext cx="2743200" cy="1477963"/>
            <a:chOff x="480" y="3024"/>
            <a:chExt cx="1728" cy="931"/>
          </a:xfrm>
        </p:grpSpPr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id="{DE6B68AC-140B-4746-A3D9-DB9A77FB9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24"/>
              <a:ext cx="1008" cy="9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eaLnBrk="0" hangingPunct="0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consider each row as a separate </a:t>
              </a:r>
            </a:p>
            <a:p>
              <a:pPr algn="r" eaLnBrk="0" hangingPunct="0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database</a:t>
              </a:r>
            </a:p>
            <a:p>
              <a:pPr algn="r" eaLnBrk="0" hangingPunct="0"/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4" name="Group 54">
              <a:extLst>
                <a:ext uri="{FF2B5EF4-FFF2-40B4-BE49-F238E27FC236}">
                  <a16:creationId xmlns:a16="http://schemas.microsoft.com/office/drawing/2014/main" id="{6718C52A-D9EC-734F-A7F5-C26C48308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120"/>
              <a:ext cx="624" cy="720"/>
              <a:chOff x="1584" y="3120"/>
              <a:chExt cx="384" cy="720"/>
            </a:xfrm>
          </p:grpSpPr>
          <p:sp>
            <p:nvSpPr>
              <p:cNvPr id="15" name="Line 55">
                <a:extLst>
                  <a:ext uri="{FF2B5EF4-FFF2-40B4-BE49-F238E27FC236}">
                    <a16:creationId xmlns:a16="http://schemas.microsoft.com/office/drawing/2014/main" id="{416C80F8-5B62-9A47-A2FE-4BEC26EFC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12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Line 56">
                <a:extLst>
                  <a:ext uri="{FF2B5EF4-FFF2-40B4-BE49-F238E27FC236}">
                    <a16:creationId xmlns:a16="http://schemas.microsoft.com/office/drawing/2014/main" id="{D349C55A-281D-2449-8F18-873F8476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36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FC7C6771-D704-BE47-98EA-AEA0D684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60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" name="Line 58">
                <a:extLst>
                  <a:ext uri="{FF2B5EF4-FFF2-40B4-BE49-F238E27FC236}">
                    <a16:creationId xmlns:a16="http://schemas.microsoft.com/office/drawing/2014/main" id="{D6D81CB1-77C1-3E49-A829-A61C4EBE9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A8D4E-DC8A-DD49-B761-BF66FCC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22149 0.0877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43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5534 0.1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7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125 0.205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03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2 0.01389 L -0.28477 0.261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FE6A60-F91F-634F-BD46-0CF8157D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72" y="-67799"/>
            <a:ext cx="11748028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Protocol 2: PIR with O(</a:t>
            </a:r>
            <a:r>
              <a:rPr lang="en-US" altLang="en-US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ea typeface="Arial" charset="0"/>
                <a:cs typeface="Arial" charset="0"/>
              </a:rPr>
              <a:t>1/2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) Communication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372" y="2299889"/>
            <a:ext cx="46905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the n-bit vector  as a </a:t>
            </a:r>
            <a:r>
              <a:rPr lang="en-US" altLang="en-US" sz="1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i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en-US" sz="1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i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matrix </a:t>
            </a:r>
            <a:endParaRPr lang="en-US" sz="20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Consider each row as a </a:t>
            </a:r>
            <a:r>
              <a:rPr lang="en-US" altLang="en-US" sz="2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i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-bit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Perform dot product with each row and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xor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result across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Each server return one column DB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Take the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xor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i-th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item across from all responses</a:t>
            </a:r>
          </a:p>
        </p:txBody>
      </p:sp>
      <p:grpSp>
        <p:nvGrpSpPr>
          <p:cNvPr id="11" name="Group 10" descr="2-D DB"/>
          <p:cNvGrpSpPr/>
          <p:nvPr/>
        </p:nvGrpSpPr>
        <p:grpSpPr>
          <a:xfrm>
            <a:off x="5266121" y="894596"/>
            <a:ext cx="3060700" cy="2884504"/>
            <a:chOff x="5266121" y="894596"/>
            <a:chExt cx="3060700" cy="2884504"/>
          </a:xfrm>
        </p:grpSpPr>
        <p:sp>
          <p:nvSpPr>
            <p:cNvPr id="18466" name="Rectangle 40"/>
            <p:cNvSpPr>
              <a:spLocks noChangeArrowheads="1"/>
            </p:cNvSpPr>
            <p:nvPr/>
          </p:nvSpPr>
          <p:spPr bwMode="auto">
            <a:xfrm>
              <a:off x="6832984" y="894596"/>
              <a:ext cx="12668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r" rtl="1"/>
              <a:r>
                <a:rPr lang="en-US" altLang="en-US" sz="3600" dirty="0">
                  <a:solidFill>
                    <a:srgbClr val="008000"/>
                  </a:solidFill>
                  <a:latin typeface="Times New Roman" charset="0"/>
                </a:rPr>
                <a:t>S</a:t>
              </a:r>
              <a:r>
                <a:rPr lang="en-US" altLang="en-US" sz="3600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  <a:endParaRPr lang="en-US" altLang="en-US" sz="2000" dirty="0">
                <a:latin typeface="Times New Roman (Hebrew)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66121" y="1097811"/>
              <a:ext cx="3060700" cy="2681289"/>
              <a:chOff x="5266121" y="1097811"/>
              <a:chExt cx="3060700" cy="2681289"/>
            </a:xfrm>
          </p:grpSpPr>
          <p:sp>
            <p:nvSpPr>
              <p:cNvPr id="18435" name="Rectangle 3"/>
              <p:cNvSpPr>
                <a:spLocks noChangeArrowheads="1"/>
              </p:cNvSpPr>
              <p:nvPr/>
            </p:nvSpPr>
            <p:spPr bwMode="auto">
              <a:xfrm>
                <a:off x="5532822" y="1586761"/>
                <a:ext cx="1743075" cy="1549400"/>
              </a:xfrm>
              <a:prstGeom prst="rect">
                <a:avLst/>
              </a:prstGeom>
              <a:pattFill prst="pct25">
                <a:fgClr>
                  <a:srgbClr val="E5E5E5"/>
                </a:fgClr>
                <a:bgClr>
                  <a:srgbClr val="BFBFBF"/>
                </a:bgClr>
              </a:patt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endParaRPr lang="en-US" altLang="en-US" sz="2000">
                  <a:latin typeface="Times New Roman (Hebrew)" charset="0"/>
                </a:endParaRPr>
              </a:p>
            </p:txBody>
          </p:sp>
          <p:sp>
            <p:nvSpPr>
              <p:cNvPr id="18437" name="Line 5"/>
              <p:cNvSpPr>
                <a:spLocks noChangeShapeType="1"/>
              </p:cNvSpPr>
              <p:nvPr/>
            </p:nvSpPr>
            <p:spPr bwMode="auto">
              <a:xfrm>
                <a:off x="5837621" y="1599461"/>
                <a:ext cx="0" cy="1516062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" name="Line 6"/>
              <p:cNvSpPr>
                <a:spLocks noChangeShapeType="1"/>
              </p:cNvSpPr>
              <p:nvPr/>
            </p:nvSpPr>
            <p:spPr bwMode="auto">
              <a:xfrm>
                <a:off x="6113846" y="1615337"/>
                <a:ext cx="0" cy="1514475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5837621" y="2553548"/>
                <a:ext cx="285750" cy="0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>
                <a:off x="5837622" y="2744048"/>
                <a:ext cx="276225" cy="0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5" name="Line 14"/>
              <p:cNvSpPr>
                <a:spLocks noChangeShapeType="1"/>
              </p:cNvSpPr>
              <p:nvPr/>
            </p:nvSpPr>
            <p:spPr bwMode="auto">
              <a:xfrm flipV="1">
                <a:off x="5970972" y="3201249"/>
                <a:ext cx="0" cy="230188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6" name="Rectangle 15"/>
              <p:cNvSpPr>
                <a:spLocks noChangeArrowheads="1"/>
              </p:cNvSpPr>
              <p:nvPr/>
            </p:nvSpPr>
            <p:spPr bwMode="auto">
              <a:xfrm>
                <a:off x="5642360" y="3386987"/>
                <a:ext cx="390525" cy="392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r" rtl="1"/>
                <a:r>
                  <a:rPr lang="en-US" altLang="en-US" sz="2200" i="1" dirty="0">
                    <a:solidFill>
                      <a:srgbClr val="008080"/>
                    </a:solidFill>
                    <a:latin typeface="Times New Roman" charset="0"/>
                  </a:rPr>
                  <a:t>j</a:t>
                </a:r>
                <a:endParaRPr lang="en-US" altLang="en-US" sz="2400" baseline="-25000" dirty="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18442" name="Line 16"/>
              <p:cNvSpPr>
                <a:spLocks noChangeShapeType="1"/>
              </p:cNvSpPr>
              <p:nvPr/>
            </p:nvSpPr>
            <p:spPr bwMode="auto">
              <a:xfrm>
                <a:off x="5542347" y="1782023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Line 17"/>
              <p:cNvSpPr>
                <a:spLocks noChangeShapeType="1"/>
              </p:cNvSpPr>
              <p:nvPr/>
            </p:nvSpPr>
            <p:spPr bwMode="auto">
              <a:xfrm>
                <a:off x="5542347" y="1972523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18"/>
              <p:cNvSpPr>
                <a:spLocks noChangeShapeType="1"/>
              </p:cNvSpPr>
              <p:nvPr/>
            </p:nvSpPr>
            <p:spPr bwMode="auto">
              <a:xfrm>
                <a:off x="5542347" y="2163023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19"/>
              <p:cNvSpPr>
                <a:spLocks noChangeShapeType="1"/>
              </p:cNvSpPr>
              <p:nvPr/>
            </p:nvSpPr>
            <p:spPr bwMode="auto">
              <a:xfrm>
                <a:off x="5542347" y="2353523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20"/>
              <p:cNvSpPr>
                <a:spLocks noChangeShapeType="1"/>
              </p:cNvSpPr>
              <p:nvPr/>
            </p:nvSpPr>
            <p:spPr bwMode="auto">
              <a:xfrm>
                <a:off x="5542347" y="2548786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21"/>
              <p:cNvSpPr>
                <a:spLocks noChangeShapeType="1"/>
              </p:cNvSpPr>
              <p:nvPr/>
            </p:nvSpPr>
            <p:spPr bwMode="auto">
              <a:xfrm>
                <a:off x="5542347" y="2729761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22"/>
              <p:cNvSpPr>
                <a:spLocks noChangeShapeType="1"/>
              </p:cNvSpPr>
              <p:nvPr/>
            </p:nvSpPr>
            <p:spPr bwMode="auto">
              <a:xfrm>
                <a:off x="5542347" y="2920261"/>
                <a:ext cx="1743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Line 23"/>
              <p:cNvSpPr>
                <a:spLocks noChangeShapeType="1"/>
              </p:cNvSpPr>
              <p:nvPr/>
            </p:nvSpPr>
            <p:spPr bwMode="auto">
              <a:xfrm>
                <a:off x="5837621" y="1599462"/>
                <a:ext cx="0" cy="1544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24"/>
              <p:cNvSpPr>
                <a:spLocks noChangeShapeType="1"/>
              </p:cNvSpPr>
              <p:nvPr/>
            </p:nvSpPr>
            <p:spPr bwMode="auto">
              <a:xfrm>
                <a:off x="6123371" y="1596286"/>
                <a:ext cx="0" cy="1543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Line 25"/>
              <p:cNvSpPr>
                <a:spLocks noChangeShapeType="1"/>
              </p:cNvSpPr>
              <p:nvPr/>
            </p:nvSpPr>
            <p:spPr bwMode="auto">
              <a:xfrm>
                <a:off x="6409121" y="1596286"/>
                <a:ext cx="0" cy="1543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26"/>
              <p:cNvSpPr>
                <a:spLocks noChangeShapeType="1"/>
              </p:cNvSpPr>
              <p:nvPr/>
            </p:nvSpPr>
            <p:spPr bwMode="auto">
              <a:xfrm>
                <a:off x="6694871" y="1596286"/>
                <a:ext cx="0" cy="1543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27"/>
              <p:cNvSpPr>
                <a:spLocks noChangeShapeType="1"/>
              </p:cNvSpPr>
              <p:nvPr/>
            </p:nvSpPr>
            <p:spPr bwMode="auto">
              <a:xfrm>
                <a:off x="6980621" y="1596286"/>
                <a:ext cx="0" cy="1543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28"/>
              <p:cNvSpPr>
                <a:spLocks noChangeShapeType="1"/>
              </p:cNvSpPr>
              <p:nvPr/>
            </p:nvSpPr>
            <p:spPr bwMode="auto">
              <a:xfrm>
                <a:off x="7266371" y="1596286"/>
                <a:ext cx="0" cy="1543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Rectangle 29"/>
              <p:cNvSpPr>
                <a:spLocks noChangeArrowheads="1"/>
              </p:cNvSpPr>
              <p:nvPr/>
            </p:nvSpPr>
            <p:spPr bwMode="auto">
              <a:xfrm>
                <a:off x="6180522" y="2085237"/>
                <a:ext cx="466725" cy="515937"/>
              </a:xfrm>
              <a:prstGeom prst="rect">
                <a:avLst/>
              </a:prstGeom>
              <a:pattFill prst="pct25">
                <a:fgClr>
                  <a:srgbClr val="E5E5E5"/>
                </a:fgClr>
                <a:bgClr>
                  <a:srgbClr val="BFBFB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r" rtl="1"/>
                <a:r>
                  <a:rPr lang="en-US" altLang="en-US" sz="2800" i="1">
                    <a:solidFill>
                      <a:srgbClr val="800000"/>
                    </a:solidFill>
                    <a:latin typeface="Times New Roman" charset="0"/>
                  </a:rPr>
                  <a:t>X</a:t>
                </a:r>
                <a:endParaRPr lang="en-US" altLang="en-US" sz="2000">
                  <a:latin typeface="Times New Roman (Hebrew)" charset="0"/>
                </a:endParaRPr>
              </a:p>
            </p:txBody>
          </p:sp>
          <p:sp>
            <p:nvSpPr>
              <p:cNvPr id="18456" name="Rectangle 30"/>
              <p:cNvSpPr>
                <a:spLocks noChangeArrowheads="1"/>
              </p:cNvSpPr>
              <p:nvPr/>
            </p:nvSpPr>
            <p:spPr bwMode="auto">
              <a:xfrm>
                <a:off x="5837622" y="2553549"/>
                <a:ext cx="276225" cy="180975"/>
              </a:xfrm>
              <a:prstGeom prst="rect">
                <a:avLst/>
              </a:prstGeom>
              <a:pattFill prst="pct25">
                <a:fgClr>
                  <a:srgbClr val="E5E5E5"/>
                </a:fgClr>
                <a:bgClr>
                  <a:srgbClr val="00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57" name="Line 31"/>
              <p:cNvSpPr>
                <a:spLocks noChangeShapeType="1"/>
              </p:cNvSpPr>
              <p:nvPr/>
            </p:nvSpPr>
            <p:spPr bwMode="auto">
              <a:xfrm>
                <a:off x="5532821" y="1399437"/>
                <a:ext cx="1752600" cy="1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32"/>
              <p:cNvSpPr>
                <a:spLocks noChangeShapeType="1"/>
              </p:cNvSpPr>
              <p:nvPr/>
            </p:nvSpPr>
            <p:spPr bwMode="auto">
              <a:xfrm>
                <a:off x="7550289" y="1586761"/>
                <a:ext cx="0" cy="1525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Rectangle 33"/>
              <p:cNvSpPr>
                <a:spLocks noChangeArrowheads="1"/>
              </p:cNvSpPr>
              <p:nvPr/>
            </p:nvSpPr>
            <p:spPr bwMode="auto">
              <a:xfrm>
                <a:off x="6042409" y="1097811"/>
                <a:ext cx="881062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ctr" rtl="1"/>
                <a:r>
                  <a:rPr lang="en-US" altLang="en-US" sz="1400" i="1">
                    <a:solidFill>
                      <a:srgbClr val="0000FF"/>
                    </a:solidFill>
                    <a:latin typeface="Times New Roman" charset="0"/>
                  </a:rPr>
                  <a:t>m=n</a:t>
                </a:r>
                <a:r>
                  <a:rPr lang="en-US" altLang="en-US" sz="1400" i="1" baseline="30000">
                    <a:solidFill>
                      <a:srgbClr val="0000FF"/>
                    </a:solidFill>
                    <a:latin typeface="Times New Roman" charset="0"/>
                  </a:rPr>
                  <a:t>1/2</a:t>
                </a:r>
                <a:endParaRPr lang="en-US" altLang="en-US" sz="2000">
                  <a:latin typeface="Times New Roman (Hebrew)" charset="0"/>
                </a:endParaRPr>
              </a:p>
            </p:txBody>
          </p:sp>
          <p:sp>
            <p:nvSpPr>
              <p:cNvPr id="18460" name="Rectangle 34"/>
              <p:cNvSpPr>
                <a:spLocks noChangeArrowheads="1"/>
              </p:cNvSpPr>
              <p:nvPr/>
            </p:nvSpPr>
            <p:spPr bwMode="auto">
              <a:xfrm>
                <a:off x="7493384" y="1980240"/>
                <a:ext cx="833437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r" rtl="1"/>
                <a:r>
                  <a:rPr lang="en-US" altLang="en-US" sz="1400" i="1">
                    <a:solidFill>
                      <a:srgbClr val="0000FF"/>
                    </a:solidFill>
                    <a:latin typeface="Times New Roman" charset="0"/>
                  </a:rPr>
                  <a:t>m=n</a:t>
                </a:r>
                <a:r>
                  <a:rPr lang="en-US" altLang="en-US" sz="1400" i="1" baseline="30000">
                    <a:solidFill>
                      <a:srgbClr val="0000FF"/>
                    </a:solidFill>
                    <a:latin typeface="Times New Roman" charset="0"/>
                  </a:rPr>
                  <a:t>1/2</a:t>
                </a:r>
                <a:endParaRPr lang="en-US" altLang="en-US" sz="2000">
                  <a:latin typeface="Times New Roman (Hebrew)" charset="0"/>
                </a:endParaRPr>
              </a:p>
            </p:txBody>
          </p:sp>
          <p:sp>
            <p:nvSpPr>
              <p:cNvPr id="18469" name="Line 48"/>
              <p:cNvSpPr>
                <a:spLocks noChangeShapeType="1"/>
              </p:cNvSpPr>
              <p:nvPr/>
            </p:nvSpPr>
            <p:spPr bwMode="auto">
              <a:xfrm rot="5400000" flipV="1">
                <a:off x="5381215" y="2528942"/>
                <a:ext cx="0" cy="230188"/>
              </a:xfrm>
              <a:prstGeom prst="line">
                <a:avLst/>
              </a:prstGeom>
              <a:noFill/>
              <a:ln w="25400">
                <a:solidFill>
                  <a:srgbClr val="59595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70" name="Rectangle 49"/>
          <p:cNvSpPr>
            <a:spLocks noChangeArrowheads="1"/>
          </p:cNvSpPr>
          <p:nvPr/>
        </p:nvSpPr>
        <p:spPr bwMode="auto">
          <a:xfrm>
            <a:off x="4826933" y="2128659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 dirty="0" err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10" name="Group 9" descr="2-D DB"/>
          <p:cNvGrpSpPr/>
          <p:nvPr/>
        </p:nvGrpSpPr>
        <p:grpSpPr>
          <a:xfrm>
            <a:off x="5238094" y="3607238"/>
            <a:ext cx="2787540" cy="2838572"/>
            <a:chOff x="5316921" y="3882903"/>
            <a:chExt cx="2787540" cy="2838572"/>
          </a:xfrm>
        </p:grpSpPr>
        <p:sp>
          <p:nvSpPr>
            <p:cNvPr id="73" name="Rectangle 3"/>
            <p:cNvSpPr>
              <a:spLocks noChangeArrowheads="1"/>
            </p:cNvSpPr>
            <p:nvPr/>
          </p:nvSpPr>
          <p:spPr bwMode="auto">
            <a:xfrm>
              <a:off x="5583622" y="4529136"/>
              <a:ext cx="1743075" cy="1549400"/>
            </a:xfrm>
            <a:prstGeom prst="rect">
              <a:avLst/>
            </a:prstGeom>
            <a:pattFill prst="pct25">
              <a:fgClr>
                <a:srgbClr val="E5E5E5"/>
              </a:fgClr>
              <a:bgClr>
                <a:srgbClr val="BFBFBF"/>
              </a:bgClr>
            </a:patt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endParaRPr lang="en-US" altLang="en-US" sz="2000">
                <a:latin typeface="Times New Roman (Hebrew)" charset="0"/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>
              <a:off x="5888421" y="4541836"/>
              <a:ext cx="0" cy="1516062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"/>
            <p:cNvSpPr>
              <a:spLocks noChangeShapeType="1"/>
            </p:cNvSpPr>
            <p:nvPr/>
          </p:nvSpPr>
          <p:spPr bwMode="auto">
            <a:xfrm>
              <a:off x="6164646" y="4557712"/>
              <a:ext cx="0" cy="1514475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5888421" y="5495923"/>
              <a:ext cx="285750" cy="0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5888422" y="5686423"/>
              <a:ext cx="276225" cy="0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V="1">
              <a:off x="6021772" y="6143624"/>
              <a:ext cx="0" cy="230188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693160" y="6329362"/>
              <a:ext cx="390525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r" rtl="1"/>
              <a:r>
                <a:rPr lang="en-US" altLang="en-US" sz="2200" i="1" dirty="0">
                  <a:solidFill>
                    <a:srgbClr val="008080"/>
                  </a:solidFill>
                  <a:latin typeface="Times New Roman" charset="0"/>
                </a:rPr>
                <a:t>j</a:t>
              </a:r>
              <a:endParaRPr lang="en-US" altLang="en-US" sz="2400" baseline="-250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5593147" y="4724398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5593147" y="4914898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"/>
            <p:cNvSpPr>
              <a:spLocks noChangeShapeType="1"/>
            </p:cNvSpPr>
            <p:nvPr/>
          </p:nvSpPr>
          <p:spPr bwMode="auto">
            <a:xfrm>
              <a:off x="5593147" y="5105398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5593147" y="5295898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5593147" y="5491161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>
              <a:off x="5593147" y="5672136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5593147" y="5862636"/>
              <a:ext cx="1743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5888421" y="4541837"/>
              <a:ext cx="0" cy="1544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6174171" y="4538661"/>
              <a:ext cx="0" cy="154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6459921" y="4538661"/>
              <a:ext cx="0" cy="154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6745671" y="4538661"/>
              <a:ext cx="0" cy="154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>
              <a:off x="7031421" y="4538661"/>
              <a:ext cx="0" cy="154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>
              <a:off x="7317171" y="4538661"/>
              <a:ext cx="0" cy="154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6231322" y="5027612"/>
              <a:ext cx="466725" cy="515937"/>
            </a:xfrm>
            <a:prstGeom prst="rect">
              <a:avLst/>
            </a:prstGeom>
            <a:pattFill prst="pct25">
              <a:fgClr>
                <a:srgbClr val="E5E5E5"/>
              </a:fgClr>
              <a:bgClr>
                <a:srgbClr val="BFBFB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r" rtl="1"/>
              <a:r>
                <a:rPr lang="en-US" altLang="en-US" sz="2800" i="1">
                  <a:solidFill>
                    <a:srgbClr val="800000"/>
                  </a:solidFill>
                  <a:latin typeface="Times New Roman" charset="0"/>
                </a:rPr>
                <a:t>X</a:t>
              </a:r>
              <a:endParaRPr lang="en-US" altLang="en-US" sz="2000">
                <a:latin typeface="Times New Roman (Hebrew)" charset="0"/>
              </a:endParaRPr>
            </a:p>
          </p:txBody>
        </p:sp>
        <p:sp>
          <p:nvSpPr>
            <p:cNvPr id="94" name="Rectangle 30"/>
            <p:cNvSpPr>
              <a:spLocks noChangeArrowheads="1"/>
            </p:cNvSpPr>
            <p:nvPr/>
          </p:nvSpPr>
          <p:spPr bwMode="auto">
            <a:xfrm>
              <a:off x="5888422" y="5495924"/>
              <a:ext cx="276225" cy="180975"/>
            </a:xfrm>
            <a:prstGeom prst="rect">
              <a:avLst/>
            </a:prstGeom>
            <a:pattFill prst="pct25">
              <a:fgClr>
                <a:srgbClr val="E5E5E5"/>
              </a:fgClr>
              <a:bgClr>
                <a:srgbClr val="00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Line 31"/>
            <p:cNvSpPr>
              <a:spLocks noChangeShapeType="1"/>
            </p:cNvSpPr>
            <p:nvPr/>
          </p:nvSpPr>
          <p:spPr bwMode="auto">
            <a:xfrm>
              <a:off x="5583621" y="4341812"/>
              <a:ext cx="17526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7601089" y="4529136"/>
              <a:ext cx="0" cy="1525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>
              <a:off x="6093209" y="4040186"/>
              <a:ext cx="881062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rtl="1"/>
              <a:r>
                <a:rPr lang="en-US" altLang="en-US" sz="1400" i="1">
                  <a:solidFill>
                    <a:srgbClr val="0000FF"/>
                  </a:solidFill>
                  <a:latin typeface="Times New Roman" charset="0"/>
                </a:rPr>
                <a:t>m=n</a:t>
              </a:r>
              <a:r>
                <a:rPr lang="en-US" altLang="en-US" sz="1400" i="1" baseline="30000">
                  <a:solidFill>
                    <a:srgbClr val="0000FF"/>
                  </a:solidFill>
                  <a:latin typeface="Times New Roman" charset="0"/>
                </a:rPr>
                <a:t>1/2</a:t>
              </a:r>
              <a:endParaRPr lang="en-US" altLang="en-US" sz="2000">
                <a:latin typeface="Times New Roman (Hebrew)" charset="0"/>
              </a:endParaRPr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7271024" y="4843380"/>
              <a:ext cx="833437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r" rtl="1"/>
              <a:r>
                <a:rPr lang="en-US" altLang="en-US" sz="1400" i="1">
                  <a:solidFill>
                    <a:srgbClr val="0000FF"/>
                  </a:solidFill>
                  <a:latin typeface="Times New Roman" charset="0"/>
                </a:rPr>
                <a:t>m=n</a:t>
              </a:r>
              <a:r>
                <a:rPr lang="en-US" altLang="en-US" sz="1400" i="1" baseline="30000">
                  <a:solidFill>
                    <a:srgbClr val="0000FF"/>
                  </a:solidFill>
                  <a:latin typeface="Times New Roman" charset="0"/>
                </a:rPr>
                <a:t>1/2</a:t>
              </a:r>
              <a:endParaRPr lang="en-US" altLang="en-US" sz="2000">
                <a:latin typeface="Times New Roman (Hebrew)" charset="0"/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6794499" y="3882903"/>
              <a:ext cx="12668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r" rtl="1"/>
              <a:r>
                <a:rPr lang="en-US" altLang="en-US" sz="3600" dirty="0" err="1">
                  <a:solidFill>
                    <a:srgbClr val="008000"/>
                  </a:solidFill>
                  <a:latin typeface="Times New Roman" charset="0"/>
                </a:rPr>
                <a:t>S</a:t>
              </a:r>
              <a:r>
                <a:rPr lang="en-US" altLang="en-US" sz="3600" baseline="-25000" dirty="0" err="1">
                  <a:solidFill>
                    <a:srgbClr val="008000"/>
                  </a:solidFill>
                  <a:latin typeface="Times New Roman" charset="0"/>
                </a:rPr>
                <a:t>k</a:t>
              </a:r>
              <a:endParaRPr lang="en-US" altLang="en-US" sz="2000" dirty="0">
                <a:latin typeface="Times New Roman (Hebrew)" charset="0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 rot="5400000" flipV="1">
              <a:off x="5432015" y="5471317"/>
              <a:ext cx="0" cy="230188"/>
            </a:xfrm>
            <a:prstGeom prst="line">
              <a:avLst/>
            </a:prstGeom>
            <a:noFill/>
            <a:ln w="25400">
              <a:solidFill>
                <a:srgbClr val="59595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295381" y="3012511"/>
            <a:ext cx="59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4877733" y="5071034"/>
            <a:ext cx="3905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 dirty="0" err="1">
                <a:solidFill>
                  <a:srgbClr val="008080"/>
                </a:solidFill>
                <a:latin typeface="Times New Roman" charset="0"/>
              </a:rPr>
              <a:t>i</a:t>
            </a:r>
            <a:endParaRPr lang="en-US" altLang="en-US" sz="2000" dirty="0">
              <a:latin typeface="Times New Roman (Hebrew)" charset="0"/>
            </a:endParaRPr>
          </a:p>
        </p:txBody>
      </p:sp>
      <p:grpSp>
        <p:nvGrpSpPr>
          <p:cNvPr id="12" name="Group 11" descr="&quot;&quot;"/>
          <p:cNvGrpSpPr/>
          <p:nvPr/>
        </p:nvGrpSpPr>
        <p:grpSpPr>
          <a:xfrm>
            <a:off x="2789223" y="1105711"/>
            <a:ext cx="2797441" cy="832449"/>
            <a:chOff x="2350000" y="2379717"/>
            <a:chExt cx="2797441" cy="832449"/>
          </a:xfrm>
        </p:grpSpPr>
        <p:sp>
          <p:nvSpPr>
            <p:cNvPr id="102" name="Rectangle 37"/>
            <p:cNvSpPr>
              <a:spLocks noChangeArrowheads="1"/>
            </p:cNvSpPr>
            <p:nvPr/>
          </p:nvSpPr>
          <p:spPr bwMode="auto">
            <a:xfrm>
              <a:off x="2350000" y="2379717"/>
              <a:ext cx="2797441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rtl="1"/>
              <a:r>
                <a:rPr lang="en-US" altLang="en-US" sz="2400" i="1" dirty="0">
                  <a:solidFill>
                    <a:srgbClr val="FF0000"/>
                  </a:solidFill>
                  <a:latin typeface="Times New Roman" charset="0"/>
                </a:rPr>
                <a:t>Q</a:t>
              </a:r>
              <a:r>
                <a:rPr lang="en-US" altLang="en-US" sz="2400" baseline="-25000" dirty="0">
                  <a:solidFill>
                    <a:srgbClr val="FF0000"/>
                  </a:solidFill>
                  <a:latin typeface="Times New Roman" charset="0"/>
                </a:rPr>
                <a:t>1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  <a:sym typeface="Symbol" charset="2"/>
                </a:rPr>
                <a:t> = &lt;0100 </a:t>
              </a:r>
              <a:r>
                <a:rPr lang="mr-IN" altLang="en-US" sz="2400" dirty="0">
                  <a:solidFill>
                    <a:srgbClr val="FF0000"/>
                  </a:solidFill>
                  <a:latin typeface="Times New Roman" charset="0"/>
                  <a:sym typeface="Symbol" charset="2"/>
                </a:rPr>
                <a:t>…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  <a:sym typeface="Symbol" charset="2"/>
                </a:rPr>
                <a:t> 0&gt;</a:t>
              </a:r>
              <a:endParaRPr lang="en-US" altLang="en-US" sz="2400" dirty="0">
                <a:solidFill>
                  <a:srgbClr val="FF0000"/>
                </a:solidFill>
                <a:latin typeface="Times New Roman" charset="0"/>
                <a:sym typeface="Euclid Symbol" charset="0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3601552" y="2222128"/>
              <a:ext cx="495300" cy="1484776"/>
            </a:xfrm>
            <a:prstGeom prst="leftBrace">
              <a:avLst>
                <a:gd name="adj1" fmla="val 22107"/>
                <a:gd name="adj2" fmla="val 4421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33"/>
              <p:cNvSpPr>
                <a:spLocks noChangeArrowheads="1"/>
              </p:cNvSpPr>
              <p:nvPr/>
            </p:nvSpPr>
            <p:spPr bwMode="auto">
              <a:xfrm>
                <a:off x="3352215" y="1682765"/>
                <a:ext cx="881062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√</m:t>
                      </m:r>
                      <m:r>
                        <a:rPr lang="en-US" altLang="en-US" sz="1400" b="0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m:oMathPara>
                </a14:m>
                <a:endParaRPr lang="en-US" altLang="en-US" sz="2000" dirty="0">
                  <a:latin typeface="Times New Roman (Hebrew)" charset="0"/>
                </a:endParaRPr>
              </a:p>
            </p:txBody>
          </p:sp>
        </mc:Choice>
        <mc:Fallback xmlns="">
          <p:sp>
            <p:nvSpPr>
              <p:cNvPr id="105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215" y="1682765"/>
                <a:ext cx="881062" cy="303213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37"/>
          <p:cNvSpPr>
            <a:spLocks noChangeArrowheads="1"/>
          </p:cNvSpPr>
          <p:nvPr/>
        </p:nvSpPr>
        <p:spPr bwMode="auto">
          <a:xfrm>
            <a:off x="2385438" y="5598201"/>
            <a:ext cx="300904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sz="2400" dirty="0" err="1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k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= Q</a:t>
            </a:r>
            <a:r>
              <a:rPr lang="en-US" sz="2400" baseline="-25000" dirty="0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1 </a:t>
            </a:r>
            <a:r>
              <a:rPr lang="en-US" sz="2400" dirty="0" err="1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xor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 Q</a:t>
            </a:r>
            <a:r>
              <a:rPr lang="en-US" sz="2400" baseline="-25000" dirty="0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2 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  <a:cs typeface="Arial" panose="020B0604020202020204" pitchFamily="34" charset="0"/>
              </a:rPr>
              <a:t> …. {j} </a:t>
            </a:r>
          </a:p>
          <a:p>
            <a:pPr rtl="1"/>
            <a:endParaRPr lang="en-US" altLang="en-US" sz="2400" dirty="0">
              <a:solidFill>
                <a:srgbClr val="FF0000"/>
              </a:solidFill>
              <a:latin typeface="Times" pitchFamily="2" charset="0"/>
              <a:cs typeface="Arial" panose="020B0604020202020204" pitchFamily="34" charset="0"/>
              <a:sym typeface="Euclid Symbol" charset="0"/>
            </a:endParaRPr>
          </a:p>
        </p:txBody>
      </p:sp>
      <p:sp>
        <p:nvSpPr>
          <p:cNvPr id="110" name="AutoShape 37" descr="leads to"/>
          <p:cNvSpPr>
            <a:spLocks noChangeArrowheads="1"/>
          </p:cNvSpPr>
          <p:nvPr/>
        </p:nvSpPr>
        <p:spPr bwMode="auto">
          <a:xfrm>
            <a:off x="8304899" y="1648813"/>
            <a:ext cx="719137" cy="321518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08" name="Rectangle 3" descr="column DB"/>
          <p:cNvSpPr>
            <a:spLocks noChangeArrowheads="1"/>
          </p:cNvSpPr>
          <p:nvPr/>
        </p:nvSpPr>
        <p:spPr bwMode="auto">
          <a:xfrm rot="5400000">
            <a:off x="8642706" y="2374753"/>
            <a:ext cx="1743075" cy="186142"/>
          </a:xfrm>
          <a:prstGeom prst="rect">
            <a:avLst/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 sz="2000">
              <a:latin typeface="Times New Roman (Hebrew)" charset="0"/>
            </a:endParaRPr>
          </a:p>
        </p:txBody>
      </p:sp>
      <p:sp>
        <p:nvSpPr>
          <p:cNvPr id="112" name="AutoShape 37" descr="leads to"/>
          <p:cNvSpPr>
            <a:spLocks noChangeArrowheads="1"/>
          </p:cNvSpPr>
          <p:nvPr/>
        </p:nvSpPr>
        <p:spPr bwMode="auto">
          <a:xfrm>
            <a:off x="8265236" y="4603452"/>
            <a:ext cx="719137" cy="321518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11" name="Rectangle 3" descr="column DB"/>
          <p:cNvSpPr>
            <a:spLocks noChangeArrowheads="1"/>
          </p:cNvSpPr>
          <p:nvPr/>
        </p:nvSpPr>
        <p:spPr bwMode="auto">
          <a:xfrm rot="5400000">
            <a:off x="8663431" y="4626250"/>
            <a:ext cx="1743075" cy="186142"/>
          </a:xfrm>
          <a:prstGeom prst="rect">
            <a:avLst/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 sz="2000">
              <a:latin typeface="Times New Roman (Hebrew)" charset="0"/>
            </a:endParaRPr>
          </a:p>
        </p:txBody>
      </p:sp>
      <p:grpSp>
        <p:nvGrpSpPr>
          <p:cNvPr id="14" name="Group 13" descr="&quot;&quot;"/>
          <p:cNvGrpSpPr/>
          <p:nvPr/>
        </p:nvGrpSpPr>
        <p:grpSpPr>
          <a:xfrm>
            <a:off x="9700526" y="1575394"/>
            <a:ext cx="765307" cy="3446452"/>
            <a:chOff x="11252858" y="1591428"/>
            <a:chExt cx="765307" cy="3446452"/>
          </a:xfrm>
        </p:grpSpPr>
        <p:sp>
          <p:nvSpPr>
            <p:cNvPr id="8" name="TextBox 7"/>
            <p:cNvSpPr txBox="1"/>
            <p:nvPr/>
          </p:nvSpPr>
          <p:spPr>
            <a:xfrm rot="5400000">
              <a:off x="11056684" y="2364120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outputs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11252858" y="1591428"/>
              <a:ext cx="736787" cy="3446452"/>
            </a:xfrm>
            <a:prstGeom prst="rightBrace">
              <a:avLst>
                <a:gd name="adj1" fmla="val 8333"/>
                <a:gd name="adj2" fmla="val 518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984373" y="1097696"/>
            <a:ext cx="252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i </a:t>
            </a:r>
            <a:r>
              <a:rPr lang="en-US" sz="2400" dirty="0"/>
              <a:t>. X (dot product)</a:t>
            </a: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9008679" y="5702958"/>
            <a:ext cx="1010229" cy="7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 dirty="0">
                <a:solidFill>
                  <a:srgbClr val="008080"/>
                </a:solidFill>
                <a:latin typeface="Times New Roman" charset="0"/>
              </a:rPr>
              <a:t>j-</a:t>
            </a:r>
            <a:r>
              <a:rPr lang="en-US" altLang="en-US" sz="2200" i="1" dirty="0" err="1">
                <a:solidFill>
                  <a:srgbClr val="008080"/>
                </a:solidFill>
                <a:latin typeface="Times New Roman" charset="0"/>
              </a:rPr>
              <a:t>th</a:t>
            </a:r>
            <a:r>
              <a:rPr lang="en-US" altLang="en-US" sz="2200" i="1" dirty="0">
                <a:solidFill>
                  <a:srgbClr val="008080"/>
                </a:solidFill>
                <a:latin typeface="Times New Roman" charset="0"/>
              </a:rPr>
              <a:t> column</a:t>
            </a:r>
            <a:endParaRPr lang="en-US" altLang="en-US" sz="2000" dirty="0">
              <a:latin typeface="Times New Roman (Hebrew)" charset="0"/>
            </a:endParaRPr>
          </a:p>
        </p:txBody>
      </p:sp>
      <p:sp>
        <p:nvSpPr>
          <p:cNvPr id="116" name="AutoShape 37" descr="leads to"/>
          <p:cNvSpPr>
            <a:spLocks noChangeArrowheads="1"/>
          </p:cNvSpPr>
          <p:nvPr/>
        </p:nvSpPr>
        <p:spPr bwMode="auto">
          <a:xfrm>
            <a:off x="10465833" y="3202378"/>
            <a:ext cx="719137" cy="321518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17" name="Rectangle 3" descr="column DB"/>
          <p:cNvSpPr>
            <a:spLocks noChangeArrowheads="1"/>
          </p:cNvSpPr>
          <p:nvPr/>
        </p:nvSpPr>
        <p:spPr bwMode="auto">
          <a:xfrm rot="5400000">
            <a:off x="10528674" y="3278946"/>
            <a:ext cx="1743075" cy="186142"/>
          </a:xfrm>
          <a:prstGeom prst="rect">
            <a:avLst/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 sz="2000">
              <a:latin typeface="Times New Roman (Hebrew)" charset="0"/>
            </a:endParaRPr>
          </a:p>
        </p:txBody>
      </p:sp>
      <p:sp>
        <p:nvSpPr>
          <p:cNvPr id="118" name="Rectangle 30" descr="&quot;&quot;"/>
          <p:cNvSpPr>
            <a:spLocks noChangeArrowheads="1"/>
          </p:cNvSpPr>
          <p:nvPr/>
        </p:nvSpPr>
        <p:spPr bwMode="auto">
          <a:xfrm rot="5400000">
            <a:off x="11285589" y="3550500"/>
            <a:ext cx="276225" cy="180975"/>
          </a:xfrm>
          <a:prstGeom prst="rect">
            <a:avLst/>
          </a:prstGeom>
          <a:pattFill prst="pct25">
            <a:fgClr>
              <a:srgbClr val="E5E5E5"/>
            </a:fgClr>
            <a:bgClr>
              <a:srgbClr val="00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endParaRPr lang="en-US" altLang="en-US"/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11525450" y="3121751"/>
            <a:ext cx="740042" cy="7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rtl="1"/>
            <a:r>
              <a:rPr lang="en-US" altLang="en-US" sz="2200" i="1" dirty="0" err="1">
                <a:solidFill>
                  <a:srgbClr val="008080"/>
                </a:solidFill>
                <a:latin typeface="Times New Roman" charset="0"/>
              </a:rPr>
              <a:t>i-th</a:t>
            </a:r>
            <a:r>
              <a:rPr lang="en-US" altLang="en-US" sz="2200" i="1" dirty="0">
                <a:solidFill>
                  <a:srgbClr val="008080"/>
                </a:solidFill>
                <a:latin typeface="Times New Roman" charset="0"/>
              </a:rPr>
              <a:t> row</a:t>
            </a:r>
            <a:endParaRPr lang="en-US" altLang="en-US" sz="2000" dirty="0">
              <a:latin typeface="Times New Roman (Hebrew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395878" y="6333698"/>
                <a:ext cx="4540025" cy="48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Communication cost: O(k*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n)</a:t>
                </a: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78" y="6333698"/>
                <a:ext cx="4540025" cy="489173"/>
              </a:xfrm>
              <a:prstGeom prst="rect">
                <a:avLst/>
              </a:prstGeom>
              <a:blipFill>
                <a:blip r:embed="rId4"/>
                <a:stretch>
                  <a:fillRect l="-1950" t="-2564" r="-836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8" grpId="0" animBg="1"/>
      <p:bldP spid="112" grpId="0" animBg="1"/>
      <p:bldP spid="111" grpId="0" animBg="1"/>
      <p:bldP spid="4" grpId="0"/>
      <p:bldP spid="119" grpId="0"/>
      <p:bldP spid="116" grpId="0" animBg="1"/>
      <p:bldP spid="117" grpId="0" animBg="1"/>
      <p:bldP spid="118" grpId="0" animBg="1"/>
      <p:bldP spid="1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DC540A4-577F-A848-9E5C-95DA86A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720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 descr="DB">
            <a:extLst>
              <a:ext uri="{FF2B5EF4-FFF2-40B4-BE49-F238E27FC236}">
                <a16:creationId xmlns:a16="http://schemas.microsoft.com/office/drawing/2014/main" id="{0212A86F-130C-8E41-B3BD-9BE03674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06208"/>
              </p:ext>
            </p:extLst>
          </p:nvPr>
        </p:nvGraphicFramePr>
        <p:xfrm>
          <a:off x="919633" y="1309551"/>
          <a:ext cx="81279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41561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09205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512045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31901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617596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13094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79496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886877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8425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329"/>
                  </a:ext>
                </a:extLst>
              </a:tr>
            </a:tbl>
          </a:graphicData>
        </a:graphic>
      </p:graphicFrame>
      <p:graphicFrame>
        <p:nvGraphicFramePr>
          <p:cNvPr id="7" name="Table 6" descr="DB">
            <a:extLst>
              <a:ext uri="{FF2B5EF4-FFF2-40B4-BE49-F238E27FC236}">
                <a16:creationId xmlns:a16="http://schemas.microsoft.com/office/drawing/2014/main" id="{7B6D5D2E-068A-744B-99BE-E1F5FFCB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95958"/>
              </p:ext>
            </p:extLst>
          </p:nvPr>
        </p:nvGraphicFramePr>
        <p:xfrm>
          <a:off x="919633" y="2072778"/>
          <a:ext cx="1896138" cy="174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46">
                  <a:extLst>
                    <a:ext uri="{9D8B030D-6E8A-4147-A177-3AD203B41FA5}">
                      <a16:colId xmlns:a16="http://schemas.microsoft.com/office/drawing/2014/main" val="2386386449"/>
                    </a:ext>
                  </a:extLst>
                </a:gridCol>
                <a:gridCol w="632046">
                  <a:extLst>
                    <a:ext uri="{9D8B030D-6E8A-4147-A177-3AD203B41FA5}">
                      <a16:colId xmlns:a16="http://schemas.microsoft.com/office/drawing/2014/main" val="550611222"/>
                    </a:ext>
                  </a:extLst>
                </a:gridCol>
                <a:gridCol w="632046">
                  <a:extLst>
                    <a:ext uri="{9D8B030D-6E8A-4147-A177-3AD203B41FA5}">
                      <a16:colId xmlns:a16="http://schemas.microsoft.com/office/drawing/2014/main" val="1972094656"/>
                    </a:ext>
                  </a:extLst>
                </a:gridCol>
              </a:tblGrid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373395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07832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79753"/>
                  </a:ext>
                </a:extLst>
              </a:tr>
            </a:tbl>
          </a:graphicData>
        </a:graphic>
      </p:graphicFrame>
      <p:sp>
        <p:nvSpPr>
          <p:cNvPr id="8" name="Rectangle 37">
            <a:extLst>
              <a:ext uri="{FF2B5EF4-FFF2-40B4-BE49-F238E27FC236}">
                <a16:creationId xmlns:a16="http://schemas.microsoft.com/office/drawing/2014/main" id="{EDA21F92-54E3-EE4C-9F10-860C85A1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959" y="2964294"/>
            <a:ext cx="2995816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rtl="1"/>
            <a:r>
              <a:rPr lang="en-US" altLang="en-US" sz="2400" i="1" dirty="0">
                <a:solidFill>
                  <a:srgbClr val="FF0000"/>
                </a:solidFill>
                <a:latin typeface="Times New Roman" charset="0"/>
              </a:rPr>
              <a:t>Q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 = &lt;0 1 1 &gt; (random string  of length 3)</a:t>
            </a:r>
            <a:endParaRPr lang="en-US" altLang="en-US" sz="2400" dirty="0">
              <a:solidFill>
                <a:srgbClr val="FF0000"/>
              </a:solidFill>
              <a:latin typeface="Times New Roman" charset="0"/>
              <a:sym typeface="Euclid Symbo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7">
                <a:extLst>
                  <a:ext uri="{FF2B5EF4-FFF2-40B4-BE49-F238E27FC236}">
                    <a16:creationId xmlns:a16="http://schemas.microsoft.com/office/drawing/2014/main" id="{5EB6337D-CB15-D645-82FA-F9378C89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610" y="4921170"/>
                <a:ext cx="3741178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pPr rtl="1"/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</a:rPr>
                  <a:t>Q</a:t>
                </a:r>
                <a:r>
                  <a:rPr lang="en-US" altLang="en-US" sz="2400" i="1" baseline="-25000" dirty="0">
                    <a:solidFill>
                      <a:srgbClr val="FF0000"/>
                    </a:solidFill>
                    <a:latin typeface="Times New Roman" charset="0"/>
                  </a:rPr>
                  <a:t>2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  <a:sym typeface="Symbol" charset="2"/>
                  </a:rPr>
                  <a:t> = 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charset="0"/>
                  </a:rPr>
                  <a:t>Q</a:t>
                </a:r>
                <a:r>
                  <a:rPr lang="en-US" altLang="en-US" sz="2400" i="1" baseline="-25000" dirty="0">
                    <a:solidFill>
                      <a:srgbClr val="FF0000"/>
                    </a:solidFill>
                    <a:latin typeface="Times New Roman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r>
                  <a:rPr lang="en-US" altLang="en-US" sz="2400" dirty="0">
                    <a:sym typeface="Symbol" charset="2"/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charset="0"/>
                    <a:sym typeface="Symbol" charset="2"/>
                  </a:rPr>
                  <a:t>&lt;0 0 1&gt; = &lt;010&gt;</a:t>
                </a:r>
                <a:endParaRPr lang="en-US" altLang="en-US" sz="2400" dirty="0">
                  <a:solidFill>
                    <a:srgbClr val="FF0000"/>
                  </a:solidFill>
                  <a:latin typeface="Times New Roman" charset="0"/>
                  <a:sym typeface="Euclid Symbol" charset="0"/>
                </a:endParaRPr>
              </a:p>
            </p:txBody>
          </p:sp>
        </mc:Choice>
        <mc:Fallback xmlns="">
          <p:sp>
            <p:nvSpPr>
              <p:cNvPr id="10" name="Rectangle 37">
                <a:extLst>
                  <a:ext uri="{FF2B5EF4-FFF2-40B4-BE49-F238E27FC236}">
                    <a16:creationId xmlns:a16="http://schemas.microsoft.com/office/drawing/2014/main" id="{5EB6337D-CB15-D645-82FA-F9378C89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610" y="4921170"/>
                <a:ext cx="3741178" cy="441325"/>
              </a:xfrm>
              <a:prstGeom prst="rect">
                <a:avLst/>
              </a:prstGeom>
              <a:blipFill>
                <a:blip r:embed="rId2"/>
                <a:stretch>
                  <a:fillRect l="-3378" t="-5556" r="-1014" b="-36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 descr="&quot;&quot;">
            <a:extLst>
              <a:ext uri="{FF2B5EF4-FFF2-40B4-BE49-F238E27FC236}">
                <a16:creationId xmlns:a16="http://schemas.microsoft.com/office/drawing/2014/main" id="{63D78773-A27C-E146-856C-B16554BF2A95}"/>
              </a:ext>
            </a:extLst>
          </p:cNvPr>
          <p:cNvCxnSpPr>
            <a:cxnSpLocks/>
          </p:cNvCxnSpPr>
          <p:nvPr/>
        </p:nvCxnSpPr>
        <p:spPr>
          <a:xfrm>
            <a:off x="5863771" y="721305"/>
            <a:ext cx="0" cy="4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7FF2AD-895C-C94D-A6A6-587FA6FDD6BF}"/>
              </a:ext>
            </a:extLst>
          </p:cNvPr>
          <p:cNvSpPr txBox="1"/>
          <p:nvPr/>
        </p:nvSpPr>
        <p:spPr>
          <a:xfrm>
            <a:off x="5533305" y="259640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k=5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4EFBB-072B-2E47-A3A2-2CDECFF7AFD6}"/>
              </a:ext>
            </a:extLst>
          </p:cNvPr>
          <p:cNvSpPr txBox="1"/>
          <p:nvPr/>
        </p:nvSpPr>
        <p:spPr>
          <a:xfrm>
            <a:off x="2138078" y="4070852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j=2</a:t>
            </a:r>
          </a:p>
        </p:txBody>
      </p:sp>
      <p:cxnSp>
        <p:nvCxnSpPr>
          <p:cNvPr id="20" name="Straight Arrow Connector 19" descr="arrow">
            <a:extLst>
              <a:ext uri="{FF2B5EF4-FFF2-40B4-BE49-F238E27FC236}">
                <a16:creationId xmlns:a16="http://schemas.microsoft.com/office/drawing/2014/main" id="{08B6F6E7-68B6-D34D-887B-4C06ADC196AA}"/>
              </a:ext>
            </a:extLst>
          </p:cNvPr>
          <p:cNvCxnSpPr/>
          <p:nvPr/>
        </p:nvCxnSpPr>
        <p:spPr>
          <a:xfrm flipV="1">
            <a:off x="2454030" y="3814011"/>
            <a:ext cx="0" cy="32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9794DF-7906-E047-B8A3-F7E009AA5497}"/>
              </a:ext>
            </a:extLst>
          </p:cNvPr>
          <p:cNvSpPr txBox="1"/>
          <p:nvPr/>
        </p:nvSpPr>
        <p:spPr>
          <a:xfrm>
            <a:off x="3147889" y="271256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i=1</a:t>
            </a:r>
          </a:p>
        </p:txBody>
      </p:sp>
      <p:cxnSp>
        <p:nvCxnSpPr>
          <p:cNvPr id="25" name="Straight Arrow Connector 24" descr="arrow">
            <a:extLst>
              <a:ext uri="{FF2B5EF4-FFF2-40B4-BE49-F238E27FC236}">
                <a16:creationId xmlns:a16="http://schemas.microsoft.com/office/drawing/2014/main" id="{C1117476-49EF-9F42-8A60-5B2357643FB6}"/>
              </a:ext>
            </a:extLst>
          </p:cNvPr>
          <p:cNvCxnSpPr/>
          <p:nvPr/>
        </p:nvCxnSpPr>
        <p:spPr>
          <a:xfrm flipH="1">
            <a:off x="2820641" y="2923611"/>
            <a:ext cx="407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B61925-D548-2548-9ABF-7EA874719F8C}"/>
              </a:ext>
            </a:extLst>
          </p:cNvPr>
          <p:cNvSpPr txBox="1"/>
          <p:nvPr/>
        </p:nvSpPr>
        <p:spPr>
          <a:xfrm>
            <a:off x="427064" y="21101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90039-D75E-9147-A195-935A31AAF96A}"/>
              </a:ext>
            </a:extLst>
          </p:cNvPr>
          <p:cNvSpPr txBox="1"/>
          <p:nvPr/>
        </p:nvSpPr>
        <p:spPr>
          <a:xfrm>
            <a:off x="3147889" y="1732062"/>
            <a:ext cx="2346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index k to 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r>
              <a:rPr lang="en-US" dirty="0"/>
              <a:t>5/3 = 1 remainder 2</a:t>
            </a:r>
          </a:p>
          <a:p>
            <a:r>
              <a:rPr lang="en-US" dirty="0"/>
              <a:t>i=1 and j=2</a:t>
            </a:r>
          </a:p>
        </p:txBody>
      </p:sp>
      <p:graphicFrame>
        <p:nvGraphicFramePr>
          <p:cNvPr id="17" name="Table 16" descr="DB">
            <a:extLst>
              <a:ext uri="{FF2B5EF4-FFF2-40B4-BE49-F238E27FC236}">
                <a16:creationId xmlns:a16="http://schemas.microsoft.com/office/drawing/2014/main" id="{150B5AA7-B54C-6D4B-8BDF-CA00FD03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16375"/>
              </p:ext>
            </p:extLst>
          </p:nvPr>
        </p:nvGraphicFramePr>
        <p:xfrm>
          <a:off x="873844" y="4807423"/>
          <a:ext cx="1896138" cy="174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46">
                  <a:extLst>
                    <a:ext uri="{9D8B030D-6E8A-4147-A177-3AD203B41FA5}">
                      <a16:colId xmlns:a16="http://schemas.microsoft.com/office/drawing/2014/main" val="2386386449"/>
                    </a:ext>
                  </a:extLst>
                </a:gridCol>
                <a:gridCol w="632046">
                  <a:extLst>
                    <a:ext uri="{9D8B030D-6E8A-4147-A177-3AD203B41FA5}">
                      <a16:colId xmlns:a16="http://schemas.microsoft.com/office/drawing/2014/main" val="550611222"/>
                    </a:ext>
                  </a:extLst>
                </a:gridCol>
                <a:gridCol w="632046">
                  <a:extLst>
                    <a:ext uri="{9D8B030D-6E8A-4147-A177-3AD203B41FA5}">
                      <a16:colId xmlns:a16="http://schemas.microsoft.com/office/drawing/2014/main" val="1972094656"/>
                    </a:ext>
                  </a:extLst>
                </a:gridCol>
              </a:tblGrid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373395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07832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797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81898C6-0B20-B241-BDF8-F6F38EDF570B}"/>
              </a:ext>
            </a:extLst>
          </p:cNvPr>
          <p:cNvSpPr txBox="1"/>
          <p:nvPr/>
        </p:nvSpPr>
        <p:spPr>
          <a:xfrm>
            <a:off x="349261" y="4718389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E4567-1D3A-0E4B-A3E6-C66441B21EFA}"/>
              </a:ext>
            </a:extLst>
          </p:cNvPr>
          <p:cNvSpPr txBox="1"/>
          <p:nvPr/>
        </p:nvSpPr>
        <p:spPr>
          <a:xfrm>
            <a:off x="4677547" y="530546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{j}</a:t>
            </a:r>
          </a:p>
        </p:txBody>
      </p:sp>
      <p:graphicFrame>
        <p:nvGraphicFramePr>
          <p:cNvPr id="21" name="Table 20" descr="DB">
            <a:extLst>
              <a:ext uri="{FF2B5EF4-FFF2-40B4-BE49-F238E27FC236}">
                <a16:creationId xmlns:a16="http://schemas.microsoft.com/office/drawing/2014/main" id="{506665D1-A3B4-FE46-8FFB-8F41AFDCD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2727"/>
              </p:ext>
            </p:extLst>
          </p:nvPr>
        </p:nvGraphicFramePr>
        <p:xfrm>
          <a:off x="7218158" y="2157003"/>
          <a:ext cx="632046" cy="174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46">
                  <a:extLst>
                    <a:ext uri="{9D8B030D-6E8A-4147-A177-3AD203B41FA5}">
                      <a16:colId xmlns:a16="http://schemas.microsoft.com/office/drawing/2014/main" val="2386386449"/>
                    </a:ext>
                  </a:extLst>
                </a:gridCol>
              </a:tblGrid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373395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07832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797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61358-271A-8B49-9FFB-1BAA13DD3FE8}"/>
                  </a:ext>
                </a:extLst>
              </p:cNvPr>
              <p:cNvSpPr txBox="1"/>
              <p:nvPr/>
            </p:nvSpPr>
            <p:spPr>
              <a:xfrm>
                <a:off x="8423260" y="2213535"/>
                <a:ext cx="209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0.0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 </m:t>
                    </m:r>
                  </m:oMath>
                </a14:m>
                <a:r>
                  <a:rPr lang="en-US" dirty="0"/>
                  <a:t>1.1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 </m:t>
                    </m:r>
                  </m:oMath>
                </a14:m>
                <a:r>
                  <a:rPr lang="en-US" dirty="0"/>
                  <a:t>0.1 = 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61358-271A-8B49-9FFB-1BAA13DD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260" y="2213535"/>
                <a:ext cx="2095511" cy="369332"/>
              </a:xfrm>
              <a:prstGeom prst="rect">
                <a:avLst/>
              </a:prstGeom>
              <a:blipFill>
                <a:blip r:embed="rId3"/>
                <a:stretch>
                  <a:fillRect l="-180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B0C449-F3C9-B14E-A504-071E8ECCF801}"/>
                  </a:ext>
                </a:extLst>
              </p:cNvPr>
              <p:cNvSpPr txBox="1"/>
              <p:nvPr/>
            </p:nvSpPr>
            <p:spPr>
              <a:xfrm>
                <a:off x="8423260" y="2818676"/>
                <a:ext cx="209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0.0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 </m:t>
                    </m:r>
                  </m:oMath>
                </a14:m>
                <a:r>
                  <a:rPr lang="en-US" dirty="0"/>
                  <a:t>1.1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.1 = 0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B0C449-F3C9-B14E-A504-071E8EC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260" y="2818676"/>
                <a:ext cx="2095511" cy="369332"/>
              </a:xfrm>
              <a:prstGeom prst="rect">
                <a:avLst/>
              </a:prstGeom>
              <a:blipFill>
                <a:blip r:embed="rId4"/>
                <a:stretch>
                  <a:fillRect l="-180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8A1CD-E411-3149-911F-0F6E33EFA4D1}"/>
                  </a:ext>
                </a:extLst>
              </p:cNvPr>
              <p:cNvSpPr txBox="1"/>
              <p:nvPr/>
            </p:nvSpPr>
            <p:spPr>
              <a:xfrm>
                <a:off x="8428946" y="3434760"/>
                <a:ext cx="209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0.0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.1</a:t>
                </a:r>
                <a:r>
                  <a:rPr lang="en-US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.1 = 1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8A1CD-E411-3149-911F-0F6E33EFA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46" y="3434760"/>
                <a:ext cx="2095511" cy="369332"/>
              </a:xfrm>
              <a:prstGeom prst="rect">
                <a:avLst/>
              </a:prstGeom>
              <a:blipFill>
                <a:blip r:embed="rId5"/>
                <a:stretch>
                  <a:fillRect l="-2410" t="-3226" r="-60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 descr="DB">
            <a:extLst>
              <a:ext uri="{FF2B5EF4-FFF2-40B4-BE49-F238E27FC236}">
                <a16:creationId xmlns:a16="http://schemas.microsoft.com/office/drawing/2014/main" id="{134C9676-1414-A34A-9456-BE6EEBAA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64037"/>
              </p:ext>
            </p:extLst>
          </p:nvPr>
        </p:nvGraphicFramePr>
        <p:xfrm>
          <a:off x="7207273" y="4765106"/>
          <a:ext cx="632046" cy="174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46">
                  <a:extLst>
                    <a:ext uri="{9D8B030D-6E8A-4147-A177-3AD203B41FA5}">
                      <a16:colId xmlns:a16="http://schemas.microsoft.com/office/drawing/2014/main" val="2386386449"/>
                    </a:ext>
                  </a:extLst>
                </a:gridCol>
              </a:tblGrid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373395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07832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797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08D7E-A5B1-E643-88C8-A57ACA2923CF}"/>
                  </a:ext>
                </a:extLst>
              </p:cNvPr>
              <p:cNvSpPr txBox="1"/>
              <p:nvPr/>
            </p:nvSpPr>
            <p:spPr>
              <a:xfrm>
                <a:off x="8939082" y="4452810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  <a:r>
                  <a:rPr lang="en-US" alt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</m:oMath>
                </a14:m>
                <a:r>
                  <a:rPr lang="en-US" sz="2400" dirty="0"/>
                  <a:t> 1= 1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08D7E-A5B1-E643-88C8-A57ACA29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82" y="4452810"/>
                <a:ext cx="1386918" cy="461665"/>
              </a:xfrm>
              <a:prstGeom prst="rect">
                <a:avLst/>
              </a:prstGeom>
              <a:blipFill>
                <a:blip r:embed="rId6"/>
                <a:stretch>
                  <a:fillRect l="-6364" t="-8108" r="-545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 descr="row index">
            <a:extLst>
              <a:ext uri="{FF2B5EF4-FFF2-40B4-BE49-F238E27FC236}">
                <a16:creationId xmlns:a16="http://schemas.microsoft.com/office/drawing/2014/main" id="{5C922336-5223-C34D-92D9-701F03574F84}"/>
              </a:ext>
            </a:extLst>
          </p:cNvPr>
          <p:cNvGrpSpPr/>
          <p:nvPr/>
        </p:nvGrpSpPr>
        <p:grpSpPr>
          <a:xfrm>
            <a:off x="6300704" y="2892583"/>
            <a:ext cx="844883" cy="369332"/>
            <a:chOff x="6020374" y="4239456"/>
            <a:chExt cx="1057080" cy="31753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FE90D0-930C-E446-BF7C-AC45BE5E0303}"/>
                </a:ext>
              </a:extLst>
            </p:cNvPr>
            <p:cNvSpPr txBox="1"/>
            <p:nvPr/>
          </p:nvSpPr>
          <p:spPr>
            <a:xfrm>
              <a:off x="6020374" y="4239456"/>
              <a:ext cx="812501" cy="31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i=1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C424CD-1F5F-004A-B090-43B5A5C1A2C6}"/>
                </a:ext>
              </a:extLst>
            </p:cNvPr>
            <p:cNvCxnSpPr>
              <a:cxnSpLocks/>
            </p:cNvCxnSpPr>
            <p:nvPr/>
          </p:nvCxnSpPr>
          <p:spPr>
            <a:xfrm>
              <a:off x="6602266" y="4398224"/>
              <a:ext cx="475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 descr="row index">
            <a:extLst>
              <a:ext uri="{FF2B5EF4-FFF2-40B4-BE49-F238E27FC236}">
                <a16:creationId xmlns:a16="http://schemas.microsoft.com/office/drawing/2014/main" id="{935C928C-DA67-5B4F-8F2F-00E7CD2DE8B8}"/>
              </a:ext>
            </a:extLst>
          </p:cNvPr>
          <p:cNvGrpSpPr/>
          <p:nvPr/>
        </p:nvGrpSpPr>
        <p:grpSpPr>
          <a:xfrm>
            <a:off x="6231843" y="5422669"/>
            <a:ext cx="844883" cy="369332"/>
            <a:chOff x="6020374" y="4239456"/>
            <a:chExt cx="1057080" cy="3175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4DA252-A726-6148-903B-04671AF51F63}"/>
                </a:ext>
              </a:extLst>
            </p:cNvPr>
            <p:cNvSpPr txBox="1"/>
            <p:nvPr/>
          </p:nvSpPr>
          <p:spPr>
            <a:xfrm>
              <a:off x="6020374" y="4239456"/>
              <a:ext cx="812501" cy="31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i=1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0D790D-8B05-0345-A820-999C2A734CF8}"/>
                </a:ext>
              </a:extLst>
            </p:cNvPr>
            <p:cNvCxnSpPr>
              <a:cxnSpLocks/>
            </p:cNvCxnSpPr>
            <p:nvPr/>
          </p:nvCxnSpPr>
          <p:spPr>
            <a:xfrm>
              <a:off x="6602266" y="4398224"/>
              <a:ext cx="475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 descr="arrow">
            <a:extLst>
              <a:ext uri="{FF2B5EF4-FFF2-40B4-BE49-F238E27FC236}">
                <a16:creationId xmlns:a16="http://schemas.microsoft.com/office/drawing/2014/main" id="{F450126B-9A5E-7148-B3FC-B964AF9F6297}"/>
              </a:ext>
            </a:extLst>
          </p:cNvPr>
          <p:cNvCxnSpPr/>
          <p:nvPr/>
        </p:nvCxnSpPr>
        <p:spPr>
          <a:xfrm>
            <a:off x="7850204" y="3092348"/>
            <a:ext cx="1047053" cy="144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 descr="arrow">
            <a:extLst>
              <a:ext uri="{FF2B5EF4-FFF2-40B4-BE49-F238E27FC236}">
                <a16:creationId xmlns:a16="http://schemas.microsoft.com/office/drawing/2014/main" id="{050DF455-9424-4640-8032-35BF7999F6A6}"/>
              </a:ext>
            </a:extLst>
          </p:cNvPr>
          <p:cNvCxnSpPr/>
          <p:nvPr/>
        </p:nvCxnSpPr>
        <p:spPr>
          <a:xfrm flipV="1">
            <a:off x="7992706" y="4820414"/>
            <a:ext cx="876930" cy="78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B276295-609C-BD48-AD06-920E8445D2A1}"/>
              </a:ext>
            </a:extLst>
          </p:cNvPr>
          <p:cNvSpPr/>
          <p:nvPr/>
        </p:nvSpPr>
        <p:spPr>
          <a:xfrm>
            <a:off x="5533305" y="1733221"/>
            <a:ext cx="544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Perform dot product with each row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xor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7095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/>
      <p:bldP spid="18" grpId="0"/>
      <p:bldP spid="23" grpId="0"/>
      <p:bldP spid="3" grpId="0"/>
      <p:bldP spid="9" grpId="0"/>
      <p:bldP spid="19" grpId="0"/>
      <p:bldP spid="11" grpId="0"/>
      <p:bldP spid="14" grpId="0"/>
      <p:bldP spid="24" grpId="0"/>
      <p:bldP spid="26" grpId="0"/>
      <p:bldP spid="30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E7802D-06C9-4443-8F2C-3AF7299F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3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Illustrative example: PIR (protocol 2)</a:t>
            </a:r>
            <a:endParaRPr lang="en-US" dirty="0"/>
          </a:p>
        </p:txBody>
      </p:sp>
      <p:pic>
        <p:nvPicPr>
          <p:cNvPr id="8" name="Picture 7" descr="protocol description">
            <a:extLst>
              <a:ext uri="{FF2B5EF4-FFF2-40B4-BE49-F238E27FC236}">
                <a16:creationId xmlns:a16="http://schemas.microsoft.com/office/drawing/2014/main" id="{39351B9F-DE75-2F42-BF08-32E88D44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3" y="1398587"/>
            <a:ext cx="8284579" cy="5140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56679-8CDD-9E47-96CD-A4DCEE1C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343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Illustrative example : PIR (protocol 2)</a:t>
            </a:r>
            <a:endParaRPr lang="en-US" dirty="0"/>
          </a:p>
        </p:txBody>
      </p:sp>
      <p:pic>
        <p:nvPicPr>
          <p:cNvPr id="7" name="Picture 6" descr="matrix overlap">
            <a:extLst>
              <a:ext uri="{FF2B5EF4-FFF2-40B4-BE49-F238E27FC236}">
                <a16:creationId xmlns:a16="http://schemas.microsoft.com/office/drawing/2014/main" id="{7109CBBF-3D03-9945-8C23-E428325E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57"/>
            <a:ext cx="8161421" cy="523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73A7E-B593-B049-B22A-344073CCC9F9}"/>
              </a:ext>
            </a:extLst>
          </p:cNvPr>
          <p:cNvSpPr txBox="1"/>
          <p:nvPr/>
        </p:nvSpPr>
        <p:spPr>
          <a:xfrm>
            <a:off x="519843" y="1556453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2A89F-7096-184A-890B-6B05A62A266D}"/>
              </a:ext>
            </a:extLst>
          </p:cNvPr>
          <p:cNvSpPr txBox="1"/>
          <p:nvPr/>
        </p:nvSpPr>
        <p:spPr>
          <a:xfrm>
            <a:off x="3429676" y="159245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E81B8-A99F-304D-9F4A-194198F81B3E}"/>
              </a:ext>
            </a:extLst>
          </p:cNvPr>
          <p:cNvSpPr txBox="1"/>
          <p:nvPr/>
        </p:nvSpPr>
        <p:spPr>
          <a:xfrm>
            <a:off x="550585" y="4166832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3F007-CF25-5147-9891-0E6C6DC3E250}"/>
              </a:ext>
            </a:extLst>
          </p:cNvPr>
          <p:cNvSpPr txBox="1"/>
          <p:nvPr/>
        </p:nvSpPr>
        <p:spPr>
          <a:xfrm>
            <a:off x="3492508" y="4002783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E7661-9F89-7341-AE76-2EA0EA1F87FE}"/>
              </a:ext>
            </a:extLst>
          </p:cNvPr>
          <p:cNvSpPr txBox="1"/>
          <p:nvPr/>
        </p:nvSpPr>
        <p:spPr>
          <a:xfrm>
            <a:off x="6186011" y="22799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= 0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Xor-ing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same value results in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03E78-1309-BB46-9C82-AD373B4829DC}"/>
              </a:ext>
            </a:extLst>
          </p:cNvPr>
          <p:cNvSpPr txBox="1"/>
          <p:nvPr/>
        </p:nvSpPr>
        <p:spPr>
          <a:xfrm>
            <a:off x="6403906" y="4830647"/>
            <a:ext cx="5620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very simplified version, not generalizable to all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E.g., what if there are 5-servers? Use the technique explained earlier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EDA6E-791E-7948-A8AD-A25E4479C585}"/>
              </a:ext>
            </a:extLst>
          </p:cNvPr>
          <p:cNvSpPr txBox="1"/>
          <p:nvPr/>
        </p:nvSpPr>
        <p:spPr>
          <a:xfrm>
            <a:off x="6027641" y="1294843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= &lt; 1 0 1 1 &gt;</a:t>
            </a:r>
          </a:p>
          <a:p>
            <a:r>
              <a:rPr lang="en-US" dirty="0">
                <a:solidFill>
                  <a:srgbClr val="FF0000"/>
                </a:solidFill>
              </a:rPr>
              <a:t>t = &lt; 1 0 0 1 &gt;</a:t>
            </a:r>
          </a:p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 3, j=3</a:t>
            </a:r>
          </a:p>
        </p:txBody>
      </p:sp>
    </p:spTree>
    <p:extLst>
      <p:ext uri="{BB962C8B-B14F-4D97-AF65-F5344CB8AC3E}">
        <p14:creationId xmlns:p14="http://schemas.microsoft.com/office/powerpoint/2010/main" val="18174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3592-225C-7E46-88A5-E0B6BD68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Thus far we have seen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C7E2F-4EA4-424C-B0EA-2B78D709D5D3}"/>
              </a:ext>
            </a:extLst>
          </p:cNvPr>
          <p:cNvSpPr/>
          <p:nvPr/>
        </p:nvSpPr>
        <p:spPr>
          <a:xfrm>
            <a:off x="1122380" y="1681668"/>
            <a:ext cx="93232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We have focused on making the database more anonymous before releasing or answering queries.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The database owner (or curator) can see the query.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What is the query itself is sensitive in nature?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Say, Alice is an investor querying a stock-market database. Alice wants to obtain information from a database, but she does not want the database to learn which information she wanted. </a:t>
            </a:r>
          </a:p>
          <a:p>
            <a:pPr lvl="1"/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0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0A278-B07B-3F43-8924-C9191A9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Does the user get more data?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745" y="1592459"/>
            <a:ext cx="105970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Wait -</a:t>
            </a: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Doesn’t the user get more data then required?</a:t>
            </a:r>
          </a:p>
          <a:p>
            <a:pPr marL="514350" indent="-514350">
              <a:buAutoNum type="arabicPeriod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Is this an issue?</a:t>
            </a: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332F7-04C5-F245-8FAB-7C7AD430C285}"/>
              </a:ext>
            </a:extLst>
          </p:cNvPr>
          <p:cNvSpPr txBox="1"/>
          <p:nvPr/>
        </p:nvSpPr>
        <p:spPr>
          <a:xfrm>
            <a:off x="1870586" y="4474706"/>
            <a:ext cx="8957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trivial case if the whole database was sent then the user would be able to see everything anyways. </a:t>
            </a:r>
          </a:p>
          <a:p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context we are assuming it is fine.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22244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Computational PIR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2" y="1449709"/>
            <a:ext cx="10515600" cy="1531938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one server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needed, no need to trust it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Based on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cryptographic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Quadratic Residue (QR)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B7D3F065-A637-1F40-A9BD-BDEE7EC35B6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096168" y="2981647"/>
            <a:ext cx="58837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= p*q , p, q are primes.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QR(y, N) = 0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exists w such that w^2 = y (mod N)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1 otherwise</a:t>
            </a:r>
          </a:p>
        </p:txBody>
      </p:sp>
      <p:sp>
        <p:nvSpPr>
          <p:cNvPr id="9" name="Text Box 38">
            <a:extLst>
              <a:ext uri="{FF2B5EF4-FFF2-40B4-BE49-F238E27FC236}">
                <a16:creationId xmlns:a16="http://schemas.microsoft.com/office/drawing/2014/main" id="{2B99A857-6C9D-E640-8364-E5AED352DB0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027082" y="4061343"/>
            <a:ext cx="6854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modulo:  w^2 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y+k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*N, k can be any integer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2^2 = 4 (mod 10), 4^2 = 6 (mod 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20E15-87CB-7648-A139-B52EE71FF9F0}"/>
              </a:ext>
            </a:extLst>
          </p:cNvPr>
          <p:cNvSpPr/>
          <p:nvPr/>
        </p:nvSpPr>
        <p:spPr>
          <a:xfrm>
            <a:off x="8270742" y="2076761"/>
            <a:ext cx="3236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Downside: cryptographic operation has to run over the whole database, otherwise leaks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High computation load on the server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9FF58D4B-1706-0940-9548-604C9A1B315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5299465"/>
            <a:ext cx="1018177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Security guarantees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if p, q is unknown, it is computationally infeasible to determine Q(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y,N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).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If p, q is known, Q(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y,N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can be determined in O(|N|^3)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Plausible application of PIR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Searching patent database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Looking up location-based service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WHOIS lookup (anti-front running)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Scalable anonymity systems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Open access e-print repository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Presence service (whose online without service provider knowing) 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is the difference between PIR and Differential Privacy? 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PIR hides the date item retrieved while DP tries to hide the content of the data itself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E3365-A68E-D540-8FB0-73543CC1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Interesting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6745" y="2081077"/>
            <a:ext cx="10597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PIR Tutorial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  <a:hlinkClick r:id="rId2"/>
              </a:rPr>
              <a:t>https://www.youtube.com/watch?v=XEYwMPwPxNI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65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Topic summary: Database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28" y="1847850"/>
            <a:ext cx="10990943" cy="4351338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have we learned?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Linkage attacks and de-anonymization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achieve k-anonymity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Problem with k-anonymity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l-diversity and t-closeness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Posterior and prior probabilities can leak information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Simply removing PII isn’t a good idea (PII list not comprehensive)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Differential privacy [plausible deniability of being in the dataset]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Different ways to achieve differential privacy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Private information retrieval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B1A4FE-0F17-2A4A-A123-06C20B8C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Logistics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5154" y="1636898"/>
            <a:ext cx="11161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Home Work 1 due tomorrow @11:59pm</a:t>
            </a:r>
          </a:p>
        </p:txBody>
      </p:sp>
    </p:spTree>
    <p:extLst>
      <p:ext uri="{BB962C8B-B14F-4D97-AF65-F5344CB8AC3E}">
        <p14:creationId xmlns:p14="http://schemas.microsoft.com/office/powerpoint/2010/main" val="73158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1C5CE-B79F-2F44-8383-5087C96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31265"/>
            <a:ext cx="10515600" cy="1325563"/>
          </a:xfrm>
        </p:spPr>
        <p:txBody>
          <a:bodyPr/>
          <a:lstStyle/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What is the main issue?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The owners of </a:t>
            </a:r>
            <a:r>
              <a:rPr lang="pl-PL" sz="2400" dirty="0">
                <a:latin typeface="Arial" charset="0"/>
                <a:ea typeface="Arial" charset="0"/>
                <a:cs typeface="Arial" charset="0"/>
              </a:rPr>
              <a:t>databases</a:t>
            </a: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 know a lot about the users!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80000"/>
              </a:lnSpc>
              <a:buFontTx/>
              <a:buNone/>
            </a:pPr>
            <a:r>
              <a:rPr lang="en-GB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This poses a risk to users’ privacy.</a:t>
            </a:r>
          </a:p>
          <a:p>
            <a:pPr algn="r">
              <a:lnSpc>
                <a:spcPct val="80000"/>
              </a:lnSpc>
              <a:buFontTx/>
              <a:buNone/>
            </a:pPr>
            <a:endParaRPr lang="en-GB" sz="1400" dirty="0">
              <a:solidFill>
                <a:srgbClr val="333399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E.g. consider database with stock prices…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Can we do something about it?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We can:</a:t>
            </a:r>
          </a:p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trust</a:t>
            </a: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 them that they will protect our secrecy,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                                           or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GB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cryptography</a:t>
            </a:r>
            <a:r>
              <a:rPr lang="en-GB" sz="2400" dirty="0">
                <a:latin typeface="Arial" charset="0"/>
                <a:ea typeface="Arial" charset="0"/>
                <a:cs typeface="Arial" charset="0"/>
              </a:rPr>
              <a:t>!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00952" y="3709336"/>
            <a:ext cx="3133732" cy="609600"/>
          </a:xfrm>
          <a:prstGeom prst="wedgeRectCallout">
            <a:avLst>
              <a:gd name="adj1" fmla="val -54672"/>
              <a:gd name="adj2" fmla="val 18413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can we?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A4443BA-4622-CE49-A944-33559311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How can crypto help?</a:t>
            </a:r>
            <a:endParaRPr lang="en-US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71801" y="4267200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/>
              <a:t>user </a:t>
            </a:r>
            <a:r>
              <a:rPr lang="en-GB" sz="2000" b="1">
                <a:solidFill>
                  <a:srgbClr val="A50021"/>
                </a:solidFill>
              </a:rPr>
              <a:t>U</a:t>
            </a:r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14340" name="Picture 4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09800"/>
            <a:ext cx="1868488" cy="1773238"/>
          </a:xfrm>
          <a:prstGeom prst="rect">
            <a:avLst/>
          </a:prstGeom>
          <a:noFill/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153401" y="4191000"/>
            <a:ext cx="1338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/>
              <a:t>database </a:t>
            </a:r>
            <a:r>
              <a:rPr lang="en-GB" b="1">
                <a:solidFill>
                  <a:srgbClr val="A50021"/>
                </a:solidFill>
              </a:rPr>
              <a:t>D</a:t>
            </a:r>
            <a:endParaRPr lang="en-US" sz="2000"/>
          </a:p>
        </p:txBody>
      </p:sp>
      <p:pic>
        <p:nvPicPr>
          <p:cNvPr id="14341" name="Picture 5" descr="database adm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2209800"/>
            <a:ext cx="1714500" cy="1714500"/>
          </a:xfrm>
          <a:prstGeom prst="rect">
            <a:avLst/>
          </a:prstGeom>
          <a:noFill/>
        </p:spPr>
      </p:pic>
      <p:pic>
        <p:nvPicPr>
          <p:cNvPr id="14349" name="Picture 13" descr="adversa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2590801"/>
            <a:ext cx="1676400" cy="1158875"/>
          </a:xfrm>
          <a:prstGeom prst="rect">
            <a:avLst/>
          </a:prstGeom>
          <a:noFill/>
        </p:spPr>
      </p:pic>
      <p:sp>
        <p:nvSpPr>
          <p:cNvPr id="14344" name="Line 8" descr="arrow"/>
          <p:cNvSpPr>
            <a:spLocks noChangeShapeType="1"/>
          </p:cNvSpPr>
          <p:nvPr/>
        </p:nvSpPr>
        <p:spPr bwMode="auto">
          <a:xfrm>
            <a:off x="6705600" y="3124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Line 9" descr="arrow"/>
          <p:cNvSpPr>
            <a:spLocks noChangeShapeType="1"/>
          </p:cNvSpPr>
          <p:nvPr/>
        </p:nvSpPr>
        <p:spPr bwMode="auto">
          <a:xfrm flipH="1">
            <a:off x="4572000" y="3124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7" name="AutoShape 11" descr="&quot;&quot;"/>
          <p:cNvSpPr>
            <a:spLocks noChangeArrowheads="1"/>
          </p:cNvSpPr>
          <p:nvPr/>
        </p:nvSpPr>
        <p:spPr bwMode="auto">
          <a:xfrm>
            <a:off x="2286000" y="2057400"/>
            <a:ext cx="7543800" cy="2514600"/>
          </a:xfrm>
          <a:prstGeom prst="parallelogram">
            <a:avLst>
              <a:gd name="adj" fmla="val 279667"/>
            </a:avLst>
          </a:prstGeom>
          <a:solidFill>
            <a:srgbClr val="A50021">
              <a:alpha val="4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 descr="&quot;&quot;"/>
          <p:cNvSpPr>
            <a:spLocks noChangeArrowheads="1"/>
          </p:cNvSpPr>
          <p:nvPr/>
        </p:nvSpPr>
        <p:spPr bwMode="auto">
          <a:xfrm flipV="1">
            <a:off x="2438400" y="2209800"/>
            <a:ext cx="7543800" cy="2362200"/>
          </a:xfrm>
          <a:prstGeom prst="parallelogram">
            <a:avLst>
              <a:gd name="adj" fmla="val 297710"/>
            </a:avLst>
          </a:prstGeom>
          <a:solidFill>
            <a:srgbClr val="A50021">
              <a:alpha val="4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5105400"/>
            <a:ext cx="7661275" cy="1066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b="1" dirty="0">
                <a:latin typeface="Arial" charset="0"/>
                <a:ea typeface="Arial" charset="0"/>
                <a:cs typeface="Arial" charset="0"/>
              </a:rPr>
              <a:t>Note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: this problem has nothing to do with secure communication!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  <p:bldP spid="14344" grpId="0" animBg="1"/>
      <p:bldP spid="14345" grpId="0" animBg="1"/>
      <p:bldP spid="14347" grpId="0" animBg="1"/>
      <p:bldP spid="14348" grpId="0" animBg="1"/>
      <p:bldP spid="1433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70B8-99F0-1248-9A50-D8B867E8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pl-PL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dirty="0" err="1">
                <a:latin typeface="Arial" charset="0"/>
                <a:ea typeface="Arial" charset="0"/>
                <a:cs typeface="Arial" charset="0"/>
              </a:rPr>
              <a:t>setting</a:t>
            </a:r>
            <a:endParaRPr lang="en-US" dirty="0"/>
          </a:p>
        </p:txBody>
      </p:sp>
      <p:pic>
        <p:nvPicPr>
          <p:cNvPr id="16387" name="Picture 3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09800"/>
            <a:ext cx="1868488" cy="1773238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971801" y="4267200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/>
              <a:t>user </a:t>
            </a:r>
            <a:r>
              <a:rPr lang="en-GB" sz="2000" b="1">
                <a:solidFill>
                  <a:srgbClr val="A50021"/>
                </a:solidFill>
              </a:rPr>
              <a:t>U</a:t>
            </a:r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16388" name="Picture 4" descr="DB adm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2209800"/>
            <a:ext cx="1714500" cy="1714500"/>
          </a:xfrm>
          <a:prstGeom prst="rect">
            <a:avLst/>
          </a:prstGeom>
          <a:noFill/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001001" y="4114800"/>
            <a:ext cx="1338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/>
              <a:t>database </a:t>
            </a:r>
            <a:r>
              <a:rPr lang="en-GB" b="1">
                <a:solidFill>
                  <a:srgbClr val="A50021"/>
                </a:solidFill>
              </a:rPr>
              <a:t>D</a:t>
            </a:r>
            <a:endParaRPr lang="en-US" sz="2000"/>
          </a:p>
        </p:txBody>
      </p:sp>
      <p:sp>
        <p:nvSpPr>
          <p:cNvPr id="16391" name="Line 7" descr="arrow"/>
          <p:cNvSpPr>
            <a:spLocks noChangeShapeType="1"/>
          </p:cNvSpPr>
          <p:nvPr/>
        </p:nvSpPr>
        <p:spPr bwMode="auto">
          <a:xfrm>
            <a:off x="4800600" y="31242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397" name="Picture 13" descr="adversa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7752" y="2397125"/>
            <a:ext cx="2209800" cy="1527175"/>
          </a:xfrm>
          <a:prstGeom prst="rect">
            <a:avLst/>
          </a:prstGeom>
          <a:noFill/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992414" y="1112044"/>
            <a:ext cx="3133732" cy="609600"/>
          </a:xfrm>
          <a:prstGeom prst="wedgeRectCallout">
            <a:avLst>
              <a:gd name="adj1" fmla="val -12412"/>
              <a:gd name="adj2" fmla="val 266895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secure link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82057" y="4742376"/>
            <a:ext cx="8285843" cy="1768475"/>
          </a:xfrm>
          <a:prstGeom prst="rect">
            <a:avLst/>
          </a:prstGeom>
          <a:solidFill>
            <a:srgbClr val="F9F1F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3200" dirty="0"/>
              <a:t>A new primitive: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 sz="3200" b="1" dirty="0"/>
              <a:t>Private Information Retrieval (PIR)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 sz="3200" b="1" dirty="0"/>
              <a:t>Goal: hide what information was retrieved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 animBg="1"/>
      <p:bldP spid="163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8DE618-889A-6146-888B-E9EEA11B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Private Information Retrieval (PIR): intro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Goal: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allow user to query database while hiding the identity of the data-items she is after.</a:t>
            </a:r>
          </a:p>
          <a:p>
            <a:pPr eaLnBrk="1" hangingPunct="1"/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Note: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hides identity of data-items; not the existence of interaction with the user.</a:t>
            </a:r>
          </a:p>
          <a:p>
            <a:pPr eaLnBrk="1" hangingPunct="1"/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Motivation: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patent databases; stock quotes; web access; many more.... </a:t>
            </a:r>
          </a:p>
          <a:p>
            <a:pPr eaLnBrk="1" hangingPunct="1"/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Analogy: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imagine buying in a store without the seller knowing what you buy.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6187D-F655-3541-A429-6B01C2AA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4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PIR: threat model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69307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Semi-honest assumption on servers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Server is trustable in terms of honestly following the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Server knows every bit of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Server may record client’s requests/queries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Malicious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Drop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Change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Collude with other parties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FE8C1-43A1-AD42-B767-0A29ECF94F7C}"/>
              </a:ext>
            </a:extLst>
          </p:cNvPr>
          <p:cNvSpPr txBox="1"/>
          <p:nvPr/>
        </p:nvSpPr>
        <p:spPr>
          <a:xfrm>
            <a:off x="2541061" y="6094740"/>
            <a:ext cx="7755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considering mostly semi-honest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8C6A31-C517-4A47-A4A8-50AF2563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721" y="1371361"/>
            <a:ext cx="6642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User: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 wishes to retrieve </a:t>
            </a:r>
            <a:r>
              <a:rPr lang="en-US" altLang="en-US" sz="24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en-US" sz="2400" i="1" baseline="-250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en-US" sz="2400" i="1" baseline="-25000" dirty="0">
                <a:latin typeface="Arial" charset="0"/>
                <a:ea typeface="Arial" charset="0"/>
                <a:cs typeface="Arial" charset="0"/>
              </a:rPr>
              <a:t>             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and</a:t>
            </a:r>
          </a:p>
          <a:p>
            <a:pPr lvl="1"/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to keep</a:t>
            </a:r>
            <a:r>
              <a:rPr lang="en-US" alt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400" i="1" dirty="0" err="1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en-US" sz="24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private</a:t>
            </a:r>
          </a:p>
        </p:txBody>
      </p:sp>
      <p:pic>
        <p:nvPicPr>
          <p:cNvPr id="22531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514600"/>
            <a:ext cx="1868488" cy="1773238"/>
          </a:xfrm>
          <a:prstGeom prst="rect">
            <a:avLst/>
          </a:prstGeom>
          <a:noFill/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951538" y="1415228"/>
            <a:ext cx="5904130" cy="10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Server: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 holds </a:t>
            </a:r>
            <a:r>
              <a:rPr lang="en-US" altLang="en-US" sz="24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-bit string </a:t>
            </a:r>
            <a:r>
              <a:rPr lang="en-US" altLang="en-US" sz="24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alt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latin typeface="Arial" charset="0"/>
                <a:ea typeface="Arial" charset="0"/>
                <a:cs typeface="Arial" charset="0"/>
              </a:rPr>
              <a:t>thought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he-IL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solidFill>
                  <a:srgbClr val="CC0099"/>
                </a:solidFill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he-IL" altLang="en-US" sz="2400" dirty="0">
                <a:solidFill>
                  <a:srgbClr val="CC0099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he-IL" altLang="en-US" sz="2400" dirty="0" err="1">
                <a:solidFill>
                  <a:srgbClr val="CC0099"/>
                </a:solidFill>
                <a:latin typeface="Arial" charset="0"/>
                <a:ea typeface="Arial" charset="0"/>
                <a:cs typeface="Arial" charset="0"/>
              </a:rPr>
              <a:t>large</a:t>
            </a:r>
            <a:endParaRPr lang="he-IL" altLang="en-US" sz="2400" dirty="0">
              <a:solidFill>
                <a:srgbClr val="CC0099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557" name="Picture 29" descr="MCj043164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8200" y="2438400"/>
            <a:ext cx="1714500" cy="1714500"/>
          </a:xfrm>
          <a:prstGeom prst="rect">
            <a:avLst/>
          </a:prstGeom>
          <a:noFill/>
        </p:spPr>
      </p:pic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8534399" y="4495801"/>
            <a:ext cx="3321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en-GB" sz="2000" b="1" dirty="0">
                <a:solidFill>
                  <a:srgbClr val="8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2000" b="1" dirty="0">
                <a:solidFill>
                  <a:srgbClr val="99330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GB" sz="20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vector of bits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2532" name="Group 4" descr="DB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21877"/>
              </p:ext>
            </p:extLst>
          </p:nvPr>
        </p:nvGraphicFramePr>
        <p:xfrm>
          <a:off x="6019801" y="4953001"/>
          <a:ext cx="4308475" cy="441325"/>
        </p:xfrm>
        <a:graphic>
          <a:graphicData uri="http://schemas.openxmlformats.org/drawingml/2006/table">
            <a:tbl>
              <a:tblPr firstRow="1" bandRow="1"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GB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GB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pl-PL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8534400" y="5791200"/>
            <a:ext cx="149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/>
              <a:t>each </a:t>
            </a:r>
            <a:r>
              <a:rPr lang="en-GB" b="1">
                <a:solidFill>
                  <a:srgbClr val="A50021"/>
                </a:solidFill>
              </a:rPr>
              <a:t>B</a:t>
            </a:r>
            <a:r>
              <a:rPr lang="en-GB" b="1" baseline="-25000">
                <a:solidFill>
                  <a:srgbClr val="A50021"/>
                </a:solidFill>
              </a:rPr>
              <a:t>i </a:t>
            </a:r>
            <a:r>
              <a:rPr lang="ru-RU" b="1">
                <a:solidFill>
                  <a:srgbClr val="A50021"/>
                </a:solidFill>
              </a:rPr>
              <a:t>є</a:t>
            </a:r>
            <a:r>
              <a:rPr lang="en-GB" b="1">
                <a:solidFill>
                  <a:srgbClr val="A50021"/>
                </a:solidFill>
              </a:rPr>
              <a:t> {0,1}</a:t>
            </a:r>
            <a:endParaRPr lang="ru-RU" b="1">
              <a:solidFill>
                <a:srgbClr val="A50021"/>
              </a:solidFill>
            </a:endParaRPr>
          </a:p>
        </p:txBody>
      </p:sp>
      <p:graphicFrame>
        <p:nvGraphicFramePr>
          <p:cNvPr id="22547" name="Group 19" descr="element in DB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76069"/>
              </p:ext>
            </p:extLst>
          </p:nvPr>
        </p:nvGraphicFramePr>
        <p:xfrm>
          <a:off x="8229600" y="4953000"/>
          <a:ext cx="457200" cy="45720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GB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546" name="AutoShape 18" descr="&quot;&quot;"/>
          <p:cNvCxnSpPr>
            <a:cxnSpLocks noChangeShapeType="1"/>
            <a:stCxn id="22545" idx="3"/>
            <a:endCxn id="22547" idx="1"/>
          </p:cNvCxnSpPr>
          <p:nvPr/>
        </p:nvCxnSpPr>
        <p:spPr bwMode="auto">
          <a:xfrm flipV="1">
            <a:off x="4769258" y="5181600"/>
            <a:ext cx="3460342" cy="73345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133600" y="5715000"/>
            <a:ext cx="2635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/>
              <a:t>the user should learn </a:t>
            </a:r>
            <a:r>
              <a:rPr lang="en-GB" sz="2000" b="1" dirty="0">
                <a:solidFill>
                  <a:srgbClr val="A50021"/>
                </a:solidFill>
              </a:rPr>
              <a:t>X</a:t>
            </a:r>
            <a:r>
              <a:rPr lang="en-GB" sz="2000" b="1" baseline="-25000" dirty="0">
                <a:solidFill>
                  <a:srgbClr val="A50021"/>
                </a:solidFill>
              </a:rPr>
              <a:t>i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079578" y="6248400"/>
            <a:ext cx="28931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hangingPunct="0"/>
            <a:r>
              <a:rPr lang="pl-PL" dirty="0"/>
              <a:t>(he may also learn </a:t>
            </a:r>
            <a:r>
              <a:rPr lang="pl-PL" dirty="0" err="1"/>
              <a:t>other</a:t>
            </a:r>
            <a:r>
              <a:rPr lang="pl-PL" b="1" dirty="0"/>
              <a:t> </a:t>
            </a:r>
            <a:r>
              <a:rPr lang="pl-PL" b="1" dirty="0" err="1">
                <a:solidFill>
                  <a:srgbClr val="993300"/>
                </a:solidFill>
              </a:rPr>
              <a:t>X</a:t>
            </a:r>
            <a:r>
              <a:rPr lang="pl-PL" b="1" baseline="-25000" dirty="0" err="1">
                <a:solidFill>
                  <a:srgbClr val="993300"/>
                </a:solidFill>
              </a:rPr>
              <a:t>i</a:t>
            </a:r>
            <a:r>
              <a:rPr lang="pl-PL" dirty="0" err="1"/>
              <a:t>’s</a:t>
            </a:r>
            <a:r>
              <a:rPr lang="pl-PL" dirty="0"/>
              <a:t>)</a:t>
            </a:r>
            <a:endParaRPr lang="en-US" dirty="0"/>
          </a:p>
        </p:txBody>
      </p:sp>
      <p:cxnSp>
        <p:nvCxnSpPr>
          <p:cNvPr id="22554" name="AutoShape 26" descr="&quot;&quot;"/>
          <p:cNvCxnSpPr>
            <a:cxnSpLocks noChangeShapeType="1"/>
            <a:endCxn id="22544" idx="0"/>
          </p:cNvCxnSpPr>
          <p:nvPr/>
        </p:nvCxnSpPr>
        <p:spPr bwMode="auto">
          <a:xfrm rot="10800000" flipV="1">
            <a:off x="3200400" y="3200400"/>
            <a:ext cx="5029200" cy="17526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486401" y="3200401"/>
            <a:ext cx="930275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sz="4400" b="1">
                <a:solidFill>
                  <a:srgbClr val="A50021"/>
                </a:solidFill>
              </a:rPr>
              <a:t>?</a:t>
            </a:r>
            <a:endParaRPr lang="en-US" sz="4400" b="1">
              <a:solidFill>
                <a:srgbClr val="A50021"/>
              </a:solidFill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209800" y="4953001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dirty="0"/>
              <a:t>index </a:t>
            </a:r>
            <a:r>
              <a:rPr lang="en-GB" b="1" dirty="0" err="1">
                <a:solidFill>
                  <a:srgbClr val="A50021"/>
                </a:solidFill>
              </a:rPr>
              <a:t>i</a:t>
            </a:r>
            <a:r>
              <a:rPr lang="en-GB" b="1" dirty="0">
                <a:solidFill>
                  <a:srgbClr val="A50021"/>
                </a:solidFill>
              </a:rPr>
              <a:t> = 1,…,</a:t>
            </a:r>
            <a:r>
              <a:rPr lang="pl-PL" b="1" dirty="0">
                <a:solidFill>
                  <a:srgbClr val="A50021"/>
                </a:solidFill>
              </a:rPr>
              <a:t>n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7524-5536-4193-BBBD-43C82473CE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58" grpId="0"/>
      <p:bldP spid="22556" grpId="0"/>
      <p:bldP spid="22545" grpId="0"/>
      <p:bldP spid="22559" grpId="0" animBg="1"/>
      <p:bldP spid="22555" grpId="0" animBg="1"/>
      <p:bldP spid="225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16546</TotalTime>
  <Words>2578</Words>
  <Application>Microsoft Macintosh PowerPoint</Application>
  <PresentationFormat>Widescreen</PresentationFormat>
  <Paragraphs>801</Paragraphs>
  <Slides>36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新細明體</vt:lpstr>
      <vt:lpstr>Arial</vt:lpstr>
      <vt:lpstr>Calibri</vt:lpstr>
      <vt:lpstr>Cambria Math</vt:lpstr>
      <vt:lpstr>Euclid Symbol</vt:lpstr>
      <vt:lpstr>Helvetica Neue</vt:lpstr>
      <vt:lpstr>Mangal</vt:lpstr>
      <vt:lpstr>Symbol</vt:lpstr>
      <vt:lpstr>Tahoma</vt:lpstr>
      <vt:lpstr>Times</vt:lpstr>
      <vt:lpstr>Times New Roman</vt:lpstr>
      <vt:lpstr>Times New Roman (Hebrew)</vt:lpstr>
      <vt:lpstr>Verdana</vt:lpstr>
      <vt:lpstr>Wingdings</vt:lpstr>
      <vt:lpstr>Office Theme</vt:lpstr>
      <vt:lpstr>Equation</vt:lpstr>
      <vt:lpstr>Clip</vt:lpstr>
      <vt:lpstr>CSC 533: Privacy in the Digital Age (Fall 2020)  Lecture 7: Private Information Retrieval (PIR)  </vt:lpstr>
      <vt:lpstr>Goals for today</vt:lpstr>
      <vt:lpstr>Thus far we have seen</vt:lpstr>
      <vt:lpstr>What is the main issue?</vt:lpstr>
      <vt:lpstr>How can crypto help?</vt:lpstr>
      <vt:lpstr>Our setting</vt:lpstr>
      <vt:lpstr>Private Information Retrieval (PIR): intro</vt:lpstr>
      <vt:lpstr>PIR: threat model</vt:lpstr>
      <vt:lpstr>Simple model</vt:lpstr>
      <vt:lpstr>Non-private protocol</vt:lpstr>
      <vt:lpstr>Trivial private protocol</vt:lpstr>
      <vt:lpstr>More “solutions”</vt:lpstr>
      <vt:lpstr> Two approaches </vt:lpstr>
      <vt:lpstr>Known communication upper bounds</vt:lpstr>
      <vt:lpstr>k-Server PIR</vt:lpstr>
      <vt:lpstr>Information-Theoretic 2-Server PIR</vt:lpstr>
      <vt:lpstr>Protocol 1: 2-server O(n) PIR</vt:lpstr>
      <vt:lpstr>Protocol 1: 2-server O(n) PIR</vt:lpstr>
      <vt:lpstr>Protocol 1: 2-server O(n) PIR</vt:lpstr>
      <vt:lpstr>Protocol 1: 2-server O(n) PIR</vt:lpstr>
      <vt:lpstr>Protocol 1: 2-server PIR</vt:lpstr>
      <vt:lpstr>Protocol 1: k-server PIR</vt:lpstr>
      <vt:lpstr>Protocol 1: k-server PIR cost</vt:lpstr>
      <vt:lpstr>What if a response goes missing?</vt:lpstr>
      <vt:lpstr>How to lower cost?</vt:lpstr>
      <vt:lpstr>Protocol 2: PIR with O(n1/2) Communication</vt:lpstr>
      <vt:lpstr>Exercise</vt:lpstr>
      <vt:lpstr>Illustrative example: PIR (protocol 2)</vt:lpstr>
      <vt:lpstr>Illustrative example : PIR (protocol 2)</vt:lpstr>
      <vt:lpstr>Does the user get more data?</vt:lpstr>
      <vt:lpstr>Computational PIR</vt:lpstr>
      <vt:lpstr>Plausible application of PIR</vt:lpstr>
      <vt:lpstr>Questions</vt:lpstr>
      <vt:lpstr>Interesting video</vt:lpstr>
      <vt:lpstr>Topic summary: Database privacy</vt:lpstr>
      <vt:lpstr>Logistics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407</cp:revision>
  <cp:lastPrinted>2019-01-22T14:52:46Z</cp:lastPrinted>
  <dcterms:created xsi:type="dcterms:W3CDTF">2019-01-03T13:29:27Z</dcterms:created>
  <dcterms:modified xsi:type="dcterms:W3CDTF">2020-09-03T13:57:50Z</dcterms:modified>
</cp:coreProperties>
</file>