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0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83" r:id="rId5"/>
    <p:sldId id="272" r:id="rId6"/>
    <p:sldId id="259" r:id="rId7"/>
    <p:sldId id="296" r:id="rId8"/>
    <p:sldId id="281" r:id="rId9"/>
    <p:sldId id="261" r:id="rId10"/>
    <p:sldId id="297" r:id="rId11"/>
    <p:sldId id="265" r:id="rId12"/>
    <p:sldId id="263" r:id="rId13"/>
    <p:sldId id="298" r:id="rId14"/>
    <p:sldId id="268" r:id="rId15"/>
    <p:sldId id="300" r:id="rId16"/>
    <p:sldId id="299" r:id="rId17"/>
    <p:sldId id="301" r:id="rId18"/>
    <p:sldId id="264" r:id="rId19"/>
    <p:sldId id="278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45" name="Google Shape;45;g35f391192_0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35f391192_0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9" name="Google Shape;129;g35f391192_04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16" name="Google Shape;316;g35ed75ccf_0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0" name="Google Shape;70;g35f391192_0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bf27b1e1_0_121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92" name="Google Shape;392;ge2bf27b1e1_0_1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225" name="Google Shape;225;g35ed75ccf_04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EditPoints="1"/>
          </p:cNvSpPr>
          <p:nvPr>
            <p:ph type="sldImg"/>
          </p:nvPr>
        </p:nvSpPr>
        <p:spPr>
          <a:xfrm>
            <a:off x="381325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3" name="Google Shape;93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 noEditPoints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 lvl="0"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6" name="Google Shape;26;p6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7" name="Google Shape;27;p6"/>
          <p:cNvSpPr>
            <a:spLocks noGrp="1" noEditPoints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8" name="Google Shape;28;p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1" name="Google Shape;31;p7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2" name="Google Shape;32;p7"/>
          <p:cNvSpPr>
            <a:spLocks noGrp="1" noEditPoints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3" name="Google Shape;33;p7"/>
          <p:cNvSpPr>
            <a:spLocks noGrp="1" noEditPoints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4" name="Google Shape;34;p7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7" name="Google Shape;37;p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 noEditPoints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">
            <a:alphaModFix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COVID disease</a:t>
            </a:r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rect l="l" t="t" r="r" b="b"/>
              <a:pathLst>
                <a:path w="38679" h="26416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lnTo>
                    <a:pt x="377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lnTo>
                    <a:pt x="14717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lnTo>
                    <a:pt x="2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rect l="l" t="t" r="r" b="b"/>
              <a:pathLst>
                <a:path w="7548" h="5472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rect l="l" t="t" r="r" b="b"/>
              <a:pathLst>
                <a:path w="29434" h="24718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rect l="l" t="t" r="r" b="b"/>
              <a:pathLst>
                <a:path w="6793" h="6511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lnTo>
                    <a:pt x="1038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/>
          <p:nvPr/>
        </p:nvSpPr>
        <p:spPr>
          <a:xfrm>
            <a:off x="6059290" y="2600053"/>
            <a:ext cx="2058017" cy="1015968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bg1"/>
                </a:solidFill>
              </a:rPr>
              <a:t>Shai Level 2 Training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bg1"/>
                </a:solidFill>
              </a:rPr>
              <a:t>Deep learning project</a:t>
            </a:r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lnTo>
                  <a:pt x="464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lnTo>
                  <a:pt x="4939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lnTo>
                  <a:pt x="5815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lnTo>
                  <a:pt x="3407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lnTo>
                  <a:pt x="4039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lnTo>
                  <a:pt x="2239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lnTo>
                  <a:pt x="2896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lnTo>
                  <a:pt x="705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lnTo>
                  <a:pt x="7665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lnTo>
                  <a:pt x="817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lnTo>
                  <a:pt x="8687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lnTo>
                  <a:pt x="9441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lnTo>
                  <a:pt x="11996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lnTo>
                  <a:pt x="12993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lnTo>
                  <a:pt x="1311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lnTo>
                  <a:pt x="15037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lnTo>
                  <a:pt x="15962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lnTo>
                  <a:pt x="2750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lnTo>
                  <a:pt x="10122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lnTo>
                  <a:pt x="6375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lnTo>
                  <a:pt x="5134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3929475" y="2160150"/>
            <a:ext cx="420030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rescale=1./255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validation_split=0.2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shear_range=0.2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zoom_range=0.2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horizontal_flip=True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rotation_range=15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fill_mode="nearest"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0"/>
          <p:cNvSpPr/>
          <p:nvPr/>
        </p:nvSpPr>
        <p:spPr>
          <a:xfrm>
            <a:off x="730722" y="2258775"/>
            <a:ext cx="2906361" cy="236984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61290" y="2391558"/>
            <a:ext cx="2518418" cy="201649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>
            <a:spLocks noGrp="1" noEditPoints="1"/>
          </p:cNvSpPr>
          <p:nvPr>
            <p:ph type="body" idx="1"/>
          </p:nvPr>
        </p:nvSpPr>
        <p:spPr>
          <a:xfrm>
            <a:off x="457200" y="1825375"/>
            <a:ext cx="3994500" cy="2756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Training set</a:t>
            </a:r>
            <a:endParaRPr sz="14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/>
              <a:t>958</a:t>
            </a:r>
            <a:r>
              <a:rPr lang="en-US" sz="1400"/>
              <a:t> Sampels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training_set = train_datagen.flow_from_directory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(train_dir,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subset='training',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               target_size = (image_size, image_size),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batch_size = BATCH_SIZE,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class_mode = 'categorical',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shuffle=True)</a:t>
            </a:r>
          </a:p>
        </p:txBody>
      </p:sp>
      <p:sp>
        <p:nvSpPr>
          <p:cNvPr id="122" name="Google Shape;122;p1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split </a:t>
            </a:r>
            <a:r>
              <a:rPr lang="en-US"/>
              <a:t>the</a:t>
            </a:r>
            <a:r>
              <a:rPr lang="en"/>
              <a:t> </a:t>
            </a:r>
            <a:r>
              <a:rPr lang="en-US"/>
              <a:t>data</a:t>
            </a:r>
          </a:p>
        </p:txBody>
      </p:sp>
      <p:sp>
        <p:nvSpPr>
          <p:cNvPr id="123" name="Google Shape;123;p18"/>
          <p:cNvSpPr>
            <a:spLocks noGrp="1" noEditPoints="1"/>
          </p:cNvSpPr>
          <p:nvPr>
            <p:ph type="body" idx="2"/>
          </p:nvPr>
        </p:nvSpPr>
        <p:spPr>
          <a:xfrm>
            <a:off x="4698311" y="1825375"/>
            <a:ext cx="3994500" cy="2756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Validation set</a:t>
            </a:r>
            <a:endParaRPr sz="14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/>
              <a:t>238</a:t>
            </a:r>
            <a:r>
              <a:rPr lang="en-US" sz="1400"/>
              <a:t> Sampels</a:t>
            </a:r>
            <a:endParaRPr lang="en-US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ar-SY" sz="11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validation_set = train_datagen.flow_from_directory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(train_dir,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subset='validation',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               target_size = (image_size, image_size),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batch_size = BATCH_SIZE,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class_mode = 'categorical',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shuffle=True)</a:t>
            </a:r>
            <a:endParaRPr lang="en-US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2064037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Transfer learning Pre-Trained Models for Image Classification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Convolutional Network (DenseNet)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3966" y="1533462"/>
            <a:ext cx="4125188" cy="31395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2"/>
            </a:solidFill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(VGG-16)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14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31;p19"/>
          <p:cNvSpPr/>
          <p:nvPr/>
        </p:nvSpPr>
        <p:spPr>
          <a:xfrm>
            <a:off x="0" y="157370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r>
              <a:rPr lang="en" sz="1800"/>
              <a:t>loss: 0.</a:t>
            </a:r>
            <a:r>
              <a:rPr lang="ar-SY" sz="1800"/>
              <a:t>4346</a:t>
            </a:r>
            <a:r>
              <a:rPr lang="en" sz="1800"/>
              <a:t> - accuracy: 0.9</a:t>
            </a:r>
            <a:r>
              <a:rPr lang="ar-SY" sz="1800"/>
              <a:t>489</a:t>
            </a:r>
            <a:r>
              <a:rPr lang="en-US" sz="1800"/>
              <a:t>      </a:t>
            </a:r>
            <a:r>
              <a:rPr lang="en" sz="1800"/>
              <a:t>val_loss: 0.</a:t>
            </a:r>
            <a:r>
              <a:rPr lang="ar-SY" sz="1800"/>
              <a:t>3939</a:t>
            </a:r>
            <a:r>
              <a:rPr lang="en" sz="1800"/>
              <a:t> - val_accuracy: 0.9</a:t>
            </a:r>
            <a:r>
              <a:rPr lang="ar-SY" sz="1800"/>
              <a:t>622</a:t>
            </a:r>
            <a:endParaRPr sz="1800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58300" y="2106305"/>
            <a:ext cx="4155594" cy="244574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1042513" y="2847437"/>
            <a:ext cx="3373194" cy="8257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85800" y="278943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/>
              <a:t>4</a:t>
            </a:r>
            <a:r>
              <a:rPr lang="en" sz="4400"/>
              <a:t>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Fine tune The model &amp; Evaluation 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15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(ResNet5</a:t>
            </a:r>
            <a:r>
              <a:rPr lang="ar-SY"/>
              <a:t>0</a:t>
            </a:r>
            <a:r>
              <a:rPr lang="en"/>
              <a:t>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16</a:t>
            </a: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31;p19"/>
          <p:cNvSpPr/>
          <p:nvPr/>
        </p:nvSpPr>
        <p:spPr>
          <a:xfrm>
            <a:off x="0" y="157370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r>
              <a:rPr lang="en" sz="1800"/>
              <a:t>loss: 0.</a:t>
            </a:r>
            <a:r>
              <a:rPr lang="ar-SY" sz="1800"/>
              <a:t>3310</a:t>
            </a:r>
            <a:r>
              <a:rPr lang="en" sz="1800"/>
              <a:t> - accuracy: 0.9</a:t>
            </a:r>
            <a:r>
              <a:rPr lang="ar-SY" sz="1800"/>
              <a:t>979</a:t>
            </a:r>
            <a:r>
              <a:rPr lang="en-US" sz="1800"/>
              <a:t>      </a:t>
            </a:r>
            <a:r>
              <a:rPr lang="en" sz="1800"/>
              <a:t>val_loss: 0.</a:t>
            </a:r>
            <a:r>
              <a:rPr lang="ar-SY" sz="1800"/>
              <a:t>3442</a:t>
            </a:r>
            <a:r>
              <a:rPr lang="en" sz="1800"/>
              <a:t> - val_accuracy: 0.9</a:t>
            </a:r>
            <a:r>
              <a:rPr lang="ar-SY" sz="1800"/>
              <a:t>748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22111" y="2002405"/>
            <a:ext cx="5911778" cy="267206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>
            <a:spLocks noGrp="1" noEditPoints="1"/>
          </p:cNvSpPr>
          <p:nvPr>
            <p:ph type="title"/>
          </p:nvPr>
        </p:nvSpPr>
        <p:spPr>
          <a:xfrm>
            <a:off x="175736" y="1317516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r>
              <a:rPr lang="en" sz="1800"/>
              <a:t>loss: 0.1294 - accuracy: 0.9572 </a:t>
            </a:r>
            <a:r>
              <a:rPr lang="en-US" sz="1800"/>
              <a:t>      </a:t>
            </a:r>
            <a:r>
              <a:rPr lang="en" sz="1800"/>
              <a:t>val_loss: 0.1260 - val_accuracy: 0.9538</a:t>
            </a:r>
            <a:endParaRPr sz="1800"/>
          </a:p>
        </p:txBody>
      </p:sp>
      <p:sp>
        <p:nvSpPr>
          <p:cNvPr id="135" name="Google Shape;135;p19"/>
          <p:cNvSpPr/>
          <p:nvPr/>
        </p:nvSpPr>
        <p:spPr>
          <a:xfrm>
            <a:off x="4057656" y="86075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74885" y="1746216"/>
            <a:ext cx="6757701" cy="3007600"/>
          </a:xfrm>
          <a:prstGeom prst="rect">
            <a:avLst/>
          </a:prstGeom>
        </p:spPr>
      </p:pic>
      <p:sp>
        <p:nvSpPr>
          <p:cNvPr id="139" name="Google Shape;165;p22"/>
          <p:cNvSpPr/>
          <p:nvPr/>
        </p:nvSpPr>
        <p:spPr>
          <a:xfrm>
            <a:off x="4279162" y="281257"/>
            <a:ext cx="345681" cy="414830"/>
          </a:xfrm>
          <a:custGeom>
            <a:av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lnTo>
                  <a:pt x="11364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lnTo>
                  <a:pt x="3821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lnTo>
                  <a:pt x="8809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lnTo>
                  <a:pt x="8468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lnTo>
                  <a:pt x="6716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lnTo>
                  <a:pt x="9223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lnTo>
                  <a:pt x="9928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lnTo>
                  <a:pt x="7398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lnTo>
                  <a:pt x="8833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lnTo>
                  <a:pt x="8176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lnTo>
                  <a:pt x="8128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TextBox 139"/>
          <p:cNvSpPr txBox="1"/>
          <p:nvPr/>
        </p:nvSpPr>
        <p:spPr>
          <a:xfrm>
            <a:off x="3189649" y="1015509"/>
            <a:ext cx="2356928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>
                <a:solidFill>
                  <a:schemeClr val="bg1"/>
                </a:solidFill>
              </a:rPr>
              <a:t>VGG-16</a:t>
            </a:r>
            <a:r>
              <a:rPr lang="en-US" sz="1800">
                <a:solidFill>
                  <a:schemeClr val="bg1"/>
                </a:solidFill>
              </a:rPr>
              <a:t> &amp; </a:t>
            </a:r>
            <a:r>
              <a:rPr lang="en" sz="1800">
                <a:solidFill>
                  <a:schemeClr val="bg1"/>
                </a:solidFill>
              </a:rPr>
              <a:t>DenseNet</a:t>
            </a: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9" name="Google Shape;319;p33"/>
          <p:cNvSpPr>
            <a:spLocks noGrp="1" noEditPoints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rect l="l" t="t" r="r" b="b"/>
            <a:pathLst>
              <a:path w="15842" h="15938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lnTo>
                  <a:pt x="4794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lnTo>
                  <a:pt x="11169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lnTo>
                  <a:pt x="477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lnTo>
                  <a:pt x="1114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lnTo>
                  <a:pt x="8493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>
            <a:spLocks noGrp="1" noEditPoints="1"/>
          </p:cNvSpPr>
          <p:nvPr>
            <p:ph type="subTitle" idx="4294967295"/>
          </p:nvPr>
        </p:nvSpPr>
        <p:spPr>
          <a:xfrm>
            <a:off x="489984" y="2376673"/>
            <a:ext cx="7378866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We</a:t>
            </a:r>
            <a:r>
              <a:rPr lang="en" sz="2800"/>
              <a:t> </a:t>
            </a:r>
            <a:r>
              <a:rPr lang="en-US" sz="2800"/>
              <a:t>are</a:t>
            </a:r>
            <a:r>
              <a:rPr lang="en" sz="2800"/>
              <a:t> </a:t>
            </a:r>
            <a:endParaRPr lang="en-US" sz="28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Wesam Alsohle &amp; Debbeh Zazza</a:t>
            </a:r>
            <a:endParaRPr sz="36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 We are</a:t>
            </a:r>
            <a:r>
              <a:rPr lang="en">
                <a:solidFill>
                  <a:schemeClr val="lt1"/>
                </a:solidFill>
              </a:rPr>
              <a:t> here because </a:t>
            </a:r>
            <a:r>
              <a:rPr lang="en-US">
                <a:solidFill>
                  <a:schemeClr val="lt1"/>
                </a:solidFill>
              </a:rPr>
              <a:t>We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Want</a:t>
            </a:r>
            <a:r>
              <a:rPr lang="en">
                <a:solidFill>
                  <a:schemeClr val="lt1"/>
                </a:solidFill>
              </a:rPr>
              <a:t> to give presentations</a:t>
            </a:r>
            <a:r>
              <a:rPr lang="en-US">
                <a:solidFill>
                  <a:schemeClr val="lt1"/>
                </a:solidFill>
              </a:rPr>
              <a:t> about our Deep learning project.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rect l="l" t="t" r="r" b="b"/>
            <a:pathLst>
              <a:path w="15695" h="1662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lnTo>
                  <a:pt x="7786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lnTo>
                  <a:pt x="5888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lnTo>
                  <a:pt x="6107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lnTo>
                  <a:pt x="9368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lnTo>
                  <a:pt x="7786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lnTo>
                  <a:pt x="8589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>
            <a:spLocks noGrp="1" noEditPoints="1"/>
          </p:cNvSpPr>
          <p:nvPr>
            <p:ph type="title"/>
          </p:nvPr>
        </p:nvSpPr>
        <p:spPr>
          <a:xfrm>
            <a:off x="-6025" y="5107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</a:p>
        </p:txBody>
      </p:sp>
      <p:sp>
        <p:nvSpPr>
          <p:cNvPr id="395" name="Google Shape;395;p3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</a:p>
        </p:txBody>
      </p:sp>
      <p:sp>
        <p:nvSpPr>
          <p:cNvPr id="396" name="Google Shape;396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99" name="Google Shape;399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1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2" name="Google Shape;402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3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5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6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4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2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416" name="Google Shape;416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Frame the problem and look to the big picture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Prepare the data.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Fine tune the final model.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Explore the data to gain insights.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Train different models.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 and solution.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lnTo>
                  <a:pt x="7640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lnTo>
                  <a:pt x="17519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lnTo>
                  <a:pt x="17471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lnTo>
                  <a:pt x="17957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lnTo>
                  <a:pt x="17568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 folders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&amp; </a:t>
            </a: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Visualization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</a:rPr>
              <a:t>Transfer learning from pre-trained models</a:t>
            </a:r>
            <a:r>
              <a:rPr lang="en" sz="1400"/>
              <a:t> </a:t>
            </a:r>
            <a:endParaRPr lang="en-US"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Fune tune      the model and</a:t>
            </a:r>
          </a:p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553501" y="2765654"/>
            <a:ext cx="1372442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596502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9" name="Google Shape;239;p27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Frame the problem and look to the big picture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2" name="Google Shape;82;p14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of Chest X Rays in one of three classes:</a:t>
            </a:r>
            <a:endParaRPr lang="en-US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Normal, Vir</a:t>
            </a:r>
            <a:r>
              <a:rPr lang="en-US"/>
              <a:t>us</a:t>
            </a:r>
            <a:r>
              <a:rPr lang="en"/>
              <a:t>, COVID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-6026" y="718842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2400"/>
              <a:t>It is clear that images</a:t>
            </a:r>
            <a:r>
              <a:rPr lang="en-US" sz="2400"/>
              <a:t> have</a:t>
            </a:r>
            <a:r>
              <a:rPr sz="2400"/>
              <a:t> different sizes</a:t>
            </a:r>
            <a:r>
              <a:rPr lang="en-US" sz="2400"/>
              <a:t>!</a:t>
            </a:r>
          </a:p>
        </p:txBody>
      </p:sp>
      <p:pic>
        <p:nvPicPr>
          <p:cNvPr id="3" name="Picture 9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66090" y="1669397"/>
            <a:ext cx="3211769" cy="30461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 lang="en"/>
          </a:p>
        </p:txBody>
      </p:sp>
      <p:sp>
        <p:nvSpPr>
          <p:cNvPr id="5" name="Google Shape;147;p20"/>
          <p:cNvSpPr/>
          <p:nvPr/>
        </p:nvSpPr>
        <p:spPr>
          <a:xfrm>
            <a:off x="2699567" y="1396675"/>
            <a:ext cx="3744817" cy="359155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85800" y="278943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2.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</a:t>
            </a:r>
            <a:r>
              <a:rPr lang="en-US" sz="4400"/>
              <a:t>plore the data to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 gain insight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</a:t>
            </a:r>
            <a:r>
              <a:rPr sz="1800"/>
              <a:t>ovid</a:t>
            </a:r>
            <a:r>
              <a:rPr lang="en-US" sz="1800"/>
              <a:t>: </a:t>
            </a:r>
            <a:r>
              <a:rPr sz="1800"/>
              <a:t>295</a:t>
            </a:r>
            <a:r>
              <a:rPr lang="en-US" sz="1800"/>
              <a:t>  N</a:t>
            </a:r>
            <a:r>
              <a:rPr lang="en" sz="1800"/>
              <a:t>ormal </a:t>
            </a:r>
            <a:r>
              <a:rPr lang="en-US" sz="1800"/>
              <a:t>: </a:t>
            </a:r>
            <a:r>
              <a:rPr lang="en" sz="1800"/>
              <a:t>468</a:t>
            </a:r>
            <a:r>
              <a:rPr lang="en-US" sz="1800"/>
              <a:t>   V</a:t>
            </a:r>
            <a:r>
              <a:rPr sz="1800"/>
              <a:t>irus</a:t>
            </a:r>
            <a:r>
              <a:rPr lang="en-US" sz="1800"/>
              <a:t>: </a:t>
            </a:r>
            <a:r>
              <a:rPr sz="1800"/>
              <a:t>433</a:t>
            </a:r>
            <a:r>
              <a:rPr lang="en-US" sz="1800"/>
              <a:t>  </a:t>
            </a:r>
            <a:endParaRPr sz="180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lnTo>
                  <a:pt x="11364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lnTo>
                  <a:pt x="3821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lnTo>
                  <a:pt x="8809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lnTo>
                  <a:pt x="8468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lnTo>
                  <a:pt x="6716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lnTo>
                  <a:pt x="9223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lnTo>
                  <a:pt x="9928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lnTo>
                  <a:pt x="7398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lnTo>
                  <a:pt x="8833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lnTo>
                  <a:pt x="8176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lnTo>
                  <a:pt x="8128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88909" y="1504213"/>
            <a:ext cx="4094376" cy="33287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3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Prepare the data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wesam</cp:lastModifiedBy>
  <dcterms:modified xsi:type="dcterms:W3CDTF">2022-10-01T21:32:50Z</dcterms:modified>
</cp:coreProperties>
</file>