
<file path=[Content_Types].xml><?xml version="1.0" encoding="utf-8"?>
<Types xmlns="http://schemas.openxmlformats.org/package/2006/content-types">
  <Default Extension="xml" ContentType="application/xml"/>
  <Default Extension="bmp" ContentType="image/bmp"/>
  <Default Extension="jpg" ContentType="image/jpeg"/>
  <Default Extension="jpeg" ContentType="image/jpeg"/>
  <Default Extension="fntdata" ContentType="application/x-fontdata"/>
  <Default Extension="png" ContentType="image/png"/>
  <Default Extension="rels" ContentType="application/vnd.openxmlformats-package.relationships+xml"/>
  <Override PartName="/ppt/slides/slide2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3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notesslides/notesslide40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83" r:id="rId5"/>
    <p:sldId id="272" r:id="rId6"/>
    <p:sldId id="259" r:id="rId7"/>
    <p:sldId id="296" r:id="rId8"/>
    <p:sldId id="281" r:id="rId9"/>
    <p:sldId id="261" r:id="rId10"/>
    <p:sldId id="297" r:id="rId11"/>
    <p:sldId id="265" r:id="rId12"/>
    <p:sldId id="263" r:id="rId13"/>
    <p:sldId id="298" r:id="rId14"/>
    <p:sldId id="304" r:id="rId15"/>
    <p:sldId id="268" r:id="rId16"/>
    <p:sldId id="302" r:id="rId17"/>
    <p:sldId id="300" r:id="rId18"/>
    <p:sldId id="303" r:id="rId19"/>
    <p:sldId id="299" r:id="rId20"/>
    <p:sldId id="264" r:id="rId21"/>
    <p:sldId id="278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0B942B-5FDC-419F-A31C-88048C057ADA}">
  <a:tblStyle styleId="{3D0B942B-5FDC-419F-A31C-88048C057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F752B63-FEDA-48D4-B3B7-9A5BAED313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45" name="Google Shape;45;g35f391192_0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35f391192_05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9" name="Google Shape;119;g35f391192_01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72" name="Google Shape;172;g35f391192_08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bf27b1e1_0_74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40" name="Google Shape;340;ge2bf27b1e1_0_7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29" name="Google Shape;129;g35f391192_04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0" name="Google Shape;70;g35f391192_0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16" name="Google Shape;316;g35ed75ccf_02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2bf27b1e1_0_121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92" name="Google Shape;392;ge2bf27b1e1_0_12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225" name="Google Shape;225;g35ed75ccf_04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EditPoints="1"/>
          </p:cNvSpPr>
          <p:nvPr>
            <p:ph type="sldImg"/>
          </p:nvPr>
        </p:nvSpPr>
        <p:spPr>
          <a:xfrm>
            <a:off x="381325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2bf27b1e1_0_74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340" name="Google Shape;340;ge2bf27b1e1_0_7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93" name="Google Shape;93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EditPoints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9" name="Google Shape;79;g35f391192_029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 noEditPoints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algn="ctr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 lvl="0"/>
          </a:p>
        </p:txBody>
      </p:sp>
      <p:sp>
        <p:nvSpPr>
          <p:cNvPr id="14" name="Google Shape;14;p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>
            <a:spLocks noGrp="1" noEditPoints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pPr lvl="0"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22" name="Google Shape;22;p5"/>
          <p:cNvSpPr>
            <a:spLocks noGrp="1" noEditPoints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</a:lvl9pPr>
          </a:lstStyle>
          <a:p>
            <a:pPr lvl="0"/>
          </a:p>
        </p:txBody>
      </p:sp>
      <p:sp>
        <p:nvSpPr>
          <p:cNvPr id="23" name="Google Shape;23;p5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26" name="Google Shape;26;p6"/>
          <p:cNvSpPr>
            <a:spLocks noGrp="1" noEditPoints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</a:p>
        </p:txBody>
      </p:sp>
      <p:sp>
        <p:nvSpPr>
          <p:cNvPr id="27" name="Google Shape;27;p6"/>
          <p:cNvSpPr>
            <a:spLocks noGrp="1" noEditPoints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</a:p>
        </p:txBody>
      </p:sp>
      <p:sp>
        <p:nvSpPr>
          <p:cNvPr id="28" name="Google Shape;28;p6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rtl="0"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31" name="Google Shape;31;p7"/>
          <p:cNvSpPr>
            <a:spLocks noGrp="1" noEditPoints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</a:p>
        </p:txBody>
      </p:sp>
      <p:sp>
        <p:nvSpPr>
          <p:cNvPr id="32" name="Google Shape;32;p7"/>
          <p:cNvSpPr>
            <a:spLocks noGrp="1" noEditPoints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</a:p>
        </p:txBody>
      </p:sp>
      <p:sp>
        <p:nvSpPr>
          <p:cNvPr id="33" name="Google Shape;33;p7"/>
          <p:cNvSpPr>
            <a:spLocks noGrp="1" noEditPoints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</a:p>
        </p:txBody>
      </p:sp>
      <p:sp>
        <p:nvSpPr>
          <p:cNvPr id="34" name="Google Shape;34;p7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</a:lvl9pPr>
          </a:lstStyle>
          <a:p/>
        </p:txBody>
      </p:sp>
      <p:sp>
        <p:nvSpPr>
          <p:cNvPr id="37" name="Google Shape;37;p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 noEditPoints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 marL="45720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</a:p>
        </p:txBody>
      </p:sp>
      <p:sp>
        <p:nvSpPr>
          <p:cNvPr id="40" name="Google Shape;40;p9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">
            <a:alphaModFix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bmp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bmp"/><Relationship Id="rId2" Type="http://schemas.openxmlformats.org/officeDocument/2006/relationships/image" Target="../media/image4.bmp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image" Target="../media/image6.bmp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bmp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 noEditPoints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COVID disease</a:t>
            </a:r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rect l="l" t="t" r="r" b="b"/>
              <a:pathLst>
                <a:path w="38679" h="26416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lnTo>
                    <a:pt x="377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lnTo>
                    <a:pt x="14717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lnTo>
                    <a:pt x="2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rect l="l" t="t" r="r" b="b"/>
              <a:pathLst>
                <a:path w="7548" h="5472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rect l="l" t="t" r="r" b="b"/>
              <a:pathLst>
                <a:path w="29434" h="24718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rect l="l" t="t" r="r" b="b"/>
              <a:pathLst>
                <a:path w="6793" h="6511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lnTo>
                    <a:pt x="1038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lnTo>
                    <a:pt x="2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1"/>
          <p:cNvSpPr/>
          <p:nvPr/>
        </p:nvSpPr>
        <p:spPr>
          <a:xfrm>
            <a:off x="6059290" y="2851723"/>
            <a:ext cx="1876255" cy="723041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bg1"/>
                </a:solidFill>
              </a:rPr>
              <a:t>Deep learning project</a:t>
            </a:r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rect l="l" t="t" r="r" b="b"/>
            <a:pathLst>
              <a:path w="17495" h="1533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lnTo>
                  <a:pt x="464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lnTo>
                  <a:pt x="4939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lnTo>
                  <a:pt x="5815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lnTo>
                  <a:pt x="3407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lnTo>
                  <a:pt x="4039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lnTo>
                  <a:pt x="2239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lnTo>
                  <a:pt x="2896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lnTo>
                  <a:pt x="705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lnTo>
                  <a:pt x="7665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lnTo>
                  <a:pt x="817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lnTo>
                  <a:pt x="8687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lnTo>
                  <a:pt x="9441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lnTo>
                  <a:pt x="11996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lnTo>
                  <a:pt x="12993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lnTo>
                  <a:pt x="1311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lnTo>
                  <a:pt x="15037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lnTo>
                  <a:pt x="15962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lnTo>
                  <a:pt x="2750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lnTo>
                  <a:pt x="10122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lnTo>
                  <a:pt x="6375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lnTo>
                  <a:pt x="5134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ImageDataGenerator </a:t>
            </a:r>
          </a:p>
        </p:txBody>
      </p:sp>
      <p:sp>
        <p:nvSpPr>
          <p:cNvPr id="143" name="Google Shape;143;p20"/>
          <p:cNvSpPr>
            <a:spLocks noGrp="1" noEditPoints="1"/>
          </p:cNvSpPr>
          <p:nvPr>
            <p:ph type="body" idx="1"/>
          </p:nvPr>
        </p:nvSpPr>
        <p:spPr>
          <a:xfrm>
            <a:off x="3929475" y="2160150"/>
            <a:ext cx="4200300" cy="2559682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rescale=1./255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validation_split=0.2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shear_range=0.2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zoom_range=0.2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horizontal_flip=True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rotation_range=15</a:t>
            </a:r>
            <a:endParaRPr lang="ar-SY" sz="1600"/>
          </a:p>
          <a:p>
            <a:pPr algn="l" rtl="0">
              <a:spcBef>
                <a:spcPts val="600"/>
              </a:spcBef>
              <a:spcAft>
                <a:spcPts val="0"/>
              </a:spcAft>
              <a:buFont typeface="Wingdings" charset="0"/>
              <a:buChar char="v"/>
            </a:pPr>
            <a:r>
              <a:rPr sz="1600"/>
              <a:t>fill_mode="nearest"</a:t>
            </a:r>
          </a:p>
        </p:txBody>
      </p:sp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rect l="l" t="t" r="r" b="b"/>
            <a:pathLst>
              <a:path w="17714" h="15647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lnTo>
                  <a:pt x="9806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lnTo>
                  <a:pt x="1382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lnTo>
                  <a:pt x="9903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lnTo>
                  <a:pt x="13504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lnTo>
                  <a:pt x="2336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lnTo>
                  <a:pt x="3480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lnTo>
                  <a:pt x="23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20"/>
          <p:cNvSpPr/>
          <p:nvPr/>
        </p:nvSpPr>
        <p:spPr>
          <a:xfrm>
            <a:off x="730722" y="2258775"/>
            <a:ext cx="2906361" cy="2369840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61290" y="2391558"/>
            <a:ext cx="2518418" cy="201649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>
            <a:spLocks noGrp="1" noEditPoints="1"/>
          </p:cNvSpPr>
          <p:nvPr>
            <p:ph type="body" idx="1"/>
          </p:nvPr>
        </p:nvSpPr>
        <p:spPr>
          <a:xfrm>
            <a:off x="457200" y="1825375"/>
            <a:ext cx="3994500" cy="27561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Training set</a:t>
            </a:r>
            <a:endParaRPr sz="14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sz="1400"/>
              <a:t>958</a:t>
            </a:r>
            <a:r>
              <a:rPr lang="en-US" sz="1400"/>
              <a:t> Sampels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training_set = train_datagen.flow_from_directory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(train_dir,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subset='training',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                  target_size = (image_size, image_size),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batch_size = BATCH_SIZE,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   class_mode = 'categorical',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shuffle=True)</a:t>
            </a:r>
          </a:p>
        </p:txBody>
      </p:sp>
      <p:sp>
        <p:nvSpPr>
          <p:cNvPr id="122" name="Google Shape;122;p18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split </a:t>
            </a:r>
            <a:r>
              <a:rPr lang="en-US"/>
              <a:t>the</a:t>
            </a:r>
            <a:r>
              <a:rPr lang="en"/>
              <a:t> </a:t>
            </a:r>
            <a:r>
              <a:rPr lang="en-US"/>
              <a:t>data</a:t>
            </a:r>
          </a:p>
        </p:txBody>
      </p:sp>
      <p:sp>
        <p:nvSpPr>
          <p:cNvPr id="123" name="Google Shape;123;p18"/>
          <p:cNvSpPr>
            <a:spLocks noGrp="1" noEditPoints="1"/>
          </p:cNvSpPr>
          <p:nvPr>
            <p:ph type="body" idx="2"/>
          </p:nvPr>
        </p:nvSpPr>
        <p:spPr>
          <a:xfrm>
            <a:off x="4698311" y="1825375"/>
            <a:ext cx="3994500" cy="27561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Validation set</a:t>
            </a:r>
            <a:endParaRPr sz="14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sz="1400"/>
              <a:t>238</a:t>
            </a:r>
            <a:r>
              <a:rPr lang="en-US" sz="1400"/>
              <a:t> Sampels</a:t>
            </a:r>
            <a:endParaRPr lang="en-US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ar-SY" sz="11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validation_set = train_datagen.flow_from_directory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(train_dir,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subset='validation',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                  target_size = (image_size, image_size),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batch_size = BATCH_SIZE,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                  class_mode = 'categorical',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shuffle=True)</a:t>
            </a:r>
            <a:endParaRPr lang="en-US"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rect l="l" t="t" r="r" b="b"/>
            <a:pathLst>
              <a:path w="14844" h="16207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lnTo>
                  <a:pt x="7836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lnTo>
                  <a:pt x="5889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lnTo>
                  <a:pt x="7446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lnTo>
                  <a:pt x="8566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lnTo>
                  <a:pt x="6765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lnTo>
                  <a:pt x="8809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lnTo>
                  <a:pt x="9344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lnTo>
                  <a:pt x="55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1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2064037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4</a:t>
            </a:r>
            <a:r>
              <a:rPr lang="en" sz="4400"/>
              <a:t>.</a:t>
            </a: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Transfer learning Pre-Trained Models for Image Classification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Convolutional </a:t>
            </a:r>
            <a:r>
              <a:rPr lang="en-US"/>
              <a:t>Neural </a:t>
            </a:r>
            <a:r>
              <a:rPr lang="en"/>
              <a:t>Network (</a:t>
            </a:r>
            <a:r>
              <a:rPr lang="en-US"/>
              <a:t>Base model</a:t>
            </a:r>
            <a:r>
              <a:rPr lang="en"/>
              <a:t>)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65648" y="1620305"/>
            <a:ext cx="4950910" cy="24834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Convolutional Network (DenseNet)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63966" y="1533462"/>
            <a:ext cx="4125188" cy="31395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2"/>
            </a:solidFill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Convolutional Network (DenseNet)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53613" y="1594004"/>
            <a:ext cx="2951249" cy="1504184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53613" y="3299569"/>
            <a:ext cx="2951249" cy="149667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(VGG-16)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</a:t>
            </a:r>
            <a:r>
              <a:rPr lang="en-US"/>
              <a:t>6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31;p19"/>
          <p:cNvSpPr/>
          <p:nvPr/>
        </p:nvSpPr>
        <p:spPr>
          <a:xfrm>
            <a:off x="0" y="157370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</a:t>
            </a:r>
            <a:endParaRPr sz="1800"/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58300" y="2106305"/>
            <a:ext cx="4155594" cy="2445740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-21852" y="2452583"/>
            <a:ext cx="3373194" cy="8257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(VGG-16)</a:t>
            </a:r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</a:t>
            </a:r>
            <a:r>
              <a:rPr lang="en-US"/>
              <a:t>7</a:t>
            </a:r>
          </a:p>
        </p:txBody>
      </p:sp>
      <p:sp>
        <p:nvSpPr>
          <p:cNvPr id="195" name="Google Shape;727;p47"/>
          <p:cNvSpPr/>
          <p:nvPr/>
        </p:nvSpPr>
        <p:spPr>
          <a:xfrm>
            <a:off x="4293594" y="503709"/>
            <a:ext cx="485006" cy="464266"/>
          </a:xfrm>
          <a:custGeom>
            <a:av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lnTo>
                  <a:pt x="12532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lnTo>
                  <a:pt x="1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31;p19"/>
          <p:cNvSpPr/>
          <p:nvPr/>
        </p:nvSpPr>
        <p:spPr>
          <a:xfrm>
            <a:off x="0" y="157370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</a:t>
            </a:r>
            <a:endParaRPr sz="1800"/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67879" y="1573705"/>
            <a:ext cx="2880425" cy="1465889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67879" y="3213263"/>
            <a:ext cx="2880425" cy="151944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>
            <a:spLocks noGrp="1" noEditPoints="1"/>
          </p:cNvSpPr>
          <p:nvPr>
            <p:ph type="ctrTitle"/>
          </p:nvPr>
        </p:nvSpPr>
        <p:spPr>
          <a:xfrm>
            <a:off x="643221" y="2265119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4400"/>
              <a:t>4</a:t>
            </a:r>
            <a:r>
              <a:rPr lang="en" sz="4400"/>
              <a:t>.</a:t>
            </a:r>
            <a:br>
              <a:rPr lang="en" sz="4400"/>
            </a:b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 Evaluation </a:t>
            </a:r>
            <a:endParaRPr lang="ar-SY" sz="4400"/>
          </a:p>
        </p:txBody>
      </p:sp>
      <p:sp>
        <p:nvSpPr>
          <p:cNvPr id="344" name="Google Shape;344;p36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780360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/>
              <a:t>1</a:t>
            </a:r>
            <a:r>
              <a:rPr lang="en-US"/>
              <a:t>8</a:t>
            </a:r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4057656" y="86075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19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</a:p>
        </p:txBody>
      </p:sp>
      <p:sp>
        <p:nvSpPr>
          <p:cNvPr id="139" name="Google Shape;165;p22"/>
          <p:cNvSpPr/>
          <p:nvPr/>
        </p:nvSpPr>
        <p:spPr>
          <a:xfrm>
            <a:off x="4279162" y="281257"/>
            <a:ext cx="345681" cy="414830"/>
          </a:xfrm>
          <a:custGeom>
            <a:avLst/>
            <a:rect l="l" t="t" r="r" b="b"/>
            <a:pathLst>
              <a:path w="15817" h="18981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lnTo>
                  <a:pt x="11364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lnTo>
                  <a:pt x="3821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lnTo>
                  <a:pt x="8809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lnTo>
                  <a:pt x="8468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lnTo>
                  <a:pt x="6716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lnTo>
                  <a:pt x="9223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lnTo>
                  <a:pt x="9928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lnTo>
                  <a:pt x="7398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lnTo>
                  <a:pt x="8833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lnTo>
                  <a:pt x="8176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lnTo>
                  <a:pt x="8128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TextBox 139"/>
          <p:cNvSpPr txBox="1"/>
          <p:nvPr/>
        </p:nvSpPr>
        <p:spPr>
          <a:xfrm>
            <a:off x="3189649" y="1015509"/>
            <a:ext cx="2356928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800">
                <a:solidFill>
                  <a:schemeClr val="bg1"/>
                </a:solidFill>
              </a:rPr>
              <a:t>Submissions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50247" y="1828748"/>
            <a:ext cx="5949193" cy="206674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>
            <a:spLocks noGrp="1" noEditPoints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3" name="Google Shape;73;p13"/>
          <p:cNvSpPr>
            <a:spLocks noGrp="1" noEditPoints="1"/>
          </p:cNvSpPr>
          <p:nvPr>
            <p:ph type="subTitle" idx="4294967295"/>
          </p:nvPr>
        </p:nvSpPr>
        <p:spPr>
          <a:xfrm>
            <a:off x="489984" y="2376673"/>
            <a:ext cx="7378866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/>
              <a:t>I am</a:t>
            </a:r>
            <a:r>
              <a:rPr lang="en" sz="2800"/>
              <a:t> </a:t>
            </a:r>
            <a:endParaRPr lang="en-US" sz="28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/>
              <a:t>Wesam Alsohle </a:t>
            </a:r>
            <a:r>
              <a:rPr lang="en-US">
                <a:solidFill>
                  <a:schemeClr val="lt1"/>
                </a:solidFill>
              </a:rPr>
              <a:t> </a:t>
            </a: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 panose="020B0604020202020204"/>
              <a:buNone/>
            </a:pPr>
            <a:r>
              <a:rPr lang="en-US">
                <a:solidFill>
                  <a:schemeClr val="lt1"/>
                </a:solidFill>
              </a:rPr>
              <a:t>I am</a:t>
            </a:r>
            <a:r>
              <a:rPr lang="en">
                <a:solidFill>
                  <a:schemeClr val="lt1"/>
                </a:solidFill>
              </a:rPr>
              <a:t> here because </a:t>
            </a:r>
            <a:r>
              <a:rPr lang="en-US">
                <a:solidFill>
                  <a:schemeClr val="lt1"/>
                </a:solidFill>
              </a:rPr>
              <a:t>I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want</a:t>
            </a:r>
            <a:r>
              <a:rPr lang="en">
                <a:solidFill>
                  <a:schemeClr val="lt1"/>
                </a:solidFill>
              </a:rPr>
              <a:t> to give presentations</a:t>
            </a:r>
            <a:r>
              <a:rPr lang="en-US">
                <a:solidFill>
                  <a:schemeClr val="lt1"/>
                </a:solidFill>
              </a:rPr>
              <a:t> about my Deep learning project.</a:t>
            </a:r>
            <a:endParaRPr sz="360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avLst/>
            <a:rect l="l" t="t" r="r" b="b"/>
            <a:pathLst>
              <a:path w="15695" h="1662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lnTo>
                  <a:pt x="7786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lnTo>
                  <a:pt x="5888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lnTo>
                  <a:pt x="6107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lnTo>
                  <a:pt x="9368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lnTo>
                  <a:pt x="7786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lnTo>
                  <a:pt x="8589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>
            <a:spLocks noGrp="1" noEditPoints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19" name="Google Shape;319;p33"/>
          <p:cNvSpPr>
            <a:spLocks noGrp="1" noEditPoints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4207274" y="603475"/>
            <a:ext cx="687464" cy="691590"/>
          </a:xfrm>
          <a:custGeom>
            <a:avLst/>
            <a:rect l="l" t="t" r="r" b="b"/>
            <a:pathLst>
              <a:path w="15842" h="15938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lnTo>
                  <a:pt x="4794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lnTo>
                  <a:pt x="11169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lnTo>
                  <a:pt x="477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lnTo>
                  <a:pt x="1114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lnTo>
                  <a:pt x="8493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33"/>
          <p:cNvSpPr/>
          <p:nvPr/>
        </p:nvSpPr>
        <p:spPr>
          <a:xfrm>
            <a:off x="3799402" y="2051575"/>
            <a:ext cx="1442481" cy="102978"/>
          </a:xfrm>
          <a:custGeom>
            <a:avLst/>
            <a:rect l="l" t="t" r="r" b="b"/>
            <a:pathLst>
              <a:path w="27831" h="2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lnTo>
                  <a:pt x="27264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lnTo>
                  <a:pt x="201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33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>
            <a:spLocks noGrp="1" noEditPoints="1"/>
          </p:cNvSpPr>
          <p:nvPr>
            <p:ph type="title"/>
          </p:nvPr>
        </p:nvSpPr>
        <p:spPr>
          <a:xfrm>
            <a:off x="-6025" y="5107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</a:p>
        </p:txBody>
      </p:sp>
      <p:sp>
        <p:nvSpPr>
          <p:cNvPr id="395" name="Google Shape;395;p38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</a:p>
        </p:txBody>
      </p:sp>
      <p:sp>
        <p:nvSpPr>
          <p:cNvPr id="396" name="Google Shape;396;p38"/>
          <p:cNvSpPr/>
          <p:nvPr/>
        </p:nvSpPr>
        <p:spPr>
          <a:xfrm>
            <a:off x="0" y="2371028"/>
            <a:ext cx="9144000" cy="1011043"/>
          </a:xfrm>
          <a:custGeom>
            <a:av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0" y="2371028"/>
            <a:ext cx="9144000" cy="1011043"/>
          </a:xfrm>
          <a:custGeom>
            <a:av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wrap="square" lIns="91425" tIns="45700" rIns="91425" bIns="45700" anchor="ctr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99" name="Google Shape;399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1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2" name="Google Shape;402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3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05" name="Google Shape;405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5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07" name="Google Shape;407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08" name="Google Shape;408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6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10" name="Google Shape;410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1" name="Google Shape;411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4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4" name="Google Shape;414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niglet"/>
                  <a:ea typeface="Sniglet"/>
                  <a:cs typeface="Sniglet"/>
                  <a:sym typeface="Sniglet"/>
                </a:rPr>
                <a:t>2</a:t>
              </a:r>
              <a:endParaRPr sz="6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endParaRPr>
            </a:p>
          </p:txBody>
        </p:sp>
      </p:grpSp>
      <p:sp>
        <p:nvSpPr>
          <p:cNvPr id="416" name="Google Shape;416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Frame the problem and look to the big picture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Prepare the data.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Fine tune the final model.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9" name="Google Shape;419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Explore the data to gain insights.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Train different models.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Evaluation and solution.</a:t>
            </a:r>
            <a:endParaRPr sz="900">
              <a:solidFill>
                <a:schemeClr val="dk2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</a:t>
            </a:r>
            <a:r>
              <a:rPr lang="en"/>
              <a:t> process is easy</a:t>
            </a:r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avLst/>
            <a:rect l="l" t="t" r="r" b="b"/>
            <a:pathLst>
              <a:path w="22532" h="18226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lnTo>
                  <a:pt x="7640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lnTo>
                  <a:pt x="17519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lnTo>
                  <a:pt x="17471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lnTo>
                  <a:pt x="17957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lnTo>
                  <a:pt x="17568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Explor</a:t>
            </a:r>
            <a:r>
              <a:rPr lang="en-US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data folders</a:t>
            </a:r>
            <a:endParaRPr lang="en-US" sz="1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&amp; 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Prepare the data</a:t>
            </a:r>
            <a:endParaRPr lang="en-US" sz="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</a:rPr>
              <a:t>Transfer learning using pretrained models</a:t>
            </a:r>
            <a:r>
              <a:rPr lang="en" sz="1400"/>
              <a:t> </a:t>
            </a:r>
            <a:endParaRPr lang="en-US" sz="1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Sniglet"/>
                <a:ea typeface="Sniglet"/>
                <a:cs typeface="Sniglet"/>
                <a:sym typeface="Sniglet"/>
              </a:rPr>
              <a:t>Evaluation</a:t>
            </a:r>
            <a:endParaRPr lang="en-US" sz="1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553501" y="2765654"/>
            <a:ext cx="1372442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rect l="l" t="t" r="r" b="b"/>
              <a:pathLst>
                <a:path w="27831" h="2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lnTo>
                    <a:pt x="27264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lnTo>
                    <a:pt x="20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rect l="l" t="t" r="r" b="b"/>
              <a:pathLst>
                <a:path w="7171" h="8869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lnTo>
                    <a:pt x="567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596502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rect l="l" t="t" r="r" b="b"/>
              <a:pathLst>
                <a:path w="27831" h="2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lnTo>
                    <a:pt x="27264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lnTo>
                    <a:pt x="20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rect l="l" t="t" r="r" b="b"/>
              <a:pathLst>
                <a:path w="7171" h="8869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lnTo>
                    <a:pt x="567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9" name="Google Shape;239;p27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1.</a:t>
            </a: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Frame the problem and look to the big picture</a:t>
            </a:r>
            <a:r>
              <a:rPr lang="en" sz="3600"/>
              <a:t> </a:t>
            </a:r>
            <a:endParaRPr lang="en-US" sz="3600"/>
          </a:p>
        </p:txBody>
      </p:sp>
      <p:sp>
        <p:nvSpPr>
          <p:cNvPr id="82" name="Google Shape;82;p14"/>
          <p:cNvSpPr>
            <a:spLocks noGrp="1" noEditPoints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of Chest X Rays in one of three classes:</a:t>
            </a:r>
            <a:endParaRPr lang="en-US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Normal, Vir</a:t>
            </a:r>
            <a:r>
              <a:rPr lang="en-US"/>
              <a:t>us</a:t>
            </a:r>
            <a:r>
              <a:rPr lang="en"/>
              <a:t>, COVID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-6026" y="718842"/>
            <a:ext cx="9156000" cy="857400"/>
          </a:xfrm>
          <a:prstGeom prst="rect">
            <a:avLst/>
          </a:prstGeom>
        </p:spPr>
        <p:txBody>
          <a:bodyPr/>
          <a:lstStyle/>
          <a:p>
            <a:pPr mar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sz="2400"/>
              <a:t>It is clear that images</a:t>
            </a:r>
            <a:r>
              <a:rPr lang="en-US" sz="2400"/>
              <a:t> have</a:t>
            </a:r>
            <a:r>
              <a:rPr sz="2400"/>
              <a:t> different sizes</a:t>
            </a:r>
            <a:r>
              <a:rPr lang="en-US" sz="2400"/>
              <a:t>!</a:t>
            </a:r>
          </a:p>
        </p:txBody>
      </p:sp>
      <p:pic>
        <p:nvPicPr>
          <p:cNvPr id="3" name="Picture 9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66090" y="1669397"/>
            <a:ext cx="3211769" cy="30461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Google Shape;84;p14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 lang="en"/>
          </a:p>
        </p:txBody>
      </p:sp>
      <p:sp>
        <p:nvSpPr>
          <p:cNvPr id="5" name="Google Shape;147;p20"/>
          <p:cNvSpPr/>
          <p:nvPr/>
        </p:nvSpPr>
        <p:spPr>
          <a:xfrm>
            <a:off x="2699567" y="1396675"/>
            <a:ext cx="3744817" cy="3591550"/>
          </a:xfrm>
          <a:custGeom>
            <a:av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lnTo>
                  <a:pt x="22547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lnTo>
                  <a:pt x="33868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>
            <a:spLocks noGrp="1" noEditPoints="1"/>
          </p:cNvSpPr>
          <p:nvPr>
            <p:ph type="ctrTitle"/>
          </p:nvPr>
        </p:nvSpPr>
        <p:spPr>
          <a:xfrm>
            <a:off x="685800" y="2789431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2.</a:t>
            </a:r>
            <a:br>
              <a:rPr lang="en" sz="4400"/>
            </a:b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Ex</a:t>
            </a:r>
            <a:r>
              <a:rPr lang="en-US" sz="4400"/>
              <a:t>plore the data to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 gain insight</a:t>
            </a:r>
            <a:endParaRPr lang="ar-SY" sz="4400"/>
          </a:p>
        </p:txBody>
      </p:sp>
      <p:sp>
        <p:nvSpPr>
          <p:cNvPr id="344" name="Google Shape;344;p36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780360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 lang="en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>
            <a:spLocks noGrp="1" noEditPoints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</a:t>
            </a:r>
            <a:r>
              <a:rPr sz="1800"/>
              <a:t>ovid</a:t>
            </a:r>
            <a:r>
              <a:rPr lang="en-US" sz="1800"/>
              <a:t>: </a:t>
            </a:r>
            <a:r>
              <a:rPr sz="1800"/>
              <a:t>295</a:t>
            </a:r>
            <a:r>
              <a:rPr lang="en-US" sz="1800"/>
              <a:t>  N</a:t>
            </a:r>
            <a:r>
              <a:rPr lang="en" sz="1800"/>
              <a:t>ormal </a:t>
            </a:r>
            <a:r>
              <a:rPr lang="en-US" sz="1800"/>
              <a:t>: </a:t>
            </a:r>
            <a:r>
              <a:rPr lang="en" sz="1800"/>
              <a:t>468</a:t>
            </a:r>
            <a:r>
              <a:rPr lang="en-US" sz="1800"/>
              <a:t>   V</a:t>
            </a:r>
            <a:r>
              <a:rPr sz="1800"/>
              <a:t>irus</a:t>
            </a:r>
            <a:r>
              <a:rPr lang="en-US" sz="1800"/>
              <a:t>: </a:t>
            </a:r>
            <a:r>
              <a:rPr sz="1800"/>
              <a:t>433</a:t>
            </a:r>
            <a:r>
              <a:rPr lang="en-US" sz="1800"/>
              <a:t>  </a:t>
            </a:r>
            <a:endParaRPr sz="180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rect l="l" t="t" r="r" b="b"/>
            <a:pathLst>
              <a:path w="15817" h="18981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lnTo>
                  <a:pt x="11364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lnTo>
                  <a:pt x="3821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lnTo>
                  <a:pt x="8809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lnTo>
                  <a:pt x="8468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lnTo>
                  <a:pt x="6716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lnTo>
                  <a:pt x="9223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lnTo>
                  <a:pt x="9928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lnTo>
                  <a:pt x="7398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lnTo>
                  <a:pt x="8833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lnTo>
                  <a:pt x="8176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lnTo>
                  <a:pt x="8128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6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88909" y="1504213"/>
            <a:ext cx="4094376" cy="332876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 noEditPoints="1"/>
          </p:cNvSpPr>
          <p:nvPr>
            <p:ph type="ctrTitle"/>
          </p:nvPr>
        </p:nvSpPr>
        <p:spPr>
          <a:xfrm>
            <a:off x="685800" y="1411950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3</a:t>
            </a:r>
            <a:r>
              <a:rPr lang="en" sz="4400"/>
              <a:t>.</a:t>
            </a:r>
            <a:endParaRPr sz="44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Prepare the data</a:t>
            </a:r>
            <a:r>
              <a:rPr lang="en" sz="3600"/>
              <a:t> </a:t>
            </a:r>
            <a:endParaRPr lang="en-US" sz="360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lnTo>
                  <a:pt x="7736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lnTo>
                  <a:pt x="49339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>
            <a:spLocks noGrp="1" noEditPoints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wesam</cp:lastModifiedBy>
  <dcterms:modified xsi:type="dcterms:W3CDTF">2023-02-28T11:37:15Z</dcterms:modified>
</cp:coreProperties>
</file>