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32141920280844"/>
          <c:y val="7.549631785805308E-2"/>
          <c:w val="0.79135142675600245"/>
          <c:h val="0.526776027996500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Young People (16-20)</c:v>
                </c:pt>
              </c:strCache>
            </c:strRef>
          </c:tx>
          <c:invertIfNegative val="0"/>
          <c:cat>
            <c:numRef>
              <c:f>Sheet1!$B$1:$F$1</c:f>
              <c:numCache>
                <c:formatCode>General</c:formatCode>
                <c:ptCount val="5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2</c:v>
                </c:pt>
                <c:pt idx="1">
                  <c:v>5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Older People (21+)</c:v>
                </c:pt>
              </c:strCache>
            </c:strRef>
          </c:tx>
          <c:invertIfNegative val="0"/>
          <c:cat>
            <c:numRef>
              <c:f>Sheet1!$B$1:$F$1</c:f>
              <c:numCache>
                <c:formatCode>General</c:formatCode>
                <c:ptCount val="5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0066432"/>
        <c:axId val="211310848"/>
      </c:barChart>
      <c:catAx>
        <c:axId val="2100664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 dirty="0"/>
                  <a:t>The Legal Age </a:t>
                </a:r>
              </a:p>
            </c:rich>
          </c:tx>
          <c:layout>
            <c:manualLayout>
              <c:xMode val="edge"/>
              <c:yMode val="edge"/>
              <c:x val="2.9136628754738991E-2"/>
              <c:y val="0.1173719257315057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11310848"/>
        <c:crosses val="autoZero"/>
        <c:auto val="1"/>
        <c:lblAlgn val="ctr"/>
        <c:lblOffset val="100"/>
        <c:noMultiLvlLbl val="0"/>
      </c:catAx>
      <c:valAx>
        <c:axId val="21131084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000" dirty="0"/>
                  <a:t>Selected Amount</a:t>
                </a:r>
              </a:p>
            </c:rich>
          </c:tx>
          <c:layout>
            <c:manualLayout>
              <c:xMode val="edge"/>
              <c:yMode val="edge"/>
              <c:x val="0.43298702245552639"/>
              <c:y val="0.7348148148148148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100664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3010863225430156"/>
          <c:y val="0.85454845922037526"/>
          <c:w val="0.54348638276246575"/>
          <c:h val="7.9441670546741117E-2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b="1">
          <a:latin typeface="+mj-l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400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Young people (16-20)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Lbls>
            <c:dLbl>
              <c:idx val="1"/>
              <c:delete val="1"/>
            </c:dLbl>
            <c:txPr>
              <a:bodyPr/>
              <a:lstStyle/>
              <a:p>
                <a:pPr>
                  <a:defRPr sz="1050"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Sheet1!$B$1:$D$1</c:f>
              <c:strCache>
                <c:ptCount val="3"/>
                <c:pt idx="0">
                  <c:v>Agree</c:v>
                </c:pt>
                <c:pt idx="1">
                  <c:v>Neither Agree or Disagree</c:v>
                </c:pt>
                <c:pt idx="2">
                  <c:v>Disagree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Agree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Sheet1!$B$1:$D$1</c:f>
              <c:strCache>
                <c:ptCount val="3"/>
                <c:pt idx="0">
                  <c:v>Agree</c:v>
                </c:pt>
                <c:pt idx="1">
                  <c:v>Neither Agree or Disagree</c:v>
                </c:pt>
                <c:pt idx="2">
                  <c:v>Disagree</c:v>
                </c:pt>
              </c:strCache>
            </c:strRef>
          </c:cat>
          <c:val>
            <c:numRef>
              <c:f>Sheet1!$C$1:$D$1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1345326405972478"/>
          <c:y val="0.22202415181138585"/>
          <c:w val="0.3532855140311178"/>
          <c:h val="0.73564362711143105"/>
        </c:manualLayout>
      </c:layout>
      <c:overlay val="0"/>
      <c:txPr>
        <a:bodyPr/>
        <a:lstStyle/>
        <a:p>
          <a:pPr rtl="0">
            <a:defRPr sz="105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200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Sheet1!$A$3</c:f>
              <c:strCache>
                <c:ptCount val="1"/>
                <c:pt idx="0">
                  <c:v>Older People (20+)</c:v>
                </c:pt>
              </c:strCache>
            </c:strRef>
          </c:tx>
          <c:dPt>
            <c:idx val="0"/>
            <c:bubble3D val="0"/>
            <c:spPr>
              <a:ln>
                <a:solidFill>
                  <a:schemeClr val="tx1">
                    <a:alpha val="83000"/>
                  </a:schemeClr>
                </a:solidFill>
              </a:ln>
            </c:spPr>
          </c:dPt>
          <c:dLbls>
            <c:dLbl>
              <c:idx val="1"/>
              <c:delete val="1"/>
            </c:dLbl>
            <c:txPr>
              <a:bodyPr/>
              <a:lstStyle/>
              <a:p>
                <a:pPr>
                  <a:defRPr sz="1050"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Sheet1!$B$1:$D$1</c:f>
              <c:strCache>
                <c:ptCount val="3"/>
                <c:pt idx="0">
                  <c:v>Agree</c:v>
                </c:pt>
                <c:pt idx="1">
                  <c:v>Neither Agree or Disagree</c:v>
                </c:pt>
                <c:pt idx="2">
                  <c:v>Disagree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9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4"/>
      </c:pieChart>
    </c:plotArea>
    <c:legend>
      <c:legendPos val="r"/>
      <c:layout>
        <c:manualLayout>
          <c:xMode val="edge"/>
          <c:yMode val="edge"/>
          <c:x val="0.59147137268311001"/>
          <c:y val="0.18978516574317103"/>
          <c:w val="0.38431065860735719"/>
          <c:h val="0.81021483425682905"/>
        </c:manualLayout>
      </c:layout>
      <c:overlay val="0"/>
      <c:txPr>
        <a:bodyPr/>
        <a:lstStyle/>
        <a:p>
          <a:pPr>
            <a:defRPr sz="105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05BE9-EBF7-47D3-B17D-3810E965A0A0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E2C65-68AC-4670-8C37-D0C011ED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8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E2C65-68AC-4670-8C37-D0C011EDBE4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4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E2C65-68AC-4670-8C37-D0C011EDBE4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1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E2C65-68AC-4670-8C37-D0C011EDBE4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1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E2C65-68AC-4670-8C37-D0C011EDBE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9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5BD1-EBE9-4F49-96E9-D13B8F912F3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6924101-A1ED-4BE0-9ADC-26272024ED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5BD1-EBE9-4F49-96E9-D13B8F912F3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4101-A1ED-4BE0-9ADC-26272024ED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6924101-A1ED-4BE0-9ADC-26272024ED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5BD1-EBE9-4F49-96E9-D13B8F912F3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5BD1-EBE9-4F49-96E9-D13B8F912F3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6924101-A1ED-4BE0-9ADC-26272024ED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5BD1-EBE9-4F49-96E9-D13B8F912F3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6924101-A1ED-4BE0-9ADC-26272024EDA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0CE5BD1-EBE9-4F49-96E9-D13B8F912F3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4101-A1ED-4BE0-9ADC-26272024ED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5BD1-EBE9-4F49-96E9-D13B8F912F3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6924101-A1ED-4BE0-9ADC-26272024EDA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5BD1-EBE9-4F49-96E9-D13B8F912F3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6924101-A1ED-4BE0-9ADC-26272024E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5BD1-EBE9-4F49-96E9-D13B8F912F3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924101-A1ED-4BE0-9ADC-26272024E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6924101-A1ED-4BE0-9ADC-26272024EDA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5BD1-EBE9-4F49-96E9-D13B8F912F3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6924101-A1ED-4BE0-9ADC-26272024EDA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0CE5BD1-EBE9-4F49-96E9-D13B8F912F3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0CE5BD1-EBE9-4F49-96E9-D13B8F912F3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6924101-A1ED-4BE0-9ADC-26272024EDA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9906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Wisam Siyamak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(Primary Report)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752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Youth Rights &amp;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esponsibilities Regarding Independency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Thank You For Listening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  Any </a:t>
            </a:r>
            <a:r>
              <a:rPr lang="en-US" dirty="0"/>
              <a:t>q</a:t>
            </a:r>
            <a:r>
              <a:rPr lang="en-US" dirty="0" smtClean="0"/>
              <a:t>uestions?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200"/>
            <a:ext cx="4676775" cy="262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7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years old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 years old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18-24 Rough sleeping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67000" y="16764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529440"/>
            <a:ext cx="2819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Leave the house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2276251"/>
            <a:ext cx="2438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Royal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Borough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Kensington and Chelsea 2016)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667000" y="26670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22860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(Married,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tenancy)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1219200" y="5149788"/>
            <a:ext cx="2057400" cy="104599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130,000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886200" y="4648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4508583"/>
            <a:ext cx="137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Doubled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3200" y="5016686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(Homeless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2015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864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 animBg="1"/>
      <p:bldP spid="15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objectives:-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relation between youth rights towards independency and homelessness.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Hypothesis:-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in the United Kingdom are more likely to support the right to be independent and responsible to live on their own than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older people.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9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1828800"/>
            <a:ext cx="26670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Questions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140116" y="2133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2590800" y="2145632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115524"/>
            <a:ext cx="18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Young people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2097977"/>
            <a:ext cx="18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 People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219200" y="2743200"/>
            <a:ext cx="4572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7333248" y="2743200"/>
            <a:ext cx="4572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0388" y="3857655"/>
            <a:ext cx="18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to 20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03170" y="3857655"/>
            <a:ext cx="1161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44958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Conducted in Cardiff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to 14</a:t>
            </a:r>
            <a:r>
              <a:rPr lang="en-US" baseline="30000" dirty="0" smtClean="0"/>
              <a:t>th</a:t>
            </a:r>
            <a:r>
              <a:rPr lang="en-US" dirty="0" smtClean="0"/>
              <a:t> of February 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874" y="4495800"/>
            <a:ext cx="3052763" cy="155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2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Finding 1: Age of </a:t>
            </a:r>
            <a:r>
              <a:rPr lang="en-US" sz="2400" dirty="0"/>
              <a:t>p</a:t>
            </a:r>
            <a:r>
              <a:rPr lang="en-US" sz="2400" dirty="0" smtClean="0"/>
              <a:t>urchasing a house and live independently in it. </a:t>
            </a:r>
            <a:endParaRPr lang="en-US" sz="24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22185887"/>
              </p:ext>
            </p:extLst>
          </p:nvPr>
        </p:nvGraphicFramePr>
        <p:xfrm>
          <a:off x="990600" y="2362200"/>
          <a:ext cx="7239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6482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reasons (Youth):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No more house rules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rivacy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6483" y="4640179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reasons (Elders):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Not capable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Not ready financially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609599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(Supports the hypothesis)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466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Finding 2: Supporting young couples financially and secure a place for them to live in by the government.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89" y="2514600"/>
            <a:ext cx="8366918" cy="2057400"/>
            <a:chOff x="5408" y="0"/>
            <a:chExt cx="6294451" cy="2208810"/>
          </a:xfrm>
        </p:grpSpPr>
        <p:graphicFrame>
          <p:nvGraphicFramePr>
            <p:cNvPr id="9" name="Chart 8"/>
            <p:cNvGraphicFramePr/>
            <p:nvPr>
              <p:extLst>
                <p:ext uri="{D42A27DB-BD31-4B8C-83A1-F6EECF244321}">
                  <p14:modId xmlns:p14="http://schemas.microsoft.com/office/powerpoint/2010/main" val="2253828998"/>
                </p:ext>
              </p:extLst>
            </p:nvPr>
          </p:nvGraphicFramePr>
          <p:xfrm>
            <a:off x="5408" y="0"/>
            <a:ext cx="3158836" cy="22088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398182765"/>
                </p:ext>
              </p:extLst>
            </p:nvPr>
          </p:nvGraphicFramePr>
          <p:xfrm>
            <a:off x="3152898" y="0"/>
            <a:ext cx="3146961" cy="22088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388189" y="5223591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reason (Young)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4400" y="4638136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reason (Elders):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Serious responsibility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Securing a good future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352800" y="5315924"/>
            <a:ext cx="9906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189" y="6090725"/>
            <a:ext cx="24881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(Does not support the hypothesis)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028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                           (The hypothesis has been proven)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Positive aspects: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Government supports young couples financially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Learning the laws</a:t>
            </a:r>
          </a:p>
          <a:p>
            <a:pPr marL="0" indent="0">
              <a:buNone/>
            </a:pPr>
            <a:r>
              <a:rPr lang="en-US" sz="2400" dirty="0" smtClean="0"/>
              <a:t>Negative aspects:-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Difficult responsibilities for young couples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01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3920" cy="4572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Limitation:-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Only 20 participated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Most participated elders aged between 30-50 years old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Recommendation:-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Government could reduce the legal age to purchase a house, drive, </a:t>
            </a:r>
            <a:r>
              <a:rPr lang="en-US" sz="1800" dirty="0" err="1" smtClean="0"/>
              <a:t>etc</a:t>
            </a:r>
            <a:r>
              <a:rPr lang="en-US" sz="1800" dirty="0" smtClean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4" name="Right Arrow 3"/>
          <p:cNvSpPr/>
          <p:nvPr/>
        </p:nvSpPr>
        <p:spPr>
          <a:xfrm>
            <a:off x="2885881" y="2215882"/>
            <a:ext cx="1371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70248" y="210741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accurate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6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Reference List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 smtClean="0"/>
              <a:t>Homeless </a:t>
            </a:r>
            <a:r>
              <a:rPr lang="en-US" sz="1400" dirty="0"/>
              <a:t>Link. 2015. </a:t>
            </a:r>
            <a:r>
              <a:rPr lang="en-US" sz="1400" i="1" dirty="0"/>
              <a:t>Young and homeless 2015 </a:t>
            </a:r>
            <a:r>
              <a:rPr lang="en-US" sz="1400" dirty="0"/>
              <a:t>[Online]. Available at: </a:t>
            </a:r>
            <a:r>
              <a:rPr lang="en-US" sz="1400" dirty="0" smtClean="0"/>
              <a:t>	http</a:t>
            </a:r>
            <a:r>
              <a:rPr lang="en-US" sz="1400" dirty="0"/>
              <a:t>://</a:t>
            </a:r>
            <a:r>
              <a:rPr lang="en-US" sz="1400" dirty="0" smtClean="0"/>
              <a:t>www.homeless.org.uk/sites/default/files/site-attachments/201512%20-	%</a:t>
            </a:r>
            <a:r>
              <a:rPr lang="en-US" sz="1400" dirty="0"/>
              <a:t>20Young%20and%20Homeless%20-%20Full%20Report.pdf [Accessed: 28 February 2016].</a:t>
            </a:r>
          </a:p>
          <a:p>
            <a:pPr marL="0" indent="0">
              <a:lnSpc>
                <a:spcPct val="2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 smtClean="0"/>
              <a:t>The </a:t>
            </a:r>
            <a:r>
              <a:rPr lang="en-US" sz="1400" dirty="0"/>
              <a:t>Royal Borough of Kensington and Chelsea. 2016</a:t>
            </a:r>
            <a:r>
              <a:rPr lang="en-US" sz="1400" i="1" dirty="0"/>
              <a:t>. Your rights at 18</a:t>
            </a:r>
            <a:r>
              <a:rPr lang="en-US" sz="1400" dirty="0"/>
              <a:t> [Online]. Available at: </a:t>
            </a:r>
            <a:r>
              <a:rPr lang="en-US" sz="1400" dirty="0" smtClean="0"/>
              <a:t>  	https</a:t>
            </a:r>
            <a:r>
              <a:rPr lang="en-US" sz="1400" dirty="0"/>
              <a:t>://</a:t>
            </a:r>
            <a:r>
              <a:rPr lang="en-US" sz="1400" dirty="0" smtClean="0"/>
              <a:t>www.rbkc.gov.uk/subsites/kccentral/yourvoice/youthforums/yourrights/yourrightsat	18.aspx </a:t>
            </a:r>
            <a:r>
              <a:rPr lang="en-US" sz="1400" dirty="0"/>
              <a:t>[Accessed: 26 February 2016].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54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15006</TotalTime>
  <Words>308</Words>
  <Application>Microsoft Office PowerPoint</Application>
  <PresentationFormat>On-screen Show (4:3)</PresentationFormat>
  <Paragraphs>85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Youth Rights &amp; Responsibilities Regarding Independency</vt:lpstr>
      <vt:lpstr>Background</vt:lpstr>
      <vt:lpstr>Aims and Objectives</vt:lpstr>
      <vt:lpstr>Methodology</vt:lpstr>
      <vt:lpstr>Findings</vt:lpstr>
      <vt:lpstr>Findings</vt:lpstr>
      <vt:lpstr>Conclusion</vt:lpstr>
      <vt:lpstr>Conclusion</vt:lpstr>
      <vt:lpstr>Reference List</vt:lpstr>
      <vt:lpstr>Thank You For Listening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wesam siyamek</dc:creator>
  <cp:lastModifiedBy>wesam siyamek</cp:lastModifiedBy>
  <cp:revision>33</cp:revision>
  <dcterms:created xsi:type="dcterms:W3CDTF">2016-04-02T21:13:32Z</dcterms:created>
  <dcterms:modified xsi:type="dcterms:W3CDTF">2016-04-13T07:19:45Z</dcterms:modified>
</cp:coreProperties>
</file>