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wesam\Downloads\table1fraudarticlev2_tcm77-41994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r>
              <a:rPr lang="en-US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Online Fraud in England &amp; Wales</a:t>
            </a:r>
            <a:endParaRPr lang="en-US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1063190502349996"/>
          <c:y val="3.203330352936652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425822498931819"/>
          <c:y val="0.16031265322603908"/>
          <c:w val="0.74421408936107947"/>
          <c:h val="0.7658267160310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'[table1fraudarticlev2_tcm77-419940.xls]Table 1'!$A$22</c:f>
              <c:strCache>
                <c:ptCount val="1"/>
                <c:pt idx="0">
                  <c:v>Fraud with loss</c:v>
                </c:pt>
              </c:strCache>
            </c:strRef>
          </c:tx>
          <c:invertIfNegative val="0"/>
          <c:cat>
            <c:strRef>
              <c:f>'[table1fraudarticlev2_tcm77-419940.xls]Table 1'!$B$21:$C$21</c:f>
              <c:strCache>
                <c:ptCount val="2"/>
                <c:pt idx="0">
                  <c:v>Number of incidents</c:v>
                </c:pt>
                <c:pt idx="1">
                  <c:v>Number of victims</c:v>
                </c:pt>
              </c:strCache>
            </c:strRef>
          </c:cat>
          <c:val>
            <c:numRef>
              <c:f>'[table1fraudarticlev2_tcm77-419940.xls]Table 1'!$B$22:$C$22</c:f>
              <c:numCache>
                <c:formatCode>#,##0.0</c:formatCode>
                <c:ptCount val="2"/>
                <c:pt idx="0">
                  <c:v>2.6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'[table1fraudarticlev2_tcm77-419940.xls]Table 1'!$A$23</c:f>
              <c:strCache>
                <c:ptCount val="1"/>
                <c:pt idx="0">
                  <c:v>Fraud no loss</c:v>
                </c:pt>
              </c:strCache>
            </c:strRef>
          </c:tx>
          <c:invertIfNegative val="0"/>
          <c:cat>
            <c:strRef>
              <c:f>'[table1fraudarticlev2_tcm77-419940.xls]Table 1'!$B$21:$C$21</c:f>
              <c:strCache>
                <c:ptCount val="2"/>
                <c:pt idx="0">
                  <c:v>Number of incidents</c:v>
                </c:pt>
                <c:pt idx="1">
                  <c:v>Number of victims</c:v>
                </c:pt>
              </c:strCache>
            </c:strRef>
          </c:cat>
          <c:val>
            <c:numRef>
              <c:f>'[table1fraudarticlev2_tcm77-419940.xls]Table 1'!$B$23:$C$23</c:f>
              <c:numCache>
                <c:formatCode>#,##0.0</c:formatCode>
                <c:ptCount val="2"/>
                <c:pt idx="0">
                  <c:v>2.4</c:v>
                </c:pt>
                <c:pt idx="1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732224"/>
        <c:axId val="178987392"/>
      </c:barChart>
      <c:catAx>
        <c:axId val="1777322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1" i="0" baseline="0">
                <a:solidFill>
                  <a:schemeClr val="bg1"/>
                </a:solidFill>
                <a:latin typeface="Times New Roman" panose="02020603050405020304" pitchFamily="18" charset="0"/>
              </a:defRPr>
            </a:pPr>
            <a:endParaRPr lang="en-US"/>
          </a:p>
        </c:txPr>
        <c:crossAx val="178987392"/>
        <c:crosses val="autoZero"/>
        <c:auto val="1"/>
        <c:lblAlgn val="ctr"/>
        <c:lblOffset val="100"/>
        <c:noMultiLvlLbl val="0"/>
      </c:catAx>
      <c:valAx>
        <c:axId val="178987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 b="1" baseline="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pPr>
                <a:r>
                  <a:rPr lang="en-US" sz="1200" b="1" baseline="0" dirty="0" smtClean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Victims (Millions)</a:t>
                </a:r>
                <a:endParaRPr lang="en-US" sz="1200" b="1" baseline="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7.7519379844961239E-3"/>
              <c:y val="0.41399209714170343"/>
            </c:manualLayout>
          </c:layout>
          <c:overlay val="0"/>
        </c:title>
        <c:numFmt formatCode="#,##0.0" sourceLinked="1"/>
        <c:majorTickMark val="out"/>
        <c:minorTickMark val="none"/>
        <c:tickLblPos val="nextTo"/>
        <c:txPr>
          <a:bodyPr/>
          <a:lstStyle/>
          <a:p>
            <a:pPr>
              <a:defRPr sz="1100" b="1" i="0" baseline="0">
                <a:solidFill>
                  <a:schemeClr val="bg1"/>
                </a:solidFill>
                <a:latin typeface="Times New Roman" panose="02020603050405020304" pitchFamily="18" charset="0"/>
              </a:defRPr>
            </a:pPr>
            <a:endParaRPr lang="en-US"/>
          </a:p>
        </c:txPr>
        <c:crossAx val="177732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155846114141043"/>
          <c:y val="0.76512562485705882"/>
          <c:w val="0.14258073232162122"/>
          <c:h val="0.15577917905490032"/>
        </c:manualLayout>
      </c:layout>
      <c:overlay val="0"/>
      <c:txPr>
        <a:bodyPr/>
        <a:lstStyle/>
        <a:p>
          <a:pPr>
            <a:defRPr sz="1200" b="1" i="0" baseline="0">
              <a:solidFill>
                <a:schemeClr val="bg1"/>
              </a:solidFill>
              <a:latin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0.72093</cdr:x>
      <cdr:y>0.08974</cdr:y>
    </cdr:from>
    <cdr:to>
      <cdr:x>1</cdr:x>
      <cdr:y>0.14835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724400" y="466725"/>
          <a:ext cx="1828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(Adults aged 16 and over)</a:t>
          </a:r>
          <a:endParaRPr lang="en-US" sz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54A4-118D-4D7F-8ADD-D5391C0CDFB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B8AF-2DCB-4A64-92D9-0D10723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6000"/>
                    </a14:imgEffect>
                    <a14:imgEffect>
                      <a14:brightnessContrast bright="-4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5887" y="2133600"/>
            <a:ext cx="6157826" cy="12033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Cybercrime in the UK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8028" y="3505200"/>
            <a:ext cx="4862426" cy="5129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Siyamak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K</a:t>
            </a:r>
            <a:r>
              <a:rPr lang="en-US" sz="1600" dirty="0" smtClean="0">
                <a:solidFill>
                  <a:schemeClr val="bg1"/>
                </a:solidFill>
              </a:rPr>
              <a:t>aspersky [no date])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1000"/>
                    </a14:imgEffect>
                    <a14:imgEffect>
                      <a14:brightnessContrast bright="-79000" contrast="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2819400" cy="8080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Outline:-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Cybercrime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Effects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524000"/>
            <a:ext cx="830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2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1000"/>
                    </a14:imgEffect>
                    <a14:imgEffect>
                      <a14:brightnessContrast bright="-79000" contrast="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600200"/>
            <a:ext cx="38100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Cybercrime ?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200" y="2533290"/>
            <a:ext cx="22860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290"/>
            <a:ext cx="4191000" cy="24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38599"/>
            <a:ext cx="4419600" cy="242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1143000"/>
            <a:ext cx="830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86400" y="329380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(ONS 2015)</a:t>
            </a:r>
          </a:p>
        </p:txBody>
      </p:sp>
    </p:spTree>
    <p:extLst>
      <p:ext uri="{BB962C8B-B14F-4D97-AF65-F5344CB8AC3E}">
        <p14:creationId xmlns:p14="http://schemas.microsoft.com/office/powerpoint/2010/main" val="4919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9000"/>
                    </a14:imgEffect>
                    <a14:imgEffect>
                      <a14:brightnessContrast bright="-79000" contrast="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645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Causes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943600" y="1981200"/>
            <a:ext cx="1981200" cy="15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4114800"/>
            <a:ext cx="4114801" cy="237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14800"/>
            <a:ext cx="4255338" cy="237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09598" y="1219200"/>
            <a:ext cx="830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113" y="35052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1200" dirty="0" smtClean="0">
                <a:cs typeface="+mj-cs"/>
              </a:rPr>
              <a:t>)</a:t>
            </a:r>
            <a:r>
              <a:rPr lang="en-US" sz="1200" dirty="0" smtClean="0">
                <a:solidFill>
                  <a:schemeClr val="bg1"/>
                </a:solidFill>
                <a:cs typeface="+mj-cs"/>
              </a:rPr>
              <a:t>(BBC 2015)</a:t>
            </a:r>
            <a:endParaRPr lang="en-US" sz="1200" dirty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2604699"/>
            <a:ext cx="220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(Hoffman and McGinley 2010)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1000"/>
                    </a14:imgEffect>
                    <a14:imgEffect>
                      <a14:brightnessContrast bright="-79000" contrast="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90202"/>
              </p:ext>
            </p:extLst>
          </p:nvPr>
        </p:nvGraphicFramePr>
        <p:xfrm>
          <a:off x="152400" y="1438275"/>
          <a:ext cx="6553200" cy="52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6"/>
          <p:cNvSpPr/>
          <p:nvPr/>
        </p:nvSpPr>
        <p:spPr>
          <a:xfrm>
            <a:off x="6934200" y="3810000"/>
            <a:ext cx="1676400" cy="121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934200" y="2362200"/>
            <a:ext cx="1676400" cy="1143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3.7m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30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64008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(ONS 2015)</a:t>
            </a:r>
          </a:p>
        </p:txBody>
      </p:sp>
    </p:spTree>
    <p:extLst>
      <p:ext uri="{BB962C8B-B14F-4D97-AF65-F5344CB8AC3E}">
        <p14:creationId xmlns:p14="http://schemas.microsoft.com/office/powerpoint/2010/main" val="15416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9000"/>
                    </a14:imgEffect>
                    <a14:imgEffect>
                      <a14:brightnessContrast bright="-79000" contrast="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1" y="4419600"/>
            <a:ext cx="345281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18" y="1972603"/>
            <a:ext cx="3452812" cy="204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30525" y="1752601"/>
            <a:ext cx="3352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1"/>
                </a:solidFill>
              </a:rPr>
              <a:t>Unpaid Bills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525" y="3007072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Bad Debt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0524" y="4343400"/>
            <a:ext cx="3508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Criminal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1332" y="1143000"/>
            <a:ext cx="830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1332" y="56388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(Sullivan 2014)</a:t>
            </a:r>
          </a:p>
        </p:txBody>
      </p:sp>
    </p:spTree>
    <p:extLst>
      <p:ext uri="{BB962C8B-B14F-4D97-AF65-F5344CB8AC3E}">
        <p14:creationId xmlns:p14="http://schemas.microsoft.com/office/powerpoint/2010/main" val="9726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9000"/>
                    </a14:imgEffect>
                    <a14:imgEffect>
                      <a14:brightnessContrast bright="-79000" contrast="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Awareness of The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rovided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nformation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Public to Private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Report Fraud Activities 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830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4876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Neate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2013)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9000"/>
                    </a14:imgEffect>
                    <a14:imgEffect>
                      <a14:brightnessContrast bright="-79000" contrast="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3330</TotalTime>
  <Words>108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Outline:-</vt:lpstr>
      <vt:lpstr>Cybercrime</vt:lpstr>
      <vt:lpstr>Identity Theft</vt:lpstr>
      <vt:lpstr>Analysis</vt:lpstr>
      <vt:lpstr>The Effects</vt:lpstr>
      <vt:lpstr>Solution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wesam siyamek</dc:creator>
  <cp:lastModifiedBy>wesam siyamek</cp:lastModifiedBy>
  <cp:revision>32</cp:revision>
  <dcterms:created xsi:type="dcterms:W3CDTF">2015-11-17T20:56:31Z</dcterms:created>
  <dcterms:modified xsi:type="dcterms:W3CDTF">2015-11-20T17:52:23Z</dcterms:modified>
</cp:coreProperties>
</file>