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2622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12/9/2015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12/9/2015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iantrader.biz/industry-news/Buy-one-get-one-free+deals+may+be+banned+to+cut+waste/197" TargetMode="External"/><Relationship Id="rId2" Type="http://schemas.openxmlformats.org/officeDocument/2006/relationships/hyperlink" Target="http://www.buzzbinpadillacrt.com/childhood-obesity-and-the-power-of-in-influencer-strateg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re8play.com/custom_play/twin-lakes-park-cincinnati-oh/" TargetMode="External"/><Relationship Id="rId5" Type="http://schemas.openxmlformats.org/officeDocument/2006/relationships/hyperlink" Target="http://news.bbc.co.uk/1/hi/health/8338456.stm" TargetMode="External"/><Relationship Id="rId4" Type="http://schemas.openxmlformats.org/officeDocument/2006/relationships/hyperlink" Target="http://aspirecharteracademy.com/try-out-these-family-activities-for-fall-fu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hs.uk/livewell/loseweight/pages/statistics-and-causes-of-the-obesity-epidemic-in-the-uk.aspx" TargetMode="External"/><Relationship Id="rId2" Type="http://schemas.openxmlformats.org/officeDocument/2006/relationships/hyperlink" Target="http://www.health.com/health/gallery/0,,20413490,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elegraph.co.uk/news/health/children/10397632/Overweight-children-should-watch-less-television-Nice-claims.html" TargetMode="External"/><Relationship Id="rId4" Type="http://schemas.openxmlformats.org/officeDocument/2006/relationships/hyperlink" Target="http://www.theguardian.com/commentisfree/2015/oct/22/the-guardian-view-on-obesity-theres-no-way-to-sugar-this-pill-the-uk-government-must-a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530703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Problems and solutions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Childhood Obesity in the UK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761" y="5949310"/>
            <a:ext cx="456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</a:t>
            </a:r>
            <a:r>
              <a:rPr lang="en-US" dirty="0" err="1" smtClean="0"/>
              <a:t>Haya</a:t>
            </a:r>
            <a:r>
              <a:rPr lang="en-US" dirty="0" smtClean="0"/>
              <a:t> </a:t>
            </a:r>
            <a:r>
              <a:rPr lang="en-US" dirty="0" err="1" smtClean="0"/>
              <a:t>AlSultan</a:t>
            </a:r>
            <a:r>
              <a:rPr lang="en-US" dirty="0" smtClean="0"/>
              <a:t> and </a:t>
            </a:r>
            <a:r>
              <a:rPr lang="en-US" dirty="0" err="1" smtClean="0"/>
              <a:t>Wisam</a:t>
            </a:r>
            <a:r>
              <a:rPr lang="en-US" dirty="0" smtClean="0"/>
              <a:t> </a:t>
            </a:r>
            <a:r>
              <a:rPr lang="en-US" dirty="0" err="1" smtClean="0"/>
              <a:t>Siyamek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69" y="319050"/>
            <a:ext cx="8534400" cy="758952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Thank you for listening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6692" y="1800507"/>
            <a:ext cx="4835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Any questions?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85" y="3050697"/>
            <a:ext cx="2750167" cy="245997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26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Content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47967"/>
            <a:ext cx="8503920" cy="4572000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General information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Causes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Effects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Solutions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Conclusion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10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General information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Obese                   BMI is 30 and above</a:t>
            </a:r>
          </a:p>
          <a:p>
            <a:endParaRPr lang="en-US" dirty="0"/>
          </a:p>
          <a:p>
            <a:r>
              <a:rPr lang="en-US" dirty="0"/>
              <a:t>Obesity levels trebled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ight Arrow 5"/>
          <p:cNvSpPr/>
          <p:nvPr/>
        </p:nvSpPr>
        <p:spPr>
          <a:xfrm>
            <a:off x="1893014" y="1716517"/>
            <a:ext cx="944318" cy="2116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1674" y="3838823"/>
            <a:ext cx="1981147" cy="18103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16%</a:t>
            </a:r>
            <a:endParaRPr lang="en-US" sz="3600" dirty="0"/>
          </a:p>
        </p:txBody>
      </p:sp>
      <p:pic>
        <p:nvPicPr>
          <p:cNvPr id="9" name="Picture 8" descr="childhood_obesity_0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44" y="3632860"/>
            <a:ext cx="3128727" cy="2216182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4" name="Rectangle 3"/>
          <p:cNvSpPr/>
          <p:nvPr/>
        </p:nvSpPr>
        <p:spPr>
          <a:xfrm>
            <a:off x="5869895" y="5837438"/>
            <a:ext cx="9797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(</a:t>
            </a:r>
            <a:r>
              <a:rPr lang="en-US" sz="1100" dirty="0" err="1"/>
              <a:t>Abell</a:t>
            </a:r>
            <a:r>
              <a:rPr lang="en-US" sz="1100" dirty="0"/>
              <a:t> 2015) 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3569" y="6370929"/>
            <a:ext cx="29743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Karnik</a:t>
            </a:r>
            <a:r>
              <a:rPr lang="en-US" sz="1400" dirty="0" smtClean="0"/>
              <a:t> et al 2012; NHS 2015)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3048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Causes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94293"/>
            <a:ext cx="8503920" cy="4572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Sedentary life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Genetics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Environment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Food and drink industry 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05386" y="6383146"/>
            <a:ext cx="60653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Karnik</a:t>
            </a:r>
            <a:r>
              <a:rPr lang="en-US" sz="1400" dirty="0" smtClean="0"/>
              <a:t> et al 2012; NHS 2015; The Guardian 2015)</a:t>
            </a:r>
            <a:endParaRPr lang="en-US" sz="1400" dirty="0"/>
          </a:p>
        </p:txBody>
      </p:sp>
      <p:pic>
        <p:nvPicPr>
          <p:cNvPr id="8" name="Picture 7" descr="overweight-boy_2710187b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79" y="1494293"/>
            <a:ext cx="3400173" cy="2122366"/>
          </a:xfrm>
          <a:prstGeom prst="rect">
            <a:avLst/>
          </a:prstGeom>
        </p:spPr>
      </p:pic>
      <p:pic>
        <p:nvPicPr>
          <p:cNvPr id="9" name="Picture 8" descr="article-1087610-02D9C69300000578-680_468x43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702" y="3924436"/>
            <a:ext cx="3415450" cy="21509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20701" y="3616659"/>
            <a:ext cx="17001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(Collins 2013)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61917" y="6075369"/>
            <a:ext cx="2017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/>
              <a:t>Asiantrader</a:t>
            </a:r>
            <a:r>
              <a:rPr lang="en-US" sz="1400" dirty="0"/>
              <a:t> </a:t>
            </a:r>
            <a:r>
              <a:rPr lang="en-US" sz="1400" dirty="0" smtClean="0"/>
              <a:t>2009)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3950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Effects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3553" y="1758254"/>
            <a:ext cx="3101593" cy="504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Physical</a:t>
            </a:r>
            <a:endParaRPr lang="en-US" sz="2800" dirty="0"/>
          </a:p>
        </p:txBody>
      </p:sp>
      <p:cxnSp>
        <p:nvCxnSpPr>
          <p:cNvPr id="16" name="Elbow Connector 15"/>
          <p:cNvCxnSpPr/>
          <p:nvPr/>
        </p:nvCxnSpPr>
        <p:spPr>
          <a:xfrm rot="5400000">
            <a:off x="2786164" y="2293441"/>
            <a:ext cx="553523" cy="49251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81435" y="2262935"/>
            <a:ext cx="0" cy="553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5657780" y="2271057"/>
            <a:ext cx="553526" cy="5372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65901" y="2816462"/>
            <a:ext cx="1351350" cy="374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Discomfort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99931" y="2867737"/>
            <a:ext cx="156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Respiratory Problems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09539" y="2867737"/>
            <a:ext cx="188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Cardiovascular Diseases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983553" y="3918809"/>
            <a:ext cx="3101593" cy="504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Psychological</a:t>
            </a:r>
            <a:endParaRPr lang="en-US" sz="2800" dirty="0"/>
          </a:p>
        </p:txBody>
      </p:sp>
      <p:cxnSp>
        <p:nvCxnSpPr>
          <p:cNvPr id="42" name="Elbow Connector 41"/>
          <p:cNvCxnSpPr>
            <a:endCxn id="47" idx="0"/>
          </p:cNvCxnSpPr>
          <p:nvPr/>
        </p:nvCxnSpPr>
        <p:spPr>
          <a:xfrm rot="10800000" flipV="1">
            <a:off x="2653856" y="4423490"/>
            <a:ext cx="655326" cy="6141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6" idx="0"/>
          </p:cNvCxnSpPr>
          <p:nvPr/>
        </p:nvCxnSpPr>
        <p:spPr>
          <a:xfrm>
            <a:off x="4534348" y="4423491"/>
            <a:ext cx="1" cy="665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45" idx="0"/>
          </p:cNvCxnSpPr>
          <p:nvPr/>
        </p:nvCxnSpPr>
        <p:spPr>
          <a:xfrm>
            <a:off x="5665901" y="4423491"/>
            <a:ext cx="793714" cy="6141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83940" y="5037610"/>
            <a:ext cx="1351350" cy="374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Depression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752845" y="5088885"/>
            <a:ext cx="156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Lower</a:t>
            </a:r>
          </a:p>
          <a:p>
            <a:pPr algn="ctr"/>
            <a:r>
              <a:rPr lang="en-US" dirty="0" smtClean="0"/>
              <a:t>self-</a:t>
            </a:r>
            <a:r>
              <a:rPr lang="en-US" dirty="0" err="1" smtClean="0"/>
              <a:t>esteam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709539" y="5037610"/>
            <a:ext cx="188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Reduced Progress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59615" y="6415844"/>
            <a:ext cx="60653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Karnik</a:t>
            </a:r>
            <a:r>
              <a:rPr lang="en-US" sz="1400" dirty="0" smtClean="0"/>
              <a:t> et al 2012; NHS 2015)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1635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8" grpId="0"/>
      <p:bldP spid="39" grpId="0"/>
      <p:bldP spid="40" grpId="0"/>
      <p:bldP spid="41" grpId="0" animBg="1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Solutions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738690"/>
            <a:ext cx="8503920" cy="45720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Twin-Lakes-Park-Cincinnati-OH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19" y="3877733"/>
            <a:ext cx="2458381" cy="20912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1219" y="1998133"/>
            <a:ext cx="2458381" cy="7450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  Government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471334" y="1998133"/>
            <a:ext cx="2458381" cy="7450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   Businesses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211486" y="1998133"/>
            <a:ext cx="2458381" cy="7450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       Family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0400" y="2912533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334" y="3877734"/>
            <a:ext cx="2458381" cy="209126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690533" y="2912533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all-family-photo-playing-football.jpeg.aspx_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86" y="3877733"/>
            <a:ext cx="2458381" cy="209126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7518400" y="2912533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03222" y="5984611"/>
            <a:ext cx="10823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(Health 2015)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1218" y="5984611"/>
            <a:ext cx="1218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(Cre8play </a:t>
            </a:r>
            <a:r>
              <a:rPr lang="en-US" sz="1100" dirty="0"/>
              <a:t>2015)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11486" y="5960335"/>
            <a:ext cx="21852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(Aspire Charter Academy 2014)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0264" y="6370927"/>
            <a:ext cx="4658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Karnik</a:t>
            </a:r>
            <a:r>
              <a:rPr lang="en-US" sz="1400" dirty="0" smtClean="0"/>
              <a:t> et al 2012; NHS 2015; The Guardian 2015)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0270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77734" y="1896535"/>
            <a:ext cx="167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2020</a:t>
            </a:r>
            <a:endParaRPr lang="en-US" sz="4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56667" y="2665976"/>
            <a:ext cx="1168400" cy="778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522133" y="2665976"/>
            <a:ext cx="1134534" cy="778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40001" y="3444909"/>
            <a:ext cx="150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Boys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23934" y="3486218"/>
            <a:ext cx="150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Girls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2540001" y="4209141"/>
            <a:ext cx="1202267" cy="10063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30%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5554134" y="4209141"/>
            <a:ext cx="1202267" cy="10063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27%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819812" y="6366024"/>
            <a:ext cx="173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(BBC 2009)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7382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References 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8557"/>
            <a:ext cx="8503920" cy="47038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err="1"/>
              <a:t>Abell</a:t>
            </a:r>
            <a:r>
              <a:rPr lang="en-US" sz="1500" dirty="0"/>
              <a:t>, A. 2015. </a:t>
            </a:r>
            <a:r>
              <a:rPr lang="en-US" sz="1500" i="1" dirty="0"/>
              <a:t>Childhood obesity and the power of influencer strategy</a:t>
            </a:r>
            <a:r>
              <a:rPr lang="en-US" sz="1500" dirty="0"/>
              <a:t> </a:t>
            </a:r>
            <a:r>
              <a:rPr lang="en-US" sz="1500" dirty="0" smtClean="0"/>
              <a:t>[Image]. </a:t>
            </a:r>
            <a:r>
              <a:rPr lang="en-US" sz="1500" dirty="0"/>
              <a:t>Available at: </a:t>
            </a:r>
            <a:r>
              <a:rPr lang="en-US" sz="1500" dirty="0">
                <a:hlinkClick r:id="rId2"/>
              </a:rPr>
              <a:t>http://www.buzzbinpadillacrt.com/childhood-obesity-and-the-power-of-in-influencer-strategy/ </a:t>
            </a:r>
            <a:r>
              <a:rPr lang="en-US" sz="1500" dirty="0"/>
              <a:t>[Accessed: 1 December 2015</a:t>
            </a:r>
            <a:r>
              <a:rPr lang="en-US" sz="1500" dirty="0" smtClean="0"/>
              <a:t>].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err="1" smtClean="0"/>
              <a:t>Asiantrader</a:t>
            </a:r>
            <a:r>
              <a:rPr lang="en-US" sz="1500" dirty="0" smtClean="0"/>
              <a:t>. </a:t>
            </a:r>
            <a:r>
              <a:rPr lang="en-US" sz="1500" dirty="0"/>
              <a:t>2009. Buy-one-get-one-free deals may be banned to cut waste </a:t>
            </a:r>
            <a:r>
              <a:rPr lang="en-US" sz="1500" dirty="0" smtClean="0"/>
              <a:t>[Image]. </a:t>
            </a:r>
            <a:r>
              <a:rPr lang="en-US" sz="1500" dirty="0"/>
              <a:t>Available at: </a:t>
            </a:r>
            <a:r>
              <a:rPr lang="en-US" sz="1500" dirty="0">
                <a:hlinkClick r:id="rId3"/>
              </a:rPr>
              <a:t>https://www.asiantrader.biz/industry-news/Buy-one-get-one-free+deals+may+be+banned+to+cut+waste/197</a:t>
            </a:r>
            <a:r>
              <a:rPr lang="en-US" sz="1500" dirty="0"/>
              <a:t> [Accessed: 2 December 2015].</a:t>
            </a:r>
            <a:endParaRPr lang="en-US" sz="1500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Aspire Charter Academy. 2014. </a:t>
            </a:r>
            <a:r>
              <a:rPr lang="en-US" sz="1500" i="1" dirty="0"/>
              <a:t>Try Out These Family Activities for Fall Fun</a:t>
            </a:r>
            <a:r>
              <a:rPr lang="en-US" sz="1500" dirty="0"/>
              <a:t> </a:t>
            </a:r>
            <a:r>
              <a:rPr lang="en-US" sz="1500" dirty="0" smtClean="0"/>
              <a:t>[Image]. </a:t>
            </a:r>
            <a:r>
              <a:rPr lang="en-US" sz="1500" dirty="0"/>
              <a:t>Available at: </a:t>
            </a:r>
            <a:r>
              <a:rPr lang="en-US" sz="1500" dirty="0">
                <a:hlinkClick r:id="rId4"/>
              </a:rPr>
              <a:t>http://aspirecharteracademy.com/try-out-these-family-activities-for-fall-fun/ </a:t>
            </a:r>
            <a:r>
              <a:rPr lang="en-US" sz="1500" dirty="0"/>
              <a:t>[Accessed: 2 December 2015</a:t>
            </a:r>
            <a:r>
              <a:rPr lang="en-US" sz="1500" dirty="0" smtClean="0"/>
              <a:t>].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BBC News. 2015. </a:t>
            </a:r>
            <a:r>
              <a:rPr lang="en-US" sz="1500" i="1" dirty="0"/>
              <a:t>BBC News - Child obesity 'is levelling off'</a:t>
            </a:r>
            <a:r>
              <a:rPr lang="en-US" sz="1500" dirty="0"/>
              <a:t> [Online]. Available at: </a:t>
            </a:r>
            <a:r>
              <a:rPr lang="en-US" sz="1500" dirty="0">
                <a:hlinkClick r:id="rId5"/>
              </a:rPr>
              <a:t>http://news.bbc.co.uk/1/hi/health/8338456.stm </a:t>
            </a:r>
            <a:r>
              <a:rPr lang="en-US" sz="1500" dirty="0"/>
              <a:t>[Accessed: 1 December 2015</a:t>
            </a:r>
            <a:r>
              <a:rPr lang="en-US" sz="1500" dirty="0" smtClean="0"/>
              <a:t>].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Cre8play. 2015. </a:t>
            </a:r>
            <a:r>
              <a:rPr lang="en-US" sz="1500" i="1" dirty="0"/>
              <a:t>Eden Park Cincinnati </a:t>
            </a:r>
            <a:r>
              <a:rPr lang="en-US" sz="1500" dirty="0" smtClean="0"/>
              <a:t>[Image]. </a:t>
            </a:r>
            <a:r>
              <a:rPr lang="en-US" sz="1500" dirty="0"/>
              <a:t>Available at: </a:t>
            </a:r>
            <a:r>
              <a:rPr lang="en-US" sz="1500" dirty="0">
                <a:hlinkClick r:id="rId6"/>
              </a:rPr>
              <a:t>http://www.cre8play.com/custom_play/twin-lakes-park-cincinnati-oh/ </a:t>
            </a:r>
            <a:r>
              <a:rPr lang="en-US" sz="1500" dirty="0"/>
              <a:t>[Accessed: 1 December 2015</a:t>
            </a:r>
            <a:r>
              <a:rPr lang="en-US" sz="1500" dirty="0" smtClean="0"/>
              <a:t>].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13365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References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Health. 2015. </a:t>
            </a:r>
            <a:r>
              <a:rPr lang="en-US" sz="1500" i="1" dirty="0"/>
              <a:t>11 Ways to Pick Out Healthy Food</a:t>
            </a:r>
            <a:r>
              <a:rPr lang="en-US" sz="1500" dirty="0"/>
              <a:t> </a:t>
            </a:r>
            <a:r>
              <a:rPr lang="en-US" sz="1500" dirty="0" smtClean="0"/>
              <a:t>[Image]. </a:t>
            </a:r>
            <a:r>
              <a:rPr lang="en-US" sz="1500" dirty="0"/>
              <a:t>Available at: </a:t>
            </a:r>
            <a:r>
              <a:rPr lang="en-US" sz="1500" dirty="0">
                <a:hlinkClick r:id="rId2"/>
              </a:rPr>
              <a:t>http://www.health.com/health/gallery/0,,20413490,00.html </a:t>
            </a:r>
            <a:r>
              <a:rPr lang="en-US" sz="1500" dirty="0"/>
              <a:t>[Accessed: 2 December 2015].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 err="1"/>
              <a:t>Karnik</a:t>
            </a:r>
            <a:r>
              <a:rPr lang="en-US" sz="1500" dirty="0"/>
              <a:t>, S. and </a:t>
            </a:r>
            <a:r>
              <a:rPr lang="en-US" sz="1500" dirty="0" err="1"/>
              <a:t>Kanekar</a:t>
            </a:r>
            <a:r>
              <a:rPr lang="en-US" sz="1500" dirty="0"/>
              <a:t>, A. 2012. Childhood obesity: a global public health crisis. </a:t>
            </a:r>
            <a:r>
              <a:rPr lang="en-US" sz="1500" i="1" dirty="0"/>
              <a:t>International Journal of Preventive Medicine </a:t>
            </a:r>
            <a:r>
              <a:rPr lang="en-US" sz="1500" dirty="0"/>
              <a:t>3(1), pp. 1-7.</a:t>
            </a:r>
          </a:p>
          <a:p>
            <a:pPr marL="0" indent="0">
              <a:buNone/>
            </a:pP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NHS. 2015. </a:t>
            </a:r>
            <a:r>
              <a:rPr lang="en-US" sz="1500" i="1" dirty="0"/>
              <a:t>Britain: 'the fat man of Europe'</a:t>
            </a:r>
            <a:r>
              <a:rPr lang="en-US" sz="1500" dirty="0"/>
              <a:t> [Online]. Available at: </a:t>
            </a:r>
            <a:r>
              <a:rPr lang="en-US" sz="1500" dirty="0">
                <a:hlinkClick r:id="rId3"/>
              </a:rPr>
              <a:t>http://www.nhs.uk/livewell/loseweight/pages/statistics-and-causes-of-the-obesity-epidemic-in-the-uk.aspx</a:t>
            </a:r>
            <a:r>
              <a:rPr lang="en-US" sz="1500" dirty="0"/>
              <a:t> [Accessed: 1 December 2015].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The Guardian. 2015. </a:t>
            </a:r>
            <a:r>
              <a:rPr lang="en-US" sz="1500" i="1" dirty="0"/>
              <a:t>The Guardian view on obesity: there’s no way to sugar this pill. The UK government must act Editorial</a:t>
            </a:r>
            <a:r>
              <a:rPr lang="en-US" sz="1500" dirty="0"/>
              <a:t> [Online]. Available at: </a:t>
            </a:r>
            <a:r>
              <a:rPr lang="en-US" sz="1500" dirty="0">
                <a:hlinkClick r:id="rId4"/>
              </a:rPr>
              <a:t>http://www.theguardian.com/commentisfree/2015/oct/22/the-guardian-view-on-obesity-theres-no-way-to-sugar-this-pill-the-uk-government-must-act </a:t>
            </a:r>
            <a:r>
              <a:rPr lang="en-US" sz="1500" dirty="0"/>
              <a:t>[Accessed: 29 November 2015].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/>
              <a:t>Collins, N. 2013. </a:t>
            </a:r>
            <a:r>
              <a:rPr lang="en-US" sz="1500" i="1" dirty="0"/>
              <a:t>Overweight children should watch less television, Nice claims </a:t>
            </a:r>
            <a:r>
              <a:rPr lang="en-US" sz="1500" dirty="0"/>
              <a:t>[Image]. Available at: </a:t>
            </a:r>
            <a:r>
              <a:rPr lang="en-US" sz="1500" dirty="0">
                <a:hlinkClick r:id="rId5"/>
              </a:rPr>
              <a:t>http://www.telegraph.co.uk/news/health/children/10397632/Overweight-children-should-watch-less-television-Nice-claims.html </a:t>
            </a:r>
            <a:r>
              <a:rPr lang="en-US" sz="1500" dirty="0"/>
              <a:t>[Accessed: 4 December 2015].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685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1939</TotalTime>
  <Words>460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Childhood Obesity in the UK </vt:lpstr>
      <vt:lpstr>Content</vt:lpstr>
      <vt:lpstr>General information</vt:lpstr>
      <vt:lpstr>Causes</vt:lpstr>
      <vt:lpstr>Effects</vt:lpstr>
      <vt:lpstr>Solutions</vt:lpstr>
      <vt:lpstr>Conclusion</vt:lpstr>
      <vt:lpstr>References </vt:lpstr>
      <vt:lpstr>References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Childhood Obesity in the UK</dc:title>
  <dc:creator>Admin</dc:creator>
  <cp:lastModifiedBy>wesam siyamek</cp:lastModifiedBy>
  <cp:revision>33</cp:revision>
  <dcterms:created xsi:type="dcterms:W3CDTF">2015-12-01T11:47:06Z</dcterms:created>
  <dcterms:modified xsi:type="dcterms:W3CDTF">2015-12-09T23:23:24Z</dcterms:modified>
</cp:coreProperties>
</file>