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wesam\Downloads\table1fraudarticlev2_tcm77-41994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baseline="0">
                <a:solidFill>
                  <a:schemeClr val="tx1"/>
                </a:solidFill>
              </a:defRPr>
            </a:pPr>
            <a:r>
              <a:rPr lang="en-US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Online Fraud in England &amp; Wales </a:t>
            </a:r>
            <a:r>
              <a:rPr lang="en-US" sz="1800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(End of June 2015)</a:t>
            </a:r>
            <a:endParaRPr lang="en-US" sz="1800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0205737176438258"/>
          <c:y val="3.2033302075425825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0425822498931819"/>
          <c:y val="0.16031265322603908"/>
          <c:w val="0.74421408936107947"/>
          <c:h val="0.7658267160310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'[table1fraudarticlev2_tcm77-419940.xls]Table 1'!$A$22</c:f>
              <c:strCache>
                <c:ptCount val="1"/>
                <c:pt idx="0">
                  <c:v>Fraud with loss</c:v>
                </c:pt>
              </c:strCache>
            </c:strRef>
          </c:tx>
          <c:invertIfNegative val="0"/>
          <c:cat>
            <c:strRef>
              <c:f>'[table1fraudarticlev2_tcm77-419940.xls]Table 1'!$B$21:$C$21</c:f>
              <c:strCache>
                <c:ptCount val="2"/>
                <c:pt idx="0">
                  <c:v>Number of incidents</c:v>
                </c:pt>
                <c:pt idx="1">
                  <c:v>Number of victims</c:v>
                </c:pt>
              </c:strCache>
            </c:strRef>
          </c:cat>
          <c:val>
            <c:numRef>
              <c:f>'[table1fraudarticlev2_tcm77-419940.xls]Table 1'!$B$22:$C$22</c:f>
              <c:numCache>
                <c:formatCode>#,##0.0</c:formatCode>
                <c:ptCount val="2"/>
                <c:pt idx="0">
                  <c:v>2.6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'[table1fraudarticlev2_tcm77-419940.xls]Table 1'!$A$23</c:f>
              <c:strCache>
                <c:ptCount val="1"/>
                <c:pt idx="0">
                  <c:v>Fraud no loss</c:v>
                </c:pt>
              </c:strCache>
            </c:strRef>
          </c:tx>
          <c:invertIfNegative val="0"/>
          <c:cat>
            <c:strRef>
              <c:f>'[table1fraudarticlev2_tcm77-419940.xls]Table 1'!$B$21:$C$21</c:f>
              <c:strCache>
                <c:ptCount val="2"/>
                <c:pt idx="0">
                  <c:v>Number of incidents</c:v>
                </c:pt>
                <c:pt idx="1">
                  <c:v>Number of victims</c:v>
                </c:pt>
              </c:strCache>
            </c:strRef>
          </c:cat>
          <c:val>
            <c:numRef>
              <c:f>'[table1fraudarticlev2_tcm77-419940.xls]Table 1'!$B$23:$C$23</c:f>
              <c:numCache>
                <c:formatCode>#,##0.0</c:formatCode>
                <c:ptCount val="2"/>
                <c:pt idx="0">
                  <c:v>2.4</c:v>
                </c:pt>
                <c:pt idx="1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254912"/>
        <c:axId val="176235648"/>
      </c:barChart>
      <c:catAx>
        <c:axId val="175254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 i="0" baseline="0">
                <a:solidFill>
                  <a:schemeClr val="tx1"/>
                </a:solidFill>
                <a:latin typeface="Times New Roman" panose="02020603050405020304" pitchFamily="18" charset="0"/>
              </a:defRPr>
            </a:pPr>
            <a:endParaRPr lang="en-US"/>
          </a:p>
        </c:txPr>
        <c:crossAx val="176235648"/>
        <c:crosses val="autoZero"/>
        <c:auto val="1"/>
        <c:lblAlgn val="ctr"/>
        <c:lblOffset val="100"/>
        <c:noMultiLvlLbl val="0"/>
      </c:catAx>
      <c:valAx>
        <c:axId val="176235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1" baseline="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pPr>
                <a:r>
                  <a:rPr lang="en-US" sz="14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Millions</a:t>
                </a:r>
                <a:endParaRPr lang="en-US" sz="1400" b="1" baseline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9.6162767073126321E-3"/>
              <c:y val="0.46440160953415793"/>
            </c:manualLayout>
          </c:layout>
          <c:overlay val="0"/>
        </c:title>
        <c:numFmt formatCode="#,##0.0" sourceLinked="1"/>
        <c:majorTickMark val="out"/>
        <c:minorTickMark val="none"/>
        <c:tickLblPos val="nextTo"/>
        <c:txPr>
          <a:bodyPr/>
          <a:lstStyle/>
          <a:p>
            <a:pPr>
              <a:defRPr sz="1100" b="1" i="0" baseline="0">
                <a:solidFill>
                  <a:schemeClr val="tx1"/>
                </a:solidFill>
                <a:latin typeface="Times New Roman" panose="02020603050405020304" pitchFamily="18" charset="0"/>
              </a:defRPr>
            </a:pPr>
            <a:endParaRPr lang="en-US"/>
          </a:p>
        </c:txPr>
        <c:crossAx val="1752549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528711718980288"/>
          <c:y val="0.72479803918650054"/>
          <c:w val="0.14258073232162122"/>
          <c:h val="0.24147537323430035"/>
        </c:manualLayout>
      </c:layout>
      <c:overlay val="0"/>
      <c:txPr>
        <a:bodyPr/>
        <a:lstStyle/>
        <a:p>
          <a:pPr>
            <a:defRPr sz="1400" b="1" i="0" baseline="0">
              <a:solidFill>
                <a:schemeClr val="tx1"/>
              </a:solidFill>
              <a:latin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0.73153</cdr:x>
      <cdr:y>0.10586</cdr:y>
    </cdr:from>
    <cdr:to>
      <cdr:x>0.99958</cdr:x>
      <cdr:y>0.16635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983181" y="533400"/>
          <a:ext cx="1825936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(Adults aged 16 and over)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293E9-52AC-4746-92FE-8CBEE980FDAB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01368-3910-43D4-A8F6-918FB494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01368-3910-43D4-A8F6-918FB4940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8EDD212-4DB8-471A-B4D7-2EFB7AD87B9D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A17F616-9D34-4F93-A349-B9BD11D381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consumer/22342924" TargetMode="External"/><Relationship Id="rId2" Type="http://schemas.openxmlformats.org/officeDocument/2006/relationships/hyperlink" Target="http://www.bbc.co.uk/news/uk-3289097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redit.com/2014/06/surprising-ways-identity-theft-can-hurt-you-85080/" TargetMode="External"/><Relationship Id="rId4" Type="http://schemas.openxmlformats.org/officeDocument/2006/relationships/hyperlink" Target="http://www.ons.gov.uk/ons/rel/crime-stats/crime-statistics/year-ending-june-2015/sty-frau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724400"/>
            <a:ext cx="6553200" cy="457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Made By </a:t>
            </a:r>
            <a:r>
              <a:rPr lang="en-US" dirty="0" err="1" smtClean="0">
                <a:solidFill>
                  <a:schemeClr val="tx1"/>
                </a:solidFill>
              </a:rPr>
              <a:t>Wisam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Siyamak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6629400" cy="121920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Cybercrime In The UK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 for Listening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12192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www.jobinterviewtools.com/blog/wp-content/uploads/2010/01/dreamstimemedium_19473030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 marL="6286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Cybercrime</a:t>
            </a:r>
          </a:p>
          <a:p>
            <a:pPr marL="6286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</a:t>
            </a:r>
          </a:p>
          <a:p>
            <a:pPr marL="6286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Effects</a:t>
            </a:r>
          </a:p>
          <a:p>
            <a:pPr marL="6286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&amp; Evaluation</a:t>
            </a:r>
          </a:p>
          <a:p>
            <a:pPr marL="6286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3626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Cybercrime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0800" y="1752600"/>
            <a:ext cx="38100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Cybercrime?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2549530"/>
            <a:ext cx="22860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7.6m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57290"/>
            <a:ext cx="4191000" cy="24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57290"/>
            <a:ext cx="4419600" cy="241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53332" y="3283684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(ONS 2015)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3524" y="2272531"/>
            <a:ext cx="213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(Schell and Martin 2004)</a:t>
            </a:r>
          </a:p>
        </p:txBody>
      </p:sp>
    </p:spTree>
    <p:extLst>
      <p:ext uri="{BB962C8B-B14F-4D97-AF65-F5344CB8AC3E}">
        <p14:creationId xmlns:p14="http://schemas.microsoft.com/office/powerpoint/2010/main" val="19665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Causes:-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money, opening accounts, cover crimes 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374921" y="1711874"/>
            <a:ext cx="1981200" cy="15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31%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114800"/>
            <a:ext cx="4114801" cy="237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62" y="4114800"/>
            <a:ext cx="4255338" cy="237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72400" y="3105069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(BBC 2015)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2335374"/>
            <a:ext cx="2209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(Hoffman and McGinley 2010)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5566" y="3657600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(Atlantic Publishing Group 2008)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5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79328"/>
              </p:ext>
            </p:extLst>
          </p:nvPr>
        </p:nvGraphicFramePr>
        <p:xfrm>
          <a:off x="155275" y="1600200"/>
          <a:ext cx="6811992" cy="503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6964392" y="3810000"/>
            <a:ext cx="1676400" cy="1219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5.1m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64392" y="2438400"/>
            <a:ext cx="1676400" cy="1143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3.7m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52578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(ONS 2015)</a:t>
            </a:r>
          </a:p>
        </p:txBody>
      </p:sp>
    </p:spTree>
    <p:extLst>
      <p:ext uri="{BB962C8B-B14F-4D97-AF65-F5344CB8AC3E}">
        <p14:creationId xmlns:p14="http://schemas.microsoft.com/office/powerpoint/2010/main" val="1064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The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Effects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4349263"/>
            <a:ext cx="3731732" cy="20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97" y="1902265"/>
            <a:ext cx="3731733" cy="22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2631" y="2201290"/>
            <a:ext cx="3352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Unpaid Bills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250" y="3551277"/>
            <a:ext cx="3508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45720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ibid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3200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Sullivan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2014)</a:t>
            </a:r>
          </a:p>
        </p:txBody>
      </p:sp>
    </p:spTree>
    <p:extLst>
      <p:ext uri="{BB962C8B-B14F-4D97-AF65-F5344CB8AC3E}">
        <p14:creationId xmlns:p14="http://schemas.microsoft.com/office/powerpoint/2010/main" val="2431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8509" y="1828801"/>
            <a:ext cx="8229600" cy="2438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 of The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rovided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nformation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Suspicious Activities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366057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(ibid)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1400" y="254053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2013)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50989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361481" y="5415776"/>
            <a:ext cx="1143000" cy="210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4481" y="524818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to 8%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50464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2015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638800" y="5373894"/>
            <a:ext cx="1219200" cy="210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0" y="50464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2011-2014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0" y="521526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to 6%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343" y="569418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(ONS 2015)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748287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 rot="19676567">
            <a:off x="5308262" y="2305545"/>
            <a:ext cx="465220" cy="1068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66950" y="3416062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4219535" y="4563257"/>
            <a:ext cx="347365" cy="1780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63552">
            <a:off x="3244265" y="2356348"/>
            <a:ext cx="465220" cy="1068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60162" y="3416062"/>
            <a:ext cx="2864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Record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0" y="5222889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– Reporting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1061" y="5222888"/>
            <a:ext cx="370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identity theft incidents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610600" cy="6629400"/>
          </a:xfrm>
        </p:spPr>
        <p:txBody>
          <a:bodyPr>
            <a:noAutofit/>
          </a:bodyPr>
          <a:lstStyle/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Atlantic </a:t>
            </a:r>
            <a:r>
              <a:rPr lang="en-US" sz="1200" b="1" dirty="0">
                <a:solidFill>
                  <a:schemeClr val="tx1"/>
                </a:solidFill>
              </a:rPr>
              <a:t>Publishing </a:t>
            </a:r>
            <a:r>
              <a:rPr lang="en-US" sz="1200" b="1" dirty="0" smtClean="0">
                <a:solidFill>
                  <a:schemeClr val="tx1"/>
                </a:solidFill>
              </a:rPr>
              <a:t>Company. 2008. </a:t>
            </a:r>
            <a:r>
              <a:rPr lang="en-US" sz="1200" b="1" i="1" dirty="0">
                <a:solidFill>
                  <a:schemeClr val="tx1"/>
                </a:solidFill>
              </a:rPr>
              <a:t>The Online Identity Theft Prevention Kit</a:t>
            </a:r>
            <a:r>
              <a:rPr lang="en-US" sz="1200" b="1" dirty="0">
                <a:solidFill>
                  <a:schemeClr val="tx1"/>
                </a:solidFill>
              </a:rPr>
              <a:t>. Ocala: Atlantic Publishing Group.</a:t>
            </a: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BBC </a:t>
            </a:r>
            <a:r>
              <a:rPr lang="en-US" sz="1200" b="1" dirty="0">
                <a:solidFill>
                  <a:schemeClr val="tx1"/>
                </a:solidFill>
              </a:rPr>
              <a:t>NEWS. </a:t>
            </a:r>
            <a:r>
              <a:rPr lang="en-US" sz="1200" b="1" dirty="0" smtClean="0">
                <a:solidFill>
                  <a:schemeClr val="tx1"/>
                </a:solidFill>
              </a:rPr>
              <a:t>2015. </a:t>
            </a:r>
            <a:r>
              <a:rPr lang="en-US" sz="1200" b="1" i="1" dirty="0">
                <a:solidFill>
                  <a:schemeClr val="tx1"/>
                </a:solidFill>
              </a:rPr>
              <a:t>Number of identity theft victims 'rises by a third' - BBC News</a:t>
            </a:r>
            <a:r>
              <a:rPr lang="en-US" sz="1200" b="1" dirty="0">
                <a:solidFill>
                  <a:schemeClr val="tx1"/>
                </a:solidFill>
              </a:rPr>
              <a:t> [online]. </a:t>
            </a:r>
            <a:r>
              <a:rPr lang="en-US" sz="1200" b="1" dirty="0" smtClean="0">
                <a:solidFill>
                  <a:schemeClr val="tx1"/>
                </a:solidFill>
              </a:rPr>
              <a:t>BBC </a:t>
            </a:r>
            <a:r>
              <a:rPr lang="en-US" sz="1200" b="1" dirty="0">
                <a:solidFill>
                  <a:schemeClr val="tx1"/>
                </a:solidFill>
              </a:rPr>
              <a:t>News. Available at: </a:t>
            </a:r>
            <a:r>
              <a:rPr lang="en-US" sz="1200" b="1" dirty="0">
                <a:solidFill>
                  <a:schemeClr val="tx1"/>
                </a:solidFill>
                <a:hlinkClick r:id="rId2"/>
              </a:rPr>
              <a:t>http://www.bbc.co.uk/news/uk-32890979</a:t>
            </a:r>
            <a:r>
              <a:rPr lang="en-US" sz="1200" b="1" dirty="0">
                <a:solidFill>
                  <a:schemeClr val="tx1"/>
                </a:solidFill>
              </a:rPr>
              <a:t> [Accessed: 18 Nov. 2015].</a:t>
            </a: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Hoffman</a:t>
            </a:r>
            <a:r>
              <a:rPr lang="en-US" sz="1200" b="1" dirty="0">
                <a:solidFill>
                  <a:schemeClr val="tx1"/>
                </a:solidFill>
              </a:rPr>
              <a:t>, S. and McGinley, T. </a:t>
            </a:r>
            <a:r>
              <a:rPr lang="en-US" sz="1200" b="1" dirty="0" smtClean="0">
                <a:solidFill>
                  <a:schemeClr val="tx1"/>
                </a:solidFill>
              </a:rPr>
              <a:t>2010. </a:t>
            </a:r>
            <a:r>
              <a:rPr lang="en-US" sz="1200" b="1" i="1" dirty="0">
                <a:solidFill>
                  <a:schemeClr val="tx1"/>
                </a:solidFill>
              </a:rPr>
              <a:t>Identity Theft</a:t>
            </a:r>
            <a:r>
              <a:rPr lang="en-US" sz="1200" b="1" dirty="0">
                <a:solidFill>
                  <a:schemeClr val="tx1"/>
                </a:solidFill>
              </a:rPr>
              <a:t>. Santa Barbara: Greenwood</a:t>
            </a:r>
            <a:r>
              <a:rPr lang="en-US" sz="1200" b="1" dirty="0" smtClean="0">
                <a:solidFill>
                  <a:schemeClr val="tx1"/>
                </a:solidFill>
              </a:rPr>
              <a:t>.</a:t>
            </a:r>
          </a:p>
          <a:p>
            <a:pPr marL="114300" indent="-91440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Neate</a:t>
            </a:r>
            <a:r>
              <a:rPr lang="en-US" sz="1200" b="1" dirty="0">
                <a:solidFill>
                  <a:schemeClr val="tx1"/>
                </a:solidFill>
              </a:rPr>
              <a:t>, T. </a:t>
            </a:r>
            <a:r>
              <a:rPr lang="en-US" sz="1200" b="1" dirty="0" smtClean="0">
                <a:solidFill>
                  <a:schemeClr val="tx1"/>
                </a:solidFill>
              </a:rPr>
              <a:t>2013. </a:t>
            </a:r>
            <a:r>
              <a:rPr lang="en-US" sz="1200" b="1" i="1" dirty="0">
                <a:solidFill>
                  <a:schemeClr val="tx1"/>
                </a:solidFill>
              </a:rPr>
              <a:t>How to prevent identity </a:t>
            </a:r>
            <a:r>
              <a:rPr lang="en-US" sz="1200" b="1" i="1" dirty="0" smtClean="0">
                <a:solidFill>
                  <a:schemeClr val="tx1"/>
                </a:solidFill>
              </a:rPr>
              <a:t>theft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[online]. </a:t>
            </a:r>
            <a:r>
              <a:rPr lang="en-US" sz="1200" b="1" dirty="0">
                <a:solidFill>
                  <a:schemeClr val="tx1"/>
                </a:solidFill>
              </a:rPr>
              <a:t>Available at: </a:t>
            </a:r>
            <a:r>
              <a:rPr lang="en-US" sz="1200" b="1" dirty="0">
                <a:solidFill>
                  <a:schemeClr val="tx1"/>
                </a:solidFill>
                <a:hlinkClick r:id="rId3"/>
              </a:rPr>
              <a:t>http://www.bbc.co.uk/consumer/22342924</a:t>
            </a:r>
            <a:r>
              <a:rPr lang="en-US" sz="1200" b="1" dirty="0">
                <a:solidFill>
                  <a:schemeClr val="tx1"/>
                </a:solidFill>
              </a:rPr>
              <a:t> [</a:t>
            </a:r>
            <a:r>
              <a:rPr lang="en-US" sz="1200" b="1" dirty="0" smtClean="0">
                <a:solidFill>
                  <a:schemeClr val="tx1"/>
                </a:solidFill>
              </a:rPr>
              <a:t>Accessed: </a:t>
            </a:r>
            <a:r>
              <a:rPr lang="en-US" sz="1200" b="1" dirty="0">
                <a:solidFill>
                  <a:schemeClr val="tx1"/>
                </a:solidFill>
              </a:rPr>
              <a:t>18 Nov. 2015].</a:t>
            </a: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Office </a:t>
            </a:r>
            <a:r>
              <a:rPr lang="en-US" sz="1200" b="1" dirty="0">
                <a:solidFill>
                  <a:schemeClr val="tx1"/>
                </a:solidFill>
              </a:rPr>
              <a:t>for National Statistics. </a:t>
            </a:r>
            <a:r>
              <a:rPr lang="en-US" sz="1200" b="1" dirty="0" smtClean="0">
                <a:solidFill>
                  <a:schemeClr val="tx1"/>
                </a:solidFill>
              </a:rPr>
              <a:t>2015. </a:t>
            </a:r>
            <a:r>
              <a:rPr lang="en-US" sz="1200" b="1" i="1" dirty="0">
                <a:solidFill>
                  <a:schemeClr val="tx1"/>
                </a:solidFill>
              </a:rPr>
              <a:t>Improving crime statistics in England and Wales – ONS</a:t>
            </a:r>
            <a:r>
              <a:rPr lang="en-US" sz="1200" b="1" dirty="0">
                <a:solidFill>
                  <a:schemeClr val="tx1"/>
                </a:solidFill>
              </a:rPr>
              <a:t> [online]. Available at: </a:t>
            </a:r>
            <a:r>
              <a:rPr lang="en-US" sz="1200" b="1" dirty="0">
                <a:solidFill>
                  <a:schemeClr val="tx1"/>
                </a:solidFill>
                <a:hlinkClick r:id="rId4"/>
              </a:rPr>
              <a:t>http://www.ons.gov.uk/ons/rel/crime-stats/crime-statistics/year-ending-june-2015/sty-fraud.html</a:t>
            </a:r>
            <a:r>
              <a:rPr lang="en-US" sz="1200" b="1" dirty="0">
                <a:solidFill>
                  <a:schemeClr val="tx1"/>
                </a:solidFill>
              </a:rPr>
              <a:t> [Accessed: 20 Nov. 2015</a:t>
            </a:r>
            <a:r>
              <a:rPr lang="en-US" sz="1200" b="1" dirty="0" smtClean="0">
                <a:solidFill>
                  <a:schemeClr val="tx1"/>
                </a:solidFill>
              </a:rPr>
              <a:t>].</a:t>
            </a: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Office </a:t>
            </a:r>
            <a:r>
              <a:rPr lang="en-US" sz="1200" b="1" dirty="0">
                <a:solidFill>
                  <a:schemeClr val="tx1"/>
                </a:solidFill>
              </a:rPr>
              <a:t>for National Statistics, </a:t>
            </a:r>
            <a:r>
              <a:rPr lang="en-US" sz="1200" b="1" dirty="0" smtClean="0">
                <a:solidFill>
                  <a:schemeClr val="tx1"/>
                </a:solidFill>
              </a:rPr>
              <a:t>2015. </a:t>
            </a:r>
            <a:r>
              <a:rPr lang="en-US" sz="1200" b="1" i="1" dirty="0">
                <a:solidFill>
                  <a:schemeClr val="tx1"/>
                </a:solidFill>
              </a:rPr>
              <a:t>Negative Online Experience and Adopted Security Measures</a:t>
            </a:r>
            <a:r>
              <a:rPr lang="en-US" sz="1200" b="1" dirty="0">
                <a:solidFill>
                  <a:schemeClr val="tx1"/>
                </a:solidFill>
              </a:rPr>
              <a:t>. Office for National Statistics.</a:t>
            </a: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Schell</a:t>
            </a:r>
            <a:r>
              <a:rPr lang="en-US" sz="1200" b="1" dirty="0">
                <a:solidFill>
                  <a:schemeClr val="tx1"/>
                </a:solidFill>
              </a:rPr>
              <a:t>, B. and Martin, C. </a:t>
            </a:r>
            <a:r>
              <a:rPr lang="en-US" sz="1200" b="1" dirty="0" smtClean="0">
                <a:solidFill>
                  <a:schemeClr val="tx1"/>
                </a:solidFill>
              </a:rPr>
              <a:t>2004. </a:t>
            </a:r>
            <a:r>
              <a:rPr lang="en-US" sz="1200" b="1" i="1" dirty="0">
                <a:solidFill>
                  <a:schemeClr val="tx1"/>
                </a:solidFill>
              </a:rPr>
              <a:t>Cybercrime: A Reference Handbook</a:t>
            </a:r>
            <a:r>
              <a:rPr lang="en-US" sz="1200" b="1" dirty="0">
                <a:solidFill>
                  <a:schemeClr val="tx1"/>
                </a:solidFill>
              </a:rPr>
              <a:t>. Santa Barbara: ABC-CLIO.</a:t>
            </a:r>
          </a:p>
          <a:p>
            <a:pPr marL="114300" indent="-914400"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114300" indent="-914400"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Sullivan</a:t>
            </a:r>
            <a:r>
              <a:rPr lang="en-US" sz="1200" b="1" dirty="0">
                <a:solidFill>
                  <a:schemeClr val="tx1"/>
                </a:solidFill>
              </a:rPr>
              <a:t>, B. </a:t>
            </a:r>
            <a:r>
              <a:rPr lang="en-US" sz="1200" b="1" dirty="0" smtClean="0">
                <a:solidFill>
                  <a:schemeClr val="tx1"/>
                </a:solidFill>
              </a:rPr>
              <a:t>2014. </a:t>
            </a:r>
            <a:r>
              <a:rPr lang="en-US" sz="1200" b="1" i="1" dirty="0">
                <a:solidFill>
                  <a:schemeClr val="tx1"/>
                </a:solidFill>
              </a:rPr>
              <a:t>9 Surprising Ways Identity Theft Can Hurt You | Credit.com</a:t>
            </a:r>
            <a:r>
              <a:rPr lang="en-US" sz="1200" b="1" dirty="0">
                <a:solidFill>
                  <a:schemeClr val="tx1"/>
                </a:solidFill>
              </a:rPr>
              <a:t> [online]. Available at: </a:t>
            </a:r>
            <a:r>
              <a:rPr lang="en-US" sz="1200" b="1" dirty="0">
                <a:solidFill>
                  <a:schemeClr val="tx1"/>
                </a:solidFill>
                <a:hlinkClick r:id="rId5"/>
              </a:rPr>
              <a:t>http://blog.credit.com/2014/06/surprising-ways-identity-theft-can-hurt-you-85080/</a:t>
            </a:r>
            <a:r>
              <a:rPr lang="en-US" sz="1200" b="1" dirty="0">
                <a:solidFill>
                  <a:schemeClr val="tx1"/>
                </a:solidFill>
              </a:rPr>
              <a:t> [Accessed: 19 Nov. 2015].</a:t>
            </a:r>
          </a:p>
          <a:p>
            <a:pPr marL="114300" indent="-914400">
              <a:buNone/>
            </a:pP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2005</TotalTime>
  <Words>376</Words>
  <Application>Microsoft Office PowerPoint</Application>
  <PresentationFormat>On-screen Show (4:3)</PresentationFormat>
  <Paragraphs>70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Cybercrime In The UK</vt:lpstr>
      <vt:lpstr>Outline</vt:lpstr>
      <vt:lpstr>Cybercrime</vt:lpstr>
      <vt:lpstr>Identity Theft</vt:lpstr>
      <vt:lpstr>Analysis</vt:lpstr>
      <vt:lpstr>The Effects</vt:lpstr>
      <vt:lpstr>Solutions</vt:lpstr>
      <vt:lpstr>Conclusion</vt:lpstr>
      <vt:lpstr>references 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Cyber-Crime In The UK</dc:title>
  <dc:creator>wesam siyamek</dc:creator>
  <cp:lastModifiedBy>wesam siyamek</cp:lastModifiedBy>
  <cp:revision>29</cp:revision>
  <dcterms:created xsi:type="dcterms:W3CDTF">2015-11-20T10:06:54Z</dcterms:created>
  <dcterms:modified xsi:type="dcterms:W3CDTF">2015-11-22T21:12:24Z</dcterms:modified>
</cp:coreProperties>
</file>